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0" r:id="rId2"/>
    <p:sldId id="277" r:id="rId3"/>
    <p:sldId id="278" r:id="rId4"/>
    <p:sldId id="307" r:id="rId5"/>
    <p:sldId id="327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298" r:id="rId17"/>
    <p:sldId id="342" r:id="rId18"/>
    <p:sldId id="343" r:id="rId19"/>
    <p:sldId id="344" r:id="rId20"/>
    <p:sldId id="345" r:id="rId21"/>
    <p:sldId id="323" r:id="rId22"/>
    <p:sldId id="326" r:id="rId23"/>
    <p:sldId id="349" r:id="rId24"/>
    <p:sldId id="347" r:id="rId25"/>
    <p:sldId id="348" r:id="rId26"/>
    <p:sldId id="295" r:id="rId27"/>
    <p:sldId id="315" r:id="rId28"/>
    <p:sldId id="316" r:id="rId29"/>
    <p:sldId id="294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4C887D6B-1E73-411D-AF28-E624F144B32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87D6B-1E73-411D-AF28-E624F144B32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5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4942762" y="2070183"/>
            <a:ext cx="252254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6600" b="1" dirty="0">
                <a:latin typeface="Times New Roman" panose="02020603050405020304" pitchFamily="18" charset="0"/>
              </a:rPr>
              <a:t>Signs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 descr="http://i03.pic.sogou.com/5297dd645073a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92514"/>
            <a:ext cx="4358244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90967" y="375109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2029874" y="569726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244726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吸烟、抽烟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1532" y="2925764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doesn't smoke </a:t>
            </a:r>
            <a:r>
              <a:rPr lang="zh-CN" altLang="en-US" sz="2800" dirty="0">
                <a:latin typeface="Times New Roman" panose="02020603050405020304" pitchFamily="18" charset="0"/>
              </a:rPr>
              <a:t>不抽烟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1531" y="3560764"/>
            <a:ext cx="68437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My grandfather likes smoking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我的爷爷喜欢抽烟。</a:t>
            </a:r>
          </a:p>
        </p:txBody>
      </p:sp>
      <p:cxnSp>
        <p:nvCxnSpPr>
          <p:cNvPr id="12293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4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83406" y="5332413"/>
            <a:ext cx="7862888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smoke(</a:t>
            </a: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过去式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)_________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smoke(</a:t>
            </a: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现在分词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)_________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4690784" y="5350391"/>
            <a:ext cx="222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smoked</a:t>
            </a: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smoking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3406" y="1487488"/>
            <a:ext cx="1441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smoke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64544" y="1509713"/>
            <a:ext cx="19832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sməʊk /</a:t>
            </a:r>
            <a:endParaRPr lang="zh-CN" altLang="en-US" sz="3600" b="1"/>
          </a:p>
        </p:txBody>
      </p:sp>
      <p:pic>
        <p:nvPicPr>
          <p:cNvPr id="12299" name="Picture 4" descr="QQ图片20140904213502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6035874" y="168494"/>
            <a:ext cx="3042047" cy="287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270126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闻到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32142" y="3044802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常用短语：</a:t>
            </a:r>
            <a:r>
              <a:rPr lang="en-US" altLang="zh-CN" sz="2800">
                <a:latin typeface="Times New Roman" panose="02020603050405020304" pitchFamily="18" charset="0"/>
              </a:rPr>
              <a:t> smell good </a:t>
            </a:r>
            <a:r>
              <a:rPr lang="zh-CN" altLang="en-US" sz="2800">
                <a:latin typeface="Times New Roman" panose="02020603050405020304" pitchFamily="18" charset="0"/>
              </a:rPr>
              <a:t>闻起来很好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58441" y="3697288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eg </a:t>
            </a:r>
            <a:r>
              <a:rPr lang="zh-CN" altLang="en-US" sz="2800">
                <a:latin typeface="Times New Roman" panose="02020603050405020304" pitchFamily="18" charset="0"/>
              </a:rPr>
              <a:t>：</a:t>
            </a:r>
            <a:r>
              <a:rPr lang="en-US" altLang="zh-CN" sz="2800">
                <a:latin typeface="Times New Roman" panose="02020603050405020304" pitchFamily="18" charset="0"/>
              </a:rPr>
              <a:t> The rice smell nice.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         </a:t>
            </a:r>
            <a:r>
              <a:rPr lang="zh-CN" altLang="en-US" sz="2800">
                <a:latin typeface="Times New Roman" panose="02020603050405020304" pitchFamily="18" charset="0"/>
              </a:rPr>
              <a:t>米饭闻起来很香。</a:t>
            </a:r>
          </a:p>
        </p:txBody>
      </p:sp>
      <p:cxnSp>
        <p:nvCxnSpPr>
          <p:cNvPr id="13317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8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35769" y="5419725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smell</a:t>
            </a: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（过去式）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smell(</a:t>
            </a: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现在分词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)________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4777886" y="5475929"/>
            <a:ext cx="222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smelled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smelling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5769" y="1460501"/>
            <a:ext cx="121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smell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21631" y="1497013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smel /</a:t>
            </a:r>
            <a:endParaRPr lang="zh-CN" altLang="en-US" sz="3600" b="1"/>
          </a:p>
        </p:txBody>
      </p:sp>
      <p:pic>
        <p:nvPicPr>
          <p:cNvPr id="13323" name="Picture 13" descr="http://picm.photophoto.cn/005/018/007/01800700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9639" y="181989"/>
            <a:ext cx="2998282" cy="286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244726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危险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3198" y="2935289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常用短语：</a:t>
            </a:r>
            <a:r>
              <a:rPr lang="en-US" altLang="zh-CN" sz="2800">
                <a:latin typeface="Times New Roman" panose="02020603050405020304" pitchFamily="18" charset="0"/>
              </a:rPr>
              <a:t> in danger </a:t>
            </a:r>
            <a:r>
              <a:rPr lang="zh-CN" altLang="en-US" sz="2800">
                <a:latin typeface="Times New Roman" panose="02020603050405020304" pitchFamily="18" charset="0"/>
              </a:rPr>
              <a:t>在危险中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3197" y="3662363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They are in danger.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他们处在危险中。</a:t>
            </a:r>
          </a:p>
        </p:txBody>
      </p:sp>
      <p:cxnSp>
        <p:nvCxnSpPr>
          <p:cNvPr id="14341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2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353050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Stay  away  from  the  dangerous  building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           ____________________________________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825229" y="5867401"/>
            <a:ext cx="35067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远离危险建筑物。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6719" y="1428751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danger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26431" y="1531938"/>
            <a:ext cx="24016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/'deɪn(d)ʒə/</a:t>
            </a:r>
            <a:endParaRPr lang="zh-CN" altLang="en-US" sz="3600" b="1"/>
          </a:p>
        </p:txBody>
      </p:sp>
      <p:pic>
        <p:nvPicPr>
          <p:cNvPr id="14347" name="Picture 15" descr="http://www.qqmofasi.com/data/attachments/2014/06/06/78_Vw91QyQZt339QVVs9VzS_larg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08913" y="632620"/>
            <a:ext cx="3069007" cy="24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5572" y="2228851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湿的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65573" y="2992438"/>
            <a:ext cx="6274594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常用短语：</a:t>
            </a:r>
            <a:r>
              <a:rPr lang="en-US" altLang="zh-CN" sz="2800">
                <a:latin typeface="Times New Roman" panose="02020603050405020304" pitchFamily="18" charset="0"/>
              </a:rPr>
              <a:t> wet floor </a:t>
            </a:r>
            <a:r>
              <a:rPr lang="zh-CN" altLang="en-US" sz="2800">
                <a:latin typeface="Times New Roman" panose="02020603050405020304" pitchFamily="18" charset="0"/>
              </a:rPr>
              <a:t>湿地板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94135" y="3713163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A regular towel doesn't work wet. 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一个普通湿毛巾起不了什么作用。</a:t>
            </a:r>
          </a:p>
        </p:txBody>
      </p:sp>
      <p:cxnSp>
        <p:nvCxnSpPr>
          <p:cNvPr id="1536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335588"/>
            <a:ext cx="786288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Water will keep you _____.(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湿的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5222081" y="5319714"/>
            <a:ext cx="11941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wet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4" y="1419226"/>
            <a:ext cx="877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wet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52576" y="1465263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wet /</a:t>
            </a:r>
            <a:endParaRPr lang="zh-CN" altLang="en-US" sz="3600" b="1"/>
          </a:p>
        </p:txBody>
      </p:sp>
      <p:pic>
        <p:nvPicPr>
          <p:cNvPr id="15371" name="Picture 1" descr="QQ图片20140904212626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/>
          <a:stretch>
            <a:fillRect/>
          </a:stretch>
        </p:blipFill>
        <p:spPr bwMode="auto">
          <a:xfrm>
            <a:off x="5916758" y="146050"/>
            <a:ext cx="3168254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319338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地板、地面、楼层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2704" y="3086487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on the main floor</a:t>
            </a:r>
            <a:r>
              <a:rPr lang="zh-CN" altLang="en-US" sz="2800" dirty="0">
                <a:latin typeface="Times New Roman" panose="02020603050405020304" pitchFamily="18" charset="0"/>
              </a:rPr>
              <a:t>在主楼层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3198" y="3727819"/>
            <a:ext cx="68437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We </a:t>
            </a:r>
            <a:r>
              <a:rPr lang="en-US" altLang="zh-CN" sz="2800" dirty="0">
                <a:latin typeface="Times New Roman" panose="02020603050405020304" pitchFamily="18" charset="0"/>
              </a:rPr>
              <a:t>are on the main floor.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我们在主楼层。</a:t>
            </a:r>
          </a:p>
        </p:txBody>
      </p:sp>
      <p:cxnSp>
        <p:nvCxnSpPr>
          <p:cNvPr id="1638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72703" y="5307014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The fourth floor is wet.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___________________________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943100" y="5911850"/>
            <a:ext cx="47664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第四层楼地板是湿的。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2704" y="1514476"/>
            <a:ext cx="1133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floor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70472" y="1524000"/>
            <a:ext cx="12875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flɔː /</a:t>
            </a:r>
            <a:endParaRPr lang="zh-CN" altLang="en-US" sz="3600" b="1"/>
          </a:p>
        </p:txBody>
      </p:sp>
      <p:pic>
        <p:nvPicPr>
          <p:cNvPr id="16395" name="Picture 13" descr="http://i01.pic.sogou.com/18b4ad7ea41ae5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42247" y="208871"/>
            <a:ext cx="2560532" cy="309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1532" y="2225676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果汁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1532" y="2987675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常用短语：</a:t>
            </a:r>
            <a:r>
              <a:rPr lang="en-US" altLang="zh-CN" sz="2800">
                <a:latin typeface="Times New Roman" panose="02020603050405020304" pitchFamily="18" charset="0"/>
              </a:rPr>
              <a:t> orange juice</a:t>
            </a:r>
            <a:r>
              <a:rPr lang="zh-CN" altLang="en-US" sz="2800">
                <a:latin typeface="Times New Roman" panose="02020603050405020304" pitchFamily="18" charset="0"/>
              </a:rPr>
              <a:t>橘子汁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1531" y="3700463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The lemon juice is sour.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柠檬果汁是酸的。</a:t>
            </a:r>
          </a:p>
        </p:txBody>
      </p:sp>
      <p:cxnSp>
        <p:nvCxnSpPr>
          <p:cNvPr id="17413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4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233988"/>
            <a:ext cx="786288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I like to drink coconut ____.(</a:t>
            </a: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椰汁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5222081" y="5242770"/>
            <a:ext cx="1101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juice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4" y="1465263"/>
            <a:ext cx="1133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juice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68067" y="1465263"/>
            <a:ext cx="17043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dʒuːs /</a:t>
            </a:r>
            <a:endParaRPr lang="zh-CN" altLang="en-US" sz="3600" b="1"/>
          </a:p>
        </p:txBody>
      </p:sp>
      <p:pic>
        <p:nvPicPr>
          <p:cNvPr id="17419" name="Picture 13" descr="http://i03.pic.sogou.com/fc6e45f3f79cb7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1881" y="1416050"/>
            <a:ext cx="1712119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81517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64368" y="2663825"/>
            <a:ext cx="806399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“at a shopping </a:t>
            </a:r>
            <a:r>
              <a:rPr lang="en-US" altLang="zh-CN" sz="2800" dirty="0" err="1">
                <a:latin typeface="Times New Roman" panose="02020603050405020304" pitchFamily="18" charset="0"/>
              </a:rPr>
              <a:t>centre</a:t>
            </a:r>
            <a:r>
              <a:rPr lang="en-US" altLang="zh-CN" sz="2800" dirty="0">
                <a:latin typeface="Times New Roman" panose="02020603050405020304" pitchFamily="18" charset="0"/>
              </a:rPr>
              <a:t>”</a:t>
            </a:r>
            <a:r>
              <a:rPr lang="zh-CN" altLang="en-US" sz="2800" dirty="0">
                <a:latin typeface="Times New Roman" panose="02020603050405020304" pitchFamily="18" charset="0"/>
              </a:rPr>
              <a:t>意为</a:t>
            </a:r>
            <a:r>
              <a:rPr lang="en-US" altLang="zh-CN" sz="2800" dirty="0">
                <a:latin typeface="Times New Roman" panose="02020603050405020304" pitchFamily="18" charset="0"/>
              </a:rPr>
              <a:t>“</a:t>
            </a:r>
            <a:r>
              <a:rPr lang="zh-CN" altLang="en-US" sz="2800" dirty="0">
                <a:latin typeface="Times New Roman" panose="02020603050405020304" pitchFamily="18" charset="0"/>
              </a:rPr>
              <a:t>在一个购物中心</a:t>
            </a:r>
            <a:r>
              <a:rPr lang="en-US" altLang="zh-CN" sz="2800" dirty="0">
                <a:latin typeface="Times New Roman" panose="02020603050405020304" pitchFamily="18" charset="0"/>
              </a:rPr>
              <a:t>” 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at</a:t>
            </a:r>
            <a:r>
              <a:rPr lang="zh-CN" altLang="en-US" sz="2800" dirty="0">
                <a:latin typeface="Times New Roman" panose="02020603050405020304" pitchFamily="18" charset="0"/>
              </a:rPr>
              <a:t>通常只在小地方</a:t>
            </a:r>
            <a:r>
              <a:rPr lang="en-US" altLang="zh-CN" sz="2800" dirty="0">
                <a:latin typeface="Times New Roman" panose="02020603050405020304" pitchFamily="18" charset="0"/>
              </a:rPr>
              <a:t>, at home </a:t>
            </a:r>
            <a:r>
              <a:rPr lang="zh-CN" altLang="en-US" sz="2800" dirty="0">
                <a:latin typeface="Times New Roman" panose="02020603050405020304" pitchFamily="18" charset="0"/>
              </a:rPr>
              <a:t>在家。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in</a:t>
            </a:r>
            <a:r>
              <a:rPr lang="zh-CN" altLang="en-US" sz="2800" dirty="0">
                <a:latin typeface="Times New Roman" panose="02020603050405020304" pitchFamily="18" charset="0"/>
              </a:rPr>
              <a:t>一般只在大地方</a:t>
            </a:r>
            <a:r>
              <a:rPr lang="en-US" altLang="zh-CN" sz="2800" dirty="0">
                <a:latin typeface="Times New Roman" panose="02020603050405020304" pitchFamily="18" charset="0"/>
              </a:rPr>
              <a:t>, in Nan Jing </a:t>
            </a:r>
            <a:r>
              <a:rPr lang="zh-CN" altLang="en-US" sz="2800" dirty="0">
                <a:latin typeface="Times New Roman" panose="02020603050405020304" pitchFamily="18" charset="0"/>
              </a:rPr>
              <a:t>在南京。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82132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Mike, Helen and Tim are at a shopping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centre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6237" y="1930401"/>
            <a:ext cx="72250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迈克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/>
              <a:t>海伦和蒂姆在一个购物中心。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4369" y="4616450"/>
            <a:ext cx="83046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Sam and I are at supermarket.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6237" y="5281613"/>
            <a:ext cx="86260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(     )We were ____school together yesterday.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       A in    B at 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57338" y="5368926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3" y="574675"/>
            <a:ext cx="264406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85739" y="3020511"/>
            <a:ext cx="874037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what +does+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第三人称单数形式主语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+mean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？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询问他表示什么？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   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回答是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 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It means...”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7404" y="1552575"/>
            <a:ext cx="43268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What does it mean</a:t>
            </a:r>
            <a:r>
              <a:rPr lang="zh-CN" altLang="en-US" sz="3600" b="1" dirty="0">
                <a:latin typeface="Times New Roman" panose="02020603050405020304" pitchFamily="18" charset="0"/>
              </a:rPr>
              <a:t>？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9828" y="2378076"/>
            <a:ext cx="3416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它意味着什么？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1506" y="4733806"/>
            <a:ext cx="83046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what does this sign mean?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7404" y="5268913"/>
            <a:ext cx="86260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What do they mean?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They _____different things.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60948" y="5992814"/>
            <a:ext cx="960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mean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83892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64369" y="2576732"/>
            <a:ext cx="8610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“then”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是个副词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然后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其次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接着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于是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”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Then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与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now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, 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some times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等连用，表示（一会儿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......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）一会儿又。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56650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 Then, they see a juice shop.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369" y="1930401"/>
            <a:ext cx="58400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/>
              <a:t>然后</a:t>
            </a:r>
            <a:r>
              <a:rPr lang="en-US" altLang="zh-CN" sz="3600" b="1">
                <a:latin typeface="Times New Roman" panose="02020603050405020304" pitchFamily="18" charset="0"/>
              </a:rPr>
              <a:t>,</a:t>
            </a:r>
            <a:r>
              <a:rPr lang="zh-CN" altLang="en-US" sz="3600" b="1"/>
              <a:t>他们看见一个果汁店。</a:t>
            </a:r>
            <a:endParaRPr lang="zh-CN" altLang="zh-CN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4369" y="4469924"/>
            <a:ext cx="8304610" cy="66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：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We </a:t>
            </a:r>
            <a:r>
              <a:rPr lang="en-US" altLang="en-US" sz="2800" dirty="0">
                <a:latin typeface="Times New Roman" panose="02020603050405020304" pitchFamily="18" charset="0"/>
              </a:rPr>
              <a:t>went school yesterday, then study at school.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" y="5208588"/>
            <a:ext cx="86260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Then we go to school together.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___________________________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25229" y="5921376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然后我们就去学校了。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791677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33401" y="2662238"/>
            <a:ext cx="595052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“want”</a:t>
            </a:r>
            <a:r>
              <a:rPr lang="zh-CN" altLang="en-US" sz="2800" dirty="0">
                <a:latin typeface="Times New Roman" panose="02020603050405020304" pitchFamily="18" charset="0"/>
              </a:rPr>
              <a:t>后面直接加名词或不可数名词。跟动词或动词短语要加</a:t>
            </a:r>
            <a:r>
              <a:rPr lang="en-US" altLang="zh-CN" sz="2800" dirty="0">
                <a:latin typeface="Times New Roman" panose="02020603050405020304" pitchFamily="18" charset="0"/>
              </a:rPr>
              <a:t>“ to”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5314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Do you want some juice</a:t>
            </a:r>
            <a:r>
              <a:rPr lang="zh-CN" altLang="en-US" sz="3600" b="1">
                <a:latin typeface="Times New Roman" panose="02020603050405020304" pitchFamily="18" charset="0"/>
              </a:rPr>
              <a:t>？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369" y="193040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你想要些果汁吗？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0075" y="4200525"/>
            <a:ext cx="83046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eg </a:t>
            </a:r>
            <a:r>
              <a:rPr lang="zh-CN" altLang="en-US" sz="2800">
                <a:latin typeface="Times New Roman" panose="02020603050405020304" pitchFamily="18" charset="0"/>
              </a:rPr>
              <a:t>：</a:t>
            </a:r>
            <a:r>
              <a:rPr lang="en-US" altLang="en-US" sz="2800">
                <a:latin typeface="Times New Roman" panose="02020603050405020304" pitchFamily="18" charset="0"/>
              </a:rPr>
              <a:t> Do you want some apples?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7923" y="5151439"/>
            <a:ext cx="862607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>
                <a:solidFill>
                  <a:srgbClr val="7F7F7F"/>
                </a:solidFill>
                <a:latin typeface="Times New Roman" panose="02020603050405020304" pitchFamily="18" charset="0"/>
              </a:rPr>
              <a:t> : He wants ____go to school.</a:t>
            </a:r>
            <a:endParaRPr lang="en-US" altLang="en-US" sz="280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8664" y="5259161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12" name="Picture 10" descr="http://img.juimg.com/tuku/yulantu/140509/330846-140509122221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38926" y="1424921"/>
            <a:ext cx="2505075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9147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4071" y="1490973"/>
            <a:ext cx="7465513" cy="295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New words: 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sign, shopping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centre</a:t>
            </a:r>
            <a:r>
              <a:rPr lang="en-US" altLang="zh-CN" sz="3200" dirty="0">
                <a:latin typeface="Times New Roman" panose="02020603050405020304" pitchFamily="18" charset="0"/>
              </a:rPr>
              <a:t>, careful, litter 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Sentence patterns: what does it mean?</a:t>
            </a: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It </a:t>
            </a:r>
            <a:r>
              <a:rPr lang="en-US" altLang="zh-CN" sz="3200" dirty="0">
                <a:latin typeface="Times New Roman" panose="02020603050405020304" pitchFamily="18" charset="0"/>
              </a:rPr>
              <a:t>means you can’t……</a:t>
            </a:r>
          </a:p>
        </p:txBody>
      </p:sp>
      <p:pic>
        <p:nvPicPr>
          <p:cNvPr id="4099" name="Picture 7" descr="http://img.gtimg.c-ps.net/user_img/2013/12/12/2013121213533024810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55456" y="3966358"/>
            <a:ext cx="3588544" cy="2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791427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92919" y="3224214"/>
            <a:ext cx="407789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“take into”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带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···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进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···”</a:t>
            </a:r>
            <a:endParaRPr lang="zh-CN" altLang="en-US" sz="28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9792" y="1541463"/>
            <a:ext cx="89820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You can’t take the juice into the shop, Helen.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2919" y="2468563"/>
            <a:ext cx="52629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/>
              <a:t>你不能把果汁带到书店。</a:t>
            </a:r>
            <a:endParaRPr lang="zh-CN" altLang="zh-CN" sz="3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7922" y="4002089"/>
            <a:ext cx="83046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eg </a:t>
            </a:r>
            <a:r>
              <a:rPr lang="zh-CN" altLang="en-US" sz="2800">
                <a:latin typeface="Times New Roman" panose="02020603050405020304" pitchFamily="18" charset="0"/>
              </a:rPr>
              <a:t>：</a:t>
            </a:r>
            <a:r>
              <a:rPr lang="en-US" altLang="en-US" sz="2800">
                <a:latin typeface="Times New Roman" panose="02020603050405020304" pitchFamily="18" charset="0"/>
              </a:rPr>
              <a:t>  You can’t take your bag into market.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919" y="5022851"/>
            <a:ext cx="86260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>
                <a:solidFill>
                  <a:srgbClr val="7F7F7F"/>
                </a:solidFill>
                <a:latin typeface="Times New Roman" panose="02020603050405020304" pitchFamily="18" charset="0"/>
              </a:rPr>
              <a:t> : We can’t ____ the coat___ the supermarket.</a:t>
            </a:r>
            <a:endParaRPr lang="en-US" altLang="en-US" sz="280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24138" y="5162551"/>
            <a:ext cx="25955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take              into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6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1060" y="2386013"/>
            <a:ext cx="212526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01211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8181" y="1660525"/>
            <a:ext cx="7600796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 Tell us something about signs you know !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12" descr="QQ图片20140904214723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688181" y="2770189"/>
            <a:ext cx="3077766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QQ图片20140904213027"/>
          <p:cNvPicPr>
            <a:picLocks noChangeAspect="1" noChangeArrowheads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 bwMode="auto">
          <a:xfrm>
            <a:off x="4550569" y="2732088"/>
            <a:ext cx="3177779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84514" y="2816904"/>
            <a:ext cx="299323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No smoking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No littering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No parking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Danger!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0513" y="1841501"/>
            <a:ext cx="9084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更多的公共标识：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do these signs mean?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5" name="Picture 1" descr="W(BZ@Q%J$4W0XH[RQ95R90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822" y="3273425"/>
            <a:ext cx="5262563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3542106" y="1487268"/>
            <a:ext cx="5391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what do these signs mean?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5" name="Picture 1" descr="W(BZ@Q%J$4W0XH[RQ95R90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099" y="2133600"/>
            <a:ext cx="412551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1228" y="3811588"/>
            <a:ext cx="837963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Eating is forbidden! / No eating or drinking!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 Shock hazard!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7. No talking!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8. No Stepping!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1785" y="1304926"/>
            <a:ext cx="7298531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2710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26627" name="TextBox 10"/>
          <p:cNvSpPr txBox="1">
            <a:spLocks noChangeArrowheads="1"/>
          </p:cNvSpPr>
          <p:nvPr/>
        </p:nvSpPr>
        <p:spPr bwMode="auto">
          <a:xfrm>
            <a:off x="1552576" y="1963739"/>
            <a:ext cx="662232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shopping </a:t>
            </a:r>
            <a:r>
              <a:rPr lang="en-US" altLang="zh-CN" sz="36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centre</a:t>
            </a:r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sign</a:t>
            </a:r>
          </a:p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wet     mean    litter     restaurant    </a:t>
            </a:r>
          </a:p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someone    smoke     smell   </a:t>
            </a:r>
          </a:p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danger    floor    juice    careful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7466" y="1246909"/>
            <a:ext cx="7562850" cy="561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321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27651" name="TextBox 10"/>
          <p:cNvSpPr txBox="1">
            <a:spLocks noChangeArrowheads="1"/>
          </p:cNvSpPr>
          <p:nvPr/>
        </p:nvSpPr>
        <p:spPr bwMode="auto">
          <a:xfrm>
            <a:off x="1359694" y="1827214"/>
            <a:ext cx="59041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at/in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be careful</a:t>
            </a:r>
          </a:p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What does it mean</a:t>
            </a:r>
            <a:r>
              <a:rPr lang="zh-CN" altLang="en-US" sz="3600">
                <a:solidFill>
                  <a:schemeClr val="bg1"/>
                </a:solidFill>
                <a:latin typeface="Times New Roman" panose="02020603050405020304" pitchFamily="18" charset="0"/>
              </a:rPr>
              <a:t>？</a:t>
            </a:r>
          </a:p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then          want           take into</a:t>
            </a:r>
          </a:p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Please don’t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6460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8674" name="文本框 1"/>
          <p:cNvSpPr txBox="1">
            <a:spLocks noChangeArrowheads="1"/>
          </p:cNvSpPr>
          <p:nvPr/>
        </p:nvSpPr>
        <p:spPr bwMode="auto">
          <a:xfrm>
            <a:off x="563167" y="1595438"/>
            <a:ext cx="858083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 )1</a:t>
            </a:r>
            <a:r>
              <a:rPr lang="zh-CN" altLang="zh-CN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We can 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in the library.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A. short      B. laugh     C. read</a:t>
            </a:r>
          </a:p>
          <a:p>
            <a:pPr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)2</a:t>
            </a:r>
            <a:r>
              <a:rPr lang="zh-CN" altLang="zh-CN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--What 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it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?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--It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you can’t park your car here.</a:t>
            </a:r>
            <a:endParaRPr lang="zh-CN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do; mean; means  B. does; means; means  </a:t>
            </a: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does; mean; means</a:t>
            </a:r>
            <a:endParaRPr lang="zh-CN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9138" y="1785938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1994" y="3900488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4709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9698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)3</a:t>
            </a:r>
            <a:r>
              <a:rPr lang="zh-CN" altLang="en-US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These signs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different things.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mean    B. means   C. meaning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)4</a:t>
            </a:r>
            <a:r>
              <a:rPr lang="zh-CN" altLang="en-US" sz="3200" dirty="0">
                <a:latin typeface="Times New Roman" panose="02020603050405020304" pitchFamily="18" charset="0"/>
              </a:rPr>
              <a:t>、</a:t>
            </a:r>
            <a:r>
              <a:rPr lang="en-US" altLang="zh-CN" sz="3200" dirty="0">
                <a:latin typeface="Times New Roman" panose="02020603050405020304" pitchFamily="18" charset="0"/>
              </a:rPr>
              <a:t>--Please don’t take photos here.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--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Not at all B. That’s OK    C.OK, I’m sorry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3" y="2032000"/>
            <a:ext cx="34409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1038" y="4159250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3770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0483" name="文本框 1"/>
          <p:cNvSpPr txBox="1">
            <a:spLocks noChangeArrowheads="1"/>
          </p:cNvSpPr>
          <p:nvPr/>
        </p:nvSpPr>
        <p:spPr bwMode="auto">
          <a:xfrm>
            <a:off x="130629" y="1843089"/>
            <a:ext cx="901337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5. What </a:t>
            </a:r>
            <a:r>
              <a:rPr lang="en-US" altLang="zh-CN" sz="32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(do)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“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 </a:t>
            </a:r>
            <a:r>
              <a:rPr lang="en-US" altLang="zh-CN" sz="3200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park)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”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mean?</a:t>
            </a:r>
          </a:p>
          <a:p>
            <a:pPr marL="514350" indent="-514350">
              <a:lnSpc>
                <a:spcPct val="150000"/>
              </a:lnSpc>
              <a:buFontTx/>
              <a:buNone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indent="-51435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6.Now they are </a:t>
            </a:r>
            <a:r>
              <a:rPr lang="en-US" altLang="zh-CN" sz="3200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en-US" altLang="zh-CN" sz="32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(eat)some  noodles  in  a  restaurant.</a:t>
            </a:r>
          </a:p>
          <a:p>
            <a:pPr marL="514350" indent="-514350">
              <a:lnSpc>
                <a:spcPct val="150000"/>
              </a:lnSpc>
              <a:buFontTx/>
              <a:buNone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indent="-51435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You can’t </a:t>
            </a:r>
            <a:r>
              <a:rPr lang="en-US" altLang="zh-CN" sz="3200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(smoke) here.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18085" y="1973264"/>
            <a:ext cx="938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98269" y="1904423"/>
            <a:ext cx="1438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parking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13448" y="3375025"/>
            <a:ext cx="11881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eating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62768" y="5468379"/>
            <a:ext cx="12570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smoke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7952"/>
            <a:ext cx="327336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31746" name="文本框 1"/>
          <p:cNvSpPr txBox="1">
            <a:spLocks noChangeArrowheads="1"/>
          </p:cNvSpPr>
          <p:nvPr/>
        </p:nvSpPr>
        <p:spPr bwMode="auto">
          <a:xfrm>
            <a:off x="4896561" y="2697018"/>
            <a:ext cx="351116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Recite the article.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Picture 5" descr="http://i03.pic.sogou.com/c99871b2a7c93bb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097" y="2035609"/>
            <a:ext cx="4451747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6529" y="2008188"/>
            <a:ext cx="7489031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购物中心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53678" y="2760663"/>
            <a:ext cx="8040939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at a shopping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centre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在一家购物中心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a shopping </a:t>
            </a:r>
            <a:r>
              <a:rPr lang="en-US" altLang="zh-CN" sz="2800" dirty="0" err="1">
                <a:latin typeface="Times New Roman" panose="02020603050405020304" pitchFamily="18" charset="0"/>
              </a:rPr>
              <a:t>centre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一家购物中心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53679" y="3951288"/>
            <a:ext cx="81915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There is a shopping </a:t>
            </a:r>
            <a:r>
              <a:rPr lang="en-US" altLang="zh-CN" sz="2800" dirty="0" err="1">
                <a:latin typeface="Times New Roman" panose="02020603050405020304" pitchFamily="18" charset="0"/>
              </a:rPr>
              <a:t>centre</a:t>
            </a:r>
            <a:r>
              <a:rPr lang="en-US" altLang="zh-CN" sz="2800" dirty="0">
                <a:latin typeface="Times New Roman" panose="02020603050405020304" pitchFamily="18" charset="0"/>
              </a:rPr>
              <a:t> on </a:t>
            </a:r>
            <a:r>
              <a:rPr lang="en-US" altLang="zh-CN" sz="2800" dirty="0" err="1">
                <a:latin typeface="Times New Roman" panose="02020603050405020304" pitchFamily="18" charset="0"/>
              </a:rPr>
              <a:t>Zhong</a:t>
            </a:r>
            <a:r>
              <a:rPr lang="en-US" altLang="zh-CN" sz="2800" dirty="0">
                <a:latin typeface="Times New Roman" panose="02020603050405020304" pitchFamily="18" charset="0"/>
              </a:rPr>
              <a:t> Shan Road.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在华中路有一个购物中心。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77429" y="5421314"/>
            <a:ext cx="8766571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小练习：黄海路有一个购物中心。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There __________________on 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Huang </a:t>
            </a:r>
            <a:r>
              <a:rPr lang="en-US" altLang="zh-CN" sz="2800" dirty="0" err="1">
                <a:solidFill>
                  <a:srgbClr val="76717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Road.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411193" y="5973764"/>
            <a:ext cx="33495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 a shopping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centre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7429" y="1319213"/>
            <a:ext cx="33182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shopping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centre</a:t>
            </a:r>
            <a:endParaRPr lang="zh-CN" altLang="en-US" sz="3600" b="1" dirty="0"/>
          </a:p>
        </p:txBody>
      </p:sp>
      <p:pic>
        <p:nvPicPr>
          <p:cNvPr id="513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97266" y="355602"/>
            <a:ext cx="2347913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9866" y="2266951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记号、符号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3198" y="2914650"/>
            <a:ext cx="7541418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an interesting sigh </a:t>
            </a:r>
            <a:r>
              <a:rPr lang="zh-CN" altLang="en-US" sz="2800" dirty="0">
                <a:latin typeface="Times New Roman" panose="02020603050405020304" pitchFamily="18" charset="0"/>
              </a:rPr>
              <a:t>一个有趣的标志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01303" y="3613150"/>
            <a:ext cx="800519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 There is an interesting sigh in the hospital.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在医院里有一个有趣的标志。</a:t>
            </a: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91728" y="5330825"/>
            <a:ext cx="868169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s n i g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991916" y="5951539"/>
            <a:ext cx="111799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sign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6485" y="1481138"/>
            <a:ext cx="9797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sign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23988" y="1503363"/>
            <a:ext cx="12410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saɪn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6155" name="Picture 5" descr="QQ图片20140904214657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7021959" y="402432"/>
            <a:ext cx="2151459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2026" y="2127251"/>
            <a:ext cx="71854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小心、当心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62025" y="2832100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be careful </a:t>
            </a:r>
            <a:r>
              <a:rPr lang="zh-CN" altLang="en-US" sz="2800" dirty="0">
                <a:latin typeface="Times New Roman" panose="02020603050405020304" pitchFamily="18" charset="0"/>
              </a:rPr>
              <a:t>小心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62025" y="3411538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Be careful crossing the main road.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过大马路时小心点儿。</a:t>
            </a:r>
          </a:p>
        </p:txBody>
      </p:sp>
      <p:cxnSp>
        <p:nvCxnSpPr>
          <p:cNvPr id="7173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28649" y="5345114"/>
            <a:ext cx="8040337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（        ）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c ___r ___</a:t>
            </a:r>
            <a:r>
              <a:rPr lang="en-US" altLang="zh-CN" sz="2800" dirty="0" err="1">
                <a:solidFill>
                  <a:srgbClr val="767171"/>
                </a:solidFill>
                <a:latin typeface="Times New Roman" panose="02020603050405020304" pitchFamily="18" charset="0"/>
              </a:rPr>
              <a:t>ful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a, e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. a, i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178844" y="5419725"/>
            <a:ext cx="552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8650" y="1343026"/>
            <a:ext cx="156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careful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78844" y="1330326"/>
            <a:ext cx="20345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'keəfʊl /</a:t>
            </a:r>
            <a:endParaRPr lang="zh-CN" altLang="en-US" sz="3600" b="1"/>
          </a:p>
        </p:txBody>
      </p:sp>
      <p:pic>
        <p:nvPicPr>
          <p:cNvPr id="7179" name="Picture 13" descr="http://pic41.nipic.com/20140512/12241905_124309230109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07869" y="272366"/>
            <a:ext cx="3302794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94173" y="2244726"/>
            <a:ext cx="7184231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意思是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94173" y="2990850"/>
            <a:ext cx="6274594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mean red </a:t>
            </a:r>
            <a:r>
              <a:rPr lang="zh-CN" altLang="en-US" sz="2800" dirty="0">
                <a:latin typeface="Times New Roman" panose="02020603050405020304" pitchFamily="18" charset="0"/>
              </a:rPr>
              <a:t>表示红色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94172" y="3778250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What does this sigh mean</a:t>
            </a:r>
            <a:r>
              <a:rPr lang="zh-CN" altLang="en-US" sz="2800" dirty="0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  这个指示牌是什么意思？</a:t>
            </a:r>
          </a:p>
        </p:txBody>
      </p:sp>
      <p:cxnSp>
        <p:nvCxnSpPr>
          <p:cNvPr id="8197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178425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（    ）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_____"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No littering"!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   A. means              B. mean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921669" y="5268914"/>
            <a:ext cx="552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3" y="1524001"/>
            <a:ext cx="12618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mean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22835" y="1571626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miːn /</a:t>
            </a:r>
            <a:endParaRPr lang="zh-CN" altLang="en-US" sz="3600" b="1"/>
          </a:p>
        </p:txBody>
      </p:sp>
      <p:pic>
        <p:nvPicPr>
          <p:cNvPr id="8203" name="Picture 13" descr="http://i03.pic.sogou.com/860230298e906f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609" y="48409"/>
            <a:ext cx="2431256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21532" y="2259013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乱扔垃圾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3198" y="3006725"/>
            <a:ext cx="7193756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shouldn't litter </a:t>
            </a:r>
            <a:r>
              <a:rPr lang="zh-CN" altLang="en-US" sz="2800" dirty="0">
                <a:latin typeface="Times New Roman" panose="02020603050405020304" pitchFamily="18" charset="0"/>
              </a:rPr>
              <a:t>不要乱扔垃圾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1531" y="3803650"/>
            <a:ext cx="790683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It means we shouldn't litter in the public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它的意思是我们在公共场合不能乱扔垃圾。</a:t>
            </a:r>
          </a:p>
        </p:txBody>
      </p:sp>
      <p:cxnSp>
        <p:nvCxnSpPr>
          <p:cNvPr id="9221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443539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(     )"No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_____"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in the hospital.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A. letters                B. littering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788319" y="5513389"/>
            <a:ext cx="552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B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1" y="1449388"/>
            <a:ext cx="1159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litter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21632" y="1520826"/>
            <a:ext cx="14205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'lɪtə /</a:t>
            </a:r>
            <a:endParaRPr lang="zh-CN" altLang="en-US" sz="3600" b="1"/>
          </a:p>
        </p:txBody>
      </p:sp>
      <p:pic>
        <p:nvPicPr>
          <p:cNvPr id="9227" name="Picture 2" descr="QQ图片20140904212718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6730008" y="178520"/>
            <a:ext cx="234791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217738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饭店、餐厅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6769" y="2952750"/>
            <a:ext cx="7614712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常用短语：</a:t>
            </a:r>
            <a:r>
              <a:rPr lang="en-US" altLang="zh-CN" sz="2800">
                <a:latin typeface="Times New Roman" panose="02020603050405020304" pitchFamily="18" charset="0"/>
              </a:rPr>
              <a:t> a Japanese restaurant </a:t>
            </a:r>
            <a:r>
              <a:rPr lang="zh-CN" altLang="en-US" sz="2800">
                <a:latin typeface="Times New Roman" panose="02020603050405020304" pitchFamily="18" charset="0"/>
              </a:rPr>
              <a:t>一家日本餐厅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90587" y="3640138"/>
            <a:ext cx="78852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It means we shouldn't litter in the public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它的意思是我们在公共场合不能乱扔垃圾。</a:t>
            </a:r>
          </a:p>
        </p:txBody>
      </p:sp>
      <p:cxnSp>
        <p:nvCxnSpPr>
          <p:cNvPr id="1024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46485" y="5387975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a t u e s r n a t r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________________________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621631" y="5967413"/>
            <a:ext cx="2228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restaurant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6485" y="1462088"/>
            <a:ext cx="22538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restaurant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64594" y="1498600"/>
            <a:ext cx="2648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ˈrɛstəˌrɒŋ /</a:t>
            </a:r>
            <a:endParaRPr lang="zh-CN" altLang="en-US" sz="3600" b="1"/>
          </a:p>
        </p:txBody>
      </p:sp>
      <p:sp>
        <p:nvSpPr>
          <p:cNvPr id="10251" name="AutoShape 13" descr="http://i02.pic.sogou.com/f563edbcff49eba1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52" name="AutoShape 15" descr="http://i02.pic.sogou.com/f563edbcff49eba1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53" name="AutoShape 17" descr="http://i02.pic.sogou.com/f563edbcff49eba1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54" name="AutoShape 19" descr="http://i02.pic.sogou.com/f563edbcff49eba1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pic>
        <p:nvPicPr>
          <p:cNvPr id="10255" name="Picture 21" descr="http://img.shu163.com/uploadfiles/sc/2010/7/20100711025324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37202" y="7937"/>
            <a:ext cx="1940719" cy="27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7409" y="2141538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代词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某人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80010" y="2854325"/>
            <a:ext cx="8573985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need someone to help him </a:t>
            </a:r>
            <a:r>
              <a:rPr lang="zh-CN" altLang="en-US" sz="2800" dirty="0">
                <a:latin typeface="Times New Roman" panose="02020603050405020304" pitchFamily="18" charset="0"/>
              </a:rPr>
              <a:t>需要某人帮助他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0518" y="3701618"/>
            <a:ext cx="82415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There is someone nearby.</a:t>
            </a:r>
            <a:r>
              <a:rPr lang="zh-CN" altLang="en-US" sz="2800" dirty="0">
                <a:latin typeface="Times New Roman" panose="02020603050405020304" pitchFamily="18" charset="0"/>
              </a:rPr>
              <a:t>附近有人。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He </a:t>
            </a:r>
            <a:r>
              <a:rPr lang="en-US" altLang="zh-CN" sz="2800" dirty="0">
                <a:latin typeface="Times New Roman" panose="02020603050405020304" pitchFamily="18" charset="0"/>
              </a:rPr>
              <a:t>needs someone to help him.</a:t>
            </a:r>
            <a:r>
              <a:rPr lang="zh-CN" altLang="en-US" sz="2800" dirty="0">
                <a:latin typeface="Times New Roman" panose="02020603050405020304" pitchFamily="18" charset="0"/>
              </a:rPr>
              <a:t>他需要某人帮助他。</a:t>
            </a:r>
          </a:p>
        </p:txBody>
      </p:sp>
      <p:cxnSp>
        <p:nvCxnSpPr>
          <p:cNvPr id="1126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9828" y="5611813"/>
            <a:ext cx="786288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767171"/>
                </a:solidFill>
                <a:latin typeface="Times New Roman" panose="02020603050405020304" pitchFamily="18" charset="0"/>
              </a:rPr>
              <a:t>some+one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=________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（          ）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3809242" y="5611814"/>
            <a:ext cx="2825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someone 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某人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4" y="1411288"/>
            <a:ext cx="18774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someone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40769" y="1473200"/>
            <a:ext cx="21852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/'sʌmwʌn/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1348</Words>
  <Application>Microsoft Office PowerPoint</Application>
  <PresentationFormat>全屏显示(4:3)</PresentationFormat>
  <Paragraphs>236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Times New Roman</vt:lpstr>
      <vt:lpstr>WWW.2PPT.COM
</vt:lpstr>
      <vt:lpstr>Unit 5</vt:lpstr>
      <vt:lpstr>Introduce</vt:lpstr>
      <vt:lpstr>Words</vt:lpstr>
      <vt:lpstr>Words</vt:lpstr>
      <vt:lpstr>Words</vt:lpstr>
      <vt:lpstr>Words</vt:lpstr>
      <vt:lpstr>Words</vt:lpstr>
      <vt:lpstr>Words</vt:lpstr>
      <vt:lpstr>Words</vt:lpstr>
      <vt:lpstr>Words</vt:lpstr>
      <vt:lpstr>Words</vt:lpstr>
      <vt:lpstr>Words</vt:lpstr>
      <vt:lpstr>Words</vt:lpstr>
      <vt:lpstr>Words</vt:lpstr>
      <vt:lpstr>Words</vt:lpstr>
      <vt:lpstr>Expressions</vt:lpstr>
      <vt:lpstr>Expressions</vt:lpstr>
      <vt:lpstr>Expressions</vt:lpstr>
      <vt:lpstr>Expressions</vt:lpstr>
      <vt:lpstr>Expressions</vt:lpstr>
      <vt:lpstr>Dialogues</vt:lpstr>
      <vt:lpstr>Expand</vt:lpstr>
      <vt:lpstr>Expand</vt:lpstr>
      <vt:lpstr>Summary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2023-01-16T14:17:48Z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12785098E2A14461A9A81F21282A096D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