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8" r:id="rId3"/>
    <p:sldId id="366" r:id="rId4"/>
    <p:sldId id="391" r:id="rId5"/>
    <p:sldId id="438" r:id="rId6"/>
    <p:sldId id="439" r:id="rId7"/>
    <p:sldId id="347" r:id="rId8"/>
    <p:sldId id="372" r:id="rId9"/>
    <p:sldId id="440" r:id="rId10"/>
    <p:sldId id="441" r:id="rId11"/>
    <p:sldId id="442" r:id="rId12"/>
    <p:sldId id="449" r:id="rId13"/>
    <p:sldId id="443" r:id="rId14"/>
    <p:sldId id="444" r:id="rId15"/>
    <p:sldId id="450" r:id="rId16"/>
    <p:sldId id="445" r:id="rId17"/>
    <p:sldId id="446" r:id="rId18"/>
    <p:sldId id="447" r:id="rId19"/>
    <p:sldId id="271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6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8887" autoAdjust="0"/>
  </p:normalViewPr>
  <p:slideViewPr>
    <p:cSldViewPr>
      <p:cViewPr varScale="1">
        <p:scale>
          <a:sx n="153" d="100"/>
          <a:sy n="153" d="100"/>
        </p:scale>
        <p:origin x="-414" y="-84"/>
      </p:cViewPr>
      <p:guideLst>
        <p:guide orient="horz" pos="1646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9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数的组成、写数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emf"/><Relationship Id="rId7" Type="http://schemas.openxmlformats.org/officeDocument/2006/relationships/slide" Target="slide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" y="500048"/>
            <a:ext cx="399549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0"/>
            <a:ext cx="9144000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各数的认识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519308" y="583356"/>
            <a:ext cx="236026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认识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11-20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各数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817618" y="2355730"/>
            <a:ext cx="128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74251" y="439326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2348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397" y="2439995"/>
            <a:ext cx="8767763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 rot="5400000">
            <a:off x="134970" y="2846395"/>
            <a:ext cx="676275" cy="1238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960" y="2524130"/>
            <a:ext cx="4270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接连接符 6"/>
          <p:cNvCxnSpPr/>
          <p:nvPr/>
        </p:nvCxnSpPr>
        <p:spPr>
          <a:xfrm rot="5400000">
            <a:off x="1213677" y="2840838"/>
            <a:ext cx="692150" cy="1317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22472" y="2543182"/>
            <a:ext cx="3857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/>
          <p:cNvCxnSpPr/>
          <p:nvPr/>
        </p:nvCxnSpPr>
        <p:spPr>
          <a:xfrm rot="5400000">
            <a:off x="2278095" y="2846395"/>
            <a:ext cx="676275" cy="1238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3337752" y="2840838"/>
            <a:ext cx="692150" cy="1317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5400000">
            <a:off x="4447414" y="2845599"/>
            <a:ext cx="692150" cy="1317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5400000">
            <a:off x="5504689" y="2840837"/>
            <a:ext cx="692150" cy="1317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6576252" y="2840838"/>
            <a:ext cx="692150" cy="1317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4506" y="2538420"/>
            <a:ext cx="4048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94172" y="2552707"/>
            <a:ext cx="366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70493" y="2557469"/>
            <a:ext cx="357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043647" y="2552705"/>
            <a:ext cx="36036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118381" y="2554295"/>
            <a:ext cx="361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9581" y="2505080"/>
            <a:ext cx="3937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201056" y="2547944"/>
            <a:ext cx="3794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看数画一画。</a:t>
            </a:r>
          </a:p>
        </p:txBody>
      </p:sp>
      <p:grpSp>
        <p:nvGrpSpPr>
          <p:cNvPr id="4" name="组合 13"/>
          <p:cNvGrpSpPr/>
          <p:nvPr/>
        </p:nvGrpSpPr>
        <p:grpSpPr bwMode="auto">
          <a:xfrm>
            <a:off x="2786076" y="3538542"/>
            <a:ext cx="938299" cy="523222"/>
            <a:chOff x="1285852" y="3110214"/>
            <a:chExt cx="938287" cy="522885"/>
          </a:xfrm>
        </p:grpSpPr>
        <p:sp>
          <p:nvSpPr>
            <p:cNvPr id="5" name="矩形 7"/>
            <p:cNvSpPr>
              <a:spLocks noChangeArrowheads="1"/>
            </p:cNvSpPr>
            <p:nvPr/>
          </p:nvSpPr>
          <p:spPr bwMode="auto">
            <a:xfrm>
              <a:off x="1285852" y="3110216"/>
              <a:ext cx="365801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8"/>
            <p:cNvSpPr>
              <a:spLocks noChangeArrowheads="1"/>
            </p:cNvSpPr>
            <p:nvPr/>
          </p:nvSpPr>
          <p:spPr bwMode="auto">
            <a:xfrm>
              <a:off x="1858338" y="3110214"/>
              <a:ext cx="365801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4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59" y="1643073"/>
            <a:ext cx="13096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3601" y="1571635"/>
            <a:ext cx="1355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13"/>
          <p:cNvGrpSpPr/>
          <p:nvPr/>
        </p:nvGrpSpPr>
        <p:grpSpPr bwMode="auto">
          <a:xfrm>
            <a:off x="4786322" y="3538542"/>
            <a:ext cx="936944" cy="523222"/>
            <a:chOff x="1285852" y="3110214"/>
            <a:chExt cx="937537" cy="522885"/>
          </a:xfrm>
        </p:grpSpPr>
        <p:sp>
          <p:nvSpPr>
            <p:cNvPr id="10" name="矩形 7"/>
            <p:cNvSpPr>
              <a:spLocks noChangeArrowheads="1"/>
            </p:cNvSpPr>
            <p:nvPr/>
          </p:nvSpPr>
          <p:spPr bwMode="auto">
            <a:xfrm>
              <a:off x="1285852" y="3110216"/>
              <a:ext cx="366038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1" name="矩形 8"/>
            <p:cNvSpPr>
              <a:spLocks noChangeArrowheads="1"/>
            </p:cNvSpPr>
            <p:nvPr/>
          </p:nvSpPr>
          <p:spPr bwMode="auto">
            <a:xfrm>
              <a:off x="1857351" y="3110214"/>
              <a:ext cx="366038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7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109" y="2871800"/>
            <a:ext cx="35718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8222" y="2876562"/>
            <a:ext cx="35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6876" y="2719400"/>
            <a:ext cx="3571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7351" y="2567000"/>
            <a:ext cx="3571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109" y="2414600"/>
            <a:ext cx="35718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109" y="2257435"/>
            <a:ext cx="3571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2584" y="2105035"/>
            <a:ext cx="3571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7351" y="1952635"/>
            <a:ext cx="3571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看数画一画。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4" y="1714494"/>
            <a:ext cx="1355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79" y="1714494"/>
            <a:ext cx="1355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组合 13"/>
          <p:cNvGrpSpPr/>
          <p:nvPr/>
        </p:nvGrpSpPr>
        <p:grpSpPr bwMode="auto">
          <a:xfrm>
            <a:off x="2998775" y="3681401"/>
            <a:ext cx="936944" cy="523222"/>
            <a:chOff x="1285852" y="3110214"/>
            <a:chExt cx="937538" cy="522885"/>
          </a:xfrm>
        </p:grpSpPr>
        <p:sp>
          <p:nvSpPr>
            <p:cNvPr id="25" name="矩形 7"/>
            <p:cNvSpPr>
              <a:spLocks noChangeArrowheads="1"/>
            </p:cNvSpPr>
            <p:nvPr/>
          </p:nvSpPr>
          <p:spPr bwMode="auto">
            <a:xfrm>
              <a:off x="1285852" y="3110216"/>
              <a:ext cx="366038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6" name="矩形 8"/>
            <p:cNvSpPr>
              <a:spLocks noChangeArrowheads="1"/>
            </p:cNvSpPr>
            <p:nvPr/>
          </p:nvSpPr>
          <p:spPr bwMode="auto">
            <a:xfrm>
              <a:off x="1857352" y="3110214"/>
              <a:ext cx="366038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8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7" name="组合 13"/>
          <p:cNvGrpSpPr/>
          <p:nvPr/>
        </p:nvGrpSpPr>
        <p:grpSpPr bwMode="auto">
          <a:xfrm>
            <a:off x="5143492" y="3681401"/>
            <a:ext cx="1008367" cy="523222"/>
            <a:chOff x="1286853" y="3110214"/>
            <a:chExt cx="1008971" cy="522885"/>
          </a:xfrm>
        </p:grpSpPr>
        <p:sp>
          <p:nvSpPr>
            <p:cNvPr id="28" name="矩形 7"/>
            <p:cNvSpPr>
              <a:spLocks noChangeArrowheads="1"/>
            </p:cNvSpPr>
            <p:nvPr/>
          </p:nvSpPr>
          <p:spPr bwMode="auto">
            <a:xfrm>
              <a:off x="1286853" y="3110216"/>
              <a:ext cx="366025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9" name="矩形 8"/>
            <p:cNvSpPr>
              <a:spLocks noChangeArrowheads="1"/>
            </p:cNvSpPr>
            <p:nvPr/>
          </p:nvSpPr>
          <p:spPr bwMode="auto">
            <a:xfrm>
              <a:off x="1929799" y="3110214"/>
              <a:ext cx="366025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0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325" y="3019420"/>
            <a:ext cx="3571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0675" y="3013071"/>
            <a:ext cx="3571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092" y="2867020"/>
            <a:ext cx="3571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4567" y="2714620"/>
            <a:ext cx="3571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325" y="2562220"/>
            <a:ext cx="3571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325" y="2405059"/>
            <a:ext cx="35718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9800" y="2252659"/>
            <a:ext cx="35718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4567" y="2100259"/>
            <a:ext cx="3571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4567" y="1947859"/>
            <a:ext cx="3571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517" y="3014657"/>
            <a:ext cx="3571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4275" y="2862257"/>
            <a:ext cx="3571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642958" y="1809760"/>
            <a:ext cx="65008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里面有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个一。</a:t>
            </a: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1000146" y="2505085"/>
            <a:ext cx="65008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个一合起来是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1000146" y="3252797"/>
            <a:ext cx="65008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3428992" y="1714496"/>
            <a:ext cx="39145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5610910" y="1714496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32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5214946" y="2428876"/>
            <a:ext cx="59503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endParaRPr lang="zh-CN" altLang="en-US" sz="32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3286120" y="3143256"/>
            <a:ext cx="59503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32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1814517" y="1966908"/>
            <a:ext cx="568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243263" y="1973257"/>
            <a:ext cx="533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3971925" y="1982782"/>
            <a:ext cx="533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372100" y="1978020"/>
            <a:ext cx="571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6086475" y="1981195"/>
            <a:ext cx="611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7572379" y="1984370"/>
            <a:ext cx="6016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7" y="1571620"/>
            <a:ext cx="846772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0"/>
          <p:cNvGrpSpPr/>
          <p:nvPr/>
        </p:nvGrpSpPr>
        <p:grpSpPr bwMode="auto">
          <a:xfrm>
            <a:off x="3643310" y="2857507"/>
            <a:ext cx="3396349" cy="468312"/>
            <a:chOff x="785757" y="676286"/>
            <a:chExt cx="3643368" cy="468015"/>
          </a:xfrm>
        </p:grpSpPr>
        <p:sp>
          <p:nvSpPr>
            <p:cNvPr id="13" name="圆角矩形标注 12"/>
            <p:cNvSpPr/>
            <p:nvPr/>
          </p:nvSpPr>
          <p:spPr>
            <a:xfrm>
              <a:off x="903978" y="714362"/>
              <a:ext cx="3453709" cy="429939"/>
            </a:xfrm>
            <a:prstGeom prst="wedgeRoundRectCallout">
              <a:avLst>
                <a:gd name="adj1" fmla="val 39378"/>
                <a:gd name="adj2" fmla="val 81509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785757" y="676286"/>
              <a:ext cx="3643368" cy="4613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接近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还是接近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？</a:t>
              </a:r>
            </a:p>
          </p:txBody>
        </p:sp>
      </p:grpSp>
      <p:sp>
        <p:nvSpPr>
          <p:cNvPr id="19" name="圆角矩形标注 18"/>
          <p:cNvSpPr/>
          <p:nvPr/>
        </p:nvSpPr>
        <p:spPr>
          <a:xfrm>
            <a:off x="2072299" y="3912557"/>
            <a:ext cx="1999639" cy="428625"/>
          </a:xfrm>
          <a:prstGeom prst="wedgeRoundRectCallout">
            <a:avLst>
              <a:gd name="adj1" fmla="val -56506"/>
              <a:gd name="adj2" fmla="val -159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接近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cxnSp>
        <p:nvCxnSpPr>
          <p:cNvPr id="21" name="直接箭头连接符 20"/>
          <p:cNvCxnSpPr/>
          <p:nvPr/>
        </p:nvCxnSpPr>
        <p:spPr>
          <a:xfrm rot="10800000">
            <a:off x="642910" y="1571619"/>
            <a:ext cx="57150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357950" y="1571619"/>
            <a:ext cx="1500198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1814517" y="1966908"/>
            <a:ext cx="568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243263" y="1973257"/>
            <a:ext cx="533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3971925" y="1982782"/>
            <a:ext cx="533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372100" y="1978020"/>
            <a:ext cx="571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6086475" y="1981195"/>
            <a:ext cx="611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7572379" y="1984370"/>
            <a:ext cx="6016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7" y="1571620"/>
            <a:ext cx="846772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0"/>
          <p:cNvGrpSpPr/>
          <p:nvPr/>
        </p:nvGrpSpPr>
        <p:grpSpPr bwMode="auto">
          <a:xfrm>
            <a:off x="3643310" y="2857507"/>
            <a:ext cx="3396349" cy="468312"/>
            <a:chOff x="785757" y="676286"/>
            <a:chExt cx="3643368" cy="468015"/>
          </a:xfrm>
        </p:grpSpPr>
        <p:sp>
          <p:nvSpPr>
            <p:cNvPr id="13" name="圆角矩形标注 12"/>
            <p:cNvSpPr/>
            <p:nvPr/>
          </p:nvSpPr>
          <p:spPr>
            <a:xfrm>
              <a:off x="903978" y="714362"/>
              <a:ext cx="3453709" cy="429939"/>
            </a:xfrm>
            <a:prstGeom prst="wedgeRoundRectCallout">
              <a:avLst>
                <a:gd name="adj1" fmla="val 39378"/>
                <a:gd name="adj2" fmla="val 81509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785757" y="676286"/>
              <a:ext cx="3643368" cy="4613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接近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还是接近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？</a:t>
              </a:r>
            </a:p>
          </p:txBody>
        </p:sp>
      </p:grpSp>
      <p:sp>
        <p:nvSpPr>
          <p:cNvPr id="19" name="圆角矩形标注 18"/>
          <p:cNvSpPr/>
          <p:nvPr/>
        </p:nvSpPr>
        <p:spPr>
          <a:xfrm>
            <a:off x="2072299" y="3912557"/>
            <a:ext cx="1999639" cy="428625"/>
          </a:xfrm>
          <a:prstGeom prst="wedgeRoundRectCallout">
            <a:avLst>
              <a:gd name="adj1" fmla="val -56506"/>
              <a:gd name="adj2" fmla="val -159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接近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cxnSp>
        <p:nvCxnSpPr>
          <p:cNvPr id="21" name="直接箭头连接符 20"/>
          <p:cNvCxnSpPr/>
          <p:nvPr/>
        </p:nvCxnSpPr>
        <p:spPr>
          <a:xfrm rot="10800000">
            <a:off x="642910" y="1571619"/>
            <a:ext cx="21431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2786050" y="1571619"/>
            <a:ext cx="5072098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39"/>
            <a:ext cx="4414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里填“＞”或“＜” 。</a:t>
            </a:r>
          </a:p>
        </p:txBody>
      </p:sp>
      <p:grpSp>
        <p:nvGrpSpPr>
          <p:cNvPr id="4" name="组合 10"/>
          <p:cNvGrpSpPr/>
          <p:nvPr/>
        </p:nvGrpSpPr>
        <p:grpSpPr bwMode="auto">
          <a:xfrm>
            <a:off x="578087" y="2560637"/>
            <a:ext cx="1496793" cy="461666"/>
            <a:chOff x="642184" y="1571617"/>
            <a:chExt cx="1497863" cy="461073"/>
          </a:xfrm>
        </p:grpSpPr>
        <p:grpSp>
          <p:nvGrpSpPr>
            <p:cNvPr id="5" name="组合 8"/>
            <p:cNvGrpSpPr/>
            <p:nvPr/>
          </p:nvGrpSpPr>
          <p:grpSpPr bwMode="auto">
            <a:xfrm>
              <a:off x="642184" y="1571617"/>
              <a:ext cx="1497863" cy="461073"/>
              <a:chOff x="642184" y="2571749"/>
              <a:chExt cx="1497863" cy="461073"/>
            </a:xfrm>
          </p:grpSpPr>
          <p:sp>
            <p:nvSpPr>
              <p:cNvPr id="7" name="矩形 5"/>
              <p:cNvSpPr>
                <a:spLocks noChangeArrowheads="1"/>
              </p:cNvSpPr>
              <p:nvPr/>
            </p:nvSpPr>
            <p:spPr bwMode="auto">
              <a:xfrm>
                <a:off x="642184" y="2571750"/>
                <a:ext cx="672549" cy="4610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11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" name="矩形 6"/>
              <p:cNvSpPr>
                <a:spLocks noChangeArrowheads="1"/>
              </p:cNvSpPr>
              <p:nvPr/>
            </p:nvSpPr>
            <p:spPr bwMode="auto">
              <a:xfrm>
                <a:off x="1644044" y="2571749"/>
                <a:ext cx="496003" cy="4610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10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2976" y="1571618"/>
              <a:ext cx="500066" cy="45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组合 11"/>
          <p:cNvGrpSpPr/>
          <p:nvPr/>
        </p:nvGrpSpPr>
        <p:grpSpPr bwMode="auto">
          <a:xfrm>
            <a:off x="2722571" y="2560639"/>
            <a:ext cx="1495447" cy="461666"/>
            <a:chOff x="643093" y="1571617"/>
            <a:chExt cx="1497171" cy="461071"/>
          </a:xfrm>
        </p:grpSpPr>
        <p:grpSp>
          <p:nvGrpSpPr>
            <p:cNvPr id="10" name="组合 8"/>
            <p:cNvGrpSpPr/>
            <p:nvPr/>
          </p:nvGrpSpPr>
          <p:grpSpPr bwMode="auto">
            <a:xfrm>
              <a:off x="643093" y="1571617"/>
              <a:ext cx="1497171" cy="461071"/>
              <a:chOff x="643093" y="2571749"/>
              <a:chExt cx="1497171" cy="461071"/>
            </a:xfrm>
          </p:grpSpPr>
          <p:sp>
            <p:nvSpPr>
              <p:cNvPr id="12" name="矩形 14"/>
              <p:cNvSpPr>
                <a:spLocks noChangeArrowheads="1"/>
              </p:cNvSpPr>
              <p:nvPr/>
            </p:nvSpPr>
            <p:spPr bwMode="auto">
              <a:xfrm>
                <a:off x="643093" y="2571749"/>
                <a:ext cx="496220" cy="4610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12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 15"/>
              <p:cNvSpPr>
                <a:spLocks noChangeArrowheads="1"/>
              </p:cNvSpPr>
              <p:nvPr/>
            </p:nvSpPr>
            <p:spPr bwMode="auto">
              <a:xfrm>
                <a:off x="1644044" y="2571750"/>
                <a:ext cx="496220" cy="4610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13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2976" y="1571618"/>
              <a:ext cx="500066" cy="45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组合 16"/>
          <p:cNvGrpSpPr/>
          <p:nvPr/>
        </p:nvGrpSpPr>
        <p:grpSpPr bwMode="auto">
          <a:xfrm>
            <a:off x="5000628" y="2527305"/>
            <a:ext cx="1495212" cy="461666"/>
            <a:chOff x="643801" y="1571617"/>
            <a:chExt cx="1496261" cy="461073"/>
          </a:xfrm>
        </p:grpSpPr>
        <p:grpSp>
          <p:nvGrpSpPr>
            <p:cNvPr id="17" name="组合 8"/>
            <p:cNvGrpSpPr/>
            <p:nvPr/>
          </p:nvGrpSpPr>
          <p:grpSpPr bwMode="auto">
            <a:xfrm>
              <a:off x="643801" y="1571617"/>
              <a:ext cx="1496261" cy="461073"/>
              <a:chOff x="643801" y="2571749"/>
              <a:chExt cx="1496261" cy="461073"/>
            </a:xfrm>
          </p:grpSpPr>
          <p:sp>
            <p:nvSpPr>
              <p:cNvPr id="19" name="矩形 19"/>
              <p:cNvSpPr>
                <a:spLocks noChangeArrowheads="1"/>
              </p:cNvSpPr>
              <p:nvPr/>
            </p:nvSpPr>
            <p:spPr bwMode="auto">
              <a:xfrm>
                <a:off x="643801" y="2571750"/>
                <a:ext cx="495997" cy="4610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19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0" name="矩形 20"/>
              <p:cNvSpPr>
                <a:spLocks noChangeArrowheads="1"/>
              </p:cNvSpPr>
              <p:nvPr/>
            </p:nvSpPr>
            <p:spPr bwMode="auto">
              <a:xfrm>
                <a:off x="1644065" y="2571749"/>
                <a:ext cx="495997" cy="4610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20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2976" y="1571618"/>
              <a:ext cx="500066" cy="45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矩形 7"/>
          <p:cNvSpPr>
            <a:spLocks noChangeArrowheads="1"/>
          </p:cNvSpPr>
          <p:nvPr/>
        </p:nvSpPr>
        <p:spPr bwMode="auto">
          <a:xfrm>
            <a:off x="1005123" y="2435230"/>
            <a:ext cx="69762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＞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357819" y="2417767"/>
            <a:ext cx="69762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＜</a:t>
            </a:r>
          </a:p>
        </p:txBody>
      </p:sp>
      <p:grpSp>
        <p:nvGrpSpPr>
          <p:cNvPr id="23" name="组合 16"/>
          <p:cNvGrpSpPr/>
          <p:nvPr/>
        </p:nvGrpSpPr>
        <p:grpSpPr bwMode="auto">
          <a:xfrm>
            <a:off x="7143768" y="2533656"/>
            <a:ext cx="1339880" cy="472780"/>
            <a:chOff x="643801" y="1571618"/>
            <a:chExt cx="1340578" cy="472478"/>
          </a:xfrm>
        </p:grpSpPr>
        <p:grpSp>
          <p:nvGrpSpPr>
            <p:cNvPr id="24" name="组合 8"/>
            <p:cNvGrpSpPr/>
            <p:nvPr/>
          </p:nvGrpSpPr>
          <p:grpSpPr bwMode="auto">
            <a:xfrm>
              <a:off x="643801" y="1571618"/>
              <a:ext cx="1340578" cy="472478"/>
              <a:chOff x="643801" y="2571750"/>
              <a:chExt cx="1340578" cy="472478"/>
            </a:xfrm>
          </p:grpSpPr>
          <p:sp>
            <p:nvSpPr>
              <p:cNvPr id="26" name="矩形 19"/>
              <p:cNvSpPr>
                <a:spLocks noChangeArrowheads="1"/>
              </p:cNvSpPr>
              <p:nvPr/>
            </p:nvSpPr>
            <p:spPr bwMode="auto">
              <a:xfrm>
                <a:off x="643801" y="2571750"/>
                <a:ext cx="495907" cy="4613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15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矩形 20"/>
              <p:cNvSpPr>
                <a:spLocks noChangeArrowheads="1"/>
              </p:cNvSpPr>
              <p:nvPr/>
            </p:nvSpPr>
            <p:spPr bwMode="auto">
              <a:xfrm>
                <a:off x="1644044" y="2582858"/>
                <a:ext cx="340335" cy="4613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5</a:t>
                </a:r>
                <a:endPara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2976" y="1571618"/>
              <a:ext cx="500066" cy="45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106746" y="2417767"/>
            <a:ext cx="69762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＜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7586683" y="2417767"/>
            <a:ext cx="69762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8" y="642926"/>
            <a:ext cx="6500799" cy="175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1000161" y="2571750"/>
            <a:ext cx="8072437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个房间。   住第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号，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住第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号，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住第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号，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住第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号，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住第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号。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69" y="2571752"/>
            <a:ext cx="5730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86" y="2500312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223" y="3143250"/>
            <a:ext cx="6715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723" y="3143252"/>
            <a:ext cx="6762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143251"/>
            <a:ext cx="785812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214550" y="2643188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500694" y="2643188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143900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953489" y="3191538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715010" y="3143254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285856" y="3714758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说一说。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071688"/>
            <a:ext cx="109061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92" y="2103440"/>
            <a:ext cx="1285875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96179" y="2214563"/>
            <a:ext cx="12922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组合 18"/>
          <p:cNvGrpSpPr/>
          <p:nvPr/>
        </p:nvGrpSpPr>
        <p:grpSpPr bwMode="auto">
          <a:xfrm>
            <a:off x="3714744" y="1857374"/>
            <a:ext cx="1143008" cy="461665"/>
            <a:chOff x="6484523" y="-1776030"/>
            <a:chExt cx="1667176" cy="615133"/>
          </a:xfrm>
          <a:solidFill>
            <a:srgbClr val="FFFFCC"/>
          </a:solidFill>
          <a:effectLst/>
        </p:grpSpPr>
        <p:sp>
          <p:nvSpPr>
            <p:cNvPr id="8" name="圆角矩形标注 7"/>
            <p:cNvSpPr/>
            <p:nvPr/>
          </p:nvSpPr>
          <p:spPr>
            <a:xfrm>
              <a:off x="6484523" y="-1752232"/>
              <a:ext cx="1562976" cy="499723"/>
            </a:xfrm>
            <a:prstGeom prst="wedgeRoundRectCallout">
              <a:avLst>
                <a:gd name="adj1" fmla="val 37215"/>
                <a:gd name="adj2" fmla="val 68873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692921" y="-1776030"/>
              <a:ext cx="1458778" cy="615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个一。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0" name="组合 11"/>
          <p:cNvGrpSpPr/>
          <p:nvPr/>
        </p:nvGrpSpPr>
        <p:grpSpPr bwMode="auto">
          <a:xfrm>
            <a:off x="1857375" y="1966913"/>
            <a:ext cx="1785938" cy="461665"/>
            <a:chOff x="6220788" y="812058"/>
            <a:chExt cx="1928813" cy="615157"/>
          </a:xfrm>
        </p:grpSpPr>
        <p:sp>
          <p:nvSpPr>
            <p:cNvPr id="11" name="圆角矩形标注 10"/>
            <p:cNvSpPr/>
            <p:nvPr/>
          </p:nvSpPr>
          <p:spPr>
            <a:xfrm>
              <a:off x="6429957" y="856479"/>
              <a:ext cx="1285875" cy="549979"/>
            </a:xfrm>
            <a:prstGeom prst="wedgeRoundRectCallout">
              <a:avLst>
                <a:gd name="adj1" fmla="val -49364"/>
                <a:gd name="adj2" fmla="val 78252"/>
                <a:gd name="adj3" fmla="val 16667"/>
              </a:avLst>
            </a:prstGeom>
            <a:solidFill>
              <a:srgbClr val="FFD1E8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6220788" y="812058"/>
              <a:ext cx="1928813" cy="6151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个十。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3"/>
          <p:cNvGrpSpPr/>
          <p:nvPr/>
        </p:nvGrpSpPr>
        <p:grpSpPr bwMode="auto">
          <a:xfrm>
            <a:off x="5715008" y="2071683"/>
            <a:ext cx="2286016" cy="500068"/>
            <a:chOff x="6373211" y="-1898575"/>
            <a:chExt cx="3035541" cy="666297"/>
          </a:xfrm>
          <a:solidFill>
            <a:srgbClr val="FFFFCC"/>
          </a:solidFill>
          <a:effectLst/>
        </p:grpSpPr>
        <p:sp>
          <p:nvSpPr>
            <p:cNvPr id="14" name="圆角矩形标注 13"/>
            <p:cNvSpPr/>
            <p:nvPr/>
          </p:nvSpPr>
          <p:spPr>
            <a:xfrm>
              <a:off x="6468072" y="-1898575"/>
              <a:ext cx="2656098" cy="646067"/>
            </a:xfrm>
            <a:prstGeom prst="wedgeRoundRectCallout">
              <a:avLst>
                <a:gd name="adj1" fmla="val 44075"/>
                <a:gd name="adj2" fmla="val 68873"/>
                <a:gd name="adj3" fmla="val 16667"/>
              </a:avLst>
            </a:prstGeom>
            <a:solidFill>
              <a:srgbClr val="FFF0D1"/>
            </a:solidFill>
            <a:ln w="1270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TextBox 14"/>
            <p:cNvSpPr txBox="1">
              <a:spLocks noChangeArrowheads="1"/>
            </p:cNvSpPr>
            <p:nvPr/>
          </p:nvSpPr>
          <p:spPr bwMode="auto">
            <a:xfrm>
              <a:off x="6373211" y="-1847406"/>
              <a:ext cx="3035541" cy="6151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合起来是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9153" y="2207714"/>
            <a:ext cx="67897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通过今天的学习，我们认识了计数器，知道了十几是由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个十和几个一组成的，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个十组成。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071802" y="785802"/>
            <a:ext cx="5263416" cy="1638827"/>
            <a:chOff x="3071802" y="785800"/>
            <a:chExt cx="5263416" cy="1638827"/>
          </a:xfrm>
        </p:grpSpPr>
        <p:sp>
          <p:nvSpPr>
            <p:cNvPr id="22" name="AutoShape 3"/>
            <p:cNvSpPr/>
            <p:nvPr/>
          </p:nvSpPr>
          <p:spPr>
            <a:xfrm>
              <a:off x="3071802" y="785800"/>
              <a:ext cx="4214842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这是</a:t>
              </a:r>
              <a:r>
                <a:rPr lang="zh-CN" altLang="en-US" sz="2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计数器</a:t>
              </a: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，用来表示数。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98186" y="1714494"/>
            <a:ext cx="1355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矩形 31"/>
          <p:cNvSpPr/>
          <p:nvPr/>
        </p:nvSpPr>
        <p:spPr>
          <a:xfrm>
            <a:off x="3912562" y="1643056"/>
            <a:ext cx="571504" cy="21431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555504" y="1785933"/>
            <a:ext cx="2961950" cy="785818"/>
            <a:chOff x="3929058" y="1785932"/>
            <a:chExt cx="2961950" cy="785818"/>
          </a:xfrm>
        </p:grpSpPr>
        <p:cxnSp>
          <p:nvCxnSpPr>
            <p:cNvPr id="34" name="直接箭头连接符 33"/>
            <p:cNvCxnSpPr/>
            <p:nvPr/>
          </p:nvCxnSpPr>
          <p:spPr>
            <a:xfrm flipV="1">
              <a:off x="3929058" y="2428874"/>
              <a:ext cx="642942" cy="1428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231306" y="1785932"/>
              <a:ext cx="2659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个位，表示几个一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3269620" y="1643056"/>
            <a:ext cx="571504" cy="21431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28596" y="2571752"/>
            <a:ext cx="2714644" cy="818855"/>
            <a:chOff x="2285984" y="428610"/>
            <a:chExt cx="2714644" cy="818855"/>
          </a:xfrm>
        </p:grpSpPr>
        <p:cxnSp>
          <p:nvCxnSpPr>
            <p:cNvPr id="39" name="直接箭头连接符 38"/>
            <p:cNvCxnSpPr/>
            <p:nvPr/>
          </p:nvCxnSpPr>
          <p:spPr>
            <a:xfrm rot="10800000" flipV="1">
              <a:off x="4429124" y="428610"/>
              <a:ext cx="571504" cy="214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85984" y="785800"/>
              <a:ext cx="2659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十位，表示几个十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50" y="714375"/>
            <a:ext cx="1411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50" y="1857375"/>
            <a:ext cx="11430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组合 7"/>
          <p:cNvGrpSpPr/>
          <p:nvPr/>
        </p:nvGrpSpPr>
        <p:grpSpPr bwMode="auto">
          <a:xfrm>
            <a:off x="3714767" y="3467098"/>
            <a:ext cx="769785" cy="461665"/>
            <a:chOff x="1357290" y="3110217"/>
            <a:chExt cx="769791" cy="461368"/>
          </a:xfrm>
        </p:grpSpPr>
        <p:sp>
          <p:nvSpPr>
            <p:cNvPr id="49" name="矩形 5"/>
            <p:cNvSpPr>
              <a:spLocks noChangeArrowheads="1"/>
            </p:cNvSpPr>
            <p:nvPr/>
          </p:nvSpPr>
          <p:spPr bwMode="auto">
            <a:xfrm>
              <a:off x="1357290" y="311021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50" name="矩形 6"/>
            <p:cNvSpPr>
              <a:spLocks noChangeArrowheads="1"/>
            </p:cNvSpPr>
            <p:nvPr/>
          </p:nvSpPr>
          <p:spPr bwMode="auto">
            <a:xfrm>
              <a:off x="1786920" y="311021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2500302" y="3925685"/>
            <a:ext cx="364332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8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个十和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个一合起来是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785813"/>
            <a:ext cx="2495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9971" y="1928813"/>
            <a:ext cx="1176337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组合 13"/>
          <p:cNvGrpSpPr/>
          <p:nvPr/>
        </p:nvGrpSpPr>
        <p:grpSpPr bwMode="auto">
          <a:xfrm>
            <a:off x="3857621" y="3428998"/>
            <a:ext cx="769785" cy="461665"/>
            <a:chOff x="1357290" y="3110217"/>
            <a:chExt cx="769791" cy="461368"/>
          </a:xfrm>
        </p:grpSpPr>
        <p:sp>
          <p:nvSpPr>
            <p:cNvPr id="38" name="矩形 14"/>
            <p:cNvSpPr>
              <a:spLocks noChangeArrowheads="1"/>
            </p:cNvSpPr>
            <p:nvPr/>
          </p:nvSpPr>
          <p:spPr bwMode="auto">
            <a:xfrm>
              <a:off x="1357290" y="311021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39" name="矩形 15"/>
            <p:cNvSpPr>
              <a:spLocks noChangeArrowheads="1"/>
            </p:cNvSpPr>
            <p:nvPr/>
          </p:nvSpPr>
          <p:spPr bwMode="auto">
            <a:xfrm>
              <a:off x="1786920" y="311021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6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357422" y="3929074"/>
            <a:ext cx="450059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6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个十和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个一合起来是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5759713" y="3929074"/>
            <a:ext cx="5982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3429020" y="3467097"/>
            <a:ext cx="769785" cy="461665"/>
            <a:chOff x="1357290" y="3824597"/>
            <a:chExt cx="769791" cy="461368"/>
          </a:xfrm>
        </p:grpSpPr>
        <p:sp>
          <p:nvSpPr>
            <p:cNvPr id="3" name="矩形 5"/>
            <p:cNvSpPr>
              <a:spLocks noChangeArrowheads="1"/>
            </p:cNvSpPr>
            <p:nvPr/>
          </p:nvSpPr>
          <p:spPr bwMode="auto">
            <a:xfrm>
              <a:off x="1357290" y="382459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4" name="矩形 6"/>
            <p:cNvSpPr>
              <a:spLocks noChangeArrowheads="1"/>
            </p:cNvSpPr>
            <p:nvPr/>
          </p:nvSpPr>
          <p:spPr bwMode="auto">
            <a:xfrm>
              <a:off x="1786920" y="3824597"/>
              <a:ext cx="340161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9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71538" y="3929074"/>
            <a:ext cx="650085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8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个一合起来是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21"/>
          <p:cNvGrpSpPr/>
          <p:nvPr/>
        </p:nvGrpSpPr>
        <p:grpSpPr bwMode="auto">
          <a:xfrm>
            <a:off x="3429016" y="3500440"/>
            <a:ext cx="785812" cy="357187"/>
            <a:chOff x="1357290" y="3500444"/>
            <a:chExt cx="785818" cy="357187"/>
          </a:xfrm>
        </p:grpSpPr>
        <p:sp>
          <p:nvSpPr>
            <p:cNvPr id="7" name="矩形 6"/>
            <p:cNvSpPr/>
            <p:nvPr/>
          </p:nvSpPr>
          <p:spPr bwMode="auto">
            <a:xfrm>
              <a:off x="1357290" y="3500444"/>
              <a:ext cx="357190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785918" y="3500444"/>
              <a:ext cx="357190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45" y="1928813"/>
            <a:ext cx="9985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82" y="785814"/>
            <a:ext cx="3000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00166" y="3929074"/>
            <a:ext cx="39145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0430" y="3929074"/>
            <a:ext cx="39145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286516" y="3929074"/>
            <a:ext cx="5982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3929056" y="3609973"/>
            <a:ext cx="841222" cy="461665"/>
            <a:chOff x="1285852" y="3110217"/>
            <a:chExt cx="841228" cy="461368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1285852" y="3110217"/>
              <a:ext cx="340160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4" name="矩形 15"/>
            <p:cNvSpPr>
              <a:spLocks noChangeArrowheads="1"/>
            </p:cNvSpPr>
            <p:nvPr/>
          </p:nvSpPr>
          <p:spPr bwMode="auto">
            <a:xfrm>
              <a:off x="1786920" y="3110217"/>
              <a:ext cx="340160" cy="461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0</a:t>
              </a: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57488" y="4071950"/>
            <a:ext cx="328615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6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2400" b="1" dirty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8" y="500063"/>
            <a:ext cx="1038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0" y="2500313"/>
            <a:ext cx="1247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286116" y="4071950"/>
            <a:ext cx="39145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8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2" y="1142990"/>
            <a:ext cx="12858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组合 13"/>
          <p:cNvGrpSpPr/>
          <p:nvPr/>
        </p:nvGrpSpPr>
        <p:grpSpPr bwMode="auto">
          <a:xfrm>
            <a:off x="3357566" y="2252667"/>
            <a:ext cx="866871" cy="523222"/>
            <a:chOff x="1285852" y="3110214"/>
            <a:chExt cx="866877" cy="522885"/>
          </a:xfrm>
        </p:grpSpPr>
        <p:sp>
          <p:nvSpPr>
            <p:cNvPr id="26" name="矩形 7"/>
            <p:cNvSpPr>
              <a:spLocks noChangeArrowheads="1"/>
            </p:cNvSpPr>
            <p:nvPr/>
          </p:nvSpPr>
          <p:spPr bwMode="auto">
            <a:xfrm>
              <a:off x="1285852" y="3110216"/>
              <a:ext cx="365809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7" name="矩形 8"/>
            <p:cNvSpPr>
              <a:spLocks noChangeArrowheads="1"/>
            </p:cNvSpPr>
            <p:nvPr/>
          </p:nvSpPr>
          <p:spPr bwMode="auto">
            <a:xfrm>
              <a:off x="1786920" y="3110214"/>
              <a:ext cx="365809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8" name="矩形 16"/>
          <p:cNvSpPr>
            <a:spLocks noChangeArrowheads="1"/>
          </p:cNvSpPr>
          <p:nvPr/>
        </p:nvSpPr>
        <p:spPr bwMode="auto">
          <a:xfrm>
            <a:off x="2786050" y="2800361"/>
            <a:ext cx="300038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8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个一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571618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0" name="组合 13"/>
          <p:cNvGrpSpPr/>
          <p:nvPr/>
        </p:nvGrpSpPr>
        <p:grpSpPr bwMode="auto">
          <a:xfrm>
            <a:off x="3956770" y="2691185"/>
            <a:ext cx="829544" cy="523506"/>
            <a:chOff x="1285851" y="3110211"/>
            <a:chExt cx="374108" cy="523166"/>
          </a:xfrm>
        </p:grpSpPr>
        <p:sp>
          <p:nvSpPr>
            <p:cNvPr id="85" name="矩形 18"/>
            <p:cNvSpPr>
              <a:spLocks noChangeArrowheads="1"/>
            </p:cNvSpPr>
            <p:nvPr/>
          </p:nvSpPr>
          <p:spPr bwMode="auto">
            <a:xfrm>
              <a:off x="1285851" y="3110211"/>
              <a:ext cx="164971" cy="5228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6" name="矩形 19"/>
            <p:cNvSpPr>
              <a:spLocks noChangeArrowheads="1"/>
            </p:cNvSpPr>
            <p:nvPr/>
          </p:nvSpPr>
          <p:spPr bwMode="auto">
            <a:xfrm>
              <a:off x="1494988" y="3110497"/>
              <a:ext cx="164971" cy="5228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5</a:t>
              </a:r>
              <a:endPara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2714612" y="3286130"/>
            <a:ext cx="36433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800"/>
              </a:spcBef>
              <a:defRPr/>
            </a:pPr>
            <a:r>
              <a:rPr lang="zh-CN" altLang="en-US" sz="2800" b="1" u="sng" dirty="0">
                <a:solidFill>
                  <a:srgbClr val="FF0000"/>
                </a:solidFill>
                <a:uFill>
                  <a:solidFill>
                    <a:srgbClr val="FF3399"/>
                  </a:solidFill>
                </a:u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个十和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852754" y="3429008"/>
            <a:ext cx="3505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u="sng" dirty="0">
                <a:solidFill>
                  <a:prstClr val="black"/>
                </a:solidFill>
                <a:uFill>
                  <a:solidFill>
                    <a:srgbClr val="FF3399"/>
                  </a:solidFill>
                </a:u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个一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矩形 88"/>
          <p:cNvSpPr>
            <a:spLocks noChangeArrowheads="1"/>
          </p:cNvSpPr>
          <p:nvPr/>
        </p:nvSpPr>
        <p:spPr bwMode="auto">
          <a:xfrm>
            <a:off x="3106908" y="3357568"/>
            <a:ext cx="7507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0" name="矩形 89"/>
          <p:cNvSpPr>
            <a:spLocks noChangeArrowheads="1"/>
          </p:cNvSpPr>
          <p:nvPr/>
        </p:nvSpPr>
        <p:spPr bwMode="auto">
          <a:xfrm>
            <a:off x="5178610" y="3334414"/>
            <a:ext cx="7507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71868" y="2714628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)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0" y="1428742"/>
            <a:ext cx="15716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15"/>
          <p:cNvSpPr>
            <a:spLocks noChangeArrowheads="1"/>
          </p:cNvSpPr>
          <p:nvPr/>
        </p:nvSpPr>
        <p:spPr bwMode="auto">
          <a:xfrm>
            <a:off x="3571868" y="2711462"/>
            <a:ext cx="14285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(      )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6" name="组合 13"/>
          <p:cNvGrpSpPr/>
          <p:nvPr/>
        </p:nvGrpSpPr>
        <p:grpSpPr bwMode="auto">
          <a:xfrm>
            <a:off x="3857624" y="2643182"/>
            <a:ext cx="866871" cy="523222"/>
            <a:chOff x="1285852" y="3110214"/>
            <a:chExt cx="866877" cy="522885"/>
          </a:xfrm>
        </p:grpSpPr>
        <p:sp>
          <p:nvSpPr>
            <p:cNvPr id="7" name="矩形 21"/>
            <p:cNvSpPr>
              <a:spLocks noChangeArrowheads="1"/>
            </p:cNvSpPr>
            <p:nvPr/>
          </p:nvSpPr>
          <p:spPr bwMode="auto">
            <a:xfrm>
              <a:off x="1285852" y="3110216"/>
              <a:ext cx="365809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" name="矩形 22"/>
            <p:cNvSpPr>
              <a:spLocks noChangeArrowheads="1"/>
            </p:cNvSpPr>
            <p:nvPr/>
          </p:nvSpPr>
          <p:spPr bwMode="auto">
            <a:xfrm>
              <a:off x="1786920" y="3110214"/>
              <a:ext cx="365809" cy="5228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0</a:t>
              </a:r>
              <a:endPara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3428992" y="3429006"/>
            <a:ext cx="235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800"/>
              </a:spcBef>
              <a:defRPr/>
            </a:pPr>
            <a:r>
              <a:rPr lang="zh-CN" altLang="en-US" sz="2400" b="1" u="sng" dirty="0">
                <a:solidFill>
                  <a:srgbClr val="FF0000"/>
                </a:solidFill>
                <a:uFill>
                  <a:solidFill>
                    <a:srgbClr val="FF3399"/>
                  </a:solidFill>
                </a:u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      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714744" y="350044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a:spPr>
      <a:bodyPr rtlCol="0" anchor="ctr"/>
      <a:lstStyle>
        <a:defPPr algn="ctr">
          <a:defRPr lang="zh-CN" altLang="en-US" sz="2400" b="1" dirty="0" smtClean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全屏显示(16:9)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2023-01-16T14:18:00Z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D244CD111D4D43AF9EFF99A194392EAA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