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5" r:id="rId2"/>
    <p:sldId id="303" r:id="rId3"/>
    <p:sldId id="297" r:id="rId4"/>
    <p:sldId id="298" r:id="rId5"/>
    <p:sldId id="314" r:id="rId6"/>
    <p:sldId id="270" r:id="rId7"/>
    <p:sldId id="272" r:id="rId8"/>
    <p:sldId id="321" r:id="rId9"/>
    <p:sldId id="322" r:id="rId10"/>
    <p:sldId id="271" r:id="rId11"/>
    <p:sldId id="304" r:id="rId12"/>
    <p:sldId id="305" r:id="rId13"/>
    <p:sldId id="323" r:id="rId14"/>
    <p:sldId id="306" r:id="rId15"/>
    <p:sldId id="307" r:id="rId16"/>
    <p:sldId id="324" r:id="rId17"/>
    <p:sldId id="319" r:id="rId18"/>
    <p:sldId id="31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>
          <p15:clr>
            <a:srgbClr val="A4A3A4"/>
          </p15:clr>
        </p15:guide>
        <p15:guide id="2" orient="horz" pos="2876">
          <p15:clr>
            <a:srgbClr val="A4A3A4"/>
          </p15:clr>
        </p15:guide>
        <p15:guide id="3" pos="3785">
          <p15:clr>
            <a:srgbClr val="A4A3A4"/>
          </p15:clr>
        </p15:guide>
        <p15:guide id="4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20E"/>
    <a:srgbClr val="0B7531"/>
    <a:srgbClr val="663300"/>
    <a:srgbClr val="BB9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51845" autoAdjust="0"/>
  </p:normalViewPr>
  <p:slideViewPr>
    <p:cSldViewPr snapToGrid="0">
      <p:cViewPr varScale="1">
        <p:scale>
          <a:sx n="116" d="100"/>
          <a:sy n="116" d="100"/>
        </p:scale>
        <p:origin x="-642" y="-96"/>
      </p:cViewPr>
      <p:guideLst>
        <p:guide orient="horz" pos="3090"/>
        <p:guide orient="horz" pos="2876"/>
        <p:guide pos="3785"/>
        <p:guide pos="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3870" y="-90"/>
      </p:cViewPr>
      <p:guideLst>
        <p:guide orient="horz" pos="28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251C-2B98-4BB6-B4A4-4AAD860110F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9D86-DF63-4F64-94DA-60E4A2BC242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12A59-E707-4D1F-A6FC-50A264E849C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E7BF-2A0B-4C90-8F43-46A122ECB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【</a:t>
            </a:r>
            <a:r>
              <a:rPr lang="zh-CN" altLang="en-US" dirty="0" smtClean="0"/>
              <a:t>；</a:t>
            </a:r>
            <a:r>
              <a:rPr lang="en-US" altLang="zh-CN" dirty="0" smtClean="0"/>
              <a:t>deli</a:t>
            </a:r>
            <a:r>
              <a:rPr lang="zh-CN" altLang="en-US" dirty="0" smtClean="0"/>
              <a:t>蜀犬吠日一昌中别别 别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B0E6-0EFA-4C62-8D08-A725668DEB9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折角形 24"/>
          <p:cNvSpPr/>
          <p:nvPr/>
        </p:nvSpPr>
        <p:spPr>
          <a:xfrm rot="10800000" flipH="1" flipV="1">
            <a:off x="1190830" y="2322515"/>
            <a:ext cx="3907111" cy="1765909"/>
          </a:xfrm>
          <a:prstGeom prst="foldedCorner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文本框 3"/>
          <p:cNvSpPr txBox="1"/>
          <p:nvPr/>
        </p:nvSpPr>
        <p:spPr>
          <a:xfrm flipH="1">
            <a:off x="1480748" y="2543749"/>
            <a:ext cx="3265423" cy="1323439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zh-CN" altLang="zh-CN" sz="4000" b="1" dirty="0">
                <a:solidFill>
                  <a:schemeClr val="bg1"/>
                </a:solidFill>
              </a:rPr>
              <a:t>连乘、连</a:t>
            </a:r>
            <a:r>
              <a:rPr lang="zh-CN" altLang="zh-CN" sz="4000" b="1" dirty="0" smtClean="0">
                <a:solidFill>
                  <a:schemeClr val="bg1"/>
                </a:solidFill>
              </a:rPr>
              <a:t>除</a:t>
            </a:r>
            <a:r>
              <a:rPr lang="zh-CN" altLang="en-US" sz="4000" b="1" dirty="0">
                <a:solidFill>
                  <a:schemeClr val="bg1"/>
                </a:solidFill>
              </a:rPr>
              <a:t>、</a:t>
            </a:r>
            <a:r>
              <a:rPr lang="zh-CN" altLang="zh-CN" sz="4000" b="1" dirty="0" smtClean="0">
                <a:solidFill>
                  <a:schemeClr val="bg1"/>
                </a:solidFill>
              </a:rPr>
              <a:t>乘</a:t>
            </a:r>
            <a:r>
              <a:rPr lang="zh-CN" altLang="zh-CN" sz="4000" b="1" dirty="0">
                <a:solidFill>
                  <a:schemeClr val="bg1"/>
                </a:solidFill>
              </a:rPr>
              <a:t>除混合运算</a:t>
            </a:r>
          </a:p>
        </p:txBody>
      </p:sp>
      <p:sp>
        <p:nvSpPr>
          <p:cNvPr id="7" name="五边形 7"/>
          <p:cNvSpPr>
            <a:spLocks noChangeArrowheads="1"/>
          </p:cNvSpPr>
          <p:nvPr/>
        </p:nvSpPr>
        <p:spPr bwMode="auto">
          <a:xfrm>
            <a:off x="-35294" y="597740"/>
            <a:ext cx="3692895" cy="748460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表内乘法和表内除法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11924" y="2219253"/>
            <a:ext cx="4432763" cy="2995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" y="5921988"/>
            <a:ext cx="651192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-684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89358" y="1762720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1 .</a:t>
            </a:r>
            <a:r>
              <a:rPr lang="zh-CN" altLang="zh-CN" sz="2400" dirty="0" smtClean="0"/>
              <a:t>想一想</a:t>
            </a:r>
            <a:r>
              <a:rPr lang="zh-CN" altLang="zh-CN" sz="2400" dirty="0"/>
              <a:t>，填一填。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830084" y="4520023"/>
            <a:ext cx="3113715" cy="21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矩形 54"/>
          <p:cNvSpPr/>
          <p:nvPr/>
        </p:nvSpPr>
        <p:spPr>
          <a:xfrm>
            <a:off x="1176811" y="2717286"/>
            <a:ext cx="777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  4</a:t>
            </a:r>
            <a:r>
              <a:rPr lang="zh-CN" altLang="zh-CN" sz="2400" dirty="0"/>
              <a:t>×</a:t>
            </a:r>
            <a:r>
              <a:rPr lang="en-US" altLang="zh-CN" sz="2400" dirty="0"/>
              <a:t>2</a:t>
            </a:r>
            <a:r>
              <a:rPr lang="zh-CN" altLang="zh-CN" sz="2400" dirty="0"/>
              <a:t>×</a:t>
            </a:r>
            <a:r>
              <a:rPr lang="en-US" altLang="zh-CN" sz="2400" dirty="0"/>
              <a:t>6</a:t>
            </a:r>
            <a:r>
              <a:rPr lang="zh-CN" altLang="zh-CN" sz="2400" dirty="0"/>
              <a:t>＝（</a:t>
            </a:r>
            <a:r>
              <a:rPr lang="en-US" altLang="zh-CN" sz="2400" dirty="0"/>
              <a:t>   </a:t>
            </a:r>
            <a:r>
              <a:rPr lang="en-US" altLang="zh-CN" sz="2400" dirty="0" smtClean="0"/>
              <a:t>  </a:t>
            </a:r>
            <a:r>
              <a:rPr lang="zh-CN" altLang="zh-CN" sz="2400" dirty="0" smtClean="0"/>
              <a:t>）</a:t>
            </a:r>
            <a:r>
              <a:rPr lang="en-US" altLang="zh-CN" sz="2400" dirty="0" smtClean="0"/>
              <a:t>                          56</a:t>
            </a:r>
            <a:r>
              <a:rPr lang="zh-CN" altLang="zh-CN" sz="2400" dirty="0"/>
              <a:t>÷</a:t>
            </a:r>
            <a:r>
              <a:rPr lang="en-US" altLang="zh-CN" sz="2400" dirty="0"/>
              <a:t>7</a:t>
            </a:r>
            <a:r>
              <a:rPr lang="zh-CN" altLang="zh-CN" sz="2400" dirty="0"/>
              <a:t>÷</a:t>
            </a:r>
            <a:r>
              <a:rPr lang="en-US" altLang="zh-CN" sz="2400" dirty="0"/>
              <a:t>2</a:t>
            </a:r>
            <a:r>
              <a:rPr lang="zh-CN" altLang="zh-CN" sz="2400" dirty="0"/>
              <a:t>＝（</a:t>
            </a:r>
            <a:r>
              <a:rPr lang="en-US" altLang="zh-CN" sz="2400" dirty="0"/>
              <a:t>  </a:t>
            </a:r>
            <a:r>
              <a:rPr lang="en-US" altLang="zh-CN" sz="2400" dirty="0" smtClean="0"/>
              <a:t>   </a:t>
            </a:r>
            <a:r>
              <a:rPr lang="zh-CN" altLang="zh-CN" sz="2400" dirty="0"/>
              <a:t>） </a:t>
            </a:r>
            <a:endParaRPr lang="zh-CN" altLang="en-US" sz="2400" dirty="0"/>
          </a:p>
        </p:txBody>
      </p:sp>
      <p:sp>
        <p:nvSpPr>
          <p:cNvPr id="56" name="矩形 55"/>
          <p:cNvSpPr/>
          <p:nvPr/>
        </p:nvSpPr>
        <p:spPr>
          <a:xfrm>
            <a:off x="1189513" y="4895336"/>
            <a:ext cx="7681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24</a:t>
            </a:r>
            <a:r>
              <a:rPr lang="zh-CN" altLang="zh-CN" sz="2400" dirty="0"/>
              <a:t>÷</a:t>
            </a:r>
            <a:r>
              <a:rPr lang="en-US" altLang="zh-CN" sz="2400" dirty="0"/>
              <a:t>3</a:t>
            </a:r>
            <a:r>
              <a:rPr lang="zh-CN" altLang="zh-CN" sz="2400" dirty="0"/>
              <a:t>×</a:t>
            </a:r>
            <a:r>
              <a:rPr lang="en-US" altLang="zh-CN" sz="2400" dirty="0"/>
              <a:t>9</a:t>
            </a:r>
            <a:r>
              <a:rPr lang="zh-CN" altLang="zh-CN" sz="2400" dirty="0"/>
              <a:t>＝（</a:t>
            </a:r>
            <a:r>
              <a:rPr lang="en-US" altLang="zh-CN" sz="2400" dirty="0"/>
              <a:t>   </a:t>
            </a:r>
            <a:r>
              <a:rPr lang="en-US" altLang="zh-CN" sz="2400" dirty="0" smtClean="0"/>
              <a:t>  </a:t>
            </a:r>
            <a:r>
              <a:rPr lang="zh-CN" altLang="zh-CN" sz="2400" dirty="0" smtClean="0"/>
              <a:t>）</a:t>
            </a:r>
            <a:r>
              <a:rPr lang="en-US" altLang="zh-CN" sz="2400" dirty="0" smtClean="0"/>
              <a:t>                            6</a:t>
            </a:r>
            <a:r>
              <a:rPr lang="zh-CN" altLang="zh-CN" sz="2400" dirty="0"/>
              <a:t>×</a:t>
            </a:r>
            <a:r>
              <a:rPr lang="en-US" altLang="zh-CN" sz="2400" dirty="0"/>
              <a:t>4</a:t>
            </a:r>
            <a:r>
              <a:rPr lang="zh-CN" altLang="zh-CN" sz="2400" dirty="0"/>
              <a:t>÷</a:t>
            </a:r>
            <a:r>
              <a:rPr lang="en-US" altLang="zh-CN" sz="2400" dirty="0"/>
              <a:t>8</a:t>
            </a:r>
            <a:r>
              <a:rPr lang="zh-CN" altLang="zh-CN" sz="2400" dirty="0"/>
              <a:t>＝（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zh-CN" altLang="zh-CN" sz="2400" dirty="0" smtClean="0"/>
              <a:t>）</a:t>
            </a:r>
            <a:endParaRPr lang="zh-CN" altLang="en-US" sz="2400" dirty="0"/>
          </a:p>
        </p:txBody>
      </p:sp>
      <p:cxnSp>
        <p:nvCxnSpPr>
          <p:cNvPr id="57" name="直接连接符 56"/>
          <p:cNvCxnSpPr/>
          <p:nvPr/>
        </p:nvCxnSpPr>
        <p:spPr>
          <a:xfrm>
            <a:off x="1766443" y="3296632"/>
            <a:ext cx="0" cy="326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右中括号 57"/>
          <p:cNvSpPr/>
          <p:nvPr/>
        </p:nvSpPr>
        <p:spPr>
          <a:xfrm rot="5400000">
            <a:off x="1707611" y="2917607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/>
          <p:nvPr/>
        </p:nvCxnSpPr>
        <p:spPr>
          <a:xfrm>
            <a:off x="2350643" y="3223926"/>
            <a:ext cx="0" cy="770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rot="5400000">
            <a:off x="2109343" y="3753479"/>
            <a:ext cx="0" cy="4782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1530074" y="3666527"/>
            <a:ext cx="436567" cy="4470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29199" y="3687961"/>
            <a:ext cx="77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8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26292" y="2771874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48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1744099" y="5428133"/>
            <a:ext cx="0" cy="326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5" name="右中括号 64"/>
          <p:cNvSpPr/>
          <p:nvPr/>
        </p:nvSpPr>
        <p:spPr>
          <a:xfrm rot="5400000">
            <a:off x="1685267" y="5049108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连接符 65"/>
          <p:cNvCxnSpPr/>
          <p:nvPr/>
        </p:nvCxnSpPr>
        <p:spPr>
          <a:xfrm>
            <a:off x="2328299" y="5355427"/>
            <a:ext cx="0" cy="770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>
            <a:off x="2086999" y="5884980"/>
            <a:ext cx="0" cy="4782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1507730" y="5798028"/>
            <a:ext cx="436567" cy="4470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19557" y="5819462"/>
            <a:ext cx="77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EB20E"/>
                </a:solidFill>
              </a:rPr>
              <a:t>8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03949" y="4928775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72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6658999" y="5428133"/>
            <a:ext cx="0" cy="326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9" name="右中括号 78"/>
          <p:cNvSpPr/>
          <p:nvPr/>
        </p:nvSpPr>
        <p:spPr>
          <a:xfrm rot="5400000">
            <a:off x="6600167" y="5049108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0" name="直接连接符 79"/>
          <p:cNvCxnSpPr/>
          <p:nvPr/>
        </p:nvCxnSpPr>
        <p:spPr>
          <a:xfrm>
            <a:off x="7243199" y="5355427"/>
            <a:ext cx="0" cy="770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rot="5400000">
            <a:off x="7001899" y="5884980"/>
            <a:ext cx="0" cy="4782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6422630" y="5798028"/>
            <a:ext cx="436567" cy="4470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59857" y="5819462"/>
            <a:ext cx="77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24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818849" y="4928775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3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6563360" y="3258532"/>
            <a:ext cx="0" cy="326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6" name="右中括号 85"/>
          <p:cNvSpPr/>
          <p:nvPr/>
        </p:nvSpPr>
        <p:spPr>
          <a:xfrm rot="5400000">
            <a:off x="6504528" y="2879507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7" name="直接连接符 86"/>
          <p:cNvCxnSpPr/>
          <p:nvPr/>
        </p:nvCxnSpPr>
        <p:spPr>
          <a:xfrm>
            <a:off x="7147560" y="3185826"/>
            <a:ext cx="0" cy="770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rot="5400000">
            <a:off x="6906260" y="3715379"/>
            <a:ext cx="0" cy="4782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6326991" y="3628427"/>
            <a:ext cx="436567" cy="4470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113418" y="3649859"/>
            <a:ext cx="77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8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824809" y="2759174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9" grpId="0"/>
      <p:bldP spid="70" grpId="0"/>
      <p:bldP spid="83" grpId="0"/>
      <p:bldP spid="84" grpId="0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684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6253" y="1825417"/>
            <a:ext cx="2993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2 .</a:t>
            </a:r>
            <a:r>
              <a:rPr lang="zh-CN" altLang="zh-CN" sz="2400" dirty="0"/>
              <a:t>算一算，比一比。</a:t>
            </a:r>
          </a:p>
        </p:txBody>
      </p:sp>
      <p:sp>
        <p:nvSpPr>
          <p:cNvPr id="3" name="矩形 2"/>
          <p:cNvSpPr/>
          <p:nvPr/>
        </p:nvSpPr>
        <p:spPr>
          <a:xfrm>
            <a:off x="1272077" y="2484736"/>
            <a:ext cx="81743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2400" dirty="0" smtClean="0"/>
              <a:t>6</a:t>
            </a:r>
            <a:r>
              <a:rPr lang="zh-CN" altLang="zh-CN" sz="2400" dirty="0"/>
              <a:t>×</a:t>
            </a:r>
            <a:r>
              <a:rPr lang="en-US" altLang="zh-CN" sz="2400" dirty="0"/>
              <a:t>6</a:t>
            </a:r>
            <a:r>
              <a:rPr lang="zh-CN" altLang="zh-CN" sz="2400" dirty="0"/>
              <a:t>＝</a:t>
            </a:r>
            <a:r>
              <a:rPr lang="en-US" altLang="zh-CN" sz="2400" dirty="0"/>
              <a:t>            </a:t>
            </a:r>
            <a:r>
              <a:rPr lang="en-US" altLang="zh-CN" sz="2400" dirty="0" smtClean="0"/>
              <a:t>        3</a:t>
            </a:r>
            <a:r>
              <a:rPr lang="zh-CN" altLang="zh-CN" sz="2400" dirty="0"/>
              <a:t>×</a:t>
            </a:r>
            <a:r>
              <a:rPr lang="en-US" altLang="zh-CN" sz="2400" dirty="0"/>
              <a:t>3</a:t>
            </a:r>
            <a:r>
              <a:rPr lang="zh-CN" altLang="zh-CN" sz="2400" dirty="0"/>
              <a:t>＝</a:t>
            </a:r>
            <a:r>
              <a:rPr lang="en-US" altLang="zh-CN" sz="2400" dirty="0"/>
              <a:t>         </a:t>
            </a:r>
            <a:r>
              <a:rPr lang="en-US" altLang="zh-CN" sz="2400" dirty="0" smtClean="0"/>
              <a:t>            </a:t>
            </a:r>
            <a:r>
              <a:rPr lang="en-US" altLang="zh-CN" sz="2400" dirty="0"/>
              <a:t>35</a:t>
            </a:r>
            <a:r>
              <a:rPr lang="zh-CN" altLang="zh-CN" sz="2400" dirty="0"/>
              <a:t>÷</a:t>
            </a:r>
            <a:r>
              <a:rPr lang="en-US" altLang="zh-CN" sz="2400" dirty="0"/>
              <a:t>5</a:t>
            </a:r>
            <a:r>
              <a:rPr lang="zh-CN" altLang="zh-CN" sz="2400" dirty="0"/>
              <a:t>＝</a:t>
            </a:r>
          </a:p>
          <a:p>
            <a:pPr>
              <a:lnSpc>
                <a:spcPct val="300000"/>
              </a:lnSpc>
            </a:pPr>
            <a:r>
              <a:rPr lang="en-US" altLang="zh-CN" sz="2400" dirty="0" smtClean="0"/>
              <a:t>36</a:t>
            </a:r>
            <a:r>
              <a:rPr lang="zh-CN" altLang="zh-CN" sz="2400" dirty="0"/>
              <a:t>÷</a:t>
            </a:r>
            <a:r>
              <a:rPr lang="en-US" altLang="zh-CN" sz="2400" dirty="0"/>
              <a:t>4</a:t>
            </a:r>
            <a:r>
              <a:rPr lang="zh-CN" altLang="zh-CN" sz="2400" dirty="0"/>
              <a:t>＝ </a:t>
            </a:r>
            <a:r>
              <a:rPr lang="en-US" altLang="zh-CN" sz="2400" dirty="0"/>
              <a:t>         </a:t>
            </a:r>
            <a:r>
              <a:rPr lang="en-US" altLang="zh-CN" sz="2400" dirty="0" smtClean="0"/>
              <a:t>        9</a:t>
            </a:r>
            <a:r>
              <a:rPr lang="zh-CN" altLang="zh-CN" sz="2400" dirty="0"/>
              <a:t>×</a:t>
            </a:r>
            <a:r>
              <a:rPr lang="en-US" altLang="zh-CN" sz="2400" dirty="0"/>
              <a:t>5</a:t>
            </a:r>
            <a:r>
              <a:rPr lang="zh-CN" altLang="zh-CN" sz="2400" dirty="0"/>
              <a:t>＝</a:t>
            </a:r>
            <a:r>
              <a:rPr lang="en-US" altLang="zh-CN" sz="2400" dirty="0"/>
              <a:t>         </a:t>
            </a:r>
            <a:r>
              <a:rPr lang="en-US" altLang="zh-CN" sz="2400" dirty="0" smtClean="0"/>
              <a:t>            7</a:t>
            </a:r>
            <a:r>
              <a:rPr lang="zh-CN" altLang="zh-CN" sz="2400" dirty="0"/>
              <a:t>×</a:t>
            </a:r>
            <a:r>
              <a:rPr lang="en-US" altLang="zh-CN" sz="2400" dirty="0"/>
              <a:t>6</a:t>
            </a:r>
            <a:r>
              <a:rPr lang="zh-CN" altLang="zh-CN" sz="2400" dirty="0"/>
              <a:t>＝</a:t>
            </a:r>
          </a:p>
          <a:p>
            <a:pPr>
              <a:lnSpc>
                <a:spcPct val="300000"/>
              </a:lnSpc>
            </a:pPr>
            <a:r>
              <a:rPr lang="en-US" altLang="zh-CN" sz="2400" dirty="0" smtClean="0"/>
              <a:t>6</a:t>
            </a:r>
            <a:r>
              <a:rPr lang="zh-CN" altLang="zh-CN" sz="2400" dirty="0"/>
              <a:t>×</a:t>
            </a:r>
            <a:r>
              <a:rPr lang="en-US" altLang="zh-CN" sz="2400" dirty="0"/>
              <a:t>6</a:t>
            </a:r>
            <a:r>
              <a:rPr lang="zh-CN" altLang="zh-CN" sz="2400" dirty="0"/>
              <a:t>÷</a:t>
            </a:r>
            <a:r>
              <a:rPr lang="en-US" altLang="zh-CN" sz="2400" dirty="0"/>
              <a:t>4</a:t>
            </a:r>
            <a:r>
              <a:rPr lang="zh-CN" altLang="zh-CN" sz="2400" dirty="0"/>
              <a:t>＝</a:t>
            </a:r>
            <a:r>
              <a:rPr lang="en-US" altLang="zh-CN" sz="2400" dirty="0"/>
              <a:t>         </a:t>
            </a:r>
            <a:r>
              <a:rPr lang="en-US" altLang="zh-CN" sz="2400" dirty="0" smtClean="0"/>
              <a:t>      3</a:t>
            </a:r>
            <a:r>
              <a:rPr lang="zh-CN" altLang="zh-CN" sz="2400" dirty="0"/>
              <a:t>×</a:t>
            </a:r>
            <a:r>
              <a:rPr lang="en-US" altLang="zh-CN" sz="2400" dirty="0"/>
              <a:t>3</a:t>
            </a:r>
            <a:r>
              <a:rPr lang="zh-CN" altLang="zh-CN" sz="2400" dirty="0"/>
              <a:t>×</a:t>
            </a:r>
            <a:r>
              <a:rPr lang="en-US" altLang="zh-CN" sz="2400" dirty="0"/>
              <a:t>5</a:t>
            </a:r>
            <a:r>
              <a:rPr lang="zh-CN" altLang="zh-CN" sz="2400" dirty="0"/>
              <a:t>＝</a:t>
            </a:r>
            <a:r>
              <a:rPr lang="en-US" altLang="zh-CN" sz="2400" dirty="0"/>
              <a:t>       </a:t>
            </a:r>
            <a:r>
              <a:rPr lang="en-US" altLang="zh-CN" sz="2400" dirty="0" smtClean="0"/>
              <a:t>          35</a:t>
            </a:r>
            <a:r>
              <a:rPr lang="zh-CN" altLang="zh-CN" sz="2400" dirty="0"/>
              <a:t>÷</a:t>
            </a:r>
            <a:r>
              <a:rPr lang="en-US" altLang="zh-CN" sz="2400" dirty="0"/>
              <a:t>5</a:t>
            </a:r>
            <a:r>
              <a:rPr lang="zh-CN" altLang="zh-CN" sz="2400" dirty="0"/>
              <a:t>×</a:t>
            </a:r>
            <a:r>
              <a:rPr lang="en-US" altLang="zh-CN" sz="2400" dirty="0"/>
              <a:t>6</a:t>
            </a:r>
            <a:r>
              <a:rPr lang="zh-CN" altLang="zh-CN" sz="2400" dirty="0"/>
              <a:t>＝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2267893" y="3027475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092418" y="3048909"/>
            <a:ext cx="77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36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45693" y="4095263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86119" y="4116697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EB20E"/>
                </a:solidFill>
              </a:rPr>
              <a:t>9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16647" y="5212863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757074" y="5234297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EB20E"/>
                </a:solidFill>
              </a:rPr>
              <a:t>9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85982" y="3031443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910509" y="3052877"/>
            <a:ext cx="77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9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85982" y="4099231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948609" y="4120665"/>
            <a:ext cx="75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45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395038" y="5216831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168764" y="5238265"/>
            <a:ext cx="90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45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032382" y="3027634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7856909" y="3049068"/>
            <a:ext cx="77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7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032382" y="4095422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7882309" y="4116856"/>
            <a:ext cx="75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42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392238" y="5213022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8331065" y="5234456"/>
            <a:ext cx="55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42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413590" y="3251023"/>
            <a:ext cx="1835727" cy="244391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30" grpId="0"/>
      <p:bldP spid="32" grpId="0"/>
      <p:bldP spid="34" grpId="0"/>
      <p:bldP spid="36" grpId="0"/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2721634" y="4828063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EB20E"/>
              </a:solidFill>
            </a:endParaRPr>
          </a:p>
        </p:txBody>
      </p:sp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11787" y="1532684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.</a:t>
            </a:r>
            <a:r>
              <a:rPr lang="zh-CN" altLang="zh-CN" sz="2400" dirty="0"/>
              <a:t>计算。</a:t>
            </a:r>
          </a:p>
        </p:txBody>
      </p:sp>
      <p:sp>
        <p:nvSpPr>
          <p:cNvPr id="4" name="矩形 3"/>
          <p:cNvSpPr/>
          <p:nvPr/>
        </p:nvSpPr>
        <p:spPr>
          <a:xfrm>
            <a:off x="1284778" y="2063751"/>
            <a:ext cx="9662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dirty="0"/>
              <a:t>4</a:t>
            </a:r>
            <a:r>
              <a:rPr lang="zh-CN" altLang="zh-CN" sz="2400" dirty="0"/>
              <a:t>×</a:t>
            </a:r>
            <a:r>
              <a:rPr lang="en-US" altLang="zh-CN" sz="2400" dirty="0"/>
              <a:t>9</a:t>
            </a:r>
            <a:r>
              <a:rPr lang="zh-CN" altLang="zh-CN" sz="2400" dirty="0"/>
              <a:t>÷</a:t>
            </a:r>
            <a:r>
              <a:rPr lang="en-US" altLang="zh-CN" sz="2400" dirty="0"/>
              <a:t>6</a:t>
            </a:r>
            <a:r>
              <a:rPr lang="zh-CN" altLang="zh-CN" sz="2400" dirty="0"/>
              <a:t>＝</a:t>
            </a:r>
            <a:r>
              <a:rPr lang="en-US" altLang="zh-CN" sz="2400" dirty="0"/>
              <a:t>     </a:t>
            </a:r>
            <a:r>
              <a:rPr lang="en-US" altLang="zh-CN" sz="2400" dirty="0" smtClean="0"/>
              <a:t>                    4</a:t>
            </a:r>
            <a:r>
              <a:rPr lang="zh-CN" altLang="zh-CN" sz="2400" dirty="0"/>
              <a:t>×</a:t>
            </a:r>
            <a:r>
              <a:rPr lang="en-US" altLang="zh-CN" sz="2400" dirty="0"/>
              <a:t>2</a:t>
            </a:r>
            <a:r>
              <a:rPr lang="zh-CN" altLang="zh-CN" sz="2400" dirty="0"/>
              <a:t>×</a:t>
            </a:r>
            <a:r>
              <a:rPr lang="en-US" altLang="zh-CN" sz="2400" dirty="0"/>
              <a:t>8</a:t>
            </a:r>
            <a:r>
              <a:rPr lang="zh-CN" altLang="zh-CN" sz="2400" dirty="0"/>
              <a:t>＝</a:t>
            </a:r>
            <a:r>
              <a:rPr lang="en-US" altLang="zh-CN" sz="2400" dirty="0"/>
              <a:t>        </a:t>
            </a:r>
            <a:r>
              <a:rPr lang="en-US" altLang="zh-CN" sz="2400" dirty="0" smtClean="0"/>
              <a:t>                 45</a:t>
            </a:r>
            <a:r>
              <a:rPr lang="zh-CN" altLang="zh-CN" sz="2400" dirty="0"/>
              <a:t>÷</a:t>
            </a:r>
            <a:r>
              <a:rPr lang="en-US" altLang="zh-CN" sz="2400" dirty="0"/>
              <a:t>5</a:t>
            </a:r>
            <a:r>
              <a:rPr lang="zh-CN" altLang="zh-CN" sz="2400" dirty="0"/>
              <a:t>×</a:t>
            </a:r>
            <a:r>
              <a:rPr lang="en-US" altLang="zh-CN" sz="2400" dirty="0"/>
              <a:t>7</a:t>
            </a:r>
            <a:r>
              <a:rPr lang="zh-CN" altLang="zh-CN" sz="2400" dirty="0" smtClean="0"/>
              <a:t>＝</a:t>
            </a:r>
            <a:endParaRPr lang="en-US" altLang="zh-CN" sz="2400" dirty="0" smtClean="0"/>
          </a:p>
        </p:txBody>
      </p:sp>
      <p:cxnSp>
        <p:nvCxnSpPr>
          <p:cNvPr id="15" name="直接连接符 14"/>
          <p:cNvCxnSpPr/>
          <p:nvPr/>
        </p:nvCxnSpPr>
        <p:spPr>
          <a:xfrm>
            <a:off x="1640312" y="3166510"/>
            <a:ext cx="0" cy="326648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右中括号 15"/>
          <p:cNvSpPr/>
          <p:nvPr/>
        </p:nvSpPr>
        <p:spPr>
          <a:xfrm rot="5400000">
            <a:off x="1581480" y="2787485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2313412" y="3093804"/>
            <a:ext cx="0" cy="77022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2034012" y="3573140"/>
            <a:ext cx="0" cy="578677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03943" y="3536405"/>
            <a:ext cx="436567" cy="447096"/>
          </a:xfrm>
          <a:prstGeom prst="rect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6869" y="3557839"/>
            <a:ext cx="97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36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96234" y="2467918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1561" y="2489352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183612" y="3085133"/>
            <a:ext cx="0" cy="326648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右中括号 23"/>
          <p:cNvSpPr/>
          <p:nvPr/>
        </p:nvSpPr>
        <p:spPr>
          <a:xfrm rot="5400000">
            <a:off x="5124780" y="2706108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5856712" y="3012427"/>
            <a:ext cx="0" cy="77022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>
            <a:off x="5577312" y="3491764"/>
            <a:ext cx="0" cy="578677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947243" y="3455028"/>
            <a:ext cx="436567" cy="447096"/>
          </a:xfrm>
          <a:prstGeom prst="rect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0169" y="3476460"/>
            <a:ext cx="97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8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39534" y="2488141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14861" y="2509575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64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8855544" y="3160487"/>
            <a:ext cx="0" cy="326648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右中括号 35"/>
          <p:cNvSpPr/>
          <p:nvPr/>
        </p:nvSpPr>
        <p:spPr>
          <a:xfrm rot="5400000">
            <a:off x="8796712" y="2781462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>
            <a:off x="9528644" y="3087781"/>
            <a:ext cx="0" cy="77022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rot="5400000">
            <a:off x="9249244" y="3567118"/>
            <a:ext cx="0" cy="578677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8619175" y="3530382"/>
            <a:ext cx="436567" cy="447096"/>
          </a:xfrm>
          <a:prstGeom prst="rect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42101" y="3551816"/>
            <a:ext cx="97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9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962266" y="2474595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837593" y="2496029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63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8880944" y="5497287"/>
            <a:ext cx="0" cy="326648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右中括号 45"/>
          <p:cNvSpPr/>
          <p:nvPr/>
        </p:nvSpPr>
        <p:spPr>
          <a:xfrm rot="5400000">
            <a:off x="8822112" y="5118262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>
            <a:off x="9554044" y="5424581"/>
            <a:ext cx="0" cy="77022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rot="5400000">
            <a:off x="9274644" y="5903918"/>
            <a:ext cx="0" cy="578677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8644575" y="5867182"/>
            <a:ext cx="436567" cy="447096"/>
          </a:xfrm>
          <a:prstGeom prst="rect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67501" y="5888616"/>
            <a:ext cx="97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1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949566" y="4824095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824893" y="4820129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9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234911" y="5486965"/>
            <a:ext cx="0" cy="326648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右中括号 53"/>
          <p:cNvSpPr/>
          <p:nvPr/>
        </p:nvSpPr>
        <p:spPr>
          <a:xfrm rot="5400000">
            <a:off x="5176079" y="5107940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连接符 54"/>
          <p:cNvCxnSpPr/>
          <p:nvPr/>
        </p:nvCxnSpPr>
        <p:spPr>
          <a:xfrm>
            <a:off x="5908011" y="5414259"/>
            <a:ext cx="0" cy="77022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5628611" y="5893596"/>
            <a:ext cx="0" cy="578677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4998542" y="5856860"/>
            <a:ext cx="436567" cy="447096"/>
          </a:xfrm>
          <a:prstGeom prst="rect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21468" y="5878294"/>
            <a:ext cx="97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9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316234" y="4826473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91561" y="4835207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14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1665712" y="5475855"/>
            <a:ext cx="0" cy="326648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2" name="右中括号 61"/>
          <p:cNvSpPr/>
          <p:nvPr/>
        </p:nvSpPr>
        <p:spPr>
          <a:xfrm rot="5400000">
            <a:off x="1606880" y="5096830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/>
          <p:nvPr/>
        </p:nvCxnSpPr>
        <p:spPr>
          <a:xfrm>
            <a:off x="2338812" y="5403149"/>
            <a:ext cx="0" cy="77022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rot="5400000">
            <a:off x="2059412" y="5882486"/>
            <a:ext cx="0" cy="578677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1429343" y="5845750"/>
            <a:ext cx="436567" cy="447096"/>
          </a:xfrm>
          <a:prstGeom prst="rect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52269" y="5867184"/>
            <a:ext cx="97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3033" y="4835219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270337" y="4454228"/>
            <a:ext cx="9090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dirty="0" smtClean="0"/>
              <a:t>6</a:t>
            </a:r>
            <a:r>
              <a:rPr lang="zh-CN" altLang="zh-CN" sz="2400" dirty="0"/>
              <a:t>÷</a:t>
            </a:r>
            <a:r>
              <a:rPr lang="en-US" altLang="zh-CN" sz="2400" dirty="0"/>
              <a:t>1</a:t>
            </a:r>
            <a:r>
              <a:rPr lang="zh-CN" altLang="zh-CN" sz="2400" dirty="0"/>
              <a:t>÷</a:t>
            </a:r>
            <a:r>
              <a:rPr lang="en-US" altLang="zh-CN" sz="2400" dirty="0"/>
              <a:t>3</a:t>
            </a:r>
            <a:r>
              <a:rPr lang="zh-CN" altLang="zh-CN" sz="2400" dirty="0"/>
              <a:t>＝</a:t>
            </a:r>
            <a:r>
              <a:rPr lang="en-US" altLang="zh-CN" sz="2400" dirty="0"/>
              <a:t>  </a:t>
            </a:r>
            <a:r>
              <a:rPr lang="en-US" altLang="zh-CN" sz="2400" dirty="0" smtClean="0"/>
              <a:t>                       3</a:t>
            </a:r>
            <a:r>
              <a:rPr lang="zh-CN" altLang="zh-CN" sz="2400" dirty="0"/>
              <a:t>×</a:t>
            </a:r>
            <a:r>
              <a:rPr lang="en-US" altLang="zh-CN" sz="2400" dirty="0"/>
              <a:t>3</a:t>
            </a:r>
            <a:r>
              <a:rPr lang="zh-CN" altLang="zh-CN" sz="2400" dirty="0"/>
              <a:t>＋</a:t>
            </a:r>
            <a:r>
              <a:rPr lang="en-US" altLang="zh-CN" sz="2400" dirty="0"/>
              <a:t>5</a:t>
            </a:r>
            <a:r>
              <a:rPr lang="zh-CN" altLang="zh-CN" sz="2400" dirty="0"/>
              <a:t>＝</a:t>
            </a:r>
            <a:r>
              <a:rPr lang="en-US" altLang="zh-CN" sz="2400" dirty="0"/>
              <a:t>        </a:t>
            </a:r>
            <a:r>
              <a:rPr lang="en-US" altLang="zh-CN" sz="2400" dirty="0" smtClean="0"/>
              <a:t>                 </a:t>
            </a:r>
            <a:r>
              <a:rPr lang="en-US" altLang="zh-CN" sz="2400" dirty="0"/>
              <a:t>5</a:t>
            </a:r>
            <a:r>
              <a:rPr lang="zh-CN" altLang="zh-CN" sz="2400" dirty="0"/>
              <a:t>÷</a:t>
            </a:r>
            <a:r>
              <a:rPr lang="en-US" altLang="zh-CN" sz="2400" dirty="0"/>
              <a:t>5</a:t>
            </a:r>
            <a:r>
              <a:rPr lang="zh-CN" altLang="zh-CN" sz="2400" dirty="0"/>
              <a:t>×</a:t>
            </a:r>
            <a:r>
              <a:rPr lang="en-US" altLang="zh-CN" sz="2400" dirty="0"/>
              <a:t>9</a:t>
            </a:r>
            <a:r>
              <a:rPr lang="zh-CN" altLang="zh-CN" sz="2400" dirty="0"/>
              <a:t>＝</a:t>
            </a:r>
            <a:r>
              <a:rPr lang="en-US" altLang="zh-CN" sz="2400" dirty="0"/>
              <a:t>  </a:t>
            </a:r>
            <a:endParaRPr lang="zh-CN" altLang="zh-CN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  <p:bldP spid="22" grpId="0"/>
      <p:bldP spid="24" grpId="0" animBg="1"/>
      <p:bldP spid="27" grpId="0" animBg="1"/>
      <p:bldP spid="28" grpId="0"/>
      <p:bldP spid="31" grpId="0"/>
      <p:bldP spid="36" grpId="0" animBg="1"/>
      <p:bldP spid="41" grpId="0" animBg="1"/>
      <p:bldP spid="42" grpId="0"/>
      <p:bldP spid="44" grpId="0"/>
      <p:bldP spid="46" grpId="0" animBg="1"/>
      <p:bldP spid="49" grpId="0" animBg="1"/>
      <p:bldP spid="50" grpId="0"/>
      <p:bldP spid="52" grpId="0"/>
      <p:bldP spid="54" grpId="0" animBg="1"/>
      <p:bldP spid="57" grpId="0" animBg="1"/>
      <p:bldP spid="58" grpId="0"/>
      <p:bldP spid="60" grpId="0"/>
      <p:bldP spid="62" grpId="0" animBg="1"/>
      <p:bldP spid="65" grpId="0" animBg="1"/>
      <p:bldP spid="66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3282" y="1685086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4 .</a:t>
            </a:r>
            <a:r>
              <a:rPr lang="zh-CN" altLang="en-US" sz="2400" dirty="0"/>
              <a:t>填一填</a:t>
            </a:r>
            <a:r>
              <a:rPr lang="zh-CN" altLang="zh-CN" sz="2400" dirty="0" smtClean="0"/>
              <a:t>。</a:t>
            </a:r>
            <a:endParaRPr lang="zh-CN" altLang="zh-CN" sz="2400" dirty="0"/>
          </a:p>
        </p:txBody>
      </p:sp>
      <p:sp>
        <p:nvSpPr>
          <p:cNvPr id="3" name="矩形 2"/>
          <p:cNvSpPr/>
          <p:nvPr/>
        </p:nvSpPr>
        <p:spPr>
          <a:xfrm>
            <a:off x="1393825" y="2825750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3" idx="3"/>
            <a:endCxn id="69" idx="1"/>
          </p:cNvCxnSpPr>
          <p:nvPr/>
        </p:nvCxnSpPr>
        <p:spPr>
          <a:xfrm>
            <a:off x="1768475" y="3013077"/>
            <a:ext cx="908051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2676525" y="2828925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直接箭头连接符 69"/>
          <p:cNvCxnSpPr>
            <a:stCxn id="69" idx="3"/>
            <a:endCxn id="71" idx="1"/>
          </p:cNvCxnSpPr>
          <p:nvPr/>
        </p:nvCxnSpPr>
        <p:spPr>
          <a:xfrm>
            <a:off x="3051175" y="3016252"/>
            <a:ext cx="984251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4035425" y="2832100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2" name="直接箭头连接符 71"/>
          <p:cNvCxnSpPr>
            <a:stCxn id="71" idx="3"/>
            <a:endCxn id="73" idx="1"/>
          </p:cNvCxnSpPr>
          <p:nvPr/>
        </p:nvCxnSpPr>
        <p:spPr>
          <a:xfrm>
            <a:off x="4410075" y="3019427"/>
            <a:ext cx="920751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5330824" y="2835275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4" name="直接箭头连接符 73"/>
          <p:cNvCxnSpPr>
            <a:stCxn id="73" idx="3"/>
            <a:endCxn id="75" idx="1"/>
          </p:cNvCxnSpPr>
          <p:nvPr/>
        </p:nvCxnSpPr>
        <p:spPr>
          <a:xfrm flipV="1">
            <a:off x="5705477" y="3019427"/>
            <a:ext cx="987425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6692900" y="2832100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01070" y="2794944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72</a:t>
            </a:r>
            <a:endParaRPr lang="zh-CN" alt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885951" y="2617144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÷9</a:t>
            </a:r>
            <a:endParaRPr lang="zh-CN" altLang="en-US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2685370" y="279906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8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959226" y="2817169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24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9670" y="282892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08423" y="280446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32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83275" y="2657127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×8</a:t>
            </a:r>
            <a:endParaRPr lang="zh-CN" alt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4548335" y="2655244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÷6</a:t>
            </a:r>
            <a:endParaRPr lang="zh-CN" altLang="en-US" sz="2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246584" y="2657127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×3</a:t>
            </a:r>
            <a:endParaRPr lang="zh-CN" altLang="en-US" sz="2400" dirty="0"/>
          </a:p>
        </p:txBody>
      </p:sp>
      <p:sp>
        <p:nvSpPr>
          <p:cNvPr id="139" name="矩形 138"/>
          <p:cNvSpPr/>
          <p:nvPr/>
        </p:nvSpPr>
        <p:spPr>
          <a:xfrm>
            <a:off x="1381124" y="4095750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0" name="直接箭头连接符 139"/>
          <p:cNvCxnSpPr>
            <a:stCxn id="139" idx="3"/>
            <a:endCxn id="141" idx="1"/>
          </p:cNvCxnSpPr>
          <p:nvPr/>
        </p:nvCxnSpPr>
        <p:spPr>
          <a:xfrm>
            <a:off x="1755775" y="4283077"/>
            <a:ext cx="908051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矩形 140"/>
          <p:cNvSpPr/>
          <p:nvPr/>
        </p:nvSpPr>
        <p:spPr>
          <a:xfrm>
            <a:off x="2663825" y="4098925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2" name="直接箭头连接符 141"/>
          <p:cNvCxnSpPr>
            <a:stCxn id="141" idx="3"/>
            <a:endCxn id="143" idx="1"/>
          </p:cNvCxnSpPr>
          <p:nvPr/>
        </p:nvCxnSpPr>
        <p:spPr>
          <a:xfrm>
            <a:off x="3038475" y="4286252"/>
            <a:ext cx="984251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矩形 142"/>
          <p:cNvSpPr/>
          <p:nvPr/>
        </p:nvSpPr>
        <p:spPr>
          <a:xfrm>
            <a:off x="4022725" y="4102100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4" name="直接箭头连接符 143"/>
          <p:cNvCxnSpPr>
            <a:stCxn id="143" idx="3"/>
            <a:endCxn id="145" idx="1"/>
          </p:cNvCxnSpPr>
          <p:nvPr/>
        </p:nvCxnSpPr>
        <p:spPr>
          <a:xfrm>
            <a:off x="4397375" y="4289427"/>
            <a:ext cx="920751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矩形 144"/>
          <p:cNvSpPr/>
          <p:nvPr/>
        </p:nvSpPr>
        <p:spPr>
          <a:xfrm>
            <a:off x="5318125" y="4105275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6" name="直接箭头连接符 145"/>
          <p:cNvCxnSpPr>
            <a:stCxn id="145" idx="3"/>
            <a:endCxn id="147" idx="1"/>
          </p:cNvCxnSpPr>
          <p:nvPr/>
        </p:nvCxnSpPr>
        <p:spPr>
          <a:xfrm flipV="1">
            <a:off x="5692777" y="4289427"/>
            <a:ext cx="987425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矩形 146"/>
          <p:cNvSpPr/>
          <p:nvPr/>
        </p:nvSpPr>
        <p:spPr>
          <a:xfrm>
            <a:off x="6680200" y="4102100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TextBox 147"/>
          <p:cNvSpPr txBox="1"/>
          <p:nvPr/>
        </p:nvSpPr>
        <p:spPr>
          <a:xfrm>
            <a:off x="1389970" y="405224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4</a:t>
            </a:r>
            <a:endParaRPr lang="zh-CN" altLang="en-US" sz="2400" dirty="0"/>
          </a:p>
        </p:txBody>
      </p:sp>
      <p:sp>
        <p:nvSpPr>
          <p:cNvPr id="149" name="TextBox 148"/>
          <p:cNvSpPr txBox="1"/>
          <p:nvPr/>
        </p:nvSpPr>
        <p:spPr>
          <a:xfrm>
            <a:off x="1860551" y="3887144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×9</a:t>
            </a:r>
            <a:endParaRPr lang="zh-CN" altLang="en-US" sz="2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596470" y="4069062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36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946526" y="4087169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30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326968" y="407352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583023" y="408716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14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857875" y="3927125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+8</a:t>
            </a:r>
            <a:endParaRPr lang="zh-CN" altLang="en-US" sz="2400" dirty="0"/>
          </a:p>
        </p:txBody>
      </p:sp>
      <p:sp>
        <p:nvSpPr>
          <p:cNvPr id="155" name="TextBox 154"/>
          <p:cNvSpPr txBox="1"/>
          <p:nvPr/>
        </p:nvSpPr>
        <p:spPr>
          <a:xfrm>
            <a:off x="4522935" y="3925244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÷5</a:t>
            </a:r>
            <a:endParaRPr lang="zh-CN" altLang="en-US" sz="2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3221186" y="3927125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-6</a:t>
            </a:r>
            <a:endParaRPr lang="zh-CN" altLang="en-US" sz="2400" dirty="0"/>
          </a:p>
        </p:txBody>
      </p:sp>
      <p:sp>
        <p:nvSpPr>
          <p:cNvPr id="157" name="矩形 156"/>
          <p:cNvSpPr/>
          <p:nvPr/>
        </p:nvSpPr>
        <p:spPr>
          <a:xfrm>
            <a:off x="1400175" y="5474230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8" name="直接箭头连接符 157"/>
          <p:cNvCxnSpPr>
            <a:stCxn id="157" idx="3"/>
            <a:endCxn id="159" idx="1"/>
          </p:cNvCxnSpPr>
          <p:nvPr/>
        </p:nvCxnSpPr>
        <p:spPr>
          <a:xfrm>
            <a:off x="1774825" y="5661557"/>
            <a:ext cx="908051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矩形 158"/>
          <p:cNvSpPr/>
          <p:nvPr/>
        </p:nvSpPr>
        <p:spPr>
          <a:xfrm>
            <a:off x="2682875" y="5477405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0" name="直接箭头连接符 159"/>
          <p:cNvCxnSpPr>
            <a:stCxn id="159" idx="3"/>
            <a:endCxn id="161" idx="1"/>
          </p:cNvCxnSpPr>
          <p:nvPr/>
        </p:nvCxnSpPr>
        <p:spPr>
          <a:xfrm>
            <a:off x="3057525" y="5664732"/>
            <a:ext cx="984251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矩形 160"/>
          <p:cNvSpPr/>
          <p:nvPr/>
        </p:nvSpPr>
        <p:spPr>
          <a:xfrm>
            <a:off x="4041775" y="5480580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2" name="直接箭头连接符 161"/>
          <p:cNvCxnSpPr>
            <a:stCxn id="161" idx="3"/>
            <a:endCxn id="163" idx="1"/>
          </p:cNvCxnSpPr>
          <p:nvPr/>
        </p:nvCxnSpPr>
        <p:spPr>
          <a:xfrm>
            <a:off x="4416426" y="5667907"/>
            <a:ext cx="920751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矩形 162"/>
          <p:cNvSpPr/>
          <p:nvPr/>
        </p:nvSpPr>
        <p:spPr>
          <a:xfrm>
            <a:off x="5337175" y="5483755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4" name="直接箭头连接符 163"/>
          <p:cNvCxnSpPr>
            <a:stCxn id="163" idx="3"/>
            <a:endCxn id="165" idx="1"/>
          </p:cNvCxnSpPr>
          <p:nvPr/>
        </p:nvCxnSpPr>
        <p:spPr>
          <a:xfrm flipV="1">
            <a:off x="5711826" y="5667907"/>
            <a:ext cx="987425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矩形 164"/>
          <p:cNvSpPr/>
          <p:nvPr/>
        </p:nvSpPr>
        <p:spPr>
          <a:xfrm>
            <a:off x="6699249" y="5480580"/>
            <a:ext cx="374651" cy="374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TextBox 165"/>
          <p:cNvSpPr txBox="1"/>
          <p:nvPr/>
        </p:nvSpPr>
        <p:spPr>
          <a:xfrm>
            <a:off x="1294719" y="5430724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15</a:t>
            </a:r>
            <a:endParaRPr lang="zh-CN" altLang="en-US" sz="2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1892300" y="5265624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÷3</a:t>
            </a:r>
            <a:endParaRPr lang="zh-CN" altLang="en-US" sz="2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2691719" y="542214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5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3952877" y="5452949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45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257121" y="5452007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42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716372" y="545294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7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889625" y="5305607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÷6</a:t>
            </a:r>
            <a:endParaRPr lang="zh-CN" altLang="en-US" sz="2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4592786" y="5303724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-3</a:t>
            </a:r>
            <a:endParaRPr lang="zh-CN" altLang="en-US" sz="2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3252935" y="5305607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×9</a:t>
            </a:r>
            <a:endParaRPr lang="zh-CN" altLang="en-US" sz="2400" dirty="0"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5618" y="2671119"/>
            <a:ext cx="2634063" cy="319851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50" grpId="0"/>
      <p:bldP spid="151" grpId="0"/>
      <p:bldP spid="152" grpId="0"/>
      <p:bldP spid="153" grpId="0"/>
      <p:bldP spid="168" grpId="0"/>
      <p:bldP spid="169" grpId="0"/>
      <p:bldP spid="170" grpId="0"/>
      <p:bldP spid="1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895681" y="1825069"/>
            <a:ext cx="6381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1 .</a:t>
            </a:r>
            <a:r>
              <a:rPr lang="zh-CN" altLang="zh-CN" sz="2400" dirty="0"/>
              <a:t>读一读，并说一说它们的运算顺序。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658" y1="68750" x2="19658" y2="68750"/>
                        <a14:foregroundMark x1="17949" y1="71196" x2="17949" y2="71196"/>
                        <a14:foregroundMark x1="17949" y1="71196" x2="17949" y2="71196"/>
                        <a14:foregroundMark x1="17949" y1="71196" x2="17949" y2="71196"/>
                        <a14:foregroundMark x1="49288" y1="88043" x2="49288" y2="88043"/>
                        <a14:foregroundMark x1="49288" y1="88043" x2="49288" y2="88043"/>
                        <a14:foregroundMark x1="49288" y1="88043" x2="49288" y2="88043"/>
                        <a14:foregroundMark x1="79202" y1="11685" x2="79202" y2="11685"/>
                        <a14:foregroundMark x1="79202" y1="11685" x2="79202" y2="11685"/>
                        <a14:foregroundMark x1="79202" y1="11685" x2="79202" y2="11685"/>
                        <a14:foregroundMark x1="71795" y1="10054" x2="71795" y2="10054"/>
                        <a14:foregroundMark x1="71795" y1="10054" x2="71795" y2="10054"/>
                        <a14:foregroundMark x1="71795" y1="10054" x2="71795" y2="10054"/>
                        <a14:foregroundMark x1="33048" y1="64130" x2="33048" y2="64130"/>
                        <a14:foregroundMark x1="33048" y1="64130" x2="33048" y2="64130"/>
                        <a14:foregroundMark x1="33048" y1="58696" x2="33048" y2="58696"/>
                        <a14:foregroundMark x1="33048" y1="59783" x2="33048" y2="59783"/>
                        <a14:foregroundMark x1="33048" y1="59783" x2="33048" y2="59783"/>
                        <a14:foregroundMark x1="34758" y1="60054" x2="34758" y2="60054"/>
                        <a14:foregroundMark x1="30484" y1="47283" x2="30484" y2="47283"/>
                        <a14:foregroundMark x1="32479" y1="50543" x2="32479" y2="50543"/>
                        <a14:foregroundMark x1="33048" y1="52717" x2="33048" y2="52717"/>
                        <a14:foregroundMark x1="33048" y1="52717" x2="33048" y2="52717"/>
                        <a14:foregroundMark x1="33048" y1="53261" x2="33048" y2="53261"/>
                        <a14:foregroundMark x1="34188" y1="51630" x2="34188" y2="51630"/>
                        <a14:foregroundMark x1="62963" y1="80163" x2="62963" y2="80163"/>
                        <a14:foregroundMark x1="62963" y1="80163" x2="62963" y2="80163"/>
                        <a14:foregroundMark x1="62963" y1="80163" x2="60969" y2="79620"/>
                        <a14:foregroundMark x1="59259" y1="79620" x2="54986" y2="79620"/>
                        <a14:foregroundMark x1="51852" y1="78533" x2="47293" y2="78533"/>
                        <a14:foregroundMark x1="45299" y1="78533" x2="42450" y2="78533"/>
                        <a14:foregroundMark x1="39031" y1="78533" x2="35897" y2="78533"/>
                        <a14:foregroundMark x1="34188" y1="78533" x2="34188" y2="78533"/>
                        <a14:foregroundMark x1="34188" y1="78533" x2="34188" y2="78533"/>
                        <a14:foregroundMark x1="26211" y1="76087" x2="26211" y2="76087"/>
                        <a14:foregroundMark x1="22792" y1="76087" x2="22792" y2="76087"/>
                        <a14:foregroundMark x1="21652" y1="73641" x2="19658" y2="70652"/>
                        <a14:foregroundMark x1="19658" y1="70652" x2="15954" y2="69022"/>
                        <a14:foregroundMark x1="13675" y1="68207" x2="13675" y2="68207"/>
                        <a14:foregroundMark x1="13675" y1="67663" x2="13675" y2="67663"/>
                        <a14:foregroundMark x1="13390" y1="67120" x2="13390" y2="67120"/>
                        <a14:foregroundMark x1="10541" y1="65761" x2="10541" y2="65761"/>
                        <a14:foregroundMark x1="8547" y1="65217" x2="8547" y2="65217"/>
                        <a14:foregroundMark x1="8547" y1="65217" x2="8547" y2="65217"/>
                        <a14:foregroundMark x1="7407" y1="68750" x2="7407" y2="70109"/>
                        <a14:foregroundMark x1="8547" y1="70652" x2="12251" y2="70652"/>
                        <a14:foregroundMark x1="12821" y1="70652" x2="12821" y2="70652"/>
                        <a14:foregroundMark x1="14245" y1="71739" x2="16524" y2="73641"/>
                        <a14:foregroundMark x1="16809" y1="74728" x2="17379" y2="76087"/>
                        <a14:foregroundMark x1="17379" y1="76087" x2="17379" y2="76087"/>
                        <a14:foregroundMark x1="16524" y1="76087" x2="16524" y2="76087"/>
                        <a14:foregroundMark x1="15954" y1="75543" x2="12821" y2="74185"/>
                        <a14:foregroundMark x1="11681" y1="73641" x2="10256" y2="73098"/>
                        <a14:foregroundMark x1="10256" y1="73098" x2="8547" y2="73098"/>
                        <a14:foregroundMark x1="8547" y1="72554" x2="8547" y2="72554"/>
                        <a14:foregroundMark x1="6838" y1="72554" x2="6838" y2="72554"/>
                        <a14:foregroundMark x1="5413" y1="72283" x2="5413" y2="72283"/>
                        <a14:foregroundMark x1="5413" y1="72283" x2="5413" y2="72283"/>
                        <a14:foregroundMark x1="7977" y1="75272" x2="13675" y2="77174"/>
                        <a14:foregroundMark x1="34758" y1="87772" x2="37892" y2="87772"/>
                        <a14:foregroundMark x1="52991" y1="85054" x2="56695" y2="85054"/>
                        <a14:foregroundMark x1="57835" y1="86685" x2="57835" y2="86685"/>
                        <a14:foregroundMark x1="58405" y1="86685" x2="58405" y2="86685"/>
                        <a14:foregroundMark x1="58405" y1="86685" x2="58405" y2="86685"/>
                        <a14:foregroundMark x1="60969" y1="86685" x2="64672" y2="86685"/>
                        <a14:foregroundMark x1="66667" y1="86685" x2="66667" y2="86685"/>
                        <a14:foregroundMark x1="68091" y1="86685" x2="68091" y2="86685"/>
                        <a14:foregroundMark x1="74929" y1="80707" x2="74929" y2="80707"/>
                        <a14:foregroundMark x1="74929" y1="80707" x2="74929" y2="80707"/>
                        <a14:foregroundMark x1="74929" y1="80707" x2="74929" y2="80707"/>
                        <a14:foregroundMark x1="75499" y1="80707" x2="75499" y2="80707"/>
                        <a14:foregroundMark x1="71795" y1="77174" x2="71795" y2="77174"/>
                        <a14:foregroundMark x1="69801" y1="77174" x2="68091" y2="77174"/>
                        <a14:foregroundMark x1="68091" y1="77174" x2="68091" y2="77174"/>
                        <a14:foregroundMark x1="68091" y1="77717" x2="68091" y2="7771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02694" y="1152136"/>
            <a:ext cx="1433417" cy="140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11771" y="2235933"/>
            <a:ext cx="990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2400" dirty="0"/>
              <a:t>3</a:t>
            </a:r>
            <a:r>
              <a:rPr lang="zh-CN" altLang="zh-CN" sz="2400" dirty="0"/>
              <a:t>×</a:t>
            </a:r>
            <a:r>
              <a:rPr lang="en-US" altLang="zh-CN" sz="2400" dirty="0"/>
              <a:t>3</a:t>
            </a:r>
            <a:r>
              <a:rPr lang="zh-CN" altLang="zh-CN" sz="2400" dirty="0"/>
              <a:t>×</a:t>
            </a:r>
            <a:r>
              <a:rPr lang="en-US" altLang="zh-CN" sz="2400" dirty="0"/>
              <a:t>6</a:t>
            </a:r>
            <a:r>
              <a:rPr lang="zh-CN" altLang="zh-CN" sz="2400" dirty="0"/>
              <a:t>读作（</a:t>
            </a:r>
            <a:r>
              <a:rPr lang="en-US" altLang="zh-CN" sz="2400" dirty="0"/>
              <a:t>                 </a:t>
            </a:r>
            <a:r>
              <a:rPr lang="en-US" altLang="zh-CN" sz="2400" dirty="0" smtClean="0"/>
              <a:t>    </a:t>
            </a:r>
            <a:r>
              <a:rPr lang="zh-CN" altLang="zh-CN" sz="2400" dirty="0" smtClean="0"/>
              <a:t>）</a:t>
            </a:r>
            <a:r>
              <a:rPr lang="en-US" altLang="zh-CN" sz="2400" dirty="0" smtClean="0"/>
              <a:t>     </a:t>
            </a:r>
            <a:r>
              <a:rPr lang="en-US" altLang="zh-CN" sz="2400" dirty="0"/>
              <a:t>48</a:t>
            </a:r>
            <a:r>
              <a:rPr lang="zh-CN" altLang="zh-CN" sz="2400" dirty="0"/>
              <a:t>÷</a:t>
            </a:r>
            <a:r>
              <a:rPr lang="en-US" altLang="zh-CN" sz="2400" dirty="0"/>
              <a:t>8</a:t>
            </a:r>
            <a:r>
              <a:rPr lang="zh-CN" altLang="zh-CN" sz="2400" dirty="0"/>
              <a:t>÷</a:t>
            </a:r>
            <a:r>
              <a:rPr lang="en-US" altLang="zh-CN" sz="2400" dirty="0"/>
              <a:t>2</a:t>
            </a:r>
            <a:r>
              <a:rPr lang="zh-CN" altLang="zh-CN" sz="2400" dirty="0"/>
              <a:t>读作</a:t>
            </a:r>
            <a:r>
              <a:rPr lang="zh-CN" altLang="zh-CN" sz="2400" dirty="0" smtClean="0"/>
              <a:t>（</a:t>
            </a:r>
            <a:r>
              <a:rPr lang="en-US" altLang="zh-CN" sz="2400" dirty="0" smtClean="0"/>
              <a:t>                         </a:t>
            </a:r>
            <a:r>
              <a:rPr lang="zh-CN" altLang="zh-CN" sz="2400" dirty="0" smtClean="0"/>
              <a:t>）</a:t>
            </a:r>
            <a:r>
              <a:rPr lang="zh-CN" altLang="en-US" sz="2400" dirty="0" smtClean="0"/>
              <a:t>。</a:t>
            </a:r>
            <a:endParaRPr lang="zh-CN" altLang="zh-CN" sz="2400" dirty="0"/>
          </a:p>
          <a:p>
            <a:pPr>
              <a:lnSpc>
                <a:spcPct val="300000"/>
              </a:lnSpc>
            </a:pPr>
            <a:r>
              <a:rPr lang="en-US" altLang="zh-CN" sz="2400" dirty="0"/>
              <a:t>9</a:t>
            </a:r>
            <a:r>
              <a:rPr lang="zh-CN" altLang="zh-CN" sz="2400" dirty="0"/>
              <a:t>×</a:t>
            </a:r>
            <a:r>
              <a:rPr lang="en-US" altLang="zh-CN" sz="2400" dirty="0"/>
              <a:t>4</a:t>
            </a:r>
            <a:r>
              <a:rPr lang="zh-CN" altLang="zh-CN" sz="2400" dirty="0"/>
              <a:t>÷</a:t>
            </a:r>
            <a:r>
              <a:rPr lang="en-US" altLang="zh-CN" sz="2400" dirty="0"/>
              <a:t>6</a:t>
            </a:r>
            <a:r>
              <a:rPr lang="zh-CN" altLang="zh-CN" sz="2400" dirty="0"/>
              <a:t>读作（</a:t>
            </a:r>
            <a:r>
              <a:rPr lang="en-US" altLang="zh-CN" sz="2400" dirty="0"/>
              <a:t>        </a:t>
            </a:r>
            <a:r>
              <a:rPr lang="en-US" altLang="zh-CN" sz="2400" dirty="0" smtClean="0"/>
              <a:t>             </a:t>
            </a:r>
            <a:r>
              <a:rPr lang="zh-CN" altLang="zh-CN" sz="2400" dirty="0"/>
              <a:t>）</a:t>
            </a:r>
            <a:r>
              <a:rPr lang="en-US" altLang="zh-CN" sz="2400" dirty="0"/>
              <a:t>     24</a:t>
            </a:r>
            <a:r>
              <a:rPr lang="zh-CN" altLang="zh-CN" sz="2400" dirty="0"/>
              <a:t>÷</a:t>
            </a:r>
            <a:r>
              <a:rPr lang="en-US" altLang="zh-CN" sz="2400" dirty="0"/>
              <a:t>4</a:t>
            </a:r>
            <a:r>
              <a:rPr lang="zh-CN" altLang="zh-CN" sz="2400" dirty="0"/>
              <a:t>×</a:t>
            </a:r>
            <a:r>
              <a:rPr lang="en-US" altLang="zh-CN" sz="2400" dirty="0"/>
              <a:t>9</a:t>
            </a:r>
            <a:r>
              <a:rPr lang="zh-CN" altLang="zh-CN" sz="2400" dirty="0"/>
              <a:t>读作</a:t>
            </a:r>
            <a:r>
              <a:rPr lang="zh-CN" altLang="zh-CN" sz="2400" dirty="0" smtClean="0"/>
              <a:t>（</a:t>
            </a:r>
            <a:r>
              <a:rPr lang="en-US" altLang="zh-CN" sz="2400" dirty="0" smtClean="0"/>
              <a:t>                         </a:t>
            </a:r>
            <a:r>
              <a:rPr lang="zh-CN" altLang="zh-CN" sz="2400" dirty="0" smtClean="0"/>
              <a:t>）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lnSpc>
                <a:spcPct val="300000"/>
              </a:lnSpc>
            </a:pPr>
            <a:r>
              <a:rPr lang="en-US" altLang="zh-CN" sz="2400" dirty="0" smtClean="0"/>
              <a:t>8</a:t>
            </a:r>
            <a:r>
              <a:rPr lang="zh-CN" altLang="zh-CN" sz="2400" dirty="0" smtClean="0"/>
              <a:t>×</a:t>
            </a:r>
            <a:r>
              <a:rPr lang="en-US" altLang="zh-CN" sz="2400" dirty="0" smtClean="0"/>
              <a:t>3</a:t>
            </a:r>
            <a:r>
              <a:rPr lang="zh-CN" altLang="zh-CN" sz="2400" dirty="0" smtClean="0"/>
              <a:t>÷</a:t>
            </a:r>
            <a:r>
              <a:rPr lang="en-US" altLang="zh-CN" sz="2400" dirty="0"/>
              <a:t>6</a:t>
            </a:r>
            <a:r>
              <a:rPr lang="zh-CN" altLang="zh-CN" sz="2400" dirty="0"/>
              <a:t>读作（</a:t>
            </a:r>
            <a:r>
              <a:rPr lang="en-US" altLang="zh-CN" sz="2400" dirty="0"/>
              <a:t>        </a:t>
            </a:r>
            <a:r>
              <a:rPr lang="en-US" altLang="zh-CN" sz="2400" dirty="0" smtClean="0"/>
              <a:t>             </a:t>
            </a:r>
            <a:r>
              <a:rPr lang="zh-CN" altLang="zh-CN" sz="2400" dirty="0"/>
              <a:t>）</a:t>
            </a:r>
            <a:r>
              <a:rPr lang="en-US" altLang="zh-CN" sz="2400" dirty="0"/>
              <a:t>     </a:t>
            </a:r>
            <a:r>
              <a:rPr lang="en-US" altLang="zh-CN" sz="2400" dirty="0" smtClean="0"/>
              <a:t>56</a:t>
            </a:r>
            <a:r>
              <a:rPr lang="zh-CN" altLang="zh-CN" sz="2400" dirty="0" smtClean="0"/>
              <a:t>÷</a:t>
            </a:r>
            <a:r>
              <a:rPr lang="en-US" altLang="zh-CN" sz="2400" dirty="0" smtClean="0"/>
              <a:t>7</a:t>
            </a:r>
            <a:r>
              <a:rPr lang="zh-CN" altLang="zh-CN" sz="2400" dirty="0" smtClean="0"/>
              <a:t>×</a:t>
            </a:r>
            <a:r>
              <a:rPr lang="en-US" altLang="zh-CN" sz="2400" dirty="0"/>
              <a:t>6</a:t>
            </a:r>
            <a:r>
              <a:rPr lang="zh-CN" altLang="zh-CN" sz="2400" dirty="0" smtClean="0"/>
              <a:t>读</a:t>
            </a:r>
            <a:r>
              <a:rPr lang="zh-CN" altLang="zh-CN" sz="2400" dirty="0"/>
              <a:t>作</a:t>
            </a:r>
            <a:r>
              <a:rPr lang="zh-CN" altLang="zh-CN" sz="2400" dirty="0" smtClean="0"/>
              <a:t>（</a:t>
            </a:r>
            <a:r>
              <a:rPr lang="en-US" altLang="zh-CN" sz="2400" dirty="0" smtClean="0"/>
              <a:t>                         </a:t>
            </a:r>
            <a:r>
              <a:rPr lang="zh-CN" altLang="zh-CN" sz="2400" dirty="0" smtClean="0"/>
              <a:t>）</a:t>
            </a:r>
            <a:r>
              <a:rPr lang="zh-CN" altLang="en-US" sz="2400" dirty="0" smtClean="0"/>
              <a:t>。</a:t>
            </a:r>
            <a:r>
              <a:rPr lang="zh-CN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1" y="277495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再乘以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3700" y="276126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en-US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再除以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9301" y="3854450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再除以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9301" y="494665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再除以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13700" y="386715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除以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再乘以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88300" y="494476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57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除以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再乘以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0263" y="5759452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运算顺序是从左到右一次运算。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8" grpId="0"/>
      <p:bldP spid="29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776" y="1752387"/>
            <a:ext cx="7165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2 .</a:t>
            </a:r>
            <a:r>
              <a:rPr lang="zh-CN" altLang="zh-CN" sz="2400" dirty="0" smtClean="0"/>
              <a:t>在</a:t>
            </a: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里</a:t>
            </a:r>
            <a:r>
              <a:rPr lang="zh-CN" altLang="zh-CN" sz="2400" dirty="0"/>
              <a:t>填上“＋”、“－”、“×”或“÷”。</a:t>
            </a:r>
          </a:p>
        </p:txBody>
      </p:sp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752600" y="1872350"/>
            <a:ext cx="431800" cy="431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295776" y="2585136"/>
            <a:ext cx="904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300000"/>
              </a:lnSpc>
              <a:buAutoNum type="arabicPlain" startAt="9"/>
            </a:pPr>
            <a:r>
              <a:rPr lang="en-US" altLang="zh-CN" sz="2400" dirty="0" smtClean="0"/>
              <a:t>   6</a:t>
            </a:r>
            <a:r>
              <a:rPr lang="zh-CN" altLang="zh-CN" sz="2400" dirty="0"/>
              <a:t>＝</a:t>
            </a:r>
            <a:r>
              <a:rPr lang="en-US" altLang="zh-CN" sz="2400" dirty="0"/>
              <a:t>15   </a:t>
            </a:r>
            <a:r>
              <a:rPr lang="en-US" altLang="zh-CN" sz="2400" dirty="0" smtClean="0"/>
              <a:t>            2      9</a:t>
            </a:r>
            <a:r>
              <a:rPr lang="zh-CN" altLang="zh-CN" sz="2400" dirty="0"/>
              <a:t>＝</a:t>
            </a:r>
            <a:r>
              <a:rPr lang="en-US" altLang="zh-CN" sz="2400" dirty="0"/>
              <a:t>18   </a:t>
            </a:r>
            <a:r>
              <a:rPr lang="en-US" altLang="zh-CN" sz="2400" dirty="0" smtClean="0"/>
              <a:t>               24       6</a:t>
            </a:r>
            <a:r>
              <a:rPr lang="zh-CN" altLang="zh-CN" sz="2400" dirty="0"/>
              <a:t>＝</a:t>
            </a:r>
            <a:r>
              <a:rPr lang="en-US" altLang="zh-CN" sz="2400" dirty="0"/>
              <a:t>4   </a:t>
            </a:r>
            <a:r>
              <a:rPr lang="en-US" altLang="zh-CN" sz="2400" dirty="0" smtClean="0"/>
              <a:t> </a:t>
            </a:r>
          </a:p>
          <a:p>
            <a:pPr>
              <a:lnSpc>
                <a:spcPct val="300000"/>
              </a:lnSpc>
            </a:pPr>
            <a:r>
              <a:rPr lang="en-US" altLang="zh-CN" sz="2400" dirty="0" smtClean="0"/>
              <a:t>9      9</a:t>
            </a:r>
            <a:r>
              <a:rPr lang="zh-CN" altLang="zh-CN" sz="2400" dirty="0" smtClean="0"/>
              <a:t>＝</a:t>
            </a:r>
            <a:r>
              <a:rPr lang="en-US" altLang="zh-CN" sz="2400" dirty="0" smtClean="0"/>
              <a:t>81               9      3</a:t>
            </a:r>
            <a:r>
              <a:rPr lang="zh-CN" altLang="zh-CN" sz="2400" dirty="0" smtClean="0"/>
              <a:t>＝</a:t>
            </a:r>
            <a:r>
              <a:rPr lang="en-US" altLang="zh-CN" sz="2400" dirty="0" smtClean="0"/>
              <a:t>6                    9       7</a:t>
            </a:r>
            <a:r>
              <a:rPr lang="zh-CN" altLang="zh-CN" sz="2400" dirty="0" smtClean="0"/>
              <a:t>＝</a:t>
            </a:r>
            <a:r>
              <a:rPr lang="en-US" altLang="zh-CN" sz="2400" dirty="0" smtClean="0"/>
              <a:t>16            9      9</a:t>
            </a:r>
            <a:r>
              <a:rPr lang="zh-CN" altLang="zh-CN" sz="2400" dirty="0" smtClean="0"/>
              <a:t>＝</a:t>
            </a:r>
            <a:r>
              <a:rPr lang="en-US" altLang="zh-CN" sz="2400" dirty="0" smtClean="0"/>
              <a:t>8      8        19      9</a:t>
            </a:r>
            <a:r>
              <a:rPr lang="zh-CN" altLang="zh-CN" sz="2400" dirty="0" smtClean="0"/>
              <a:t>＝</a:t>
            </a:r>
            <a:r>
              <a:rPr lang="en-US" altLang="zh-CN" sz="2400" dirty="0" smtClean="0"/>
              <a:t>2      5           3      8= 4     6</a:t>
            </a:r>
            <a:endParaRPr lang="zh-CN" altLang="zh-CN" sz="2400" dirty="0"/>
          </a:p>
        </p:txBody>
      </p:sp>
      <p:sp>
        <p:nvSpPr>
          <p:cNvPr id="14" name="椭圆 13"/>
          <p:cNvSpPr/>
          <p:nvPr/>
        </p:nvSpPr>
        <p:spPr>
          <a:xfrm>
            <a:off x="1627679" y="3104250"/>
            <a:ext cx="431800" cy="431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74302" y="30788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561379" y="3108715"/>
            <a:ext cx="431800" cy="431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582603" y="3108717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</a:rPr>
              <a:t>×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990379" y="3099785"/>
            <a:ext cx="431800" cy="431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011602" y="3099787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÷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774479" y="4205788"/>
            <a:ext cx="431800" cy="431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795701" y="420579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+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706803" y="5304469"/>
            <a:ext cx="431800" cy="431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7728025" y="5304471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</a:rPr>
              <a:t>×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900603" y="5331885"/>
            <a:ext cx="431800" cy="431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8909125" y="5331887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</a:rPr>
              <a:t>×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839903" y="5327636"/>
            <a:ext cx="431800" cy="431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861125" y="5327638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</a:rPr>
              <a:t>×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556104" y="4205788"/>
            <a:ext cx="431800" cy="431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4615427" y="419309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-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625964" y="4205788"/>
            <a:ext cx="431800" cy="431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634487" y="418039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</a:rPr>
              <a:t>×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625964" y="5336016"/>
            <a:ext cx="431800" cy="431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685287" y="5323318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-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645004" y="5331884"/>
            <a:ext cx="431800" cy="431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704327" y="5319186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-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819948" y="5289536"/>
            <a:ext cx="431800" cy="431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2891971" y="5264138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-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50013" y="1697821"/>
            <a:ext cx="1455508" cy="138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7" grpId="0"/>
      <p:bldP spid="39" grpId="0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55169" y="2198639"/>
            <a:ext cx="91477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 smtClean="0"/>
              <a:t>）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zh-CN" altLang="zh-CN" sz="2400" dirty="0"/>
          </a:p>
          <a:p>
            <a:r>
              <a:rPr lang="en-US" altLang="zh-CN" sz="2400" dirty="0" smtClean="0"/>
              <a:t>         </a:t>
            </a:r>
            <a:r>
              <a:rPr lang="zh-CN" altLang="zh-CN" sz="2400" dirty="0" smtClean="0"/>
              <a:t>列式</a:t>
            </a:r>
            <a:r>
              <a:rPr lang="zh-CN" altLang="zh-CN" sz="2400" dirty="0"/>
              <a:t>：</a:t>
            </a:r>
            <a:r>
              <a:rPr lang="en-US" altLang="zh-CN" sz="2400" dirty="0"/>
              <a:t>_______________________    </a:t>
            </a:r>
            <a:r>
              <a:rPr lang="zh-CN" altLang="zh-CN" sz="2400" dirty="0"/>
              <a:t>或</a:t>
            </a:r>
            <a:r>
              <a:rPr lang="en-US" altLang="zh-CN" sz="2400" dirty="0"/>
              <a:t> ________________________</a:t>
            </a:r>
            <a:endParaRPr lang="zh-CN" altLang="zh-CN" sz="2400" dirty="0"/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（</a:t>
            </a:r>
            <a:r>
              <a:rPr lang="en-US" altLang="zh-CN" sz="2400" dirty="0"/>
              <a:t>2</a:t>
            </a:r>
            <a:r>
              <a:rPr lang="zh-CN" altLang="zh-CN" sz="2400" dirty="0" smtClean="0"/>
              <a:t>）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列式</a:t>
            </a:r>
            <a:r>
              <a:rPr lang="zh-CN" altLang="zh-CN" sz="2400" dirty="0"/>
              <a:t>：</a:t>
            </a:r>
            <a:r>
              <a:rPr lang="en-US" altLang="zh-CN" sz="2400" dirty="0"/>
              <a:t>_______________________    </a:t>
            </a:r>
            <a:r>
              <a:rPr lang="zh-CN" altLang="zh-CN" sz="2400" dirty="0"/>
              <a:t>或</a:t>
            </a:r>
            <a:r>
              <a:rPr lang="en-US" altLang="zh-CN" sz="2400" dirty="0"/>
              <a:t> ________________________</a:t>
            </a:r>
            <a:endParaRPr lang="zh-CN" altLang="zh-CN" sz="2400" dirty="0"/>
          </a:p>
        </p:txBody>
      </p:sp>
      <p:sp>
        <p:nvSpPr>
          <p:cNvPr id="4" name="矩形 3"/>
          <p:cNvSpPr/>
          <p:nvPr/>
        </p:nvSpPr>
        <p:spPr>
          <a:xfrm>
            <a:off x="859869" y="1542536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3 . </a:t>
            </a:r>
            <a:r>
              <a:rPr lang="zh-CN" altLang="zh-CN" sz="2400" dirty="0" smtClean="0"/>
              <a:t>看</a:t>
            </a:r>
            <a:r>
              <a:rPr lang="zh-CN" altLang="zh-CN" sz="2400" dirty="0"/>
              <a:t>图写算式。</a:t>
            </a:r>
          </a:p>
        </p:txBody>
      </p:sp>
      <p:sp>
        <p:nvSpPr>
          <p:cNvPr id="6" name="等腰三角形 5"/>
          <p:cNvSpPr/>
          <p:nvPr/>
        </p:nvSpPr>
        <p:spPr>
          <a:xfrm>
            <a:off x="2551906" y="2286947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3114955" y="2286947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3686455" y="2286947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2544074" y="2832102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3128275" y="2832102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4761706" y="2268017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5312055" y="2268017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5896254" y="2268017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4766575" y="2813172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5299975" y="2813172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6895306" y="2286946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7458355" y="2286946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8042555" y="2286946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6862075" y="2832101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7433575" y="2832101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9109355" y="2287540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>
            <a:off x="9693555" y="2287540"/>
            <a:ext cx="426132" cy="367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菱形 23"/>
          <p:cNvSpPr/>
          <p:nvPr/>
        </p:nvSpPr>
        <p:spPr>
          <a:xfrm>
            <a:off x="2978037" y="44450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菱形 24"/>
          <p:cNvSpPr/>
          <p:nvPr/>
        </p:nvSpPr>
        <p:spPr>
          <a:xfrm>
            <a:off x="2555308" y="44450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菱形 25"/>
          <p:cNvSpPr/>
          <p:nvPr/>
        </p:nvSpPr>
        <p:spPr>
          <a:xfrm>
            <a:off x="3839423" y="44450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菱形 26"/>
          <p:cNvSpPr/>
          <p:nvPr/>
        </p:nvSpPr>
        <p:spPr>
          <a:xfrm>
            <a:off x="3391295" y="44450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菱形 27"/>
          <p:cNvSpPr/>
          <p:nvPr/>
        </p:nvSpPr>
        <p:spPr>
          <a:xfrm>
            <a:off x="2952637" y="49657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菱形 28"/>
          <p:cNvSpPr/>
          <p:nvPr/>
        </p:nvSpPr>
        <p:spPr>
          <a:xfrm>
            <a:off x="2529908" y="49657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菱形 29"/>
          <p:cNvSpPr/>
          <p:nvPr/>
        </p:nvSpPr>
        <p:spPr>
          <a:xfrm>
            <a:off x="3814023" y="49657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菱形 30"/>
          <p:cNvSpPr/>
          <p:nvPr/>
        </p:nvSpPr>
        <p:spPr>
          <a:xfrm>
            <a:off x="3365895" y="49657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菱形 31"/>
          <p:cNvSpPr/>
          <p:nvPr/>
        </p:nvSpPr>
        <p:spPr>
          <a:xfrm>
            <a:off x="5384800" y="44450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菱形 32"/>
          <p:cNvSpPr/>
          <p:nvPr/>
        </p:nvSpPr>
        <p:spPr>
          <a:xfrm>
            <a:off x="4962071" y="44450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菱形 33"/>
          <p:cNvSpPr/>
          <p:nvPr/>
        </p:nvSpPr>
        <p:spPr>
          <a:xfrm>
            <a:off x="6258887" y="44450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菱形 34"/>
          <p:cNvSpPr/>
          <p:nvPr/>
        </p:nvSpPr>
        <p:spPr>
          <a:xfrm>
            <a:off x="5823457" y="44450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菱形 35"/>
          <p:cNvSpPr/>
          <p:nvPr/>
        </p:nvSpPr>
        <p:spPr>
          <a:xfrm>
            <a:off x="5359400" y="49657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菱形 36"/>
          <p:cNvSpPr/>
          <p:nvPr/>
        </p:nvSpPr>
        <p:spPr>
          <a:xfrm>
            <a:off x="4936671" y="49657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菱形 37"/>
          <p:cNvSpPr/>
          <p:nvPr/>
        </p:nvSpPr>
        <p:spPr>
          <a:xfrm>
            <a:off x="6233487" y="49657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菱形 38"/>
          <p:cNvSpPr/>
          <p:nvPr/>
        </p:nvSpPr>
        <p:spPr>
          <a:xfrm>
            <a:off x="5798057" y="49657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菱形 39"/>
          <p:cNvSpPr/>
          <p:nvPr/>
        </p:nvSpPr>
        <p:spPr>
          <a:xfrm>
            <a:off x="7801255" y="44450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菱形 40"/>
          <p:cNvSpPr/>
          <p:nvPr/>
        </p:nvSpPr>
        <p:spPr>
          <a:xfrm>
            <a:off x="7365825" y="44450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菱形 41"/>
          <p:cNvSpPr/>
          <p:nvPr/>
        </p:nvSpPr>
        <p:spPr>
          <a:xfrm>
            <a:off x="8662640" y="44450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菱形 42"/>
          <p:cNvSpPr/>
          <p:nvPr/>
        </p:nvSpPr>
        <p:spPr>
          <a:xfrm>
            <a:off x="8214511" y="44450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菱形 43"/>
          <p:cNvSpPr/>
          <p:nvPr/>
        </p:nvSpPr>
        <p:spPr>
          <a:xfrm>
            <a:off x="7775855" y="49657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菱形 44"/>
          <p:cNvSpPr/>
          <p:nvPr/>
        </p:nvSpPr>
        <p:spPr>
          <a:xfrm>
            <a:off x="7340425" y="4965700"/>
            <a:ext cx="3810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3524214" y="3663267"/>
            <a:ext cx="6058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 3</a:t>
            </a:r>
            <a:r>
              <a:rPr lang="zh-CN" altLang="zh-CN" sz="2400" dirty="0" smtClean="0">
                <a:solidFill>
                  <a:srgbClr val="0EB20E"/>
                </a:solidFill>
              </a:rPr>
              <a:t>×</a:t>
            </a:r>
            <a:r>
              <a:rPr lang="en-US" altLang="zh-CN" sz="2400" dirty="0" smtClean="0">
                <a:solidFill>
                  <a:srgbClr val="0EB20E"/>
                </a:solidFill>
              </a:rPr>
              <a:t>5</a:t>
            </a:r>
            <a:r>
              <a:rPr lang="zh-CN" altLang="zh-CN" sz="2400" dirty="0" smtClean="0">
                <a:solidFill>
                  <a:srgbClr val="0EB20E"/>
                </a:solidFill>
              </a:rPr>
              <a:t>＋</a:t>
            </a:r>
            <a:r>
              <a:rPr lang="en-US" altLang="zh-CN" sz="2400" dirty="0" smtClean="0">
                <a:solidFill>
                  <a:srgbClr val="0EB20E"/>
                </a:solidFill>
              </a:rPr>
              <a:t>2</a:t>
            </a:r>
            <a:r>
              <a:rPr lang="zh-CN" altLang="zh-CN" sz="2400" dirty="0" smtClean="0">
                <a:solidFill>
                  <a:srgbClr val="0EB20E"/>
                </a:solidFill>
              </a:rPr>
              <a:t>＝</a:t>
            </a:r>
            <a:r>
              <a:rPr lang="en-US" altLang="zh-CN" sz="2400" dirty="0" smtClean="0">
                <a:solidFill>
                  <a:srgbClr val="0EB20E"/>
                </a:solidFill>
              </a:rPr>
              <a:t>17                         4</a:t>
            </a:r>
            <a:r>
              <a:rPr lang="zh-CN" altLang="zh-CN" sz="2400" dirty="0" smtClean="0">
                <a:solidFill>
                  <a:srgbClr val="0EB20E"/>
                </a:solidFill>
              </a:rPr>
              <a:t>×</a:t>
            </a:r>
            <a:r>
              <a:rPr lang="en-US" altLang="zh-CN" sz="2400" dirty="0" smtClean="0">
                <a:solidFill>
                  <a:srgbClr val="0EB20E"/>
                </a:solidFill>
              </a:rPr>
              <a:t>5</a:t>
            </a:r>
            <a:r>
              <a:rPr lang="zh-CN" altLang="zh-CN" sz="2400" dirty="0" smtClean="0">
                <a:solidFill>
                  <a:srgbClr val="0EB20E"/>
                </a:solidFill>
              </a:rPr>
              <a:t>－</a:t>
            </a:r>
            <a:r>
              <a:rPr lang="en-US" altLang="zh-CN" sz="2400" dirty="0" smtClean="0">
                <a:solidFill>
                  <a:srgbClr val="0EB20E"/>
                </a:solidFill>
              </a:rPr>
              <a:t>3</a:t>
            </a:r>
            <a:r>
              <a:rPr lang="zh-CN" altLang="zh-CN" sz="2400" dirty="0" smtClean="0">
                <a:solidFill>
                  <a:srgbClr val="0EB20E"/>
                </a:solidFill>
              </a:rPr>
              <a:t>＝</a:t>
            </a:r>
            <a:r>
              <a:rPr lang="en-US" altLang="zh-CN" sz="2400" dirty="0" smtClean="0">
                <a:solidFill>
                  <a:srgbClr val="0EB20E"/>
                </a:solidFill>
              </a:rPr>
              <a:t>17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620915" y="5866559"/>
            <a:ext cx="5966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EB20E"/>
                </a:solidFill>
              </a:rPr>
              <a:t>8</a:t>
            </a:r>
            <a:r>
              <a:rPr lang="zh-CN" altLang="zh-CN" sz="2400" dirty="0">
                <a:solidFill>
                  <a:srgbClr val="0EB20E"/>
                </a:solidFill>
              </a:rPr>
              <a:t>×</a:t>
            </a:r>
            <a:r>
              <a:rPr lang="en-US" altLang="zh-CN" sz="2400" dirty="0">
                <a:solidFill>
                  <a:srgbClr val="0EB20E"/>
                </a:solidFill>
              </a:rPr>
              <a:t>2</a:t>
            </a:r>
            <a:r>
              <a:rPr lang="zh-CN" altLang="zh-CN" sz="2400" dirty="0">
                <a:solidFill>
                  <a:srgbClr val="0EB20E"/>
                </a:solidFill>
              </a:rPr>
              <a:t>＋</a:t>
            </a:r>
            <a:r>
              <a:rPr lang="en-US" altLang="zh-CN" sz="2400" dirty="0">
                <a:solidFill>
                  <a:srgbClr val="0EB20E"/>
                </a:solidFill>
              </a:rPr>
              <a:t>6</a:t>
            </a:r>
            <a:r>
              <a:rPr lang="zh-CN" altLang="zh-CN" sz="2400" dirty="0">
                <a:solidFill>
                  <a:srgbClr val="0EB20E"/>
                </a:solidFill>
              </a:rPr>
              <a:t>＝</a:t>
            </a:r>
            <a:r>
              <a:rPr lang="en-US" altLang="zh-CN" sz="2400" dirty="0">
                <a:solidFill>
                  <a:srgbClr val="0EB20E"/>
                </a:solidFill>
              </a:rPr>
              <a:t>22 </a:t>
            </a:r>
            <a:r>
              <a:rPr lang="en-US" altLang="zh-CN" sz="2400" dirty="0" smtClean="0">
                <a:solidFill>
                  <a:srgbClr val="0EB20E"/>
                </a:solidFill>
              </a:rPr>
              <a:t>                        </a:t>
            </a:r>
            <a:r>
              <a:rPr lang="en-US" altLang="zh-CN" sz="2400" dirty="0">
                <a:solidFill>
                  <a:srgbClr val="0EB20E"/>
                </a:solidFill>
              </a:rPr>
              <a:t>8</a:t>
            </a:r>
            <a:r>
              <a:rPr lang="zh-CN" altLang="zh-CN" sz="2400" dirty="0">
                <a:solidFill>
                  <a:srgbClr val="0EB20E"/>
                </a:solidFill>
              </a:rPr>
              <a:t>×</a:t>
            </a:r>
            <a:r>
              <a:rPr lang="en-US" altLang="zh-CN" sz="2400" dirty="0">
                <a:solidFill>
                  <a:srgbClr val="0EB20E"/>
                </a:solidFill>
              </a:rPr>
              <a:t>3</a:t>
            </a:r>
            <a:r>
              <a:rPr lang="zh-CN" altLang="zh-CN" sz="2400" dirty="0">
                <a:solidFill>
                  <a:srgbClr val="0EB20E"/>
                </a:solidFill>
              </a:rPr>
              <a:t>－</a:t>
            </a:r>
            <a:r>
              <a:rPr lang="en-US" altLang="zh-CN" sz="2400" dirty="0">
                <a:solidFill>
                  <a:srgbClr val="0EB20E"/>
                </a:solidFill>
              </a:rPr>
              <a:t>2</a:t>
            </a:r>
            <a:r>
              <a:rPr lang="zh-CN" altLang="zh-CN" sz="2400" dirty="0">
                <a:solidFill>
                  <a:srgbClr val="0EB20E"/>
                </a:solidFill>
              </a:rPr>
              <a:t>＝</a:t>
            </a:r>
            <a:r>
              <a:rPr lang="en-US" altLang="zh-CN" sz="2400" dirty="0">
                <a:solidFill>
                  <a:srgbClr val="0EB20E"/>
                </a:solidFill>
              </a:rPr>
              <a:t>22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7613" y="6026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拓展提高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470" y="1596571"/>
            <a:ext cx="10070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1 .</a:t>
            </a:r>
            <a:r>
              <a:rPr lang="en-US" altLang="zh-CN" sz="2400" dirty="0"/>
              <a:t> </a:t>
            </a:r>
            <a:r>
              <a:rPr lang="zh-CN" altLang="zh-CN" sz="2400" dirty="0" smtClean="0"/>
              <a:t>用</a:t>
            </a:r>
            <a:r>
              <a:rPr lang="en-US" altLang="zh-CN" sz="2400" dirty="0"/>
              <a:t>4</a:t>
            </a:r>
            <a:r>
              <a:rPr lang="zh-CN" altLang="zh-CN" sz="2400" dirty="0"/>
              <a:t>个苹果可以榨</a:t>
            </a:r>
            <a:r>
              <a:rPr lang="en-US" altLang="zh-CN" sz="2400" dirty="0"/>
              <a:t>1</a:t>
            </a:r>
            <a:r>
              <a:rPr lang="zh-CN" altLang="zh-CN" sz="2400" dirty="0"/>
              <a:t>杯果汁，</a:t>
            </a:r>
            <a:r>
              <a:rPr lang="en-US" altLang="zh-CN" sz="2400" dirty="0"/>
              <a:t>24</a:t>
            </a:r>
            <a:r>
              <a:rPr lang="zh-CN" altLang="zh-CN" sz="2400" dirty="0"/>
              <a:t>个苹果可以榨几杯果汁？榨</a:t>
            </a:r>
            <a:r>
              <a:rPr lang="en-US" altLang="zh-CN" sz="2400" dirty="0" smtClean="0"/>
              <a:t>3</a:t>
            </a:r>
            <a:r>
              <a:rPr lang="zh-CN" altLang="zh-CN" sz="2400" dirty="0" smtClean="0"/>
              <a:t>杯果汁需要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zh-CN" sz="2400" dirty="0" smtClean="0"/>
              <a:t>多少</a:t>
            </a:r>
            <a:r>
              <a:rPr lang="zh-CN" altLang="zh-CN" sz="2400" dirty="0"/>
              <a:t>个苹果？</a:t>
            </a:r>
          </a:p>
        </p:txBody>
      </p:sp>
      <p:sp>
        <p:nvSpPr>
          <p:cNvPr id="4" name="矩形 3"/>
          <p:cNvSpPr/>
          <p:nvPr/>
        </p:nvSpPr>
        <p:spPr>
          <a:xfrm>
            <a:off x="1647371" y="2850466"/>
            <a:ext cx="100335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6(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杯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  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4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答：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个苹果可以榨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杯果汁，榨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杯果汁要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个苹果。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66991" y="4103470"/>
            <a:ext cx="10148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2 . </a:t>
            </a:r>
            <a:r>
              <a:rPr lang="zh-CN" altLang="zh-CN" sz="2400" dirty="0" smtClean="0"/>
              <a:t>希望</a:t>
            </a:r>
            <a:r>
              <a:rPr lang="zh-CN" altLang="zh-CN" sz="2400" dirty="0"/>
              <a:t>小学有两幢教学楼，每幢教学楼有</a:t>
            </a:r>
            <a:r>
              <a:rPr lang="en-US" altLang="zh-CN" sz="2400" dirty="0"/>
              <a:t>3</a:t>
            </a:r>
            <a:r>
              <a:rPr lang="zh-CN" altLang="zh-CN" sz="2400" dirty="0"/>
              <a:t>层，每层有</a:t>
            </a:r>
            <a:r>
              <a:rPr lang="en-US" altLang="zh-CN" sz="2400" dirty="0"/>
              <a:t>4</a:t>
            </a:r>
            <a:r>
              <a:rPr lang="zh-CN" altLang="zh-CN" sz="2400" dirty="0"/>
              <a:t>个</a:t>
            </a:r>
            <a:r>
              <a:rPr lang="zh-CN" altLang="zh-CN" sz="2400" dirty="0" smtClean="0"/>
              <a:t>教室希望</a:t>
            </a:r>
            <a:r>
              <a:rPr lang="zh-CN" altLang="zh-CN" sz="2400" dirty="0"/>
              <a:t>小学</a:t>
            </a:r>
            <a:r>
              <a:rPr lang="zh-CN" altLang="zh-CN" sz="2400" dirty="0" smtClean="0"/>
              <a:t>一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zh-CN" sz="2400" dirty="0" smtClean="0"/>
              <a:t>共有</a:t>
            </a:r>
            <a:r>
              <a:rPr lang="zh-CN" altLang="zh-CN" sz="2400" dirty="0"/>
              <a:t>多少个教室？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609271" y="5307696"/>
            <a:ext cx="68018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3×4×2=24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 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答：希望小学一共有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个教室。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2" descr="C:\Users\Administrator\Desktop\2009668463564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26096" y="5141308"/>
            <a:ext cx="1221957" cy="122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发散思维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8879" y="1872122"/>
            <a:ext cx="9653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1 . </a:t>
            </a:r>
            <a:r>
              <a:rPr lang="zh-CN" altLang="zh-CN" sz="2400" dirty="0" smtClean="0"/>
              <a:t>把</a:t>
            </a:r>
            <a:r>
              <a:rPr lang="en-US" altLang="zh-CN" sz="2400" dirty="0" smtClean="0"/>
              <a:t> 2</a:t>
            </a:r>
            <a:r>
              <a:rPr lang="zh-CN" altLang="zh-CN" sz="2400" dirty="0"/>
              <a:t>、</a:t>
            </a:r>
            <a:r>
              <a:rPr lang="en-US" altLang="zh-CN" sz="2400" dirty="0"/>
              <a:t>18</a:t>
            </a:r>
            <a:r>
              <a:rPr lang="zh-CN" altLang="zh-CN" sz="2400" dirty="0"/>
              <a:t>、</a:t>
            </a:r>
            <a:r>
              <a:rPr lang="en-US" altLang="zh-CN" sz="2400" dirty="0"/>
              <a:t>8</a:t>
            </a:r>
            <a:r>
              <a:rPr lang="zh-CN" altLang="zh-CN" sz="2400" dirty="0"/>
              <a:t>、</a:t>
            </a:r>
            <a:r>
              <a:rPr lang="en-US" altLang="zh-CN" sz="2400" dirty="0"/>
              <a:t>72</a:t>
            </a:r>
            <a:r>
              <a:rPr lang="zh-CN" altLang="zh-CN" sz="2400" dirty="0"/>
              <a:t>四个数填在下面的空格里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每小题中</a:t>
            </a:r>
            <a:r>
              <a:rPr lang="zh-CN" altLang="zh-CN" sz="2400" dirty="0" smtClean="0"/>
              <a:t>每个</a:t>
            </a:r>
            <a:r>
              <a:rPr lang="zh-CN" altLang="zh-CN" sz="2400" dirty="0"/>
              <a:t>数</a:t>
            </a:r>
            <a:r>
              <a:rPr lang="zh-CN" altLang="zh-CN" sz="2400" dirty="0" smtClean="0"/>
              <a:t>只能</a:t>
            </a:r>
            <a:r>
              <a:rPr lang="en-US" altLang="zh-CN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zh-CN" sz="2400" dirty="0" smtClean="0"/>
              <a:t>用一</a:t>
            </a:r>
            <a:r>
              <a:rPr lang="zh-CN" altLang="zh-CN" sz="2400" dirty="0"/>
              <a:t>次</a:t>
            </a:r>
            <a:r>
              <a:rPr lang="zh-CN" altLang="zh-CN" sz="2400" dirty="0" smtClean="0"/>
              <a:t>。</a:t>
            </a:r>
            <a:endParaRPr lang="zh-CN" altLang="zh-CN" sz="2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7162719" y="3094993"/>
            <a:ext cx="4325099" cy="297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627610" y="3862002"/>
            <a:ext cx="5237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/>
              <a:t>（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）÷（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）×（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）＝（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）</a:t>
            </a:r>
            <a:endParaRPr lang="zh-CN" altLang="zh-CN" sz="2400" dirty="0"/>
          </a:p>
        </p:txBody>
      </p:sp>
      <p:sp>
        <p:nvSpPr>
          <p:cNvPr id="16" name="矩形 15"/>
          <p:cNvSpPr/>
          <p:nvPr/>
        </p:nvSpPr>
        <p:spPr>
          <a:xfrm>
            <a:off x="1627609" y="5119302"/>
            <a:ext cx="5237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/>
              <a:t>（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）÷（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）×（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）＝（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）</a:t>
            </a:r>
            <a:endParaRPr lang="zh-CN" altLang="zh-CN" sz="2400" dirty="0"/>
          </a:p>
        </p:txBody>
      </p:sp>
      <p:sp>
        <p:nvSpPr>
          <p:cNvPr id="6" name="矩形 5"/>
          <p:cNvSpPr/>
          <p:nvPr/>
        </p:nvSpPr>
        <p:spPr>
          <a:xfrm>
            <a:off x="1964120" y="3905936"/>
            <a:ext cx="4560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18           2            8             72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65840" y="5145056"/>
            <a:ext cx="4560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72           8            2             18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7"/>
          <p:cNvSpPr>
            <a:spLocks noChangeArrowheads="1"/>
          </p:cNvSpPr>
          <p:nvPr/>
        </p:nvSpPr>
        <p:spPr bwMode="auto">
          <a:xfrm>
            <a:off x="-35294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2" name="矩形 1"/>
          <p:cNvSpPr/>
          <p:nvPr/>
        </p:nvSpPr>
        <p:spPr>
          <a:xfrm>
            <a:off x="621739" y="1731317"/>
            <a:ext cx="1545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1 . </a:t>
            </a:r>
            <a:r>
              <a:rPr lang="zh-CN" altLang="zh-CN" sz="2400" dirty="0" smtClean="0"/>
              <a:t>口算</a:t>
            </a:r>
            <a:r>
              <a:rPr lang="zh-CN" altLang="zh-CN" sz="2400" dirty="0"/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990600" y="2357735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dirty="0" smtClean="0"/>
              <a:t>   9</a:t>
            </a:r>
            <a:r>
              <a:rPr lang="zh-CN" altLang="zh-CN" sz="2400" dirty="0"/>
              <a:t>×</a:t>
            </a:r>
            <a:r>
              <a:rPr lang="en-US" altLang="zh-CN" sz="2400" dirty="0"/>
              <a:t>7</a:t>
            </a:r>
            <a:r>
              <a:rPr lang="zh-CN" altLang="zh-CN" sz="2400" dirty="0"/>
              <a:t>＝</a:t>
            </a:r>
            <a:r>
              <a:rPr lang="en-US" altLang="zh-CN" sz="2400" dirty="0"/>
              <a:t>    </a:t>
            </a:r>
            <a:r>
              <a:rPr lang="en-US" altLang="zh-CN" sz="2400" dirty="0" smtClean="0"/>
              <a:t>                30</a:t>
            </a:r>
            <a:r>
              <a:rPr lang="zh-CN" altLang="zh-CN" sz="2400" dirty="0"/>
              <a:t>÷</a:t>
            </a:r>
            <a:r>
              <a:rPr lang="en-US" altLang="zh-CN" sz="2400" dirty="0"/>
              <a:t>6</a:t>
            </a:r>
            <a:r>
              <a:rPr lang="zh-CN" altLang="zh-CN" sz="2400" dirty="0"/>
              <a:t>＝</a:t>
            </a:r>
            <a:r>
              <a:rPr lang="en-US" altLang="zh-CN" sz="2400" dirty="0"/>
              <a:t>     </a:t>
            </a:r>
            <a:r>
              <a:rPr lang="en-US" altLang="zh-CN" sz="2400" dirty="0" smtClean="0"/>
              <a:t>                   </a:t>
            </a:r>
            <a:r>
              <a:rPr lang="en-US" altLang="zh-CN" sz="2400" dirty="0"/>
              <a:t>7</a:t>
            </a:r>
            <a:r>
              <a:rPr lang="zh-CN" altLang="zh-CN" sz="2400" dirty="0"/>
              <a:t>×</a:t>
            </a:r>
            <a:r>
              <a:rPr lang="en-US" altLang="zh-CN" sz="2400" dirty="0"/>
              <a:t>8</a:t>
            </a:r>
            <a:r>
              <a:rPr lang="zh-CN" altLang="zh-CN" sz="2400" dirty="0"/>
              <a:t>＝</a:t>
            </a:r>
            <a:r>
              <a:rPr lang="en-US" altLang="zh-CN" sz="2400" dirty="0"/>
              <a:t>    </a:t>
            </a:r>
          </a:p>
          <a:p>
            <a:pPr>
              <a:lnSpc>
                <a:spcPct val="250000"/>
              </a:lnSpc>
            </a:pPr>
            <a:r>
              <a:rPr lang="en-US" altLang="zh-CN" sz="2400" dirty="0" smtClean="0"/>
              <a:t> 45</a:t>
            </a:r>
            <a:r>
              <a:rPr lang="zh-CN" altLang="zh-CN" sz="2400" dirty="0"/>
              <a:t>÷</a:t>
            </a:r>
            <a:r>
              <a:rPr lang="en-US" altLang="zh-CN" sz="2400" dirty="0"/>
              <a:t>9</a:t>
            </a:r>
            <a:r>
              <a:rPr lang="zh-CN" altLang="zh-CN" sz="2400" dirty="0"/>
              <a:t>＝</a:t>
            </a:r>
            <a:r>
              <a:rPr lang="en-US" altLang="zh-CN" sz="2400" dirty="0"/>
              <a:t>   </a:t>
            </a:r>
            <a:r>
              <a:rPr lang="en-US" altLang="zh-CN" sz="2400" dirty="0" smtClean="0"/>
              <a:t>                32</a:t>
            </a:r>
            <a:r>
              <a:rPr lang="zh-CN" altLang="zh-CN" sz="2400" dirty="0" smtClean="0"/>
              <a:t>－</a:t>
            </a:r>
            <a:r>
              <a:rPr lang="en-US" altLang="zh-CN" sz="2400" dirty="0" smtClean="0"/>
              <a:t>7</a:t>
            </a:r>
            <a:r>
              <a:rPr lang="zh-CN" altLang="zh-CN" sz="2400" dirty="0"/>
              <a:t>＝</a:t>
            </a:r>
            <a:r>
              <a:rPr lang="en-US" altLang="zh-CN" sz="2400" dirty="0"/>
              <a:t>    </a:t>
            </a:r>
            <a:r>
              <a:rPr lang="en-US" altLang="zh-CN" sz="2400" dirty="0" smtClean="0"/>
              <a:t>                  49</a:t>
            </a:r>
            <a:r>
              <a:rPr lang="zh-CN" altLang="zh-CN" sz="2400" dirty="0"/>
              <a:t>÷</a:t>
            </a:r>
            <a:r>
              <a:rPr lang="en-US" altLang="zh-CN" sz="2400" dirty="0"/>
              <a:t>7</a:t>
            </a:r>
            <a:r>
              <a:rPr lang="zh-CN" altLang="zh-CN" sz="2400" dirty="0"/>
              <a:t>＝</a:t>
            </a:r>
            <a:r>
              <a:rPr lang="en-US" altLang="zh-CN" sz="2400" dirty="0"/>
              <a:t>     </a:t>
            </a:r>
            <a:endParaRPr lang="en-US" altLang="zh-CN" sz="2400" dirty="0" smtClean="0"/>
          </a:p>
          <a:p>
            <a:pPr>
              <a:lnSpc>
                <a:spcPct val="250000"/>
              </a:lnSpc>
            </a:pPr>
            <a:r>
              <a:rPr lang="en-US" altLang="zh-CN" sz="2400" dirty="0" smtClean="0"/>
              <a:t>26</a:t>
            </a:r>
            <a:r>
              <a:rPr lang="zh-CN" altLang="zh-CN" sz="2400" dirty="0"/>
              <a:t>＋</a:t>
            </a:r>
            <a:r>
              <a:rPr lang="en-US" altLang="zh-CN" sz="2400" dirty="0"/>
              <a:t>8</a:t>
            </a:r>
            <a:r>
              <a:rPr lang="zh-CN" altLang="zh-CN" sz="2400" dirty="0"/>
              <a:t>＝</a:t>
            </a:r>
            <a:r>
              <a:rPr lang="en-US" altLang="zh-CN" sz="2400" dirty="0"/>
              <a:t>      </a:t>
            </a:r>
            <a:r>
              <a:rPr lang="en-US" altLang="zh-CN" sz="2400" dirty="0" smtClean="0"/>
              <a:t>                6</a:t>
            </a:r>
            <a:r>
              <a:rPr lang="zh-CN" altLang="zh-CN" sz="2400" dirty="0"/>
              <a:t>×</a:t>
            </a:r>
            <a:r>
              <a:rPr lang="en-US" altLang="zh-CN" sz="2400" dirty="0"/>
              <a:t>6</a:t>
            </a:r>
            <a:r>
              <a:rPr lang="zh-CN" altLang="zh-CN" sz="2400" dirty="0" smtClean="0"/>
              <a:t>＝</a:t>
            </a:r>
            <a:r>
              <a:rPr lang="en-US" altLang="zh-CN" sz="2400" dirty="0" smtClean="0"/>
              <a:t>                      42</a:t>
            </a:r>
            <a:r>
              <a:rPr lang="zh-CN" altLang="zh-CN" sz="2400" dirty="0"/>
              <a:t>÷</a:t>
            </a:r>
            <a:r>
              <a:rPr lang="en-US" altLang="zh-CN" sz="2400" dirty="0"/>
              <a:t>7</a:t>
            </a:r>
            <a:r>
              <a:rPr lang="zh-CN" altLang="zh-CN" sz="2400" dirty="0"/>
              <a:t>＝</a:t>
            </a:r>
            <a:r>
              <a:rPr lang="en-US" altLang="zh-CN" sz="2400" dirty="0"/>
              <a:t>    </a:t>
            </a:r>
            <a:endParaRPr lang="en-US" altLang="zh-CN" sz="2400" dirty="0" smtClean="0"/>
          </a:p>
          <a:p>
            <a:pPr>
              <a:lnSpc>
                <a:spcPct val="250000"/>
              </a:lnSpc>
            </a:pPr>
            <a:r>
              <a:rPr lang="en-US" altLang="zh-CN" sz="2400" dirty="0" smtClean="0"/>
              <a:t> 63</a:t>
            </a:r>
            <a:r>
              <a:rPr lang="zh-CN" altLang="zh-CN" sz="2400" dirty="0"/>
              <a:t>÷</a:t>
            </a:r>
            <a:r>
              <a:rPr lang="en-US" altLang="zh-CN" sz="2400" dirty="0"/>
              <a:t>9</a:t>
            </a:r>
            <a:r>
              <a:rPr lang="zh-CN" altLang="zh-CN" sz="2400" dirty="0"/>
              <a:t>＝</a:t>
            </a:r>
            <a:r>
              <a:rPr lang="en-US" altLang="zh-CN" sz="2400" dirty="0"/>
              <a:t>    </a:t>
            </a:r>
            <a:r>
              <a:rPr lang="en-US" altLang="zh-CN" sz="2400" dirty="0" smtClean="0"/>
              <a:t>             38</a:t>
            </a:r>
            <a:r>
              <a:rPr lang="zh-CN" altLang="zh-CN" sz="2400" dirty="0"/>
              <a:t>－</a:t>
            </a:r>
            <a:r>
              <a:rPr lang="en-US" altLang="zh-CN" sz="2400" dirty="0"/>
              <a:t>20</a:t>
            </a:r>
            <a:r>
              <a:rPr lang="zh-CN" altLang="zh-CN" sz="2400" dirty="0"/>
              <a:t>＝</a:t>
            </a:r>
            <a:r>
              <a:rPr lang="en-US" altLang="zh-CN" sz="2400" dirty="0"/>
              <a:t>     </a:t>
            </a:r>
            <a:r>
              <a:rPr lang="en-US" altLang="zh-CN" sz="2400" dirty="0" smtClean="0"/>
              <a:t>                45</a:t>
            </a:r>
            <a:r>
              <a:rPr lang="zh-CN" altLang="zh-CN" sz="2400" dirty="0"/>
              <a:t>＋</a:t>
            </a:r>
            <a:r>
              <a:rPr lang="en-US" altLang="zh-CN" sz="2400" dirty="0"/>
              <a:t>9</a:t>
            </a:r>
            <a:r>
              <a:rPr lang="zh-CN" altLang="zh-CN" sz="2400" dirty="0"/>
              <a:t>＝</a:t>
            </a:r>
          </a:p>
        </p:txBody>
      </p:sp>
      <p:sp>
        <p:nvSpPr>
          <p:cNvPr id="10" name="矩形 9"/>
          <p:cNvSpPr/>
          <p:nvPr/>
        </p:nvSpPr>
        <p:spPr>
          <a:xfrm>
            <a:off x="2232910" y="2760775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120936" y="2782209"/>
            <a:ext cx="69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63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37166" y="3681703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77592" y="3703137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5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37166" y="4545303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087092" y="4566737"/>
            <a:ext cx="70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34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37166" y="5510503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277592" y="5531937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7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65933" y="2760775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06360" y="2782209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5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70189" y="3681703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007414" y="3703137"/>
            <a:ext cx="74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25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70189" y="4545303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943914" y="4566737"/>
            <a:ext cx="89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36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70189" y="5510503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045513" y="5531937"/>
            <a:ext cx="63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18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52034" y="2760775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8025761" y="2782209"/>
            <a:ext cx="88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56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56289" y="3681703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8296715" y="3703137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7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256289" y="4545303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8296715" y="4566737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256289" y="5510503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042714" y="5531937"/>
            <a:ext cx="87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54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321802" y="3053722"/>
            <a:ext cx="2019300" cy="290387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2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-3529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0" name="Picture 3" descr="F:\APPLICATION\QQ记录文件\765152878\Image\C2C\W8$MP2ZF%[DVK`8J0Q%(XRD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89103" y="1485900"/>
            <a:ext cx="8237597" cy="450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2421768" y="1751890"/>
            <a:ext cx="80684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算一算：           </a:t>
            </a:r>
            <a:r>
              <a:rPr lang="en-US" altLang="zh-CN" sz="2400" dirty="0" smtClean="0"/>
              <a:t>2×3×4=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题目</a:t>
            </a:r>
            <a:r>
              <a:rPr lang="zh-CN" altLang="zh-CN" sz="2400" dirty="0"/>
              <a:t>中有几个运算</a:t>
            </a:r>
            <a:r>
              <a:rPr lang="zh-CN" altLang="zh-CN" sz="2400" dirty="0" smtClean="0"/>
              <a:t>符号</a:t>
            </a:r>
            <a:r>
              <a:rPr lang="en-US" altLang="zh-CN" sz="2400" dirty="0" smtClean="0"/>
              <a:t>,</a:t>
            </a:r>
            <a:r>
              <a:rPr lang="zh-CN" altLang="zh-CN" sz="2400" dirty="0" smtClean="0"/>
              <a:t>知道</a:t>
            </a:r>
            <a:r>
              <a:rPr lang="zh-CN" altLang="zh-CN" sz="2400" dirty="0"/>
              <a:t>像这样的算式叫作</a:t>
            </a:r>
            <a:r>
              <a:rPr lang="zh-CN" altLang="zh-CN" sz="2400" dirty="0" smtClean="0"/>
              <a:t>什么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zh-CN" altLang="zh-CN" sz="2400" dirty="0" smtClean="0"/>
              <a:t>吗？</a:t>
            </a:r>
            <a:r>
              <a:rPr lang="en-US" altLang="zh-CN" sz="2400" dirty="0"/>
              <a:t> 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两个乘号，像这样的算式叫作连乘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按从左到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顺序读一读，读作：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再乘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你</a:t>
            </a:r>
            <a:r>
              <a:rPr lang="zh-CN" altLang="zh-CN" sz="2400" dirty="0"/>
              <a:t>是先算什么？再算什么的</a:t>
            </a:r>
            <a:r>
              <a:rPr lang="zh-CN" altLang="zh-CN" sz="2400" dirty="0" smtClean="0"/>
              <a:t>？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左往右的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顺序，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先算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，再算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640" y1="14286" x2="35640" y2="14286"/>
                        <a14:foregroundMark x1="32872" y1="4633" x2="32872" y2="4633"/>
                        <a14:foregroundMark x1="72664" y1="49035" x2="72664" y2="4903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0838" y="4187827"/>
            <a:ext cx="27527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5867774" y="187273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lang="zh-CN" altLang="en-US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-3529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pic>
        <p:nvPicPr>
          <p:cNvPr id="13" name="Picture 3" descr="F:\APPLICATION\QQ记录文件\765152878\Image\C2C\W8$MP2ZF%[DVK`8J0Q%(XR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46401" y="1701800"/>
            <a:ext cx="7005699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矩形 13"/>
          <p:cNvSpPr/>
          <p:nvPr/>
        </p:nvSpPr>
        <p:spPr>
          <a:xfrm>
            <a:off x="3691766" y="2031290"/>
            <a:ext cx="65190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算一算：           </a:t>
            </a:r>
            <a:r>
              <a:rPr lang="en-US" altLang="zh-CN" sz="2400" dirty="0" smtClean="0"/>
              <a:t>36÷4×3=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这</a:t>
            </a:r>
            <a:r>
              <a:rPr lang="zh-CN" altLang="zh-CN" sz="2400" dirty="0"/>
              <a:t>道题叫作什么呢？它又该怎样计算呢</a:t>
            </a:r>
            <a:r>
              <a:rPr lang="zh-CN" altLang="zh-CN" sz="2400" dirty="0" smtClean="0"/>
              <a:t>？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 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算式里既有除法又有乘法的叫作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混合运算，运算时也是按照从左往右的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顺序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计算。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先算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，再用算出的结果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乘以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27.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640" y1="14286" x2="35640" y2="14286"/>
                        <a14:foregroundMark x1="32872" y1="4633" x2="32872" y2="4633"/>
                        <a14:foregroundMark x1="72664" y1="49035" x2="72664" y2="4903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0801" y="3776392"/>
            <a:ext cx="3330799" cy="298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371295" y="213943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lang="zh-CN" altLang="en-US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>
            <a:spLocks noChangeArrowheads="1"/>
          </p:cNvSpPr>
          <p:nvPr/>
        </p:nvSpPr>
        <p:spPr bwMode="auto">
          <a:xfrm>
            <a:off x="-3529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pic>
        <p:nvPicPr>
          <p:cNvPr id="11" name="Picture 3" descr="F:\APPLICATION\QQ记录文件\765152878\Image\C2C\W8$MP2ZF%[DVK`8J0Q%(XR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22603" y="1600200"/>
            <a:ext cx="6675497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矩形 1"/>
          <p:cNvSpPr/>
          <p:nvPr/>
        </p:nvSpPr>
        <p:spPr>
          <a:xfrm>
            <a:off x="3772553" y="1923535"/>
            <a:ext cx="64255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试一试：</a:t>
            </a:r>
            <a:r>
              <a:rPr lang="zh-CN" altLang="zh-CN" sz="2400" dirty="0" smtClean="0"/>
              <a:t>“</a:t>
            </a:r>
            <a:r>
              <a:rPr lang="en-US" altLang="zh-CN" sz="2400" dirty="0" smtClean="0"/>
              <a:t>  48</a:t>
            </a:r>
            <a:r>
              <a:rPr lang="zh-CN" altLang="zh-CN" sz="2400" dirty="0"/>
              <a:t>÷</a:t>
            </a:r>
            <a:r>
              <a:rPr lang="en-US" altLang="zh-CN" sz="2400" dirty="0"/>
              <a:t>6</a:t>
            </a:r>
            <a:r>
              <a:rPr lang="zh-CN" altLang="zh-CN" sz="2400" dirty="0"/>
              <a:t>÷</a:t>
            </a:r>
            <a:r>
              <a:rPr lang="en-US" altLang="zh-CN" sz="2400" dirty="0"/>
              <a:t>2</a:t>
            </a:r>
            <a:r>
              <a:rPr lang="zh-CN" altLang="zh-CN" sz="2400" dirty="0"/>
              <a:t>＝</a:t>
            </a:r>
            <a:r>
              <a:rPr lang="en-US" altLang="zh-CN" sz="2400" dirty="0"/>
              <a:t>    </a:t>
            </a:r>
            <a:r>
              <a:rPr lang="en-US" altLang="zh-CN" sz="2400" dirty="0" smtClean="0"/>
              <a:t>  8</a:t>
            </a:r>
            <a:r>
              <a:rPr lang="zh-CN" altLang="zh-CN" sz="2400" dirty="0"/>
              <a:t>×</a:t>
            </a:r>
            <a:r>
              <a:rPr lang="en-US" altLang="zh-CN" sz="2400" dirty="0"/>
              <a:t>3</a:t>
            </a:r>
            <a:r>
              <a:rPr lang="zh-CN" altLang="zh-CN" sz="2400" dirty="0"/>
              <a:t>÷</a:t>
            </a:r>
            <a:r>
              <a:rPr lang="en-US" altLang="zh-CN" sz="2400" dirty="0"/>
              <a:t>6</a:t>
            </a:r>
            <a:r>
              <a:rPr lang="zh-CN" altLang="zh-CN" sz="2400" dirty="0" smtClean="0"/>
              <a:t>＝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”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同</a:t>
            </a:r>
            <a:r>
              <a:rPr lang="zh-CN" altLang="zh-CN" sz="2400" dirty="0"/>
              <a:t>桌交流，说一说每道题的运算顺序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 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这样的算式叫作连除；像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这样的算式仍然叫作乘除混合运算，它们的运算顺序也是从左往右计算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所以第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一个等于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，第二道等于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205740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2700" y="200660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640" y1="14286" x2="35640" y2="14286"/>
                        <a14:foregroundMark x1="32872" y1="4633" x2="32872" y2="4633"/>
                        <a14:foregroundMark x1="72664" y1="49035" x2="72664" y2="4903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42606" y="3705493"/>
            <a:ext cx="3330799" cy="298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-35293" y="6104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0271" y="1555236"/>
            <a:ext cx="7760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/>
              <a:t>知识点</a:t>
            </a:r>
            <a:r>
              <a:rPr lang="en-US" altLang="zh-CN" sz="2400" b="1" dirty="0"/>
              <a:t>1</a:t>
            </a:r>
            <a:r>
              <a:rPr lang="zh-CN" altLang="zh-CN" sz="2400" b="1" dirty="0" smtClean="0"/>
              <a:t>：</a:t>
            </a:r>
            <a:r>
              <a:rPr lang="zh-CN" altLang="zh-CN" sz="2400" dirty="0"/>
              <a:t>连乘、连除的运算：都是从左往右依次计算。</a:t>
            </a:r>
          </a:p>
        </p:txBody>
      </p:sp>
      <p:sp>
        <p:nvSpPr>
          <p:cNvPr id="9" name="矩形 8"/>
          <p:cNvSpPr/>
          <p:nvPr/>
        </p:nvSpPr>
        <p:spPr>
          <a:xfrm>
            <a:off x="951853" y="2376446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/>
              <a:t>【例】</a:t>
            </a:r>
            <a:r>
              <a:rPr lang="zh-CN" altLang="zh-CN" sz="2400" dirty="0"/>
              <a:t>读一读，并计算：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1350631" y="3512781"/>
            <a:ext cx="7090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4</a:t>
            </a:r>
            <a:r>
              <a:rPr lang="zh-CN" altLang="zh-CN" sz="2400" dirty="0"/>
              <a:t>×</a:t>
            </a:r>
            <a:r>
              <a:rPr lang="en-US" altLang="zh-CN" sz="2400" dirty="0"/>
              <a:t>2</a:t>
            </a:r>
            <a:r>
              <a:rPr lang="zh-CN" altLang="zh-CN" sz="2400" dirty="0"/>
              <a:t>×</a:t>
            </a:r>
            <a:r>
              <a:rPr lang="en-US" altLang="zh-CN" sz="2400" dirty="0"/>
              <a:t>9</a:t>
            </a:r>
            <a:r>
              <a:rPr lang="zh-CN" altLang="zh-CN" sz="2400" dirty="0" smtClean="0"/>
              <a:t>＝</a:t>
            </a:r>
            <a:r>
              <a:rPr lang="en-US" altLang="zh-CN" sz="2400" dirty="0" smtClean="0"/>
              <a:t>                                             64</a:t>
            </a:r>
            <a:r>
              <a:rPr lang="zh-CN" altLang="zh-CN" sz="2400" dirty="0"/>
              <a:t>÷</a:t>
            </a:r>
            <a:r>
              <a:rPr lang="en-US" altLang="zh-CN" sz="2400" dirty="0"/>
              <a:t>8</a:t>
            </a:r>
            <a:r>
              <a:rPr lang="zh-CN" altLang="zh-CN" sz="2400" dirty="0"/>
              <a:t>÷</a:t>
            </a:r>
            <a:r>
              <a:rPr lang="en-US" altLang="zh-CN" sz="2400" dirty="0"/>
              <a:t>4</a:t>
            </a:r>
            <a:r>
              <a:rPr lang="zh-CN" altLang="zh-CN" sz="2400" dirty="0"/>
              <a:t>＝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757235" y="4090581"/>
            <a:ext cx="0" cy="326648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右中括号 15"/>
          <p:cNvSpPr/>
          <p:nvPr/>
        </p:nvSpPr>
        <p:spPr>
          <a:xfrm rot="5400000">
            <a:off x="1698403" y="3711556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2341435" y="4017875"/>
            <a:ext cx="0" cy="77022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>
            <a:off x="2100135" y="4547428"/>
            <a:ext cx="0" cy="478245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520866" y="4460476"/>
            <a:ext cx="436567" cy="447096"/>
          </a:xfrm>
          <a:prstGeom prst="rect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1292" y="4481910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8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256337" y="4151985"/>
            <a:ext cx="0" cy="326648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右中括号 22"/>
          <p:cNvSpPr/>
          <p:nvPr/>
        </p:nvSpPr>
        <p:spPr>
          <a:xfrm rot="5400000">
            <a:off x="7197505" y="3741275"/>
            <a:ext cx="117664" cy="697121"/>
          </a:xfrm>
          <a:prstGeom prst="rightBracket">
            <a:avLst>
              <a:gd name="adj" fmla="val 0"/>
            </a:avLst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7904037" y="4015368"/>
            <a:ext cx="0" cy="847242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7637337" y="4608832"/>
            <a:ext cx="0" cy="478245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019969" y="4521880"/>
            <a:ext cx="436567" cy="447096"/>
          </a:xfrm>
          <a:prstGeom prst="rect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60395" y="4543314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8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40769" y="3538477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1195" y="3559911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36958" y="3506289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50384" y="3527723"/>
            <a:ext cx="58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72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7653" y="538480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读作：四乘以二再乘以</a:t>
            </a:r>
            <a:r>
              <a:rPr lang="zh-CN" altLang="en-US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42799" y="540196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读作：六十四除以</a:t>
            </a:r>
            <a:r>
              <a:rPr lang="zh-CN" altLang="en-US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</a:t>
            </a:r>
            <a:r>
              <a:rPr lang="zh-CN" altLang="en-US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以四。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492650" y="2061867"/>
            <a:ext cx="1403951" cy="133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/>
      <p:bldP spid="23" grpId="0" animBg="1"/>
      <p:bldP spid="26" grpId="0" animBg="1"/>
      <p:bldP spid="27" grpId="0"/>
      <p:bldP spid="29" grpId="0"/>
      <p:bldP spid="31" grpId="0"/>
      <p:bldP spid="17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-2030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小练习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1450681" y="4096789"/>
            <a:ext cx="2851875" cy="2412701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81912" y="4159709"/>
            <a:ext cx="2592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小结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乘、连除的运算顺序都是从左往右依次计算。</a:t>
            </a:r>
          </a:p>
        </p:txBody>
      </p:sp>
      <p:sp>
        <p:nvSpPr>
          <p:cNvPr id="2" name="矩形 1"/>
          <p:cNvSpPr/>
          <p:nvPr/>
        </p:nvSpPr>
        <p:spPr>
          <a:xfrm>
            <a:off x="1518526" y="2371540"/>
            <a:ext cx="2757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3</a:t>
            </a:r>
            <a:r>
              <a:rPr lang="zh-CN" altLang="zh-CN" sz="2400" dirty="0"/>
              <a:t>×</a:t>
            </a:r>
            <a:r>
              <a:rPr lang="en-US" altLang="zh-CN" sz="2400" dirty="0"/>
              <a:t>3</a:t>
            </a:r>
            <a:r>
              <a:rPr lang="zh-CN" altLang="zh-CN" sz="2400" dirty="0"/>
              <a:t>×</a:t>
            </a:r>
            <a:r>
              <a:rPr lang="en-US" altLang="zh-CN" sz="2400" dirty="0"/>
              <a:t>8</a:t>
            </a:r>
            <a:r>
              <a:rPr lang="zh-CN" altLang="zh-CN" sz="2400" dirty="0"/>
              <a:t>＝</a:t>
            </a:r>
            <a:r>
              <a:rPr lang="en-US" altLang="zh-CN" sz="2400" dirty="0"/>
              <a:t>    </a:t>
            </a:r>
            <a:r>
              <a:rPr lang="en-US" altLang="zh-CN" sz="2400" dirty="0" smtClean="0"/>
              <a:t>                             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113228" y="1637784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1 .</a:t>
            </a:r>
            <a:r>
              <a:rPr lang="zh-CN" altLang="zh-CN" sz="2400" dirty="0" smtClean="0"/>
              <a:t>计算</a:t>
            </a:r>
            <a:r>
              <a:rPr lang="zh-CN" altLang="zh-CN" sz="2400" dirty="0"/>
              <a:t>：</a:t>
            </a:r>
            <a:endParaRPr lang="zh-CN" altLang="en-US" sz="24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905875" y="2962416"/>
            <a:ext cx="0" cy="326648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右中括号 12"/>
          <p:cNvSpPr/>
          <p:nvPr/>
        </p:nvSpPr>
        <p:spPr>
          <a:xfrm rot="5400000">
            <a:off x="1847043" y="2583391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2490075" y="2889710"/>
            <a:ext cx="0" cy="77022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>
            <a:off x="2248775" y="3419263"/>
            <a:ext cx="0" cy="478245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669506" y="3332311"/>
            <a:ext cx="436567" cy="447096"/>
          </a:xfrm>
          <a:prstGeom prst="rect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9932" y="3353743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EB20E"/>
                </a:solidFill>
              </a:rPr>
              <a:t>9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49098" y="2378124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7125" y="2399558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72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41527" y="2362085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72</a:t>
            </a:r>
            <a:r>
              <a:rPr lang="zh-CN" altLang="zh-CN" sz="2400" dirty="0"/>
              <a:t>÷</a:t>
            </a:r>
            <a:r>
              <a:rPr lang="en-US" altLang="zh-CN" sz="2400" dirty="0"/>
              <a:t>9</a:t>
            </a:r>
            <a:r>
              <a:rPr lang="zh-CN" altLang="zh-CN" sz="2400" dirty="0"/>
              <a:t>÷</a:t>
            </a:r>
            <a:r>
              <a:rPr lang="en-US" altLang="zh-CN" sz="2400" dirty="0"/>
              <a:t>2</a:t>
            </a:r>
            <a:r>
              <a:rPr lang="zh-CN" altLang="zh-CN" sz="2400" dirty="0"/>
              <a:t>＝</a:t>
            </a:r>
            <a:endParaRPr lang="zh-CN" altLang="en-US" sz="2400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8233760" y="2971180"/>
            <a:ext cx="0" cy="326648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右中括号 33"/>
          <p:cNvSpPr/>
          <p:nvPr/>
        </p:nvSpPr>
        <p:spPr>
          <a:xfrm rot="5400000">
            <a:off x="8174928" y="2592155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8817960" y="2898474"/>
            <a:ext cx="0" cy="77022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5400000">
            <a:off x="8576660" y="3428027"/>
            <a:ext cx="0" cy="478245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7997391" y="3341075"/>
            <a:ext cx="436567" cy="447096"/>
          </a:xfrm>
          <a:prstGeom prst="rect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37817" y="3362509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8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365882" y="2348788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06308" y="2370222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6743609" y="3824067"/>
            <a:ext cx="4144353" cy="285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13" grpId="0" animBg="1"/>
      <p:bldP spid="16" grpId="0" animBg="1"/>
      <p:bldP spid="17" grpId="0"/>
      <p:bldP spid="19" grpId="0"/>
      <p:bldP spid="34" grpId="0" animBg="1"/>
      <p:bldP spid="37" grpId="0" animBg="1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-35293" y="6104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0271" y="1694936"/>
            <a:ext cx="7019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/>
              <a:t>知识</a:t>
            </a:r>
            <a:r>
              <a:rPr lang="zh-CN" altLang="zh-CN" sz="2400" b="1" dirty="0" smtClean="0"/>
              <a:t>点</a:t>
            </a:r>
            <a:r>
              <a:rPr lang="en-US" altLang="zh-CN" sz="2400" b="1" dirty="0"/>
              <a:t>2</a:t>
            </a:r>
            <a:r>
              <a:rPr lang="zh-CN" altLang="zh-CN" sz="2400" b="1" dirty="0" smtClean="0"/>
              <a:t>：</a:t>
            </a:r>
            <a:r>
              <a:rPr lang="zh-CN" altLang="zh-CN" sz="2400" dirty="0"/>
              <a:t>乘除混合的运算：从左往右依次计算。</a:t>
            </a:r>
            <a:r>
              <a:rPr lang="en-US" altLang="zh-CN" sz="2400" dirty="0"/>
              <a:t>  </a:t>
            </a:r>
            <a:endParaRPr lang="zh-CN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951853" y="2554246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/>
              <a:t>【例】</a:t>
            </a:r>
            <a:r>
              <a:rPr lang="zh-CN" altLang="zh-CN" sz="2400" dirty="0"/>
              <a:t>读一读，并计算：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7989571" y="3983711"/>
            <a:ext cx="2766060" cy="2325247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051800" y="3973839"/>
            <a:ext cx="2806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小结：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乘除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混合运算的运算顺序是从左往右依次计算。</a:t>
            </a:r>
          </a:p>
        </p:txBody>
      </p:sp>
      <p:sp>
        <p:nvSpPr>
          <p:cNvPr id="2" name="矩形 1"/>
          <p:cNvSpPr/>
          <p:nvPr/>
        </p:nvSpPr>
        <p:spPr>
          <a:xfrm>
            <a:off x="1560387" y="3678368"/>
            <a:ext cx="5171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4</a:t>
            </a:r>
            <a:r>
              <a:rPr lang="zh-CN" altLang="zh-CN" sz="2400" dirty="0"/>
              <a:t>×</a:t>
            </a:r>
            <a:r>
              <a:rPr lang="en-US" altLang="zh-CN" sz="2400" dirty="0"/>
              <a:t>9</a:t>
            </a:r>
            <a:r>
              <a:rPr lang="zh-CN" altLang="zh-CN" sz="2400" dirty="0"/>
              <a:t>÷</a:t>
            </a:r>
            <a:r>
              <a:rPr lang="en-US" altLang="zh-CN" sz="2400" dirty="0"/>
              <a:t>6</a:t>
            </a:r>
            <a:r>
              <a:rPr lang="zh-CN" altLang="zh-CN" sz="2400" dirty="0"/>
              <a:t>＝</a:t>
            </a:r>
            <a:r>
              <a:rPr lang="en-US" altLang="zh-CN" sz="2400" dirty="0"/>
              <a:t>     </a:t>
            </a:r>
            <a:r>
              <a:rPr lang="en-US" altLang="zh-CN" sz="2400" dirty="0" smtClean="0"/>
              <a:t>                   48</a:t>
            </a:r>
            <a:r>
              <a:rPr lang="zh-CN" altLang="zh-CN" sz="2400" dirty="0"/>
              <a:t>÷</a:t>
            </a:r>
            <a:r>
              <a:rPr lang="en-US" altLang="zh-CN" sz="2400" dirty="0"/>
              <a:t>8</a:t>
            </a:r>
            <a:r>
              <a:rPr lang="zh-CN" altLang="zh-CN" sz="2400" dirty="0"/>
              <a:t>×</a:t>
            </a:r>
            <a:r>
              <a:rPr lang="en-US" altLang="zh-CN" sz="2400" dirty="0"/>
              <a:t>7</a:t>
            </a:r>
            <a:r>
              <a:rPr lang="zh-CN" altLang="zh-CN" sz="2400" dirty="0"/>
              <a:t>＝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957812" y="4284110"/>
            <a:ext cx="0" cy="326648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右中括号 11"/>
          <p:cNvSpPr/>
          <p:nvPr/>
        </p:nvSpPr>
        <p:spPr>
          <a:xfrm rot="5400000">
            <a:off x="1898980" y="3905085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542012" y="4211404"/>
            <a:ext cx="0" cy="77022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2300712" y="4740957"/>
            <a:ext cx="0" cy="478245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721443" y="4654005"/>
            <a:ext cx="436567" cy="447096"/>
          </a:xfrm>
          <a:prstGeom prst="rect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4369" y="4675439"/>
            <a:ext cx="97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36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37534" y="3661718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5561" y="3683152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567235" y="4311609"/>
            <a:ext cx="0" cy="326648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右中括号 22"/>
          <p:cNvSpPr/>
          <p:nvPr/>
        </p:nvSpPr>
        <p:spPr>
          <a:xfrm rot="5400000">
            <a:off x="5508403" y="3932584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6151435" y="4238903"/>
            <a:ext cx="0" cy="77022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5910135" y="4768456"/>
            <a:ext cx="0" cy="478245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330866" y="4681504"/>
            <a:ext cx="436567" cy="447096"/>
          </a:xfrm>
          <a:prstGeom prst="rect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1292" y="4702938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46958" y="3676517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4985" y="3697951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42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5389" y="5923865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读作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再除以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60551" y="5923865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读作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除以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再乘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99501" y="1632980"/>
            <a:ext cx="1937283" cy="184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2" grpId="0" animBg="1"/>
      <p:bldP spid="18" grpId="0" animBg="1"/>
      <p:bldP spid="19" grpId="0"/>
      <p:bldP spid="21" grpId="0"/>
      <p:bldP spid="23" grpId="0" animBg="1"/>
      <p:bldP spid="26" grpId="0" animBg="1"/>
      <p:bldP spid="27" grpId="0"/>
      <p:bldP spid="29" grpId="0"/>
      <p:bldP spid="3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-2030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小练习</a:t>
            </a:r>
          </a:p>
        </p:txBody>
      </p:sp>
      <p:sp>
        <p:nvSpPr>
          <p:cNvPr id="4" name="矩形 3"/>
          <p:cNvSpPr/>
          <p:nvPr/>
        </p:nvSpPr>
        <p:spPr>
          <a:xfrm>
            <a:off x="767208" y="1722175"/>
            <a:ext cx="1545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1</a:t>
            </a:r>
            <a:r>
              <a:rPr lang="en-US" altLang="zh-CN" sz="2400" dirty="0" smtClean="0"/>
              <a:t> . </a:t>
            </a:r>
            <a:r>
              <a:rPr lang="zh-CN" altLang="zh-CN" sz="2400" dirty="0" smtClean="0"/>
              <a:t>计算：</a:t>
            </a:r>
            <a:endParaRPr lang="zh-CN" altLang="zh-CN" sz="2400" dirty="0"/>
          </a:p>
        </p:txBody>
      </p:sp>
      <p:sp>
        <p:nvSpPr>
          <p:cNvPr id="2" name="矩形 1"/>
          <p:cNvSpPr/>
          <p:nvPr/>
        </p:nvSpPr>
        <p:spPr>
          <a:xfrm>
            <a:off x="2081661" y="2458966"/>
            <a:ext cx="4737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4</a:t>
            </a:r>
            <a:r>
              <a:rPr lang="zh-CN" altLang="zh-CN" sz="2400" dirty="0"/>
              <a:t>×</a:t>
            </a:r>
            <a:r>
              <a:rPr lang="en-US" altLang="zh-CN" sz="2400" dirty="0"/>
              <a:t>4</a:t>
            </a:r>
            <a:r>
              <a:rPr lang="zh-CN" altLang="zh-CN" sz="2400" dirty="0"/>
              <a:t>÷</a:t>
            </a:r>
            <a:r>
              <a:rPr lang="en-US" altLang="zh-CN" sz="2400" dirty="0" smtClean="0"/>
              <a:t>2=                     63</a:t>
            </a:r>
            <a:r>
              <a:rPr lang="zh-CN" altLang="zh-CN" sz="2400" dirty="0"/>
              <a:t>÷</a:t>
            </a:r>
            <a:r>
              <a:rPr lang="en-US" altLang="zh-CN" sz="2400" dirty="0"/>
              <a:t>7</a:t>
            </a:r>
            <a:r>
              <a:rPr lang="zh-CN" altLang="zh-CN" sz="2400" dirty="0"/>
              <a:t>×</a:t>
            </a:r>
            <a:r>
              <a:rPr lang="en-US" altLang="zh-CN" sz="2400" dirty="0" smtClean="0"/>
              <a:t>9=</a:t>
            </a:r>
            <a:endParaRPr lang="zh-CN" altLang="en-US" sz="240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2448343" y="3141250"/>
            <a:ext cx="0" cy="326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右中括号 18"/>
          <p:cNvSpPr/>
          <p:nvPr/>
        </p:nvSpPr>
        <p:spPr>
          <a:xfrm rot="5400000">
            <a:off x="2389511" y="2762225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3032543" y="3068544"/>
            <a:ext cx="0" cy="770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2791243" y="3598097"/>
            <a:ext cx="0" cy="4782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211974" y="3511145"/>
            <a:ext cx="436567" cy="4470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23801" y="3532579"/>
            <a:ext cx="77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16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28066" y="2468058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6093" y="2489492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8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717012" y="3076571"/>
            <a:ext cx="0" cy="326648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右中括号 30"/>
          <p:cNvSpPr/>
          <p:nvPr/>
        </p:nvSpPr>
        <p:spPr>
          <a:xfrm rot="5400000">
            <a:off x="5658180" y="2697546"/>
            <a:ext cx="117664" cy="633747"/>
          </a:xfrm>
          <a:prstGeom prst="rightBracket">
            <a:avLst>
              <a:gd name="adj" fmla="val 0"/>
            </a:avLst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6326612" y="3003865"/>
            <a:ext cx="0" cy="77022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6085312" y="3533418"/>
            <a:ext cx="0" cy="478245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5506043" y="3446466"/>
            <a:ext cx="436567" cy="447096"/>
          </a:xfrm>
          <a:prstGeom prst="rect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33770" y="3467899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EB20E"/>
                </a:solidFill>
              </a:rPr>
              <a:t>9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47534" y="2454179"/>
            <a:ext cx="436567" cy="44709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B20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35561" y="2462913"/>
            <a:ext cx="6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</a:rPr>
              <a:t>81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5241" y="4276835"/>
            <a:ext cx="10256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en-US" altLang="zh-CN" sz="2400" dirty="0" smtClean="0"/>
              <a:t> . </a:t>
            </a:r>
            <a:r>
              <a:rPr lang="zh-CN" altLang="zh-CN" sz="2400" dirty="0" smtClean="0"/>
              <a:t>学校运动队进行队列训练，每队站</a:t>
            </a:r>
            <a:r>
              <a:rPr lang="en-US" altLang="zh-CN" sz="2400" dirty="0" smtClean="0"/>
              <a:t>6</a:t>
            </a:r>
            <a:r>
              <a:rPr lang="zh-CN" altLang="zh-CN" sz="2400" dirty="0" smtClean="0"/>
              <a:t>人，站了</a:t>
            </a:r>
            <a:r>
              <a:rPr lang="en-US" altLang="zh-CN" sz="2400" dirty="0" smtClean="0"/>
              <a:t>4</a:t>
            </a:r>
            <a:r>
              <a:rPr lang="zh-CN" altLang="zh-CN" sz="2400" dirty="0" smtClean="0"/>
              <a:t>队。如果每队站</a:t>
            </a:r>
            <a:r>
              <a:rPr lang="en-US" altLang="zh-CN" sz="2400" dirty="0" smtClean="0"/>
              <a:t>8</a:t>
            </a:r>
            <a:r>
              <a:rPr lang="zh-CN" altLang="zh-CN" sz="2400" dirty="0" smtClean="0"/>
              <a:t>人，</a:t>
            </a:r>
            <a:r>
              <a:rPr lang="en-US" altLang="zh-CN" sz="2400" dirty="0" smtClean="0"/>
              <a:t> </a:t>
            </a:r>
            <a:r>
              <a:rPr lang="zh-CN" altLang="zh-CN" sz="2400" dirty="0" smtClean="0"/>
              <a:t>需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zh-CN" altLang="zh-CN" sz="2400" dirty="0" smtClean="0"/>
              <a:t>要站成几队？</a:t>
            </a:r>
            <a:endParaRPr lang="zh-CN" alt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60830" y="5637913"/>
            <a:ext cx="10189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6×4÷8=3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（队）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    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答：要排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队。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658" y1="68750" x2="19658" y2="68750"/>
                        <a14:foregroundMark x1="17949" y1="71196" x2="17949" y2="71196"/>
                        <a14:foregroundMark x1="17949" y1="71196" x2="17949" y2="71196"/>
                        <a14:foregroundMark x1="17949" y1="71196" x2="17949" y2="71196"/>
                        <a14:foregroundMark x1="49288" y1="88043" x2="49288" y2="88043"/>
                        <a14:foregroundMark x1="49288" y1="88043" x2="49288" y2="88043"/>
                        <a14:foregroundMark x1="49288" y1="88043" x2="49288" y2="88043"/>
                        <a14:foregroundMark x1="79202" y1="11685" x2="79202" y2="11685"/>
                        <a14:foregroundMark x1="79202" y1="11685" x2="79202" y2="11685"/>
                        <a14:foregroundMark x1="79202" y1="11685" x2="79202" y2="11685"/>
                        <a14:foregroundMark x1="71795" y1="10054" x2="71795" y2="10054"/>
                        <a14:foregroundMark x1="71795" y1="10054" x2="71795" y2="10054"/>
                        <a14:foregroundMark x1="71795" y1="10054" x2="71795" y2="10054"/>
                        <a14:foregroundMark x1="33048" y1="64130" x2="33048" y2="64130"/>
                        <a14:foregroundMark x1="33048" y1="64130" x2="33048" y2="64130"/>
                        <a14:foregroundMark x1="33048" y1="58696" x2="33048" y2="58696"/>
                        <a14:foregroundMark x1="33048" y1="59783" x2="33048" y2="59783"/>
                        <a14:foregroundMark x1="33048" y1="59783" x2="33048" y2="59783"/>
                        <a14:foregroundMark x1="34758" y1="60054" x2="34758" y2="60054"/>
                        <a14:foregroundMark x1="30484" y1="47283" x2="30484" y2="47283"/>
                        <a14:foregroundMark x1="32479" y1="50543" x2="32479" y2="50543"/>
                        <a14:foregroundMark x1="33048" y1="52717" x2="33048" y2="52717"/>
                        <a14:foregroundMark x1="33048" y1="52717" x2="33048" y2="52717"/>
                        <a14:foregroundMark x1="33048" y1="53261" x2="33048" y2="53261"/>
                        <a14:foregroundMark x1="34188" y1="51630" x2="34188" y2="51630"/>
                        <a14:foregroundMark x1="62963" y1="80163" x2="62963" y2="80163"/>
                        <a14:foregroundMark x1="62963" y1="80163" x2="62963" y2="80163"/>
                        <a14:foregroundMark x1="62963" y1="80163" x2="60969" y2="79620"/>
                        <a14:foregroundMark x1="59259" y1="79620" x2="54986" y2="79620"/>
                        <a14:foregroundMark x1="51852" y1="78533" x2="47293" y2="78533"/>
                        <a14:foregroundMark x1="45299" y1="78533" x2="42450" y2="78533"/>
                        <a14:foregroundMark x1="39031" y1="78533" x2="35897" y2="78533"/>
                        <a14:foregroundMark x1="34188" y1="78533" x2="34188" y2="78533"/>
                        <a14:foregroundMark x1="34188" y1="78533" x2="34188" y2="78533"/>
                        <a14:foregroundMark x1="26211" y1="76087" x2="26211" y2="76087"/>
                        <a14:foregroundMark x1="22792" y1="76087" x2="22792" y2="76087"/>
                        <a14:foregroundMark x1="21652" y1="73641" x2="19658" y2="70652"/>
                        <a14:foregroundMark x1="19658" y1="70652" x2="15954" y2="69022"/>
                        <a14:foregroundMark x1="13675" y1="68207" x2="13675" y2="68207"/>
                        <a14:foregroundMark x1="13675" y1="67663" x2="13675" y2="67663"/>
                        <a14:foregroundMark x1="13390" y1="67120" x2="13390" y2="67120"/>
                        <a14:foregroundMark x1="10541" y1="65761" x2="10541" y2="65761"/>
                        <a14:foregroundMark x1="8547" y1="65217" x2="8547" y2="65217"/>
                        <a14:foregroundMark x1="8547" y1="65217" x2="8547" y2="65217"/>
                        <a14:foregroundMark x1="7407" y1="68750" x2="7407" y2="70109"/>
                        <a14:foregroundMark x1="8547" y1="70652" x2="12251" y2="70652"/>
                        <a14:foregroundMark x1="12821" y1="70652" x2="12821" y2="70652"/>
                        <a14:foregroundMark x1="14245" y1="71739" x2="16524" y2="73641"/>
                        <a14:foregroundMark x1="16809" y1="74728" x2="17379" y2="76087"/>
                        <a14:foregroundMark x1="17379" y1="76087" x2="17379" y2="76087"/>
                        <a14:foregroundMark x1="16524" y1="76087" x2="16524" y2="76087"/>
                        <a14:foregroundMark x1="15954" y1="75543" x2="12821" y2="74185"/>
                        <a14:foregroundMark x1="11681" y1="73641" x2="10256" y2="73098"/>
                        <a14:foregroundMark x1="10256" y1="73098" x2="8547" y2="73098"/>
                        <a14:foregroundMark x1="8547" y1="72554" x2="8547" y2="72554"/>
                        <a14:foregroundMark x1="6838" y1="72554" x2="6838" y2="72554"/>
                        <a14:foregroundMark x1="5413" y1="72283" x2="5413" y2="72283"/>
                        <a14:foregroundMark x1="5413" y1="72283" x2="5413" y2="72283"/>
                        <a14:foregroundMark x1="7977" y1="75272" x2="13675" y2="77174"/>
                        <a14:foregroundMark x1="34758" y1="87772" x2="37892" y2="87772"/>
                        <a14:foregroundMark x1="52991" y1="85054" x2="56695" y2="85054"/>
                        <a14:foregroundMark x1="57835" y1="86685" x2="57835" y2="86685"/>
                        <a14:foregroundMark x1="58405" y1="86685" x2="58405" y2="86685"/>
                        <a14:foregroundMark x1="58405" y1="86685" x2="58405" y2="86685"/>
                        <a14:foregroundMark x1="60969" y1="86685" x2="64672" y2="86685"/>
                        <a14:foregroundMark x1="66667" y1="86685" x2="66667" y2="86685"/>
                        <a14:foregroundMark x1="68091" y1="86685" x2="68091" y2="86685"/>
                        <a14:foregroundMark x1="74929" y1="80707" x2="74929" y2="80707"/>
                        <a14:foregroundMark x1="74929" y1="80707" x2="74929" y2="80707"/>
                        <a14:foregroundMark x1="74929" y1="80707" x2="74929" y2="80707"/>
                        <a14:foregroundMark x1="75499" y1="80707" x2="75499" y2="80707"/>
                        <a14:foregroundMark x1="71795" y1="77174" x2="71795" y2="77174"/>
                        <a14:foregroundMark x1="69801" y1="77174" x2="68091" y2="77174"/>
                        <a14:foregroundMark x1="68091" y1="77174" x2="68091" y2="77174"/>
                        <a14:foregroundMark x1="68091" y1="77717" x2="68091" y2="7771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416653" y="1717697"/>
            <a:ext cx="2206097" cy="215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/>
      <p:bldP spid="29" grpId="0"/>
      <p:bldP spid="31" grpId="0" animBg="1"/>
      <p:bldP spid="34" grpId="0" animBg="1"/>
      <p:bldP spid="35" grpId="0"/>
      <p:bldP spid="37" grpId="0"/>
      <p:bldP spid="3" grpId="0"/>
      <p:bldP spid="3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1229</Words>
  <Application>Microsoft Office PowerPoint</Application>
  <PresentationFormat>宽屏</PresentationFormat>
  <Paragraphs>221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黑体</vt:lpstr>
      <vt:lpstr>楷体</vt:lpstr>
      <vt:lpstr>宋体</vt:lpstr>
      <vt:lpstr>微软雅黑</vt:lpstr>
      <vt:lpstr>Arial</vt:lpstr>
      <vt:lpstr>Calibri</vt:lpstr>
      <vt:lpstr>Franklin Gothic Book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2023-01-16T14:18:21Z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45F6100B5D934997A910AAA4197325A7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