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5" r:id="rId2"/>
    <p:sldId id="290" r:id="rId3"/>
    <p:sldId id="284" r:id="rId4"/>
    <p:sldId id="273" r:id="rId5"/>
    <p:sldId id="274" r:id="rId6"/>
    <p:sldId id="276" r:id="rId7"/>
    <p:sldId id="288" r:id="rId8"/>
    <p:sldId id="286" r:id="rId9"/>
    <p:sldId id="275" r:id="rId10"/>
    <p:sldId id="278" r:id="rId11"/>
    <p:sldId id="289" r:id="rId12"/>
    <p:sldId id="282" r:id="rId13"/>
    <p:sldId id="279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05" autoAdjust="0"/>
  </p:normalViewPr>
  <p:slideViewPr>
    <p:cSldViewPr snapToGrid="0" snapToObjects="1"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F33093B8-05C9-4648-8B3F-552D382E48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1413" y="754063"/>
            <a:ext cx="4391025" cy="3294062"/>
          </a:xfrm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BE2A806-5956-4350-BFF8-EF67C3FE6E0C}" type="slidenum">
              <a:rPr lang="zh-CN" altLang="en-US" sz="1200" b="1">
                <a:latin typeface="Calibri" panose="020F0502020204030204" pitchFamily="34" charset="0"/>
                <a:ea typeface="黑体" panose="02010609060101010101" pitchFamily="2" charset="-122"/>
              </a:rPr>
              <a:t>2</a:t>
            </a:fld>
            <a:endParaRPr lang="zh-CN" altLang="en-US" sz="1200" b="1"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3090" y="274955"/>
            <a:ext cx="682371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AC41F-B969-4E8F-B131-21AF93CFBF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9DD24-48C6-4E17-B5CB-A7B1C77E49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F3EF-C7BC-47D5-B12A-842D4D8F61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05FE4-6C63-4B14-AC73-CE0B61E474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B9A00-7BA5-4F64-8B86-BA72FDAC8E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8E109-C72A-4C94-BF49-E16B25B020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7AE17-9ECF-4E20-9705-E1CEC5C0F6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B787D-B2BB-4BC9-8330-5FE0072142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1193D-821D-46E6-B958-3B38ABFE1F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13F0-EB5F-45BD-BAFF-0A0058E4C0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4267-DB87-41D9-AA2E-1667F1AE3FE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学习目标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1CB7B-C1EB-4C04-BCF3-3D7ABCA053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复习回顾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3347-F6B0-402B-A318-D025733FE2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情景引入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231A0-87DF-4993-9178-683B378D1D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例题探究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FD921-9B95-4E5A-8F88-2461144695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跟踪练习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031AC-142C-47B9-9B85-5F1DC85568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反思小结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D169E-701F-41AB-AD41-2BDEB6A1C3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963B2-02EA-4C42-903E-3FCE6D5BA8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898989"/>
                </a:solidFill>
                <a:ea typeface="黑体" panose="02010609060101010101" pitchFamily="2" charset="-122"/>
              </a:defRPr>
            </a:lvl1pPr>
          </a:lstStyle>
          <a:p>
            <a:fld id="{BB59DF5F-13B3-4325-9A2C-BCC9D60C47C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63"/>
          <p:cNvSpPr txBox="1">
            <a:spLocks noChangeArrowheads="1"/>
          </p:cNvSpPr>
          <p:nvPr/>
        </p:nvSpPr>
        <p:spPr bwMode="auto">
          <a:xfrm>
            <a:off x="0" y="962306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章 事件的概率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400" dirty="0">
                <a:latin typeface="黑体" panose="02010609060101010101" pitchFamily="2" charset="-122"/>
                <a:ea typeface="黑体" panose="02010609060101010101" pitchFamily="2" charset="-122"/>
              </a:rPr>
              <a:t>6.6 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简单的概率计</a:t>
            </a:r>
            <a:r>
              <a:rPr lang="zh-CN" altLang="en-US" sz="4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算</a:t>
            </a:r>
            <a:endParaRPr lang="en-US" altLang="zh-CN" sz="4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课时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572007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80963" y="638175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你知道田忌赛马的故事吗？据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史记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记载，在战国时期，齐威王和他的大臣田忌各有上、中、下三匹马，在同等级的马中，齐威王的马比田忌的马跑得快，但每人较高等级的马都比对方较低等级的马跑的快。有一天齐威王要与田忌赛马，双方约定：比赛两局，每局各出一匹，每匹马只赛一次，赢得两局着为胜。齐威王的马按上、中、下顺序出阵，加入田忌的马随机出阵，田忌获胜的概率是多少？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13075" y="3251200"/>
            <a:ext cx="76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齐：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68750" y="32639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上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56175" y="32639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中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859463" y="32639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下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13075" y="3898900"/>
            <a:ext cx="76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田：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68750" y="38989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上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956175" y="38989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中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859463" y="38989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968750" y="43815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上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956175" y="43561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下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859463" y="43561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中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986213" y="48387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中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956175" y="48387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上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859463" y="48387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下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986213" y="52959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中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956175" y="52959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下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859463" y="52959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上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3968750" y="57531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下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956175" y="57531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上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859463" y="57531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中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3986213" y="61976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下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956175" y="62103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中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859463" y="62103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ea typeface="黑体" panose="02010609060101010101" pitchFamily="2" charset="-122"/>
              </a:rPr>
              <a:t>上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035675" y="44450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√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256088" y="404812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5268913" y="404812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172200" y="4065588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4268788" y="454342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5268913" y="450532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298950" y="49403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5200650" y="49403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√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6146800" y="5000625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4298950" y="53975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5200650" y="53975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6070600" y="54356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√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4268788" y="58928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5132388" y="58801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√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6010275" y="58801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√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298950" y="63373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251450" y="63754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ea typeface="黑体" panose="02010609060101010101" pitchFamily="2" charset="-122"/>
              </a:rPr>
              <a:t>X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6057900" y="63373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</a:rPr>
              <a:t>√</a:t>
            </a:r>
          </a:p>
        </p:txBody>
      </p:sp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966788" y="3475038"/>
          <a:ext cx="2936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r:id="rId3" imgW="215900" imgH="660400" progId="Equation.DSMT4">
                  <p:embed/>
                </p:oleObj>
              </mc:Choice>
              <mc:Fallback>
                <p:oleObj r:id="rId3" imgW="215900" imgH="660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475038"/>
                        <a:ext cx="2936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7" grpId="0"/>
      <p:bldP spid="25618" grpId="0"/>
      <p:bldP spid="25619" grpId="0"/>
      <p:bldP spid="25620" grpId="0"/>
      <p:bldP spid="25621" grpId="0"/>
      <p:bldP spid="25622" grpId="0"/>
      <p:bldP spid="25623" grpId="0"/>
      <p:bldP spid="25624" grpId="0"/>
      <p:bldP spid="25625" grpId="0"/>
      <p:bldP spid="25626" grpId="0"/>
      <p:bldP spid="25627" grpId="0"/>
      <p:bldP spid="25628" grpId="0"/>
      <p:bldP spid="25629" grpId="0"/>
      <p:bldP spid="25630" grpId="0"/>
      <p:bldP spid="25631" grpId="0"/>
      <p:bldP spid="25632" grpId="0"/>
      <p:bldP spid="25633" grpId="0"/>
      <p:bldP spid="25634" grpId="0"/>
      <p:bldP spid="25635" grpId="0"/>
      <p:bldP spid="25636" grpId="0"/>
      <p:bldP spid="25637" grpId="0"/>
      <p:bldP spid="25638" grpId="0"/>
      <p:bldP spid="25639" grpId="0"/>
      <p:bldP spid="25640" grpId="0"/>
      <p:bldP spid="25641" grpId="0"/>
      <p:bldP spid="25642" grpId="0"/>
      <p:bldP spid="256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 txBox="1">
            <a:spLocks noChangeArrowheads="1"/>
          </p:cNvSpPr>
          <p:nvPr/>
        </p:nvSpPr>
        <p:spPr bwMode="auto">
          <a:xfrm>
            <a:off x="609600" y="1284288"/>
            <a:ext cx="78581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500" dirty="0">
                <a:ea typeface="黑体" panose="02010609060101010101" pitchFamily="2" charset="-122"/>
              </a:rPr>
              <a:t>     </a:t>
            </a:r>
            <a:r>
              <a:rPr lang="en-US" altLang="zh-CN" sz="2500" dirty="0">
                <a:ea typeface="黑体" panose="02010609060101010101" pitchFamily="2" charset="-122"/>
              </a:rPr>
              <a:t>1.</a:t>
            </a:r>
            <a:r>
              <a:rPr lang="zh-CN" altLang="en-US" sz="2500" dirty="0">
                <a:ea typeface="黑体" panose="02010609060101010101" pitchFamily="2" charset="-122"/>
              </a:rPr>
              <a:t>从正面分别写有</a:t>
            </a:r>
            <a:r>
              <a:rPr lang="en-US" altLang="zh-CN" sz="2500" dirty="0">
                <a:ea typeface="黑体" panose="02010609060101010101" pitchFamily="2" charset="-122"/>
              </a:rPr>
              <a:t>1</a:t>
            </a:r>
            <a:r>
              <a:rPr lang="zh-CN" altLang="en-US" sz="2500" dirty="0">
                <a:ea typeface="黑体" panose="02010609060101010101" pitchFamily="2" charset="-122"/>
              </a:rPr>
              <a:t>、</a:t>
            </a:r>
            <a:r>
              <a:rPr lang="en-US" altLang="zh-CN" sz="2500" dirty="0">
                <a:ea typeface="黑体" panose="02010609060101010101" pitchFamily="2" charset="-122"/>
              </a:rPr>
              <a:t>2</a:t>
            </a:r>
            <a:r>
              <a:rPr lang="zh-CN" altLang="en-US" sz="2500" dirty="0">
                <a:ea typeface="黑体" panose="02010609060101010101" pitchFamily="2" charset="-122"/>
              </a:rPr>
              <a:t>、</a:t>
            </a:r>
            <a:r>
              <a:rPr lang="en-US" altLang="zh-CN" sz="2500" dirty="0">
                <a:ea typeface="黑体" panose="02010609060101010101" pitchFamily="2" charset="-122"/>
              </a:rPr>
              <a:t>3</a:t>
            </a:r>
            <a:r>
              <a:rPr lang="zh-CN" altLang="en-US" sz="2500" dirty="0">
                <a:ea typeface="黑体" panose="02010609060101010101" pitchFamily="2" charset="-122"/>
              </a:rPr>
              <a:t>、</a:t>
            </a:r>
            <a:r>
              <a:rPr lang="en-US" altLang="zh-CN" sz="2500" dirty="0">
                <a:ea typeface="黑体" panose="02010609060101010101" pitchFamily="2" charset="-122"/>
              </a:rPr>
              <a:t>4</a:t>
            </a:r>
            <a:r>
              <a:rPr lang="zh-CN" altLang="en-US" sz="2500" dirty="0">
                <a:ea typeface="黑体" panose="02010609060101010101" pitchFamily="2" charset="-122"/>
              </a:rPr>
              <a:t>、</a:t>
            </a:r>
            <a:r>
              <a:rPr lang="en-US" altLang="zh-CN" sz="2500" dirty="0">
                <a:ea typeface="黑体" panose="02010609060101010101" pitchFamily="2" charset="-122"/>
              </a:rPr>
              <a:t>5</a:t>
            </a:r>
            <a:r>
              <a:rPr lang="zh-CN" altLang="en-US" sz="2500" dirty="0">
                <a:ea typeface="黑体" panose="02010609060101010101" pitchFamily="2" charset="-122"/>
              </a:rPr>
              <a:t>、</a:t>
            </a:r>
            <a:r>
              <a:rPr lang="en-US" altLang="zh-CN" sz="2500" dirty="0">
                <a:ea typeface="黑体" panose="02010609060101010101" pitchFamily="2" charset="-122"/>
              </a:rPr>
              <a:t>6</a:t>
            </a:r>
            <a:r>
              <a:rPr lang="zh-CN" altLang="en-US" sz="2500" dirty="0">
                <a:ea typeface="黑体" panose="02010609060101010101" pitchFamily="2" charset="-122"/>
              </a:rPr>
              <a:t>的</a:t>
            </a:r>
            <a:r>
              <a:rPr lang="en-US" altLang="zh-CN" sz="2500" dirty="0">
                <a:ea typeface="黑体" panose="02010609060101010101" pitchFamily="2" charset="-122"/>
              </a:rPr>
              <a:t>6</a:t>
            </a:r>
            <a:r>
              <a:rPr lang="zh-CN" altLang="en-US" sz="2500" dirty="0">
                <a:ea typeface="黑体" panose="02010609060101010101" pitchFamily="2" charset="-122"/>
              </a:rPr>
              <a:t>张卡片中，任意抽出</a:t>
            </a:r>
            <a:r>
              <a:rPr lang="en-US" altLang="zh-CN" sz="2500" dirty="0">
                <a:ea typeface="黑体" panose="02010609060101010101" pitchFamily="2" charset="-122"/>
              </a:rPr>
              <a:t>1</a:t>
            </a:r>
            <a:r>
              <a:rPr lang="zh-CN" altLang="en-US" sz="2500" dirty="0">
                <a:ea typeface="黑体" panose="02010609060101010101" pitchFamily="2" charset="-122"/>
              </a:rPr>
              <a:t>张，得到下列结果的概率是多少？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500" dirty="0">
                <a:ea typeface="黑体" panose="02010609060101010101" pitchFamily="2" charset="-122"/>
              </a:rPr>
              <a:t>（</a:t>
            </a:r>
            <a:r>
              <a:rPr lang="en-US" altLang="zh-CN" sz="2500" dirty="0">
                <a:ea typeface="黑体" panose="02010609060101010101" pitchFamily="2" charset="-122"/>
              </a:rPr>
              <a:t>1</a:t>
            </a:r>
            <a:r>
              <a:rPr lang="zh-CN" altLang="en-US" sz="2500" dirty="0">
                <a:ea typeface="黑体" panose="02010609060101010101" pitchFamily="2" charset="-122"/>
              </a:rPr>
              <a:t>）卡片上的数字是奇数；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500" dirty="0">
                <a:ea typeface="黑体" panose="02010609060101010101" pitchFamily="2" charset="-122"/>
              </a:rPr>
              <a:t>（</a:t>
            </a:r>
            <a:r>
              <a:rPr lang="en-US" altLang="zh-CN" sz="2500" dirty="0">
                <a:ea typeface="黑体" panose="02010609060101010101" pitchFamily="2" charset="-122"/>
              </a:rPr>
              <a:t>2</a:t>
            </a:r>
            <a:r>
              <a:rPr lang="zh-CN" altLang="en-US" sz="2500" dirty="0">
                <a:ea typeface="黑体" panose="02010609060101010101" pitchFamily="2" charset="-122"/>
              </a:rPr>
              <a:t>）卡片上的数字是偶数；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500" dirty="0">
                <a:ea typeface="黑体" panose="02010609060101010101" pitchFamily="2" charset="-122"/>
              </a:rPr>
              <a:t>（</a:t>
            </a:r>
            <a:r>
              <a:rPr lang="en-US" altLang="zh-CN" sz="2500" dirty="0">
                <a:ea typeface="黑体" panose="02010609060101010101" pitchFamily="2" charset="-122"/>
              </a:rPr>
              <a:t>3</a:t>
            </a:r>
            <a:r>
              <a:rPr lang="zh-CN" altLang="en-US" sz="2500" dirty="0">
                <a:ea typeface="黑体" panose="02010609060101010101" pitchFamily="2" charset="-122"/>
              </a:rPr>
              <a:t>）卡片上的数字不小于</a:t>
            </a:r>
            <a:r>
              <a:rPr lang="en-US" altLang="zh-CN" sz="2500" dirty="0">
                <a:ea typeface="黑体" panose="02010609060101010101" pitchFamily="2" charset="-122"/>
              </a:rPr>
              <a:t>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5725"/>
            <a:ext cx="8347075" cy="258445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500" dirty="0" smtClean="0">
                <a:ea typeface="黑体" panose="02010609060101010101" pitchFamily="2" charset="-122"/>
              </a:rPr>
              <a:t>     </a:t>
            </a:r>
            <a:r>
              <a:rPr lang="en-US" altLang="zh-CN" sz="2500" dirty="0" smtClean="0">
                <a:ea typeface="黑体" panose="02010609060101010101" pitchFamily="2" charset="-122"/>
              </a:rPr>
              <a:t>2.</a:t>
            </a:r>
            <a:r>
              <a:rPr lang="zh-CN" altLang="en-US" sz="2500" dirty="0" smtClean="0">
                <a:ea typeface="黑体" panose="02010609060101010101" pitchFamily="2" charset="-122"/>
              </a:rPr>
              <a:t>个不透明的口袋中装有红球</a:t>
            </a:r>
            <a:r>
              <a:rPr lang="en-US" altLang="zh-CN" sz="2500" dirty="0" smtClean="0">
                <a:ea typeface="黑体" panose="02010609060101010101" pitchFamily="2" charset="-122"/>
              </a:rPr>
              <a:t>6</a:t>
            </a:r>
            <a:r>
              <a:rPr lang="zh-CN" altLang="en-US" sz="2500" dirty="0" smtClean="0">
                <a:ea typeface="黑体" panose="02010609060101010101" pitchFamily="2" charset="-122"/>
              </a:rPr>
              <a:t>个，黄球</a:t>
            </a:r>
            <a:r>
              <a:rPr lang="en-US" altLang="zh-CN" sz="2500" dirty="0" smtClean="0">
                <a:ea typeface="黑体" panose="02010609060101010101" pitchFamily="2" charset="-122"/>
              </a:rPr>
              <a:t>9</a:t>
            </a:r>
            <a:r>
              <a:rPr lang="zh-CN" altLang="en-US" sz="2500" dirty="0" smtClean="0">
                <a:ea typeface="黑体" panose="02010609060101010101" pitchFamily="2" charset="-122"/>
              </a:rPr>
              <a:t>个，绿球</a:t>
            </a:r>
            <a:r>
              <a:rPr lang="en-US" altLang="zh-CN" sz="2500" dirty="0" smtClean="0">
                <a:ea typeface="黑体" panose="02010609060101010101" pitchFamily="2" charset="-122"/>
              </a:rPr>
              <a:t>3</a:t>
            </a:r>
            <a:r>
              <a:rPr lang="zh-CN" altLang="en-US" sz="2500" dirty="0" smtClean="0">
                <a:ea typeface="黑体" panose="02010609060101010101" pitchFamily="2" charset="-122"/>
              </a:rPr>
              <a:t>个，这些球除颜色外没有任何区别，现从中任意摸出一个球。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500" dirty="0" smtClean="0">
                <a:ea typeface="黑体" panose="02010609060101010101" pitchFamily="2" charset="-122"/>
              </a:rPr>
              <a:t>（</a:t>
            </a:r>
            <a:r>
              <a:rPr lang="en-US" altLang="zh-CN" sz="2500" dirty="0" smtClean="0">
                <a:ea typeface="黑体" panose="02010609060101010101" pitchFamily="2" charset="-122"/>
              </a:rPr>
              <a:t>1</a:t>
            </a:r>
            <a:r>
              <a:rPr lang="zh-CN" altLang="en-US" sz="2500" dirty="0" smtClean="0">
                <a:ea typeface="黑体" panose="02010609060101010101" pitchFamily="2" charset="-122"/>
              </a:rPr>
              <a:t>）计算摸到的是绿球的概率。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500" dirty="0" smtClean="0">
                <a:ea typeface="黑体" panose="02010609060101010101" pitchFamily="2" charset="-122"/>
              </a:rPr>
              <a:t>（</a:t>
            </a:r>
            <a:r>
              <a:rPr lang="en-US" altLang="zh-CN" sz="2500" dirty="0" smtClean="0">
                <a:ea typeface="黑体" panose="02010609060101010101" pitchFamily="2" charset="-122"/>
              </a:rPr>
              <a:t>2</a:t>
            </a:r>
            <a:r>
              <a:rPr lang="zh-CN" altLang="en-US" sz="2500" dirty="0" smtClean="0">
                <a:ea typeface="黑体" panose="02010609060101010101" pitchFamily="2" charset="-122"/>
              </a:rPr>
              <a:t>）如果要使摸到绿球的概率为</a:t>
            </a:r>
            <a:r>
              <a:rPr lang="en-US" altLang="zh-CN" sz="2500" dirty="0" smtClean="0">
                <a:ea typeface="黑体" panose="02010609060101010101" pitchFamily="2" charset="-122"/>
              </a:rPr>
              <a:t>1/4</a:t>
            </a:r>
            <a:r>
              <a:rPr lang="zh-CN" altLang="en-US" sz="2500" dirty="0" smtClean="0">
                <a:ea typeface="黑体" panose="02010609060101010101" pitchFamily="2" charset="-122"/>
              </a:rPr>
              <a:t>，需要  在口袋中再放入多少个绿球？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66775" y="2041525"/>
            <a:ext cx="7488238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 anchor="ctr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 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通过今天的学习，你对概率的简单计算有什么收获和新的认识？能谈谈你的想法吗？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任意多边形 17"/>
          <p:cNvSpPr>
            <a:spLocks noChangeArrowheads="1"/>
          </p:cNvSpPr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14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4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13315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13316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椭圆 25"/>
          <p:cNvSpPr>
            <a:spLocks noChangeArrowheads="1"/>
          </p:cNvSpPr>
          <p:nvPr/>
        </p:nvSpPr>
        <p:spPr bwMode="auto">
          <a:xfrm>
            <a:off x="4308475" y="973138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319" name="椭圆 28"/>
          <p:cNvSpPr>
            <a:spLocks noChangeArrowheads="1"/>
          </p:cNvSpPr>
          <p:nvPr/>
        </p:nvSpPr>
        <p:spPr bwMode="auto">
          <a:xfrm>
            <a:off x="3825875" y="1830388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320" name="椭圆 31"/>
          <p:cNvSpPr>
            <a:spLocks noChangeArrowheads="1"/>
          </p:cNvSpPr>
          <p:nvPr/>
        </p:nvSpPr>
        <p:spPr bwMode="auto">
          <a:xfrm>
            <a:off x="4362450" y="1025525"/>
            <a:ext cx="628650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3321" name="椭圆 32"/>
          <p:cNvSpPr>
            <a:spLocks noChangeArrowheads="1"/>
          </p:cNvSpPr>
          <p:nvPr/>
        </p:nvSpPr>
        <p:spPr bwMode="auto">
          <a:xfrm>
            <a:off x="3878263" y="1884363"/>
            <a:ext cx="630237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13322" name="组合 23"/>
          <p:cNvGrpSpPr/>
          <p:nvPr/>
        </p:nvGrpSpPr>
        <p:grpSpPr bwMode="auto">
          <a:xfrm>
            <a:off x="3362325" y="2682875"/>
            <a:ext cx="735013" cy="736600"/>
            <a:chOff x="2986088" y="3314700"/>
            <a:chExt cx="735012" cy="736600"/>
          </a:xfrm>
        </p:grpSpPr>
        <p:sp>
          <p:nvSpPr>
            <p:cNvPr id="13323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24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3325" name="组合 18"/>
          <p:cNvGrpSpPr/>
          <p:nvPr/>
        </p:nvGrpSpPr>
        <p:grpSpPr bwMode="auto">
          <a:xfrm>
            <a:off x="2889250" y="3576638"/>
            <a:ext cx="735013" cy="735012"/>
            <a:chOff x="2513013" y="4183063"/>
            <a:chExt cx="735012" cy="735012"/>
          </a:xfrm>
        </p:grpSpPr>
        <p:sp>
          <p:nvSpPr>
            <p:cNvPr id="13326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27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13328" name="文本框 36"/>
          <p:cNvSpPr txBox="1">
            <a:spLocks noChangeArrowheads="1"/>
          </p:cNvSpPr>
          <p:nvPr/>
        </p:nvSpPr>
        <p:spPr bwMode="auto">
          <a:xfrm>
            <a:off x="4975225" y="1109663"/>
            <a:ext cx="307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学习目标</a:t>
            </a:r>
          </a:p>
        </p:txBody>
      </p:sp>
      <p:sp>
        <p:nvSpPr>
          <p:cNvPr id="13329" name="文本框 37"/>
          <p:cNvSpPr txBox="1">
            <a:spLocks noChangeArrowheads="1"/>
          </p:cNvSpPr>
          <p:nvPr/>
        </p:nvSpPr>
        <p:spPr bwMode="auto">
          <a:xfrm>
            <a:off x="4508500" y="20256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复习回顾</a:t>
            </a:r>
          </a:p>
        </p:txBody>
      </p:sp>
      <p:sp>
        <p:nvSpPr>
          <p:cNvPr id="13330" name="文本框 38"/>
          <p:cNvSpPr txBox="1">
            <a:spLocks noChangeArrowheads="1"/>
          </p:cNvSpPr>
          <p:nvPr/>
        </p:nvSpPr>
        <p:spPr bwMode="auto">
          <a:xfrm>
            <a:off x="2508250" y="55816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反思小结</a:t>
            </a:r>
          </a:p>
        </p:txBody>
      </p:sp>
      <p:sp>
        <p:nvSpPr>
          <p:cNvPr id="13331" name="文本框 37"/>
          <p:cNvSpPr txBox="1">
            <a:spLocks noChangeArrowheads="1"/>
          </p:cNvSpPr>
          <p:nvPr/>
        </p:nvSpPr>
        <p:spPr bwMode="auto">
          <a:xfrm>
            <a:off x="4044950" y="2835275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情景引入</a:t>
            </a:r>
          </a:p>
        </p:txBody>
      </p:sp>
      <p:sp>
        <p:nvSpPr>
          <p:cNvPr id="13332" name="文本框 37"/>
          <p:cNvSpPr txBox="1">
            <a:spLocks noChangeArrowheads="1"/>
          </p:cNvSpPr>
          <p:nvPr/>
        </p:nvSpPr>
        <p:spPr bwMode="auto">
          <a:xfrm>
            <a:off x="3021013" y="46688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跟踪练习</a:t>
            </a:r>
          </a:p>
        </p:txBody>
      </p:sp>
      <p:grpSp>
        <p:nvGrpSpPr>
          <p:cNvPr id="13333" name="组合 18"/>
          <p:cNvGrpSpPr/>
          <p:nvPr/>
        </p:nvGrpSpPr>
        <p:grpSpPr bwMode="auto">
          <a:xfrm>
            <a:off x="2338388" y="4508500"/>
            <a:ext cx="735012" cy="735013"/>
            <a:chOff x="2513013" y="4183063"/>
            <a:chExt cx="735012" cy="735012"/>
          </a:xfrm>
        </p:grpSpPr>
        <p:sp>
          <p:nvSpPr>
            <p:cNvPr id="13334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35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05</a:t>
              </a:r>
            </a:p>
          </p:txBody>
        </p:sp>
      </p:grpSp>
      <p:sp>
        <p:nvSpPr>
          <p:cNvPr id="13336" name="文本框 37"/>
          <p:cNvSpPr txBox="1">
            <a:spLocks noChangeArrowheads="1"/>
          </p:cNvSpPr>
          <p:nvPr/>
        </p:nvSpPr>
        <p:spPr bwMode="auto">
          <a:xfrm>
            <a:off x="3571875" y="37512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例题探究</a:t>
            </a:r>
          </a:p>
        </p:txBody>
      </p:sp>
      <p:grpSp>
        <p:nvGrpSpPr>
          <p:cNvPr id="13337" name="组合 18"/>
          <p:cNvGrpSpPr/>
          <p:nvPr/>
        </p:nvGrpSpPr>
        <p:grpSpPr bwMode="auto">
          <a:xfrm>
            <a:off x="1839913" y="5408613"/>
            <a:ext cx="735012" cy="735012"/>
            <a:chOff x="2513013" y="4183063"/>
            <a:chExt cx="735012" cy="735012"/>
          </a:xfrm>
        </p:grpSpPr>
        <p:sp>
          <p:nvSpPr>
            <p:cNvPr id="13338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39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06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03275" y="2066925"/>
            <a:ext cx="7531100" cy="138112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dirty="0" smtClean="0">
                <a:ea typeface="黑体" panose="02010609060101010101" pitchFamily="2" charset="-122"/>
              </a:rPr>
              <a:t>         学会使用概率计算公式计算简单随机事件发生的概率</a:t>
            </a:r>
            <a:r>
              <a:rPr lang="en-US" altLang="zh-CN" sz="2800" dirty="0" smtClean="0">
                <a:ea typeface="黑体" panose="02010609060101010101" pitchFamily="2" charset="-122"/>
              </a:rPr>
              <a:t>.</a:t>
            </a:r>
            <a:endParaRPr lang="zh-CN" altLang="en-US" sz="2800" dirty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3"/>
          <p:cNvSpPr txBox="1">
            <a:spLocks noChangeArrowheads="1"/>
          </p:cNvSpPr>
          <p:nvPr/>
        </p:nvSpPr>
        <p:spPr bwMode="auto">
          <a:xfrm>
            <a:off x="574675" y="1374775"/>
            <a:ext cx="78851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ea typeface="黑体" panose="02010609060101010101" pitchFamily="2" charset="-122"/>
              </a:rPr>
              <a:t>、一般地，在一次实验中，如果共有有限个可能发生的结果，并且每种结果发生的可能性都相等，用</a:t>
            </a:r>
            <a:r>
              <a:rPr lang="en-US" altLang="zh-CN" sz="2800" dirty="0">
                <a:ea typeface="黑体" panose="02010609060101010101" pitchFamily="2" charset="-122"/>
              </a:rPr>
              <a:t>m</a:t>
            </a:r>
            <a:r>
              <a:rPr lang="zh-CN" altLang="en-US" sz="2800" dirty="0">
                <a:ea typeface="黑体" panose="02010609060101010101" pitchFamily="2" charset="-122"/>
              </a:rPr>
              <a:t>表示一个指定事件</a:t>
            </a:r>
            <a:r>
              <a:rPr lang="en-US" altLang="zh-CN" sz="2800" dirty="0">
                <a:ea typeface="黑体" panose="02010609060101010101" pitchFamily="2" charset="-122"/>
              </a:rPr>
              <a:t>A</a:t>
            </a:r>
            <a:r>
              <a:rPr lang="zh-CN" altLang="en-US" sz="2800" dirty="0">
                <a:ea typeface="黑体" panose="02010609060101010101" pitchFamily="2" charset="-122"/>
              </a:rPr>
              <a:t>包含的结果数，</a:t>
            </a:r>
            <a:r>
              <a:rPr lang="en-US" altLang="zh-CN" sz="2800" dirty="0">
                <a:ea typeface="黑体" panose="02010609060101010101" pitchFamily="2" charset="-122"/>
              </a:rPr>
              <a:t>n</a:t>
            </a:r>
            <a:r>
              <a:rPr lang="zh-CN" altLang="en-US" sz="2800" dirty="0">
                <a:ea typeface="黑体" panose="02010609060101010101" pitchFamily="2" charset="-122"/>
              </a:rPr>
              <a:t>表示实验可能出现的所有结果的总数，那么事件</a:t>
            </a:r>
            <a:r>
              <a:rPr lang="en-US" altLang="zh-CN" sz="2800" dirty="0">
                <a:ea typeface="黑体" panose="02010609060101010101" pitchFamily="2" charset="-122"/>
              </a:rPr>
              <a:t>A</a:t>
            </a:r>
            <a:r>
              <a:rPr lang="zh-CN" altLang="en-US" sz="2800" dirty="0">
                <a:ea typeface="黑体" panose="02010609060101010101" pitchFamily="2" charset="-122"/>
              </a:rPr>
              <a:t>发生的概率可用下面的公式计算：</a:t>
            </a:r>
          </a:p>
        </p:txBody>
      </p:sp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3422650" y="4079875"/>
          <a:ext cx="16065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3" imgW="1066800" imgH="609600" progId="Equation.3">
                  <p:embed/>
                </p:oleObj>
              </mc:Choice>
              <mc:Fallback>
                <p:oleObj r:id="rId3" imgW="1066800" imgH="60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4079875"/>
                        <a:ext cx="16065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1"/>
          <p:cNvSpPr txBox="1">
            <a:spLocks noChangeArrowheads="1"/>
          </p:cNvSpPr>
          <p:nvPr/>
        </p:nvSpPr>
        <p:spPr bwMode="auto">
          <a:xfrm>
            <a:off x="1020763" y="1333500"/>
            <a:ext cx="5335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ea typeface="黑体" panose="02010609060101010101" pitchFamily="2" charset="-122"/>
              </a:rPr>
              <a:t> 2.</a:t>
            </a:r>
            <a:r>
              <a:rPr lang="zh-CN" altLang="en-US" sz="2800" dirty="0">
                <a:ea typeface="黑体" panose="02010609060101010101" pitchFamily="2" charset="-122"/>
              </a:rPr>
              <a:t>三种事件发生的概率及表示？</a:t>
            </a:r>
          </a:p>
        </p:txBody>
      </p:sp>
      <p:grpSp>
        <p:nvGrpSpPr>
          <p:cNvPr id="21507" name="Group 25"/>
          <p:cNvGrpSpPr/>
          <p:nvPr/>
        </p:nvGrpSpPr>
        <p:grpSpPr bwMode="auto">
          <a:xfrm>
            <a:off x="460375" y="2276475"/>
            <a:ext cx="8429625" cy="1978025"/>
            <a:chOff x="884" y="2295"/>
            <a:chExt cx="4762" cy="1506"/>
          </a:xfrm>
        </p:grpSpPr>
        <p:sp>
          <p:nvSpPr>
            <p:cNvPr id="17411" name="Text Box 14"/>
            <p:cNvSpPr txBox="1">
              <a:spLocks noChangeArrowheads="1"/>
            </p:cNvSpPr>
            <p:nvPr/>
          </p:nvSpPr>
          <p:spPr bwMode="auto">
            <a:xfrm>
              <a:off x="884" y="2295"/>
              <a:ext cx="225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ea typeface="黑体" panose="02010609060101010101" pitchFamily="2" charset="-122"/>
                </a:rPr>
                <a:t>①</a:t>
              </a:r>
              <a:r>
                <a:rPr lang="zh-CN" altLang="en-US" sz="2400" dirty="0">
                  <a:ea typeface="黑体" panose="02010609060101010101" pitchFamily="2" charset="-122"/>
                </a:rPr>
                <a:t>必然事件发生的概率为</a:t>
              </a:r>
              <a:r>
                <a:rPr lang="en-US" altLang="zh-CN" sz="2400" dirty="0"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17412" name="Text Box 15"/>
            <p:cNvSpPr txBox="1">
              <a:spLocks noChangeArrowheads="1"/>
            </p:cNvSpPr>
            <p:nvPr/>
          </p:nvSpPr>
          <p:spPr bwMode="auto">
            <a:xfrm>
              <a:off x="3309" y="2295"/>
              <a:ext cx="198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ea typeface="黑体" panose="02010609060101010101" pitchFamily="2" charset="-122"/>
                </a:rPr>
                <a:t>记作</a:t>
              </a:r>
              <a:r>
                <a:rPr lang="en-US" altLang="zh-CN" sz="2400" dirty="0">
                  <a:ea typeface="黑体" panose="02010609060101010101" pitchFamily="2" charset="-122"/>
                </a:rPr>
                <a:t>P</a:t>
              </a:r>
              <a:r>
                <a:rPr lang="zh-CN" altLang="en-US" sz="2400" dirty="0">
                  <a:ea typeface="黑体" panose="02010609060101010101" pitchFamily="2" charset="-122"/>
                </a:rPr>
                <a:t>（必然事件）</a:t>
              </a:r>
              <a:r>
                <a:rPr lang="en-US" altLang="zh-CN" sz="2400" dirty="0">
                  <a:ea typeface="黑体" panose="02010609060101010101" pitchFamily="2" charset="-122"/>
                </a:rPr>
                <a:t>=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2" charset="-122"/>
                </a:rPr>
                <a:t>1</a:t>
              </a:r>
              <a:r>
                <a:rPr lang="zh-CN" altLang="en-US" sz="2400" dirty="0">
                  <a:ea typeface="黑体" panose="02010609060101010101" pitchFamily="2" charset="-122"/>
                </a:rPr>
                <a:t>；</a:t>
              </a:r>
            </a:p>
          </p:txBody>
        </p:sp>
        <p:sp>
          <p:nvSpPr>
            <p:cNvPr id="17413" name="Text Box 16"/>
            <p:cNvSpPr txBox="1">
              <a:spLocks noChangeArrowheads="1"/>
            </p:cNvSpPr>
            <p:nvPr/>
          </p:nvSpPr>
          <p:spPr bwMode="auto">
            <a:xfrm>
              <a:off x="884" y="2866"/>
              <a:ext cx="252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ea typeface="黑体" panose="02010609060101010101" pitchFamily="2" charset="-122"/>
                </a:rPr>
                <a:t>②</a:t>
              </a:r>
              <a:r>
                <a:rPr lang="zh-CN" altLang="en-US" sz="2400" dirty="0">
                  <a:ea typeface="黑体" panose="02010609060101010101" pitchFamily="2" charset="-122"/>
                </a:rPr>
                <a:t>不可能事件发生的概率为</a:t>
              </a:r>
              <a:r>
                <a:rPr lang="en-US" altLang="zh-CN" sz="2400" dirty="0">
                  <a:ea typeface="黑体" panose="02010609060101010101" pitchFamily="2" charset="-122"/>
                </a:rPr>
                <a:t>0</a:t>
              </a:r>
            </a:p>
          </p:txBody>
        </p:sp>
        <p:sp>
          <p:nvSpPr>
            <p:cNvPr id="17414" name="Text Box 17"/>
            <p:cNvSpPr txBox="1">
              <a:spLocks noChangeArrowheads="1"/>
            </p:cNvSpPr>
            <p:nvPr/>
          </p:nvSpPr>
          <p:spPr bwMode="auto">
            <a:xfrm>
              <a:off x="3325" y="2898"/>
              <a:ext cx="2321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ea typeface="黑体" panose="02010609060101010101" pitchFamily="2" charset="-122"/>
                </a:rPr>
                <a:t>记作  </a:t>
              </a:r>
              <a:r>
                <a:rPr lang="en-US" altLang="zh-CN" sz="2400" dirty="0">
                  <a:ea typeface="黑体" panose="02010609060101010101" pitchFamily="2" charset="-122"/>
                </a:rPr>
                <a:t>P</a:t>
              </a:r>
              <a:r>
                <a:rPr lang="zh-CN" altLang="en-US" sz="2400" dirty="0">
                  <a:ea typeface="黑体" panose="02010609060101010101" pitchFamily="2" charset="-122"/>
                </a:rPr>
                <a:t>（不可能事件）</a:t>
              </a:r>
              <a:r>
                <a:rPr lang="en-US" altLang="zh-CN" sz="2400" dirty="0">
                  <a:ea typeface="黑体" panose="02010609060101010101" pitchFamily="2" charset="-122"/>
                </a:rPr>
                <a:t>=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2" charset="-122"/>
                </a:rPr>
                <a:t>0</a:t>
              </a:r>
              <a:r>
                <a:rPr lang="zh-CN" altLang="en-US" sz="2400" dirty="0">
                  <a:ea typeface="黑体" panose="02010609060101010101" pitchFamily="2" charset="-122"/>
                </a:rPr>
                <a:t>；</a:t>
              </a:r>
            </a:p>
          </p:txBody>
        </p:sp>
        <p:sp>
          <p:nvSpPr>
            <p:cNvPr id="17415" name="Text Box 18"/>
            <p:cNvSpPr txBox="1">
              <a:spLocks noChangeArrowheads="1"/>
            </p:cNvSpPr>
            <p:nvPr/>
          </p:nvSpPr>
          <p:spPr bwMode="auto">
            <a:xfrm>
              <a:off x="884" y="3450"/>
              <a:ext cx="199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ea typeface="黑体" panose="02010609060101010101" pitchFamily="2" charset="-122"/>
                </a:rPr>
                <a:t>③</a:t>
              </a:r>
              <a:r>
                <a:rPr lang="zh-CN" altLang="en-US" sz="2400" dirty="0">
                  <a:ea typeface="黑体" panose="02010609060101010101" pitchFamily="2" charset="-122"/>
                </a:rPr>
                <a:t>若</a:t>
              </a:r>
              <a:r>
                <a:rPr lang="en-US" altLang="zh-CN" sz="2400" dirty="0">
                  <a:ea typeface="黑体" panose="02010609060101010101" pitchFamily="2" charset="-122"/>
                </a:rPr>
                <a:t>A</a:t>
              </a:r>
              <a:r>
                <a:rPr lang="zh-CN" altLang="en-US" sz="2400" dirty="0">
                  <a:ea typeface="黑体" panose="02010609060101010101" pitchFamily="2" charset="-122"/>
                </a:rPr>
                <a:t>为随机事件</a:t>
              </a:r>
            </a:p>
          </p:txBody>
        </p:sp>
        <p:sp>
          <p:nvSpPr>
            <p:cNvPr id="17416" name="Text Box 19"/>
            <p:cNvSpPr txBox="1">
              <a:spLocks noChangeArrowheads="1"/>
            </p:cNvSpPr>
            <p:nvPr/>
          </p:nvSpPr>
          <p:spPr bwMode="auto">
            <a:xfrm>
              <a:off x="3347" y="3449"/>
              <a:ext cx="1951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ea typeface="黑体" panose="02010609060101010101" pitchFamily="2" charset="-122"/>
                </a:rPr>
                <a:t>则     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2" charset="-122"/>
                </a:rPr>
                <a:t>0</a:t>
              </a:r>
              <a:r>
                <a:rPr lang="zh-CN" altLang="en-US" sz="2400" dirty="0">
                  <a:ea typeface="黑体" panose="02010609060101010101" pitchFamily="2" charset="-122"/>
                </a:rPr>
                <a:t>＜</a:t>
              </a:r>
              <a:r>
                <a:rPr lang="en-US" altLang="zh-CN" sz="2400" dirty="0">
                  <a:ea typeface="黑体" panose="02010609060101010101" pitchFamily="2" charset="-122"/>
                </a:rPr>
                <a:t>P</a:t>
              </a:r>
              <a:r>
                <a:rPr lang="zh-CN" altLang="en-US" sz="2400" dirty="0">
                  <a:ea typeface="黑体" panose="02010609060101010101" pitchFamily="2" charset="-122"/>
                </a:rPr>
                <a:t>（</a:t>
              </a:r>
              <a:r>
                <a:rPr lang="en-US" altLang="zh-CN" sz="2400" dirty="0">
                  <a:ea typeface="黑体" panose="02010609060101010101" pitchFamily="2" charset="-122"/>
                </a:rPr>
                <a:t>A</a:t>
              </a:r>
              <a:r>
                <a:rPr lang="zh-CN" altLang="en-US" sz="2400" dirty="0">
                  <a:ea typeface="黑体" panose="02010609060101010101" pitchFamily="2" charset="-122"/>
                </a:rPr>
                <a:t>）＜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2" charset="-122"/>
                </a:rPr>
                <a:t>1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20763" y="4948238"/>
          <a:ext cx="68405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r:id="rId3" imgW="2413000" imgH="203200" progId="Equation.DSMT4">
                  <p:embed/>
                </p:oleObj>
              </mc:Choice>
              <mc:Fallback>
                <p:oleObj r:id="rId3" imgW="24130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948238"/>
                        <a:ext cx="68405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pic.baike.soso.com/p/20140505/20140505095301-15169788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1413" y="1590675"/>
            <a:ext cx="23510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87350" y="1223963"/>
            <a:ext cx="5834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你玩过剪子、石头、布的游戏吗？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387350" y="2212975"/>
            <a:ext cx="6119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小亮和小颖玩这个游戏，游戏规则是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</a:p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“剪刀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胜“布”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布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胜“石头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</a:p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“石头”胜“剪刀”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250825" y="4308475"/>
            <a:ext cx="8677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）如果二人都随机出一个手势，那么在第一次“出手”时，小亮获胜的概率有多大？小颖获胜的概率呢？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1360488" y="1624013"/>
            <a:ext cx="1247775" cy="1100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360488" y="2724150"/>
            <a:ext cx="1247775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360488" y="2724150"/>
            <a:ext cx="1247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14350" y="1085850"/>
            <a:ext cx="179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a typeface="黑体" panose="02010609060101010101" pitchFamily="2" charset="-122"/>
              </a:rPr>
              <a:t>剪子、石头、布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27063" y="1441450"/>
            <a:ext cx="1682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         S        B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608263" y="14398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608263" y="2540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608263" y="3860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417763" y="606425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ea typeface="黑体" panose="02010609060101010101" pitchFamily="2" charset="-122"/>
              </a:rPr>
              <a:t>小亮</a:t>
            </a:r>
          </a:p>
        </p:txBody>
      </p:sp>
      <p:grpSp>
        <p:nvGrpSpPr>
          <p:cNvPr id="42000" name="Group 16"/>
          <p:cNvGrpSpPr/>
          <p:nvPr/>
        </p:nvGrpSpPr>
        <p:grpSpPr bwMode="auto">
          <a:xfrm>
            <a:off x="3062288" y="1117600"/>
            <a:ext cx="690562" cy="833438"/>
            <a:chOff x="1744" y="462"/>
            <a:chExt cx="435" cy="525"/>
          </a:xfrm>
        </p:grpSpPr>
        <p:sp>
          <p:nvSpPr>
            <p:cNvPr id="19467" name="Line 13"/>
            <p:cNvSpPr>
              <a:spLocks noChangeShapeType="1"/>
            </p:cNvSpPr>
            <p:nvPr/>
          </p:nvSpPr>
          <p:spPr bwMode="auto">
            <a:xfrm flipV="1">
              <a:off x="1744" y="462"/>
              <a:ext cx="435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Line 14"/>
            <p:cNvSpPr>
              <a:spLocks noChangeShapeType="1"/>
            </p:cNvSpPr>
            <p:nvPr/>
          </p:nvSpPr>
          <p:spPr bwMode="auto">
            <a:xfrm>
              <a:off x="1744" y="756"/>
              <a:ext cx="4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Line 15"/>
            <p:cNvSpPr>
              <a:spLocks noChangeShapeType="1"/>
            </p:cNvSpPr>
            <p:nvPr/>
          </p:nvSpPr>
          <p:spPr bwMode="auto">
            <a:xfrm>
              <a:off x="1744" y="756"/>
              <a:ext cx="435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578225" y="593725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FF"/>
                </a:solidFill>
                <a:ea typeface="黑体" panose="02010609060101010101" pitchFamily="2" charset="-122"/>
              </a:rPr>
              <a:t>小莹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924300" y="9334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3924300" y="13874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924300" y="17938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grpSp>
        <p:nvGrpSpPr>
          <p:cNvPr id="42012" name="Group 28"/>
          <p:cNvGrpSpPr/>
          <p:nvPr/>
        </p:nvGrpSpPr>
        <p:grpSpPr bwMode="auto">
          <a:xfrm>
            <a:off x="3095625" y="2135188"/>
            <a:ext cx="1181100" cy="1200150"/>
            <a:chOff x="2055" y="1333"/>
            <a:chExt cx="744" cy="756"/>
          </a:xfrm>
        </p:grpSpPr>
        <p:grpSp>
          <p:nvGrpSpPr>
            <p:cNvPr id="19475" name="Group 21"/>
            <p:cNvGrpSpPr/>
            <p:nvPr/>
          </p:nvGrpSpPr>
          <p:grpSpPr bwMode="auto">
            <a:xfrm>
              <a:off x="2055" y="1442"/>
              <a:ext cx="435" cy="524"/>
              <a:chOff x="1647" y="455"/>
              <a:chExt cx="435" cy="524"/>
            </a:xfrm>
          </p:grpSpPr>
          <p:sp>
            <p:nvSpPr>
              <p:cNvPr id="19476" name="Line 22"/>
              <p:cNvSpPr>
                <a:spLocks noChangeShapeType="1"/>
              </p:cNvSpPr>
              <p:nvPr/>
            </p:nvSpPr>
            <p:spPr bwMode="auto">
              <a:xfrm flipV="1">
                <a:off x="1647" y="455"/>
                <a:ext cx="435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7" name="Line 23"/>
              <p:cNvSpPr>
                <a:spLocks noChangeShapeType="1"/>
              </p:cNvSpPr>
              <p:nvPr/>
            </p:nvSpPr>
            <p:spPr bwMode="auto">
              <a:xfrm>
                <a:off x="1647" y="748"/>
                <a:ext cx="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8" name="Line 24"/>
              <p:cNvSpPr>
                <a:spLocks noChangeShapeType="1"/>
              </p:cNvSpPr>
              <p:nvPr/>
            </p:nvSpPr>
            <p:spPr bwMode="auto">
              <a:xfrm>
                <a:off x="1647" y="748"/>
                <a:ext cx="435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2587" y="13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FF"/>
                  </a:solidFill>
                  <a:ea typeface="黑体" panose="02010609060101010101" pitchFamily="2" charset="-122"/>
                </a:rPr>
                <a:t>J</a:t>
              </a:r>
            </a:p>
          </p:txBody>
        </p:sp>
        <p:sp>
          <p:nvSpPr>
            <p:cNvPr id="19480" name="Text Box 26"/>
            <p:cNvSpPr txBox="1">
              <a:spLocks noChangeArrowheads="1"/>
            </p:cNvSpPr>
            <p:nvPr/>
          </p:nvSpPr>
          <p:spPr bwMode="auto">
            <a:xfrm>
              <a:off x="2587" y="162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FF"/>
                  </a:solidFill>
                  <a:ea typeface="黑体" panose="02010609060101010101" pitchFamily="2" charset="-122"/>
                </a:rPr>
                <a:t>S</a:t>
              </a:r>
            </a:p>
          </p:txBody>
        </p:sp>
        <p:sp>
          <p:nvSpPr>
            <p:cNvPr id="19481" name="Text Box 27"/>
            <p:cNvSpPr txBox="1">
              <a:spLocks noChangeArrowheads="1"/>
            </p:cNvSpPr>
            <p:nvPr/>
          </p:nvSpPr>
          <p:spPr bwMode="auto">
            <a:xfrm>
              <a:off x="2587" y="185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FF"/>
                  </a:solidFill>
                  <a:ea typeface="黑体" panose="02010609060101010101" pitchFamily="2" charset="-122"/>
                </a:rPr>
                <a:t>B</a:t>
              </a:r>
            </a:p>
          </p:txBody>
        </p:sp>
      </p:grpSp>
      <p:grpSp>
        <p:nvGrpSpPr>
          <p:cNvPr id="42013" name="Group 29"/>
          <p:cNvGrpSpPr/>
          <p:nvPr/>
        </p:nvGrpSpPr>
        <p:grpSpPr bwMode="auto">
          <a:xfrm>
            <a:off x="3095625" y="3422650"/>
            <a:ext cx="1190625" cy="1200150"/>
            <a:chOff x="2049" y="1333"/>
            <a:chExt cx="750" cy="756"/>
          </a:xfrm>
        </p:grpSpPr>
        <p:grpSp>
          <p:nvGrpSpPr>
            <p:cNvPr id="19483" name="Group 30"/>
            <p:cNvGrpSpPr/>
            <p:nvPr/>
          </p:nvGrpSpPr>
          <p:grpSpPr bwMode="auto">
            <a:xfrm>
              <a:off x="2049" y="1442"/>
              <a:ext cx="435" cy="526"/>
              <a:chOff x="1641" y="455"/>
              <a:chExt cx="435" cy="526"/>
            </a:xfrm>
          </p:grpSpPr>
          <p:sp>
            <p:nvSpPr>
              <p:cNvPr id="19484" name="Line 31"/>
              <p:cNvSpPr>
                <a:spLocks noChangeShapeType="1"/>
              </p:cNvSpPr>
              <p:nvPr/>
            </p:nvSpPr>
            <p:spPr bwMode="auto">
              <a:xfrm flipV="1">
                <a:off x="1641" y="455"/>
                <a:ext cx="435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Line 32"/>
              <p:cNvSpPr>
                <a:spLocks noChangeShapeType="1"/>
              </p:cNvSpPr>
              <p:nvPr/>
            </p:nvSpPr>
            <p:spPr bwMode="auto">
              <a:xfrm>
                <a:off x="1641" y="750"/>
                <a:ext cx="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6" name="Line 33"/>
              <p:cNvSpPr>
                <a:spLocks noChangeShapeType="1"/>
              </p:cNvSpPr>
              <p:nvPr/>
            </p:nvSpPr>
            <p:spPr bwMode="auto">
              <a:xfrm>
                <a:off x="1641" y="750"/>
                <a:ext cx="435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87" name="Text Box 34"/>
            <p:cNvSpPr txBox="1">
              <a:spLocks noChangeArrowheads="1"/>
            </p:cNvSpPr>
            <p:nvPr/>
          </p:nvSpPr>
          <p:spPr bwMode="auto">
            <a:xfrm>
              <a:off x="2587" y="13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FF"/>
                  </a:solidFill>
                  <a:ea typeface="黑体" panose="02010609060101010101" pitchFamily="2" charset="-122"/>
                </a:rPr>
                <a:t>J</a:t>
              </a:r>
            </a:p>
          </p:txBody>
        </p:sp>
        <p:sp>
          <p:nvSpPr>
            <p:cNvPr id="19488" name="Text Box 35"/>
            <p:cNvSpPr txBox="1">
              <a:spLocks noChangeArrowheads="1"/>
            </p:cNvSpPr>
            <p:nvPr/>
          </p:nvSpPr>
          <p:spPr bwMode="auto">
            <a:xfrm>
              <a:off x="2587" y="162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FF"/>
                  </a:solidFill>
                  <a:ea typeface="黑体" panose="02010609060101010101" pitchFamily="2" charset="-122"/>
                </a:rPr>
                <a:t>S</a:t>
              </a:r>
            </a:p>
          </p:txBody>
        </p:sp>
        <p:sp>
          <p:nvSpPr>
            <p:cNvPr id="19489" name="Text Box 36"/>
            <p:cNvSpPr txBox="1">
              <a:spLocks noChangeArrowheads="1"/>
            </p:cNvSpPr>
            <p:nvPr/>
          </p:nvSpPr>
          <p:spPr bwMode="auto">
            <a:xfrm>
              <a:off x="2587" y="185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FF"/>
                  </a:solidFill>
                  <a:ea typeface="黑体" panose="02010609060101010101" pitchFamily="2" charset="-122"/>
                </a:rPr>
                <a:t>B</a:t>
              </a:r>
            </a:p>
          </p:txBody>
        </p:sp>
      </p:grp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4286250" y="92075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4286250" y="13636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4286250" y="17557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4286250" y="21351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4286250" y="2576513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4286250" y="2968625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4324350" y="34226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4324350" y="3889375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4324350" y="4278313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graphicFrame>
        <p:nvGraphicFramePr>
          <p:cNvPr id="42030" name="Object 46"/>
          <p:cNvGraphicFramePr>
            <a:graphicFrameLocks noChangeAspect="1"/>
          </p:cNvGraphicFramePr>
          <p:nvPr/>
        </p:nvGraphicFramePr>
        <p:xfrm>
          <a:off x="452438" y="4541838"/>
          <a:ext cx="25146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r:id="rId3" imgW="1143000" imgH="215900" progId="Equation.3">
                  <p:embed/>
                </p:oleObj>
              </mc:Choice>
              <mc:Fallback>
                <p:oleObj r:id="rId3" imgW="1143000" imgH="2159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541838"/>
                        <a:ext cx="25146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1" name="Object 47"/>
          <p:cNvGraphicFramePr>
            <a:graphicFrameLocks noChangeAspect="1"/>
          </p:cNvGraphicFramePr>
          <p:nvPr/>
        </p:nvGraphicFramePr>
        <p:xfrm>
          <a:off x="5060950" y="4602163"/>
          <a:ext cx="22526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r:id="rId5" imgW="977265" imgH="215900" progId="Equation.3">
                  <p:embed/>
                </p:oleObj>
              </mc:Choice>
              <mc:Fallback>
                <p:oleObj r:id="rId5" imgW="977265" imgH="2159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4602163"/>
                        <a:ext cx="22526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2" name="Object 48"/>
          <p:cNvGraphicFramePr>
            <a:graphicFrameLocks noChangeAspect="1"/>
          </p:cNvGraphicFramePr>
          <p:nvPr/>
        </p:nvGraphicFramePr>
        <p:xfrm>
          <a:off x="430213" y="5221288"/>
          <a:ext cx="2755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r:id="rId7" imgW="1231265" imgH="215900" progId="Equation.3">
                  <p:embed/>
                </p:oleObj>
              </mc:Choice>
              <mc:Fallback>
                <p:oleObj r:id="rId7" imgW="1231265" imgH="2159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5221288"/>
                        <a:ext cx="2755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3" name="Object 49"/>
          <p:cNvGraphicFramePr>
            <a:graphicFrameLocks noChangeAspect="1"/>
          </p:cNvGraphicFramePr>
          <p:nvPr/>
        </p:nvGraphicFramePr>
        <p:xfrm>
          <a:off x="465138" y="5903913"/>
          <a:ext cx="40528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r:id="rId9" imgW="1943100" imgH="215900" progId="Equation.3">
                  <p:embed/>
                </p:oleObj>
              </mc:Choice>
              <mc:Fallback>
                <p:oleObj r:id="rId9" imgW="1943100" imgH="2159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5903913"/>
                        <a:ext cx="40528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5" name="Line 51"/>
          <p:cNvSpPr>
            <a:spLocks noChangeShapeType="1"/>
          </p:cNvSpPr>
          <p:nvPr/>
        </p:nvSpPr>
        <p:spPr bwMode="auto">
          <a:xfrm>
            <a:off x="4375150" y="2097088"/>
            <a:ext cx="346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>
            <a:off x="4387850" y="2476500"/>
            <a:ext cx="346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>
            <a:off x="4454525" y="4227513"/>
            <a:ext cx="346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2038" name="Object 54"/>
          <p:cNvGraphicFramePr>
            <a:graphicFrameLocks noChangeAspect="1"/>
          </p:cNvGraphicFramePr>
          <p:nvPr/>
        </p:nvGraphicFramePr>
        <p:xfrm>
          <a:off x="2971800" y="4411663"/>
          <a:ext cx="7810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r:id="rId11" imgW="393700" imgH="393700" progId="Equation.3">
                  <p:embed/>
                </p:oleObj>
              </mc:Choice>
              <mc:Fallback>
                <p:oleObj r:id="rId11" imgW="393700" imgH="3937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1663"/>
                        <a:ext cx="7810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9" name="Line 55"/>
          <p:cNvSpPr>
            <a:spLocks noChangeShapeType="1"/>
          </p:cNvSpPr>
          <p:nvPr/>
        </p:nvSpPr>
        <p:spPr bwMode="auto">
          <a:xfrm>
            <a:off x="4375150" y="1730375"/>
            <a:ext cx="346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40" name="Line 56"/>
          <p:cNvSpPr>
            <a:spLocks noChangeShapeType="1"/>
          </p:cNvSpPr>
          <p:nvPr/>
        </p:nvSpPr>
        <p:spPr bwMode="auto">
          <a:xfrm>
            <a:off x="4398963" y="3297238"/>
            <a:ext cx="346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41" name="Line 57"/>
          <p:cNvSpPr>
            <a:spLocks noChangeShapeType="1"/>
          </p:cNvSpPr>
          <p:nvPr/>
        </p:nvSpPr>
        <p:spPr bwMode="auto">
          <a:xfrm>
            <a:off x="4441825" y="3771900"/>
            <a:ext cx="346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2042" name="Object 58"/>
          <p:cNvGraphicFramePr>
            <a:graphicFrameLocks noChangeAspect="1"/>
          </p:cNvGraphicFramePr>
          <p:nvPr/>
        </p:nvGraphicFramePr>
        <p:xfrm>
          <a:off x="7313613" y="4446588"/>
          <a:ext cx="7810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r:id="rId13" imgW="393700" imgH="393700" progId="Equation.3">
                  <p:embed/>
                </p:oleObj>
              </mc:Choice>
              <mc:Fallback>
                <p:oleObj r:id="rId13" imgW="393700" imgH="3937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4446588"/>
                        <a:ext cx="7810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3" name="Object 59"/>
          <p:cNvGraphicFramePr>
            <a:graphicFrameLocks noChangeAspect="1"/>
          </p:cNvGraphicFramePr>
          <p:nvPr/>
        </p:nvGraphicFramePr>
        <p:xfrm>
          <a:off x="3217863" y="5073650"/>
          <a:ext cx="7810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r:id="rId15" imgW="393700" imgH="393700" progId="Equation.3">
                  <p:embed/>
                </p:oleObj>
              </mc:Choice>
              <mc:Fallback>
                <p:oleObj r:id="rId15" imgW="393700" imgH="3937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5073650"/>
                        <a:ext cx="7810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4" name="Object 60"/>
          <p:cNvGraphicFramePr>
            <a:graphicFrameLocks noChangeAspect="1"/>
          </p:cNvGraphicFramePr>
          <p:nvPr/>
        </p:nvGraphicFramePr>
        <p:xfrm>
          <a:off x="4606925" y="5729288"/>
          <a:ext cx="8064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r:id="rId16" imgW="405765" imgH="393065" progId="Equation.3">
                  <p:embed/>
                </p:oleObj>
              </mc:Choice>
              <mc:Fallback>
                <p:oleObj r:id="rId16" imgW="405765" imgH="393065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5729288"/>
                        <a:ext cx="8064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45" name="Line 61"/>
          <p:cNvSpPr>
            <a:spLocks noChangeShapeType="1"/>
          </p:cNvSpPr>
          <p:nvPr/>
        </p:nvSpPr>
        <p:spPr bwMode="auto">
          <a:xfrm>
            <a:off x="5356225" y="1454150"/>
            <a:ext cx="314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6007100" y="896938"/>
            <a:ext cx="0" cy="2525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47" name="Line 63"/>
          <p:cNvSpPr>
            <a:spLocks noChangeShapeType="1"/>
          </p:cNvSpPr>
          <p:nvPr/>
        </p:nvSpPr>
        <p:spPr bwMode="auto">
          <a:xfrm flipH="1" flipV="1">
            <a:off x="5356225" y="973138"/>
            <a:ext cx="650875" cy="481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48" name="Text Box 64"/>
          <p:cNvSpPr txBox="1">
            <a:spLocks noChangeArrowheads="1"/>
          </p:cNvSpPr>
          <p:nvPr/>
        </p:nvSpPr>
        <p:spPr bwMode="auto">
          <a:xfrm>
            <a:off x="5216525" y="1131888"/>
            <a:ext cx="593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FF0000"/>
                </a:solidFill>
                <a:ea typeface="黑体" panose="02010609060101010101" pitchFamily="2" charset="-122"/>
              </a:rPr>
              <a:t>小亮</a:t>
            </a:r>
          </a:p>
        </p:txBody>
      </p:sp>
      <p:sp>
        <p:nvSpPr>
          <p:cNvPr id="42049" name="Text Box 65"/>
          <p:cNvSpPr txBox="1">
            <a:spLocks noChangeArrowheads="1"/>
          </p:cNvSpPr>
          <p:nvPr/>
        </p:nvSpPr>
        <p:spPr bwMode="auto">
          <a:xfrm>
            <a:off x="5514975" y="91916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FF"/>
                </a:solidFill>
                <a:ea typeface="黑体" panose="02010609060101010101" pitchFamily="2" charset="-122"/>
              </a:rPr>
              <a:t>小莹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5384800" y="16097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5384800" y="2235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5384800" y="29686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6278563" y="10398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7021513" y="10398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55" name="Text Box 71"/>
          <p:cNvSpPr txBox="1">
            <a:spLocks noChangeArrowheads="1"/>
          </p:cNvSpPr>
          <p:nvPr/>
        </p:nvSpPr>
        <p:spPr bwMode="auto">
          <a:xfrm>
            <a:off x="7786688" y="10207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2056" name="Line 72"/>
          <p:cNvSpPr>
            <a:spLocks noChangeShapeType="1"/>
          </p:cNvSpPr>
          <p:nvPr/>
        </p:nvSpPr>
        <p:spPr bwMode="auto">
          <a:xfrm>
            <a:off x="5384800" y="2097088"/>
            <a:ext cx="314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57" name="Line 73"/>
          <p:cNvSpPr>
            <a:spLocks noChangeShapeType="1"/>
          </p:cNvSpPr>
          <p:nvPr/>
        </p:nvSpPr>
        <p:spPr bwMode="auto">
          <a:xfrm>
            <a:off x="5384800" y="2786063"/>
            <a:ext cx="311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58" name="Line 74"/>
          <p:cNvSpPr>
            <a:spLocks noChangeShapeType="1"/>
          </p:cNvSpPr>
          <p:nvPr/>
        </p:nvSpPr>
        <p:spPr bwMode="auto">
          <a:xfrm>
            <a:off x="5448300" y="3419475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59" name="Line 75"/>
          <p:cNvSpPr>
            <a:spLocks noChangeShapeType="1"/>
          </p:cNvSpPr>
          <p:nvPr/>
        </p:nvSpPr>
        <p:spPr bwMode="auto">
          <a:xfrm>
            <a:off x="6804025" y="901700"/>
            <a:ext cx="0" cy="2525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60" name="Line 76"/>
          <p:cNvSpPr>
            <a:spLocks noChangeShapeType="1"/>
          </p:cNvSpPr>
          <p:nvPr/>
        </p:nvSpPr>
        <p:spPr bwMode="auto">
          <a:xfrm>
            <a:off x="7627938" y="871538"/>
            <a:ext cx="0" cy="2525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>
            <a:off x="8496300" y="973138"/>
            <a:ext cx="0" cy="2446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6126163" y="15843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63" name="Text Box 79"/>
          <p:cNvSpPr txBox="1">
            <a:spLocks noChangeArrowheads="1"/>
          </p:cNvSpPr>
          <p:nvPr/>
        </p:nvSpPr>
        <p:spPr bwMode="auto">
          <a:xfrm>
            <a:off x="7021513" y="1579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7786688" y="16240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J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6126163" y="22352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7748588" y="2235200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2069" name="Text Box 85"/>
          <p:cNvSpPr txBox="1">
            <a:spLocks noChangeArrowheads="1"/>
          </p:cNvSpPr>
          <p:nvPr/>
        </p:nvSpPr>
        <p:spPr bwMode="auto">
          <a:xfrm>
            <a:off x="6126163" y="29067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J</a:t>
            </a:r>
          </a:p>
        </p:txBody>
      </p:sp>
      <p:sp>
        <p:nvSpPr>
          <p:cNvPr id="42070" name="Text Box 86"/>
          <p:cNvSpPr txBox="1">
            <a:spLocks noChangeArrowheads="1"/>
          </p:cNvSpPr>
          <p:nvPr/>
        </p:nvSpPr>
        <p:spPr bwMode="auto">
          <a:xfrm>
            <a:off x="6983413" y="2930525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7786688" y="2943225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B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42074" name="Text Box 90"/>
          <p:cNvSpPr txBox="1">
            <a:spLocks noChangeArrowheads="1"/>
          </p:cNvSpPr>
          <p:nvPr/>
        </p:nvSpPr>
        <p:spPr bwMode="auto">
          <a:xfrm>
            <a:off x="6983413" y="2235200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ea typeface="黑体" panose="02010609060101010101" pitchFamily="2" charset="-122"/>
              </a:rPr>
              <a:t>S 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42075" name="Oval 91"/>
          <p:cNvSpPr>
            <a:spLocks noChangeArrowheads="1"/>
          </p:cNvSpPr>
          <p:nvPr/>
        </p:nvSpPr>
        <p:spPr bwMode="auto">
          <a:xfrm>
            <a:off x="7704138" y="1584325"/>
            <a:ext cx="596900" cy="4556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2076" name="Oval 92"/>
          <p:cNvSpPr>
            <a:spLocks noChangeArrowheads="1"/>
          </p:cNvSpPr>
          <p:nvPr/>
        </p:nvSpPr>
        <p:spPr bwMode="auto">
          <a:xfrm>
            <a:off x="6054725" y="2235200"/>
            <a:ext cx="596900" cy="4556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2077" name="Oval 93"/>
          <p:cNvSpPr>
            <a:spLocks noChangeArrowheads="1"/>
          </p:cNvSpPr>
          <p:nvPr/>
        </p:nvSpPr>
        <p:spPr bwMode="auto">
          <a:xfrm>
            <a:off x="6938963" y="2906713"/>
            <a:ext cx="596900" cy="4556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2078" name="Oval 94"/>
          <p:cNvSpPr>
            <a:spLocks noChangeArrowheads="1"/>
          </p:cNvSpPr>
          <p:nvPr/>
        </p:nvSpPr>
        <p:spPr bwMode="auto">
          <a:xfrm>
            <a:off x="6983413" y="1535113"/>
            <a:ext cx="596900" cy="4556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2079" name="Oval 95"/>
          <p:cNvSpPr>
            <a:spLocks noChangeArrowheads="1"/>
          </p:cNvSpPr>
          <p:nvPr/>
        </p:nvSpPr>
        <p:spPr bwMode="auto">
          <a:xfrm>
            <a:off x="7742238" y="2160588"/>
            <a:ext cx="596900" cy="4556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2080" name="Oval 96"/>
          <p:cNvSpPr>
            <a:spLocks noChangeArrowheads="1"/>
          </p:cNvSpPr>
          <p:nvPr/>
        </p:nvSpPr>
        <p:spPr bwMode="auto">
          <a:xfrm>
            <a:off x="6126163" y="2879725"/>
            <a:ext cx="596900" cy="4556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92" name="TextBox 1"/>
          <p:cNvSpPr txBox="1">
            <a:spLocks noChangeArrowheads="1"/>
          </p:cNvSpPr>
          <p:nvPr/>
        </p:nvSpPr>
        <p:spPr bwMode="auto">
          <a:xfrm>
            <a:off x="200025" y="5167313"/>
            <a:ext cx="8043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6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600" dirty="0">
                <a:latin typeface="黑体" panose="02010609060101010101" pitchFamily="2" charset="-122"/>
                <a:ea typeface="黑体" panose="02010609060101010101" pitchFamily="2" charset="-122"/>
              </a:rPr>
              <a:t>）两人同时出手后，出现平局的概率有多大？</a:t>
            </a:r>
          </a:p>
        </p:txBody>
      </p:sp>
      <p:sp>
        <p:nvSpPr>
          <p:cNvPr id="93" name="TextBox 2"/>
          <p:cNvSpPr txBox="1">
            <a:spLocks noChangeArrowheads="1"/>
          </p:cNvSpPr>
          <p:nvPr/>
        </p:nvSpPr>
        <p:spPr bwMode="auto">
          <a:xfrm>
            <a:off x="254000" y="5695950"/>
            <a:ext cx="8512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）假设两人 经过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此出手，皆为平局，直到第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n+1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次出手实验才决出胜负，那么在第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n+1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次出手时，甲、乙两人获胜的概率分别为多大？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  <p:bldP spid="41991" grpId="0"/>
      <p:bldP spid="41992" grpId="0"/>
      <p:bldP spid="41993" grpId="0"/>
      <p:bldP spid="41994" grpId="0"/>
      <p:bldP spid="41995" grpId="0"/>
      <p:bldP spid="41996" grpId="0"/>
      <p:bldP spid="42001" grpId="0"/>
      <p:bldP spid="42002" grpId="0"/>
      <p:bldP spid="42003" grpId="0"/>
      <p:bldP spid="42004" grpId="0"/>
      <p:bldP spid="42021" grpId="0"/>
      <p:bldP spid="42022" grpId="0"/>
      <p:bldP spid="42023" grpId="0"/>
      <p:bldP spid="42024" grpId="0"/>
      <p:bldP spid="42025" grpId="0"/>
      <p:bldP spid="42026" grpId="0"/>
      <p:bldP spid="42027" grpId="0"/>
      <p:bldP spid="42028" grpId="0"/>
      <p:bldP spid="42029" grpId="0"/>
      <p:bldP spid="42035" grpId="0" animBg="1"/>
      <p:bldP spid="42036" grpId="0" animBg="1"/>
      <p:bldP spid="42037" grpId="0" animBg="1"/>
      <p:bldP spid="42039" grpId="0" animBg="1"/>
      <p:bldP spid="42040" grpId="0" animBg="1"/>
      <p:bldP spid="42041" grpId="0" animBg="1"/>
      <p:bldP spid="42045" grpId="0" animBg="1"/>
      <p:bldP spid="42046" grpId="0" animBg="1"/>
      <p:bldP spid="42047" grpId="0" animBg="1"/>
      <p:bldP spid="42048" grpId="0"/>
      <p:bldP spid="42049" grpId="0"/>
      <p:bldP spid="42050" grpId="0"/>
      <p:bldP spid="42051" grpId="0"/>
      <p:bldP spid="42052" grpId="0"/>
      <p:bldP spid="42053" grpId="0"/>
      <p:bldP spid="42054" grpId="0"/>
      <p:bldP spid="42055" grpId="0"/>
      <p:bldP spid="42056" grpId="0" animBg="1"/>
      <p:bldP spid="42057" grpId="0" animBg="1"/>
      <p:bldP spid="42058" grpId="0" animBg="1"/>
      <p:bldP spid="42059" grpId="0" animBg="1"/>
      <p:bldP spid="42060" grpId="0" animBg="1"/>
      <p:bldP spid="42061" grpId="0" animBg="1"/>
      <p:bldP spid="42062" grpId="0"/>
      <p:bldP spid="42063" grpId="0"/>
      <p:bldP spid="42064" grpId="0"/>
      <p:bldP spid="42065" grpId="0"/>
      <p:bldP spid="42068" grpId="0"/>
      <p:bldP spid="42069" grpId="0"/>
      <p:bldP spid="42070" grpId="0"/>
      <p:bldP spid="42071" grpId="0"/>
      <p:bldP spid="42074" grpId="0"/>
      <p:bldP spid="42075" grpId="0" animBg="1"/>
      <p:bldP spid="42076" grpId="0" animBg="1"/>
      <p:bldP spid="42077" grpId="0" animBg="1"/>
      <p:bldP spid="42078" grpId="0" animBg="1"/>
      <p:bldP spid="42079" grpId="0" animBg="1"/>
      <p:bldP spid="42080" grpId="0" animBg="1"/>
      <p:bldP spid="92" grpId="0"/>
      <p:bldP spid="92" grpId="1"/>
      <p:bldP spid="93" grpId="0"/>
      <p:bldP spid="9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827088" y="950913"/>
            <a:ext cx="748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238" y="3240088"/>
            <a:ext cx="27432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71488" y="1724025"/>
            <a:ext cx="78851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黑体" panose="02010609060101010101" pitchFamily="2" charset="-122"/>
              </a:rPr>
              <a:t>　　 如图，是一个自由转动的转盘，被平均分成六等份，每次转动停止后指针指向偶数的概率是多少？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01675" y="754063"/>
            <a:ext cx="77041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某快餐店为了招揽顾客，推出一种“转盘”游戏：一个圆形转盘被分成了</a:t>
            </a:r>
            <a:r>
              <a:rPr lang="en-US" altLang="zh-CN" sz="2200" dirty="0"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个圆心角都相等的扇形，其中有</a:t>
            </a:r>
            <a:r>
              <a:rPr lang="en-US" altLang="zh-CN" sz="22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个扇形涂成红色，</a:t>
            </a:r>
            <a:r>
              <a:rPr lang="en-US" altLang="zh-CN" sz="2200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个扇形涂成绿色，其余涂成黄色。顾客消费满</a:t>
            </a:r>
            <a:r>
              <a:rPr lang="en-US" altLang="zh-CN" sz="2200" dirty="0">
                <a:latin typeface="黑体" panose="02010609060101010101" pitchFamily="2" charset="-122"/>
                <a:ea typeface="黑体" panose="02010609060101010101" pitchFamily="2" charset="-122"/>
              </a:rPr>
              <a:t>200</a:t>
            </a: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元后，可以自由转动一次转盘。如果转盘停止后，指针落在绿色区域获得二等奖，落在红色区域获得一等奖，凭奖券顾客下次来店就餐时，可分别享受九折、八折优惠。</a:t>
            </a:r>
            <a:endParaRPr lang="en-US" altLang="zh-CN" sz="2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20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）这个游戏一、二等奖的中奖率分别是多少？</a:t>
            </a:r>
            <a:endParaRPr lang="en-US" altLang="zh-CN" sz="2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2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）这个游戏的中奖率是多少？</a:t>
            </a:r>
          </a:p>
        </p:txBody>
      </p:sp>
      <p:graphicFrame>
        <p:nvGraphicFramePr>
          <p:cNvPr id="21506" name="图表 23"/>
          <p:cNvGraphicFramePr/>
          <p:nvPr/>
        </p:nvGraphicFramePr>
        <p:xfrm>
          <a:off x="4191000" y="3694113"/>
          <a:ext cx="48545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r:id="rId3" imgW="4858385" imgH="2627630" progId="Excel.Chart.8">
                  <p:embed/>
                </p:oleObj>
              </mc:Choice>
              <mc:Fallback>
                <p:oleObj r:id="rId3" imgW="4858385" imgH="2627630" progId="Excel.Chart.8">
                  <p:embed/>
                  <p:pic>
                    <p:nvPicPr>
                      <p:cNvPr id="0" name="图表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694113"/>
                        <a:ext cx="48545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15988" y="4005263"/>
          <a:ext cx="3752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5" imgW="3403600" imgH="647700" progId="Equation.3">
                  <p:embed/>
                </p:oleObj>
              </mc:Choice>
              <mc:Fallback>
                <p:oleObj r:id="rId5" imgW="34036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005263"/>
                        <a:ext cx="37528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985963" y="4767263"/>
          <a:ext cx="2682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r:id="rId7" imgW="2413000" imgH="647700" progId="Equation.3">
                  <p:embed/>
                </p:oleObj>
              </mc:Choice>
              <mc:Fallback>
                <p:oleObj r:id="rId7" imgW="24130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767263"/>
                        <a:ext cx="26828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782763" y="5738813"/>
          <a:ext cx="24558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r:id="rId9" imgW="2324100" imgH="647700" progId="Equation.3">
                  <p:embed/>
                </p:oleObj>
              </mc:Choice>
              <mc:Fallback>
                <p:oleObj r:id="rId9" imgW="2324100" imgH="64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5738813"/>
                        <a:ext cx="24558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325938" y="5741988"/>
          <a:ext cx="1017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r:id="rId11" imgW="977900" imgH="647700" progId="Equation.3">
                  <p:embed/>
                </p:oleObj>
              </mc:Choice>
              <mc:Fallback>
                <p:oleObj r:id="rId11" imgW="977900" imgH="647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5741988"/>
                        <a:ext cx="1017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55600" y="3814763"/>
            <a:ext cx="4987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200">
                <a:solidFill>
                  <a:srgbClr val="FF0000"/>
                </a:solidFill>
                <a:ea typeface="黑体" panose="02010609060101010101" pitchFamily="2" charset="-122"/>
              </a:rPr>
              <a:t>分析：</a:t>
            </a:r>
            <a:r>
              <a:rPr lang="zh-CN" altLang="en-US" sz="2200">
                <a:solidFill>
                  <a:srgbClr val="0000FF"/>
                </a:solidFill>
                <a:ea typeface="黑体" panose="02010609060101010101" pitchFamily="2" charset="-122"/>
              </a:rPr>
              <a:t>指针落在转盘的位置实际上有无限多个等可能的结果，将转盘等分为若干扇形后，就转化为只有有限多个等可能结果的情况，从而可以利用上节课的公式来计算概率。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6" grpId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全屏显示(4:3)</PresentationFormat>
  <Paragraphs>134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Equation.3</vt:lpstr>
      <vt:lpstr>Equation.DSMT4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2016-02-15T06:02:00Z</dcterms:created>
  <dcterms:modified xsi:type="dcterms:W3CDTF">2023-01-16T14:18:41Z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3183BAEB56AD490BBE1A5EDCDEDB8A4F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