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309" r:id="rId4"/>
    <p:sldId id="284" r:id="rId5"/>
    <p:sldId id="286" r:id="rId6"/>
    <p:sldId id="331" r:id="rId7"/>
    <p:sldId id="339" r:id="rId8"/>
    <p:sldId id="340" r:id="rId9"/>
    <p:sldId id="341" r:id="rId10"/>
    <p:sldId id="342" r:id="rId11"/>
    <p:sldId id="343" r:id="rId12"/>
    <p:sldId id="313" r:id="rId13"/>
    <p:sldId id="337" r:id="rId14"/>
    <p:sldId id="328" r:id="rId15"/>
    <p:sldId id="338" r:id="rId16"/>
    <p:sldId id="344" r:id="rId17"/>
    <p:sldId id="34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10095" y="1650137"/>
            <a:ext cx="12192000" cy="2212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6.1 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的认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</a:t>
            </a:r>
            <a:endParaRPr lang="en-US" altLang="zh-CN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57597" y="400507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26580" y="400507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995563" y="400507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864546" y="400507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733530" y="400507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81853" y="479755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650836" y="479755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519819" y="479755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388802" y="479755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257786" y="4797552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135421" y="5600705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004404" y="5600705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873387" y="5600705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742370" y="5600705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4611354" y="5600705"/>
            <a:ext cx="707136" cy="7071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633378" y="5600705"/>
            <a:ext cx="533315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6657" y="1309748"/>
            <a:ext cx="10241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【讲解】画圆时圆规两脚之间距离是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厘米，说明圆的半径是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厘米，那么画好的圆的直径就是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036656" y="2407046"/>
                <a:ext cx="10241317" cy="137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【方法小结】在同一圆中半径与直径的关系是直径是半径的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倍，半径是直径的一半，用公式表示是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d=2r 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或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656" y="2407046"/>
                <a:ext cx="10241317" cy="1375056"/>
              </a:xfrm>
              <a:prstGeom prst="rect">
                <a:avLst/>
              </a:prstGeom>
              <a:blipFill rotWithShape="1">
                <a:blip r:embed="rId3"/>
                <a:stretch>
                  <a:fillRect l="-3" t="-29" r="4" b="-6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940158" y="3835588"/>
                <a:ext cx="10188174" cy="231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【小练习】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判断：直径是半径的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倍，半径是直径的一半</a:t>
                </a:r>
                <a:r>
                  <a:rPr lang="zh-CN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</a:t>
                </a:r>
                <a:r>
                  <a:rPr lang="zh-CN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判断：在同一圆中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d=2r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或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2800" i="1">
                        <a:latin typeface="Cambria Math" panose="02040503050406030204" pitchFamily="18" charset="0"/>
                      </a:rPr>
                      <m:t>。</m:t>
                    </m:r>
                    <m:r>
                      <m:rPr>
                        <m:nor/>
                      </m:rPr>
                      <a:rPr lang="en-US" altLang="zh-CN" sz="2800" b="0" i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                              </m:t>
                    </m:r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（</m:t>
                    </m:r>
                    <m:r>
                      <m:rPr>
                        <m:nor/>
                      </m:rP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     </m:t>
                    </m:r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）</m:t>
                    </m:r>
                  </m:oMath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58" y="3835588"/>
                <a:ext cx="10188174" cy="2312364"/>
              </a:xfrm>
              <a:prstGeom prst="rect">
                <a:avLst/>
              </a:prstGeom>
              <a:blipFill rotWithShape="1">
                <a:blip r:embed="rId4"/>
                <a:stretch>
                  <a:fillRect l="-4" t="-8" r="6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10035520" y="544158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35521" y="467898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4856" y="1360976"/>
            <a:ext cx="794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：圆是轴对称图形，它有无数条对称轴。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19615" y="1949716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【例】圆是（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）图形， 它有（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）条对称轴。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9615" y="2490162"/>
            <a:ext cx="6647974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【讲解】圆是轴对称图形，它有无数条对称轴。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9615" y="3067157"/>
            <a:ext cx="10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【方法小结】圆是轴对称图形，它有无数条对称轴；而与它相对而言，半圆也是轴对称图形，只是对称轴只有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条。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19615" y="4232892"/>
            <a:ext cx="88040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判断：圆是轴对称图形，它有无数条对称轴。（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判断：半圆是轴对称图形，对称轴有无数条。（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20755" y="500424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20754" y="5634229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46220" y="1270632"/>
            <a:ext cx="658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思考：圆与学过的平面图形有何区别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30339" y="1952154"/>
            <a:ext cx="557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【参考答案】圆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是平面上的曲线图形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0339" y="2531060"/>
            <a:ext cx="103144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时钟的分针转动一周形成的图形是（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）到（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任意一点的线段叫半径。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并且（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）都在（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的线段叫做直径。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在同一个圆里，所有的半径（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），所有的（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）也都相等，直径等于半径的（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73107" y="267766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2117460" y="333474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心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3915717" y="336734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2448183" y="397838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心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438948" y="396262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线段两端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7187938" y="398719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6059905" y="460308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8926311" y="460308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直径</a:t>
            </a:r>
          </a:p>
        </p:txBody>
      </p:sp>
      <p:sp>
        <p:nvSpPr>
          <p:cNvPr id="14" name="矩形 13"/>
          <p:cNvSpPr/>
          <p:nvPr/>
        </p:nvSpPr>
        <p:spPr>
          <a:xfrm>
            <a:off x="4818528" y="5217283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47571" y="1255707"/>
            <a:ext cx="10314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用圆规画一个直径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厘米的圆，圆规两脚步间的距离是（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圆心决定了圆的（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），半径或直径决定了圆的（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图形， 它有（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）条对称轴。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98344" y="141217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161938" y="271912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位置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9223335" y="271912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大小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2517767" y="332154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轴对称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5853385" y="332154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无数</a:t>
            </a:r>
            <a:endParaRPr lang="zh-CN" altLang="en-US" sz="2800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197736" y="1287886"/>
            <a:ext cx="975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用圆规画圆的步骤是（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画圆时，针尖固定的一点是（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），通常用字母（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表示；连接圆心和圆上任意一点的线段是（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），通常用字母（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）表示；通过圆心并且两端都在圆上的线段是（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），通常用字母（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一个圆里有（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）条半径，（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直径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一个圆的半径是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米，它的直径是（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）米；如果一个圆的直径是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分米，那么它的半径就是（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）分米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4496" y="141249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定点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07905" y="141249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定长</a:t>
            </a:r>
          </a:p>
        </p:txBody>
      </p:sp>
      <p:sp>
        <p:nvSpPr>
          <p:cNvPr id="8" name="矩形 7"/>
          <p:cNvSpPr/>
          <p:nvPr/>
        </p:nvSpPr>
        <p:spPr>
          <a:xfrm>
            <a:off x="9032420" y="14340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旋转一周</a:t>
            </a:r>
          </a:p>
        </p:txBody>
      </p:sp>
      <p:sp>
        <p:nvSpPr>
          <p:cNvPr id="9" name="矩形 8"/>
          <p:cNvSpPr/>
          <p:nvPr/>
        </p:nvSpPr>
        <p:spPr>
          <a:xfrm>
            <a:off x="6205094" y="208959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</a:t>
            </a:r>
          </a:p>
        </p:txBody>
      </p:sp>
      <p:sp>
        <p:nvSpPr>
          <p:cNvPr id="10" name="矩形 9"/>
          <p:cNvSpPr/>
          <p:nvPr/>
        </p:nvSpPr>
        <p:spPr>
          <a:xfrm>
            <a:off x="2036121" y="3248377"/>
            <a:ext cx="322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693940" y="339615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直径</a:t>
            </a:r>
          </a:p>
        </p:txBody>
      </p:sp>
      <p:sp>
        <p:nvSpPr>
          <p:cNvPr id="12" name="矩形 11"/>
          <p:cNvSpPr/>
          <p:nvPr/>
        </p:nvSpPr>
        <p:spPr>
          <a:xfrm>
            <a:off x="3550718" y="3919375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77658" y="272515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</a:p>
        </p:txBody>
      </p:sp>
      <p:sp>
        <p:nvSpPr>
          <p:cNvPr id="14" name="矩形 13"/>
          <p:cNvSpPr/>
          <p:nvPr/>
        </p:nvSpPr>
        <p:spPr>
          <a:xfrm>
            <a:off x="9693940" y="2103466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50718" y="464960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无数</a:t>
            </a:r>
          </a:p>
        </p:txBody>
      </p:sp>
      <p:sp>
        <p:nvSpPr>
          <p:cNvPr id="16" name="矩形 15"/>
          <p:cNvSpPr/>
          <p:nvPr/>
        </p:nvSpPr>
        <p:spPr>
          <a:xfrm>
            <a:off x="6176774" y="464960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无数</a:t>
            </a:r>
          </a:p>
        </p:txBody>
      </p:sp>
      <p:sp>
        <p:nvSpPr>
          <p:cNvPr id="17" name="矩形 16"/>
          <p:cNvSpPr/>
          <p:nvPr/>
        </p:nvSpPr>
        <p:spPr>
          <a:xfrm>
            <a:off x="7286260" y="5228551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1.6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924622" y="5960396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197736" y="1287887"/>
            <a:ext cx="975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判断：两个圆的直径相等，它们的半径也一定相等。（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判断：经过一个点可以画无数个圆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判断：半径是射线，直径是线段。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个半圆可以拼成一个整圆。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97736" y="4089792"/>
            <a:ext cx="833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画一个直径是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厘米的半圆，并作出它的对称轴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44248" y="143679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044248" y="280228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044248" y="20842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84438" y="338391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grpSp>
        <p:nvGrpSpPr>
          <p:cNvPr id="30" name="组合 29"/>
          <p:cNvGrpSpPr/>
          <p:nvPr/>
        </p:nvGrpSpPr>
        <p:grpSpPr>
          <a:xfrm>
            <a:off x="5020578" y="4737261"/>
            <a:ext cx="5123935" cy="1737247"/>
            <a:chOff x="3720591" y="4810113"/>
            <a:chExt cx="5123935" cy="1737247"/>
          </a:xfrm>
        </p:grpSpPr>
        <p:grpSp>
          <p:nvGrpSpPr>
            <p:cNvPr id="7" name="组合 6"/>
            <p:cNvGrpSpPr/>
            <p:nvPr/>
          </p:nvGrpSpPr>
          <p:grpSpPr>
            <a:xfrm>
              <a:off x="4396049" y="4839275"/>
              <a:ext cx="4448477" cy="1708085"/>
              <a:chOff x="7050349" y="4880188"/>
              <a:chExt cx="4448477" cy="1708085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 rotWithShape="1">
              <a:blip r:embed="rId4" cstate="email"/>
              <a:srcRect/>
              <a:stretch>
                <a:fillRect/>
              </a:stretch>
            </p:blipFill>
            <p:spPr>
              <a:xfrm>
                <a:off x="7050349" y="5294472"/>
                <a:ext cx="1743607" cy="873224"/>
              </a:xfrm>
              <a:prstGeom prst="rect">
                <a:avLst/>
              </a:prstGeom>
            </p:spPr>
          </p:pic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9213787" y="5593278"/>
                <a:ext cx="2285039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000" b="0" dirty="0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黑体" panose="02010609060101010101" pitchFamily="49" charset="-122"/>
                  </a:rPr>
                  <a:t>d=8cm</a:t>
                </a:r>
                <a:endParaRPr lang="en-US" altLang="zh-CN" sz="4000" b="0" dirty="0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>
                <a:off x="7916268" y="4880188"/>
                <a:ext cx="0" cy="170808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4000"/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7322892" y="5947221"/>
                <a:ext cx="459785" cy="419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000" b="0" i="1" dirty="0">
                    <a:solidFill>
                      <a:schemeClr val="accent2"/>
                    </a:solidFill>
                    <a:latin typeface="Arial Black" panose="020B0A04020102020204" pitchFamily="34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7061164" y="6158840"/>
                <a:ext cx="173279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4000"/>
              </a:p>
            </p:txBody>
          </p:sp>
        </p:grp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3720591" y="4810113"/>
              <a:ext cx="1108418" cy="442674"/>
            </a:xfrm>
            <a:prstGeom prst="wedgeRoundRectCallout">
              <a:avLst>
                <a:gd name="adj1" fmla="val 69165"/>
                <a:gd name="adj2" fmla="val 36933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zh-CN" altLang="en-US" dirty="0" smtClean="0">
                  <a:latin typeface="Arial Black" panose="020B0A04020102020204" pitchFamily="34" charset="0"/>
                  <a:ea typeface="黑体" panose="02010609060101010101" pitchFamily="49" charset="-122"/>
                </a:rPr>
                <a:t>对称轴</a:t>
              </a:r>
              <a:endParaRPr lang="zh-CN" altLang="en-US" dirty="0"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450370" y="4846784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如图所示：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078317" y="1273707"/>
            <a:ext cx="1013567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以一条长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厘米的线段的两端为圆心，作半径分别是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厘米的大小两个圆。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072763" y="2692660"/>
            <a:ext cx="10141227" cy="3481785"/>
            <a:chOff x="1072763" y="2692660"/>
            <a:chExt cx="10141227" cy="3481785"/>
          </a:xfrm>
        </p:grpSpPr>
        <p:grpSp>
          <p:nvGrpSpPr>
            <p:cNvPr id="41" name="组合 40"/>
            <p:cNvGrpSpPr/>
            <p:nvPr/>
          </p:nvGrpSpPr>
          <p:grpSpPr>
            <a:xfrm>
              <a:off x="3080530" y="2692660"/>
              <a:ext cx="8133460" cy="3481785"/>
              <a:chOff x="3122674" y="2673247"/>
              <a:chExt cx="8133460" cy="3481785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3122674" y="2673247"/>
                <a:ext cx="8133460" cy="3481785"/>
                <a:chOff x="3239964" y="2508435"/>
                <a:chExt cx="8133460" cy="3481785"/>
              </a:xfrm>
            </p:grpSpPr>
            <p:grpSp>
              <p:nvGrpSpPr>
                <p:cNvPr id="37" name="组合 36"/>
                <p:cNvGrpSpPr/>
                <p:nvPr/>
              </p:nvGrpSpPr>
              <p:grpSpPr>
                <a:xfrm>
                  <a:off x="3239964" y="2711189"/>
                  <a:ext cx="8133460" cy="3279031"/>
                  <a:chOff x="3111772" y="2133600"/>
                  <a:chExt cx="8133460" cy="3279031"/>
                </a:xfrm>
              </p:grpSpPr>
              <p:grpSp>
                <p:nvGrpSpPr>
                  <p:cNvPr id="36" name="组合 35"/>
                  <p:cNvGrpSpPr/>
                  <p:nvPr/>
                </p:nvGrpSpPr>
                <p:grpSpPr>
                  <a:xfrm>
                    <a:off x="3111772" y="2525599"/>
                    <a:ext cx="8133460" cy="2887032"/>
                    <a:chOff x="3111772" y="2525599"/>
                    <a:chExt cx="8133460" cy="2887032"/>
                  </a:xfrm>
                </p:grpSpPr>
                <p:grpSp>
                  <p:nvGrpSpPr>
                    <p:cNvPr id="14" name="组合 13"/>
                    <p:cNvGrpSpPr/>
                    <p:nvPr/>
                  </p:nvGrpSpPr>
                  <p:grpSpPr>
                    <a:xfrm>
                      <a:off x="3111772" y="3144087"/>
                      <a:ext cx="5760990" cy="2268544"/>
                      <a:chOff x="148850" y="500063"/>
                      <a:chExt cx="12630754" cy="4973696"/>
                    </a:xfrm>
                  </p:grpSpPr>
                  <p:sp>
                    <p:nvSpPr>
                      <p:cNvPr id="15" name="Oval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18750" y="501650"/>
                        <a:ext cx="3743325" cy="3743325"/>
                      </a:xfrm>
                      <a:prstGeom prst="ellipse">
                        <a:avLst/>
                      </a:prstGeom>
                      <a:solidFill>
                        <a:srgbClr val="FFCCFF"/>
                      </a:solidFill>
                      <a:ln w="38100">
                        <a:solidFill>
                          <a:schemeClr val="tx2"/>
                        </a:solidFill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b="1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algn="ctr" eaLnBrk="1" hangingPunct="1"/>
                        <a:endParaRPr lang="zh-CN" altLang="zh-CN" sz="400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6" name="Text Box 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51134" y="836512"/>
                            <a:ext cx="1008061" cy="15520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altLang="zh-CN" sz="40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altLang="zh-CN" sz="4000" b="0" i="1" dirty="0">
                                          <a:solidFill>
                                            <a:schemeClr val="accent2"/>
                                          </a:solidFill>
                                          <a:latin typeface="Arial Black" panose="020B0A04020102020204" pitchFamily="34" charset="0"/>
                                          <a:ea typeface="黑体" panose="02010609060101010101" pitchFamily="49" charset="-122"/>
                                        </a:rPr>
                                        <m:t>o</m:t>
                                      </m:r>
                                    </m:e>
                                    <m:sub>
                                      <m:r>
                                        <a:rPr lang="en-US" altLang="zh-CN" sz="40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1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n-US" altLang="zh-CN" sz="4000" b="0" i="1" dirty="0">
                              <a:solidFill>
                                <a:schemeClr val="accent2"/>
                              </a:solidFill>
                              <a:latin typeface="Arial Black" panose="020B0A04020102020204" pitchFamily="34" charset="0"/>
                              <a:ea typeface="黑体" panose="02010609060101010101" pitchFamily="49" charset="-122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6" name="Text Box 8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3751134" y="836512"/>
                            <a:ext cx="1008061" cy="1552013"/>
                          </a:xfrm>
                          <a:prstGeom prst="rect">
                            <a:avLst/>
                          </a:prstGeom>
                          <a:blipFill rotWithShape="1">
                            <a:blip r:embed="rId4"/>
                          </a:blipFill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r>
                              <a:rPr lang="zh-CN" alt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17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63438" y="500063"/>
                        <a:ext cx="0" cy="374491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sz="4000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8" name="Text Box 1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8850" y="3921746"/>
                            <a:ext cx="5009862" cy="15520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>
                            <a:lvl1pPr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14:m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黑体" panose="02010609060101010101" pitchFamily="49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altLang="zh-CN" sz="4000" b="0" dirty="0">
                                        <a:solidFill>
                                          <a:srgbClr val="FF0000"/>
                                        </a:solidFill>
                                        <a:latin typeface="Arial Black" panose="020B0A04020102020204" pitchFamily="34" charset="0"/>
                                        <a:ea typeface="黑体" panose="02010609060101010101" pitchFamily="49" charset="-122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en-US" altLang="zh-CN" sz="4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黑体" panose="02010609060101010101" pitchFamily="49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a14:m>
                            <a:r>
                              <a:rPr lang="en-US" altLang="zh-CN" sz="4000" b="0" dirty="0" smtClean="0">
                                <a:solidFill>
                                  <a:srgbClr val="FF0000"/>
                                </a:solidFill>
                                <a:latin typeface="Arial Black" panose="020B0A04020102020204" pitchFamily="34" charset="0"/>
                                <a:ea typeface="黑体" panose="02010609060101010101" pitchFamily="49" charset="-122"/>
                              </a:rPr>
                              <a:t>=1cm</a:t>
                            </a:r>
                            <a:endParaRPr lang="en-US" altLang="zh-CN" sz="4000" b="0" dirty="0">
                              <a:solidFill>
                                <a:srgbClr val="FF0000"/>
                              </a:solidFill>
                              <a:latin typeface="Arial Black" panose="020B0A04020102020204" pitchFamily="34" charset="0"/>
                              <a:ea typeface="黑体" panose="02010609060101010101" pitchFamily="49" charset="-122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8" name="Text Box 13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148850" y="3921746"/>
                            <a:ext cx="5009862" cy="1552013"/>
                          </a:xfrm>
                          <a:prstGeom prst="rect">
                            <a:avLst/>
                          </a:prstGeom>
                          <a:blipFill rotWithShape="1">
                            <a:blip r:embed="rId5"/>
                          </a:blipFill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r>
                              <a:rPr lang="zh-CN" alt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20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63438" y="2444750"/>
                        <a:ext cx="1727200" cy="50482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 sz="4000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4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438920" y="2766363"/>
                            <a:ext cx="1008061" cy="15520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altLang="zh-CN" sz="4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altLang="zh-CN" sz="4000" b="0" dirty="0">
                                          <a:solidFill>
                                            <a:srgbClr val="FF0000"/>
                                          </a:solidFill>
                                          <a:latin typeface="Arial Black" panose="020B0A04020102020204" pitchFamily="34" charset="0"/>
                                          <a:ea typeface="黑体" panose="02010609060101010101" pitchFamily="49" charset="-122"/>
                                        </a:rPr>
                                        <m:t>r</m:t>
                                      </m:r>
                                    </m:e>
                                    <m:sub>
                                      <m:r>
                                        <a:rPr lang="en-US" altLang="zh-CN" sz="4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1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n-US" altLang="zh-CN" sz="4000" b="0" i="1" dirty="0">
                              <a:solidFill>
                                <a:srgbClr val="FF0000"/>
                              </a:solidFill>
                              <a:latin typeface="Arial Black" panose="020B0A04020102020204" pitchFamily="34" charset="0"/>
                              <a:ea typeface="黑体" panose="02010609060101010101" pitchFamily="49" charset="-122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4" name="Text Box 16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11438920" y="2766363"/>
                            <a:ext cx="1008061" cy="1552013"/>
                          </a:xfrm>
                          <a:prstGeom prst="rect">
                            <a:avLst/>
                          </a:prstGeom>
                          <a:blipFill rotWithShape="1">
                            <a:blip r:embed="rId6"/>
                          </a:blipFill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r>
                              <a:rPr lang="zh-CN" alt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5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771543" y="2993793"/>
                            <a:ext cx="1008061" cy="15520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b="1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altLang="zh-CN" sz="4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altLang="zh-CN" sz="4000" b="0" dirty="0">
                                          <a:solidFill>
                                            <a:srgbClr val="FF0000"/>
                                          </a:solidFill>
                                          <a:latin typeface="Arial Black" panose="020B0A04020102020204" pitchFamily="34" charset="0"/>
                                          <a:ea typeface="黑体" panose="02010609060101010101" pitchFamily="49" charset="-122"/>
                                        </a:rPr>
                                        <m:t>r</m:t>
                                      </m:r>
                                    </m:e>
                                    <m:sub>
                                      <m:r>
                                        <a:rPr lang="en-US" altLang="zh-CN" sz="4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1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n-US" altLang="zh-CN" sz="4000" b="0" i="1" dirty="0">
                              <a:solidFill>
                                <a:srgbClr val="FF0000"/>
                              </a:solidFill>
                              <a:latin typeface="Arial Black" panose="020B0A04020102020204" pitchFamily="34" charset="0"/>
                              <a:ea typeface="黑体" panose="02010609060101010101" pitchFamily="49" charset="-122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5" name="Text Box 16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11771543" y="2993793"/>
                            <a:ext cx="1008061" cy="1552013"/>
                          </a:xfrm>
                          <a:prstGeom prst="rect">
                            <a:avLst/>
                          </a:prstGeom>
                          <a:blipFill rotWithShape="1">
                            <a:blip r:embed="rId6"/>
                          </a:blipFill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r>
                              <a:rPr lang="zh-CN" alt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34" name="组合 33"/>
                    <p:cNvGrpSpPr/>
                    <p:nvPr/>
                  </p:nvGrpSpPr>
                  <p:grpSpPr>
                    <a:xfrm>
                      <a:off x="5535799" y="2525599"/>
                      <a:ext cx="5709433" cy="2883272"/>
                      <a:chOff x="5535799" y="2525599"/>
                      <a:chExt cx="5709433" cy="2883272"/>
                    </a:xfrm>
                  </p:grpSpPr>
                  <p:grpSp>
                    <p:nvGrpSpPr>
                      <p:cNvPr id="7" name="组合 6"/>
                      <p:cNvGrpSpPr/>
                      <p:nvPr/>
                    </p:nvGrpSpPr>
                    <p:grpSpPr>
                      <a:xfrm>
                        <a:off x="6369497" y="2525599"/>
                        <a:ext cx="4875735" cy="2883272"/>
                        <a:chOff x="3518750" y="500063"/>
                        <a:chExt cx="6332806" cy="3744912"/>
                      </a:xfrm>
                    </p:grpSpPr>
                    <p:sp>
                      <p:nvSpPr>
                        <p:cNvPr id="8" name="Oval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18750" y="501650"/>
                          <a:ext cx="3743325" cy="3743325"/>
                        </a:xfrm>
                        <a:prstGeom prst="ellipse">
                          <a:avLst/>
                        </a:prstGeom>
                        <a:solidFill>
                          <a:srgbClr val="FFCCFF"/>
                        </a:solidFill>
                        <a:ln w="38100">
                          <a:solidFill>
                            <a:schemeClr val="tx2"/>
                          </a:solidFill>
                          <a:rou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b="1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ctr" eaLnBrk="1" hangingPunct="1"/>
                          <a:endParaRPr lang="zh-CN" altLang="zh-CN" sz="400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" name="Line 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63438" y="500063"/>
                          <a:ext cx="0" cy="3744912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0000"/>
                          </a:solidFill>
                          <a:rou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 sz="4000"/>
                        </a:p>
                      </p:txBody>
                    </p:sp>
                    <p:sp>
                      <p:nvSpPr>
                        <p:cNvPr id="12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63438" y="2444750"/>
                          <a:ext cx="1727200" cy="50482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hlink"/>
                          </a:solidFill>
                          <a:rou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 sz="4000" dirty="0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3" name="Text Box 1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891806" y="3289967"/>
                              <a:ext cx="2959750" cy="91943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square">
                              <a:spAutoFit/>
                            </a:bodyPr>
                            <a:lstStyle>
                              <a:lvl1pPr eaLnBrk="0" hangingPunct="0"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1pPr>
                              <a:lvl2pPr marL="742950" indent="-285750" eaLnBrk="0" hangingPunct="0"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2pPr>
                              <a:lvl3pPr marL="1143000" indent="-228600" eaLnBrk="0" hangingPunct="0"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3pPr>
                              <a:lvl4pPr marL="1600200" indent="-228600" eaLnBrk="0" hangingPunct="0"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4pPr>
                              <a:lvl5pPr marL="2057400" indent="-228600" eaLnBrk="0" hangingPunct="0"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b="1">
                                  <a:solidFill>
                                    <a:schemeClr val="tx1"/>
                                  </a:solidFill>
                                  <a:latin typeface="Arial" panose="020B0604020202020204" pitchFamily="34" charset="0"/>
                                  <a:ea typeface="宋体" panose="02010600030101010101" pitchFamily="2" charset="-122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50000"/>
                                </a:spcBef>
                              </a:pPr>
                              <a14:m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altLang="zh-CN" sz="4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altLang="zh-CN" sz="4000" b="0" dirty="0">
                                          <a:solidFill>
                                            <a:srgbClr val="FF0000"/>
                                          </a:solidFill>
                                          <a:latin typeface="Arial Black" panose="020B0A04020102020204" pitchFamily="34" charset="0"/>
                                          <a:ea typeface="黑体" panose="02010609060101010101" pitchFamily="49" charset="-122"/>
                                        </a:rPr>
                                        <m:t>r</m:t>
                                      </m:r>
                                    </m:e>
                                    <m:sub>
                                      <m:r>
                                        <a:rPr lang="en-US" altLang="zh-CN" sz="40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2</m:t>
                                      </m:r>
                                    </m:sub>
                                  </m:sSub>
                                </m:oMath>
                              </a14:m>
                              <a:r>
                                <a:rPr lang="en-US" altLang="zh-CN" sz="4000" b="0" dirty="0" smtClean="0">
                                  <a:solidFill>
                                    <a:srgbClr val="FF0000"/>
                                  </a:solidFill>
                                  <a:latin typeface="Arial Black" panose="020B0A04020102020204" pitchFamily="34" charset="0"/>
                                  <a:ea typeface="黑体" panose="02010609060101010101" pitchFamily="49" charset="-122"/>
                                </a:rPr>
                                <a:t>=2cm</a:t>
                              </a:r>
                              <a:endParaRPr lang="en-US" altLang="zh-CN" sz="4000" b="0" dirty="0">
                                <a:solidFill>
                                  <a:srgbClr val="FF0000"/>
                                </a:solidFill>
                                <a:latin typeface="Arial Black" panose="020B0A04020102020204" pitchFamily="34" charset="0"/>
                                <a:ea typeface="黑体" panose="02010609060101010101" pitchFamily="49" charset="-122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3" name="Text Box 16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>
                              <a:off x="6891806" y="3289967"/>
                              <a:ext cx="2959750" cy="919431"/>
                            </a:xfrm>
                            <a:prstGeom prst="rect">
                              <a:avLst/>
                            </a:prstGeom>
                            <a:blipFill rotWithShape="1">
                              <a:blip r:embed="rId7"/>
                            </a:blipFill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r>
                                <a:rPr lang="zh-CN" altLang="en-US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22" name="直接连接符 21"/>
                      <p:cNvCxnSpPr>
                        <a:stCxn id="20" idx="0"/>
                        <a:endCxn id="12" idx="0"/>
                      </p:cNvCxnSpPr>
                      <p:nvPr/>
                    </p:nvCxnSpPr>
                    <p:spPr>
                      <a:xfrm flipV="1">
                        <a:off x="5535799" y="4022847"/>
                        <a:ext cx="2330946" cy="8227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4" name="直接连接符 23"/>
                  <p:cNvCxnSpPr/>
                  <p:nvPr/>
                </p:nvCxnSpPr>
                <p:spPr>
                  <a:xfrm flipV="1">
                    <a:off x="5515192" y="2133600"/>
                    <a:ext cx="0" cy="101121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接连接符 26"/>
                  <p:cNvCxnSpPr>
                    <a:stCxn id="10" idx="0"/>
                  </p:cNvCxnSpPr>
                  <p:nvPr/>
                </p:nvCxnSpPr>
                <p:spPr>
                  <a:xfrm flipH="1" flipV="1">
                    <a:off x="7866744" y="2133600"/>
                    <a:ext cx="1" cy="391999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接箭头连接符 29"/>
                  <p:cNvCxnSpPr/>
                  <p:nvPr/>
                </p:nvCxnSpPr>
                <p:spPr>
                  <a:xfrm>
                    <a:off x="7012438" y="2329599"/>
                    <a:ext cx="86700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接箭头连接符 34"/>
                  <p:cNvCxnSpPr/>
                  <p:nvPr/>
                </p:nvCxnSpPr>
                <p:spPr>
                  <a:xfrm>
                    <a:off x="5502491" y="2329599"/>
                    <a:ext cx="867006" cy="0"/>
                  </a:xfrm>
                  <a:prstGeom prst="straightConnector1">
                    <a:avLst/>
                  </a:prstGeom>
                  <a:ln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文本框 37"/>
                <p:cNvSpPr txBox="1"/>
                <p:nvPr/>
              </p:nvSpPr>
              <p:spPr>
                <a:xfrm>
                  <a:off x="6415844" y="2508435"/>
                  <a:ext cx="80663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2800" dirty="0" smtClean="0"/>
                    <a:t>3cm</a:t>
                  </a:r>
                  <a:endParaRPr lang="zh-CN" altLang="en-US" sz="28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1519" y="3901869"/>
                    <a:ext cx="459785" cy="70788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40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altLang="zh-CN" sz="4000" b="0" i="1" dirty="0">
                                  <a:solidFill>
                                    <a:schemeClr val="accent2"/>
                                  </a:solidFill>
                                  <a:latin typeface="Arial Black" panose="020B0A04020102020204" pitchFamily="34" charset="0"/>
                                  <a:ea typeface="黑体" panose="02010609060101010101" pitchFamily="49" charset="-122"/>
                                </a:rPr>
                                <m:t>o</m:t>
                              </m:r>
                            </m:e>
                            <m:sub>
                              <m:r>
                                <a:rPr lang="en-US" altLang="zh-CN" sz="40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altLang="zh-CN" sz="4000" b="0" i="1" dirty="0">
                      <a:solidFill>
                        <a:schemeClr val="accent2"/>
                      </a:solidFill>
                      <a:latin typeface="Arial Black" panose="020B0A04020102020204" pitchFamily="34" charset="0"/>
                      <a:ea typeface="黑体" panose="02010609060101010101" pitchFamily="49" charset="-122"/>
                    </a:endParaRPr>
                  </a:p>
                </p:txBody>
              </p:sp>
            </mc:Choice>
            <mc:Fallback xmlns="">
              <p:sp>
                <p:nvSpPr>
                  <p:cNvPr id="46" name="Text 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931519" y="3901869"/>
                    <a:ext cx="459785" cy="707886"/>
                  </a:xfrm>
                  <a:prstGeom prst="rect">
                    <a:avLst/>
                  </a:prstGeom>
                  <a:blipFill rotWithShape="1">
                    <a:blip r:embed="rId8"/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8" name="矩形 47"/>
            <p:cNvSpPr/>
            <p:nvPr/>
          </p:nvSpPr>
          <p:spPr>
            <a:xfrm>
              <a:off x="1072763" y="2890325"/>
              <a:ext cx="35702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如图所示：</a:t>
              </a:r>
              <a:endParaRPr lang="zh-CN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91771" y="1528760"/>
            <a:ext cx="818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在边长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厘米的正方形中画一个面积最大的圆。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963355" y="3501458"/>
            <a:ext cx="5282245" cy="2882050"/>
            <a:chOff x="3658555" y="2831435"/>
            <a:chExt cx="5282245" cy="2882050"/>
          </a:xfrm>
        </p:grpSpPr>
        <p:sp>
          <p:nvSpPr>
            <p:cNvPr id="3" name="流程图: 过程 2"/>
            <p:cNvSpPr/>
            <p:nvPr/>
          </p:nvSpPr>
          <p:spPr>
            <a:xfrm>
              <a:off x="3658555" y="2831435"/>
              <a:ext cx="2882050" cy="2882050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658555" y="2831435"/>
              <a:ext cx="2882050" cy="2882050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9" name="AutoShape 27"/>
            <p:cNvSpPr>
              <a:spLocks noChangeArrowheads="1"/>
            </p:cNvSpPr>
            <p:nvPr/>
          </p:nvSpPr>
          <p:spPr bwMode="auto">
            <a:xfrm>
              <a:off x="7001778" y="2831435"/>
              <a:ext cx="1939022" cy="1123712"/>
            </a:xfrm>
            <a:prstGeom prst="wedgeRoundRectCallout">
              <a:avLst>
                <a:gd name="adj1" fmla="val -66361"/>
                <a:gd name="adj2" fmla="val -1201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边长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6cm</a:t>
              </a:r>
              <a:r>
                <a:rPr lang="zh-CN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的正方形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和直径为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6cm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的圆。</a:t>
              </a:r>
              <a:endParaRPr lang="zh-CN" altLang="en-US" dirty="0"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291771" y="2164187"/>
            <a:ext cx="9693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zh-CN" sz="2400" dirty="0">
                <a:solidFill>
                  <a:srgbClr val="FF0000"/>
                </a:solidFill>
              </a:rPr>
              <a:t>这个圆的圆心是正方形两条对角线的交点，半径就是正方形边长的一半即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zh-CN" sz="2400" dirty="0" smtClean="0">
                <a:solidFill>
                  <a:srgbClr val="FF0000"/>
                </a:solidFill>
              </a:rPr>
              <a:t>厘米</a:t>
            </a:r>
            <a:r>
              <a:rPr lang="en-US" altLang="zh-CN" sz="2400" dirty="0" smtClean="0">
                <a:solidFill>
                  <a:srgbClr val="FF0000"/>
                </a:solidFill>
              </a:rPr>
              <a:t>,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如图所示：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01568"/>
            <a:ext cx="3456432" cy="3456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2954269" y="1478139"/>
            <a:ext cx="1997747" cy="783193"/>
          </a:xfrm>
          <a:prstGeom prst="wedgeRoundRectCallout">
            <a:avLst>
              <a:gd name="adj1" fmla="val -58867"/>
              <a:gd name="adj2" fmla="val 11553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图片中有什么共同的特征？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646526" y="4623522"/>
            <a:ext cx="2250087" cy="21296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4193" y="4269517"/>
            <a:ext cx="2267712" cy="24836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440240" y="1942887"/>
            <a:ext cx="2030807" cy="20578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188223" y="1510370"/>
            <a:ext cx="9772385" cy="2164301"/>
          </a:xfrm>
          <a:prstGeom prst="roundRect">
            <a:avLst>
              <a:gd name="adj" fmla="val 64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tx1"/>
                </a:solidFill>
              </a:rPr>
              <a:t>圆各部分的特征：画圆时，针尖固定的一点是圆心，通常用字母</a:t>
            </a:r>
            <a:r>
              <a:rPr lang="en-US" altLang="zh-CN" sz="2400" dirty="0">
                <a:solidFill>
                  <a:schemeClr val="tx1"/>
                </a:solidFill>
              </a:rPr>
              <a:t>O </a:t>
            </a:r>
            <a:r>
              <a:rPr lang="zh-CN" altLang="zh-CN" sz="2400" dirty="0">
                <a:solidFill>
                  <a:schemeClr val="tx1"/>
                </a:solidFill>
              </a:rPr>
              <a:t>表示；连接圆心和圆上任意一点的线段是半径，通常用字母</a:t>
            </a:r>
            <a:r>
              <a:rPr lang="en-US" altLang="zh-CN" sz="2400" dirty="0">
                <a:solidFill>
                  <a:schemeClr val="tx1"/>
                </a:solidFill>
              </a:rPr>
              <a:t> r </a:t>
            </a:r>
            <a:r>
              <a:rPr lang="zh-CN" altLang="zh-CN" sz="2400" dirty="0">
                <a:solidFill>
                  <a:schemeClr val="tx1"/>
                </a:solidFill>
              </a:rPr>
              <a:t>表示；通过圆心并且两端都在圆上的线段是直径，通常用字母</a:t>
            </a:r>
            <a:r>
              <a:rPr lang="en-US" altLang="zh-CN" sz="2400" dirty="0">
                <a:solidFill>
                  <a:schemeClr val="tx1"/>
                </a:solidFill>
              </a:rPr>
              <a:t> d </a:t>
            </a:r>
            <a:r>
              <a:rPr lang="zh-CN" altLang="zh-CN" sz="2400" dirty="0">
                <a:solidFill>
                  <a:schemeClr val="tx1"/>
                </a:solidFill>
              </a:rPr>
              <a:t>表示；半径和直径都有无数条。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593369" y="3820975"/>
            <a:ext cx="2882050" cy="2883272"/>
            <a:chOff x="3518750" y="500063"/>
            <a:chExt cx="3743325" cy="374491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518750" y="501650"/>
              <a:ext cx="3743325" cy="37433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815738" y="2171700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chemeClr val="accent2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5463438" y="500063"/>
              <a:ext cx="0" cy="3744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463439" y="1308101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5463438" y="2444750"/>
              <a:ext cx="1727200" cy="5048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5895238" y="2517775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68145" y="3717718"/>
            <a:ext cx="826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初步学会用圆规画指定大小的圆。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掌握圆的特征，知道什么是圆的圆心、半径和直径，理解同一圆直径和半径的相互关系。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3493" y="1172333"/>
            <a:ext cx="5791970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用圆规画规定大小的圆。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3493" y="1742145"/>
            <a:ext cx="102902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圆规画规定大小的圆：定点（圆心）、定长（半径）、旋转一周（圆）。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3341" y="3182276"/>
            <a:ext cx="9672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【例】画出半径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厘米的圆，并标出圆心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61871" y="3760632"/>
            <a:ext cx="8802410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【讲解】半径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厘米的圆，就是指圆规两脚之间的距离是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06975" y="4375537"/>
            <a:ext cx="9949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【方法小结】用圆规画指定大小的圆时，先用铅笔点一个点标上字母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作为圆心，再按要求量出圆规两脚之间的距离就是半径，然后固定圆规的针尖（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），再将圆规另外一只脚旋转一周。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59099" y="1378040"/>
            <a:ext cx="9251251" cy="195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画出直径是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厘米的圆。（标出圆心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画出半径是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厘米的圆。（标出圆心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50268" y="3635775"/>
            <a:ext cx="4758445" cy="2883272"/>
            <a:chOff x="3518750" y="500063"/>
            <a:chExt cx="6180465" cy="374491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18750" y="501650"/>
              <a:ext cx="3743325" cy="37433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815738" y="2171700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chemeClr val="accent2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463438" y="500063"/>
              <a:ext cx="0" cy="3744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463439" y="1308101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 dirty="0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5463438" y="2444750"/>
              <a:ext cx="1727200" cy="5048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7190638" y="2602480"/>
              <a:ext cx="2508577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r=4cm</a:t>
              </a:r>
              <a:endParaRPr lang="en-US" altLang="zh-CN" sz="4000" b="0" dirty="0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68068" y="4290682"/>
            <a:ext cx="3737438" cy="1972115"/>
            <a:chOff x="3518750" y="-78812"/>
            <a:chExt cx="8194192" cy="4323787"/>
          </a:xfrm>
        </p:grpSpPr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3518750" y="501650"/>
              <a:ext cx="3743325" cy="3743325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4000">
                <a:solidFill>
                  <a:srgbClr val="FF0000"/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4170990" y="1610668"/>
              <a:ext cx="1008061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 dirty="0">
                  <a:solidFill>
                    <a:schemeClr val="accent2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5463438" y="500063"/>
              <a:ext cx="0" cy="3744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6703080" y="-78812"/>
              <a:ext cx="5009862" cy="155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d=4cm</a:t>
              </a:r>
              <a:endParaRPr lang="en-US" altLang="zh-CN" sz="4000" b="0" dirty="0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5463438" y="2444750"/>
              <a:ext cx="1727200" cy="5048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4000"/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5895238" y="2517775"/>
              <a:ext cx="1008062" cy="919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 b="0" i="1">
                  <a:solidFill>
                    <a:srgbClr val="FF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r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122575" y="3649915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5421" y="1117000"/>
            <a:ext cx="4714752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：圆各部分的特征。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5421" y="1752664"/>
            <a:ext cx="10386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各部分的特征：画圆时，针尖固定的一点是圆心，通常用字母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表示；连接圆心和圆上任意一点的线段是半径，通常用字母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r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表示；通过圆心并且两端都在圆上的线段是直径，通常用字母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d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表示；半径和直径都有无数条。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7279" y="4533363"/>
            <a:ext cx="7007046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【例】指出下面圆中的圆心与半径、直径。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" name="图片 26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3741" y="832644"/>
            <a:ext cx="4256608" cy="370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07584" y="4043966"/>
            <a:ext cx="10071278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【讲解】圆心是点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O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，半径是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OA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；直径是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BC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，而线段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BD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虽然两端也在圆上，但没有经过圆心，所以它就不是圆的直径。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7884" y="5157732"/>
            <a:ext cx="10150978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【方法小结】半径是指连接圆心和圆上任意一点的线段，通常用字母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r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表示；直径是指通过圆心并且两端都在圆上的线段，通常用字母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d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4705" y="1275009"/>
            <a:ext cx="992611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判断：两端都在圆上的线段叫做直径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判断：通过圆心的线段叫做直径。　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判断：圆的半径和直径都有无数条。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533244" y="338096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533246" y="209061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533245" y="276003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094705" y="3790134"/>
            <a:ext cx="6510115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：同一圆中半径与直径的关系。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661374" y="4307215"/>
                <a:ext cx="9061263" cy="1019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同一圆中半径与直径的关系：同一圆里，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d=2r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或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2800" b="0" i="1" smtClean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374" y="4307215"/>
                <a:ext cx="9061263" cy="1019703"/>
              </a:xfrm>
              <a:prstGeom prst="rect">
                <a:avLst/>
              </a:prstGeom>
              <a:blipFill rotWithShape="1">
                <a:blip r:embed="rId3"/>
                <a:stretch>
                  <a:fillRect l="-2" t="-1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906212" y="5128962"/>
            <a:ext cx="103030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【例】画圆时圆规两脚之间距离是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厘米，画好的圆的直径是多少厘米？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宽屏</PresentationFormat>
  <Paragraphs>154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00E16671CD954A00AAC4255BC105DCF4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