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5" r:id="rId4"/>
    <p:sldMasterId id="2147483697" r:id="rId5"/>
  </p:sldMasterIdLst>
  <p:notesMasterIdLst>
    <p:notesMasterId r:id="rId27"/>
  </p:notesMasterIdLst>
  <p:handoutMasterIdLst>
    <p:handoutMasterId r:id="rId28"/>
  </p:handoutMasterIdLst>
  <p:sldIdLst>
    <p:sldId id="256" r:id="rId6"/>
    <p:sldId id="292" r:id="rId7"/>
    <p:sldId id="272" r:id="rId8"/>
    <p:sldId id="280" r:id="rId9"/>
    <p:sldId id="281" r:id="rId10"/>
    <p:sldId id="279" r:id="rId11"/>
    <p:sldId id="284" r:id="rId12"/>
    <p:sldId id="273" r:id="rId13"/>
    <p:sldId id="278" r:id="rId14"/>
    <p:sldId id="275" r:id="rId15"/>
    <p:sldId id="276" r:id="rId16"/>
    <p:sldId id="259" r:id="rId17"/>
    <p:sldId id="271" r:id="rId18"/>
    <p:sldId id="274" r:id="rId19"/>
    <p:sldId id="264" r:id="rId20"/>
    <p:sldId id="289" r:id="rId21"/>
    <p:sldId id="260" r:id="rId22"/>
    <p:sldId id="263" r:id="rId23"/>
    <p:sldId id="265" r:id="rId24"/>
    <p:sldId id="291" r:id="rId25"/>
    <p:sldId id="293" r:id="rId26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1" hangingPunct="1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None/>
      <a:defRPr sz="2400" b="0" i="0" u="none" kern="1200" baseline="0">
        <a:solidFill>
          <a:srgbClr val="990000"/>
        </a:solidFill>
        <a:latin typeface="Arial" panose="020B0604020202020204" pitchFamily="34" charset="0"/>
        <a:ea typeface="Gulim" pitchFamily="34" charset="-127"/>
        <a:cs typeface="+mn-cs"/>
      </a:defRPr>
    </a:lvl1pPr>
    <a:lvl2pPr marL="457200" lvl="1" indent="0" algn="ctr" defTabSz="914400" rtl="0" eaLnBrk="1" fontAlgn="base" latinLnBrk="1" hangingPunct="1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None/>
      <a:defRPr sz="2400" b="0" i="0" u="none" kern="1200" baseline="0">
        <a:solidFill>
          <a:srgbClr val="990000"/>
        </a:solidFill>
        <a:latin typeface="Arial" panose="020B0604020202020204" pitchFamily="34" charset="0"/>
        <a:ea typeface="Gulim" pitchFamily="34" charset="-127"/>
        <a:cs typeface="+mn-cs"/>
      </a:defRPr>
    </a:lvl2pPr>
    <a:lvl3pPr marL="914400" lvl="2" indent="0" algn="ctr" defTabSz="914400" rtl="0" eaLnBrk="1" fontAlgn="base" latinLnBrk="1" hangingPunct="1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None/>
      <a:defRPr sz="2400" b="0" i="0" u="none" kern="1200" baseline="0">
        <a:solidFill>
          <a:srgbClr val="990000"/>
        </a:solidFill>
        <a:latin typeface="Arial" panose="020B0604020202020204" pitchFamily="34" charset="0"/>
        <a:ea typeface="Gulim" pitchFamily="34" charset="-127"/>
        <a:cs typeface="+mn-cs"/>
      </a:defRPr>
    </a:lvl3pPr>
    <a:lvl4pPr marL="1371600" lvl="3" indent="0" algn="ctr" defTabSz="914400" rtl="0" eaLnBrk="1" fontAlgn="base" latinLnBrk="1" hangingPunct="1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None/>
      <a:defRPr sz="2400" b="0" i="0" u="none" kern="1200" baseline="0">
        <a:solidFill>
          <a:srgbClr val="990000"/>
        </a:solidFill>
        <a:latin typeface="Arial" panose="020B0604020202020204" pitchFamily="34" charset="0"/>
        <a:ea typeface="Gulim" pitchFamily="34" charset="-127"/>
        <a:cs typeface="+mn-cs"/>
      </a:defRPr>
    </a:lvl4pPr>
    <a:lvl5pPr marL="1828800" lvl="4" indent="0" algn="ctr" defTabSz="914400" rtl="0" eaLnBrk="1" fontAlgn="base" latinLnBrk="1" hangingPunct="1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None/>
      <a:defRPr sz="2400" b="0" i="0" u="none" kern="1200" baseline="0">
        <a:solidFill>
          <a:srgbClr val="990000"/>
        </a:solidFill>
        <a:latin typeface="Arial" panose="020B0604020202020204" pitchFamily="34" charset="0"/>
        <a:ea typeface="Gulim" pitchFamily="34" charset="-127"/>
        <a:cs typeface="+mn-cs"/>
      </a:defRPr>
    </a:lvl5pPr>
    <a:lvl6pPr marL="2286000" lvl="5" indent="0" algn="ctr" defTabSz="914400" rtl="0" eaLnBrk="1" fontAlgn="base" latinLnBrk="1" hangingPunct="1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None/>
      <a:defRPr sz="2400" b="0" i="0" u="none" kern="1200" baseline="0">
        <a:solidFill>
          <a:srgbClr val="990000"/>
        </a:solidFill>
        <a:latin typeface="Arial" panose="020B0604020202020204" pitchFamily="34" charset="0"/>
        <a:ea typeface="Gulim" pitchFamily="34" charset="-127"/>
        <a:cs typeface="+mn-cs"/>
      </a:defRPr>
    </a:lvl6pPr>
    <a:lvl7pPr marL="2743200" lvl="6" indent="0" algn="ctr" defTabSz="914400" rtl="0" eaLnBrk="1" fontAlgn="base" latinLnBrk="1" hangingPunct="1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None/>
      <a:defRPr sz="2400" b="0" i="0" u="none" kern="1200" baseline="0">
        <a:solidFill>
          <a:srgbClr val="990000"/>
        </a:solidFill>
        <a:latin typeface="Arial" panose="020B0604020202020204" pitchFamily="34" charset="0"/>
        <a:ea typeface="Gulim" pitchFamily="34" charset="-127"/>
        <a:cs typeface="+mn-cs"/>
      </a:defRPr>
    </a:lvl7pPr>
    <a:lvl8pPr marL="3200400" lvl="7" indent="0" algn="ctr" defTabSz="914400" rtl="0" eaLnBrk="1" fontAlgn="base" latinLnBrk="1" hangingPunct="1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None/>
      <a:defRPr sz="2400" b="0" i="0" u="none" kern="1200" baseline="0">
        <a:solidFill>
          <a:srgbClr val="990000"/>
        </a:solidFill>
        <a:latin typeface="Arial" panose="020B0604020202020204" pitchFamily="34" charset="0"/>
        <a:ea typeface="Gulim" pitchFamily="34" charset="-127"/>
        <a:cs typeface="+mn-cs"/>
      </a:defRPr>
    </a:lvl8pPr>
    <a:lvl9pPr marL="3657600" lvl="8" indent="0" algn="ctr" defTabSz="914400" rtl="0" eaLnBrk="1" fontAlgn="base" latinLnBrk="1" hangingPunct="1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None/>
      <a:defRPr sz="2400" b="0" i="0" u="none" kern="1200" baseline="0">
        <a:solidFill>
          <a:srgbClr val="990000"/>
        </a:solidFill>
        <a:latin typeface="Arial" panose="020B0604020202020204" pitchFamily="34" charset="0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FF"/>
    <a:srgbClr val="990000"/>
    <a:srgbClr val="0066FF"/>
    <a:srgbClr val="FF66FF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1"/>
    <p:restoredTop sz="90267"/>
  </p:normalViewPr>
  <p:slideViewPr>
    <p:cSldViewPr showGuides="1">
      <p:cViewPr>
        <p:scale>
          <a:sx n="107" d="100"/>
          <a:sy n="107" d="100"/>
        </p:scale>
        <p:origin x="-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34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9050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  <a:t>‹#›</a:t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1300" y="457200"/>
            <a:ext cx="2019300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0550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4"/>
          <p:cNvSpPr/>
          <p:nvPr/>
        </p:nvSpPr>
        <p:spPr>
          <a:xfrm>
            <a:off x="285750" y="2803525"/>
            <a:ext cx="1588" cy="3035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525"/>
              </a:cxn>
              <a:cxn ang="0">
                <a:pos x="0" y="9525"/>
              </a:cxn>
              <a:cxn ang="0">
                <a:pos x="0" y="95250"/>
              </a:cxn>
              <a:cxn ang="0">
                <a:pos x="0" y="3035300"/>
              </a:cxn>
              <a:cxn ang="0">
                <a:pos x="0" y="303530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ea typeface="宋体" panose="02010600030101010101" pitchFamily="2" charset="-122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172200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2891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  <a:t>‹#›</a:t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248" name="Freeform 3"/>
            <p:cNvSpPr/>
            <p:nvPr/>
          </p:nvSpPr>
          <p:spPr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0" b="0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"/>
            <p:cNvSpPr/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6" name="Freeform 5"/>
            <p:cNvSpPr/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7" name="Freeform 6"/>
            <p:cNvSpPr/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8" name="Freeform 7"/>
            <p:cNvSpPr/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9" name="Freeform 8"/>
            <p:cNvSpPr/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0" name="Freeform 9"/>
            <p:cNvSpPr/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1" name="Freeform 10"/>
            <p:cNvSpPr/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2" name="Freeform 11"/>
            <p:cNvSpPr/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3" name="Freeform 12"/>
            <p:cNvSpPr/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4" name="Freeform 13"/>
            <p:cNvSpPr/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5" name="Freeform 14"/>
            <p:cNvSpPr/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6" name="Freeform 15"/>
            <p:cNvSpPr/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7" name="Freeform 16"/>
            <p:cNvSpPr/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8" name="Freeform 17"/>
            <p:cNvSpPr/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9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73225"/>
            <a:ext cx="39624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39624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S Gothic" panose="020B0609070205080204" pitchFamily="49" charset="-128"/>
              <a:buNone/>
              <a:defRPr/>
            </a:lvl1pPr>
          </a:lstStyle>
          <a:p>
            <a:endParaRPr lang="zh-CN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ja-JP" altLang="en-US" dirty="0">
                <a:solidFill>
                  <a:schemeClr val="accent1"/>
                </a:solidFill>
                <a:ea typeface="MS Gothic" panose="020B0609070205080204" pitchFamily="49" charset="-128"/>
              </a:rPr>
              <a:t>‹#›</a:t>
            </a:fld>
            <a:endParaRPr lang="ja-JP" altLang="en-US" dirty="0">
              <a:solidFill>
                <a:schemeClr val="accent1"/>
              </a:solidFill>
              <a:ea typeface="MS Gothic" panose="020B0609070205080204" pitchFamily="49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  <a:t>‹#›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  <a:t>‹#›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  <a:t>‹#›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  <a:t>‹#›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  <a:t>‹#›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  <a:t>‹#›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  <a:t>‹#›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3A1B"/>
              </a:buClr>
              <a:buSzTx/>
              <a:buFont typeface="MS Gothic" panose="020B0609070205080204" pitchFamily="49" charset="-128"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  <a:t>‹#›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  <a:t>‹#›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  <a:t>‹#›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  <a:t>‹#›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533400" y="457200"/>
            <a:ext cx="8077200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/>
          </p:cNvSpPr>
          <p:nvPr>
            <p:ph type="body" idx="1"/>
          </p:nvPr>
        </p:nvSpPr>
        <p:spPr>
          <a:xfrm>
            <a:off x="533400" y="1673225"/>
            <a:ext cx="807720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30555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555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555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  <p:sndAc>
      <p:stSnd>
        <p:snd r:embed="rId13" name="coin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Tx/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/>
    <p:sndAc>
      <p:stSnd>
        <p:snd r:embed="rId13" name="coin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 noRot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split/>
    <p:sndAc>
      <p:stSnd>
        <p:snd r:embed="rId14" name="coin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anose="05020102010507070707" pitchFamily="18" charset="2"/>
        <a:buChar char="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 2" panose="05020102010507070707" pitchFamily="18" charset="2"/>
        <a:buChar char="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 2" panose="05020102010507070707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anose="05020102010507070707" pitchFamily="18" charset="2"/>
        <a:buChar char="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anose="05020102010507070707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104" name="Freeform 3"/>
            <p:cNvSpPr/>
            <p:nvPr/>
          </p:nvSpPr>
          <p:spPr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0" b="0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236" name="Freeform 4"/>
            <p:cNvSpPr/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37" name="Freeform 5"/>
            <p:cNvSpPr/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38" name="Freeform 6"/>
            <p:cNvSpPr/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39" name="Freeform 7"/>
            <p:cNvSpPr/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40" name="Freeform 8"/>
            <p:cNvSpPr/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41" name="Freeform 9"/>
            <p:cNvSpPr/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42" name="Freeform 10"/>
            <p:cNvSpPr/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43" name="Freeform 11"/>
            <p:cNvSpPr/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44" name="Freeform 12"/>
            <p:cNvSpPr/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45" name="Freeform 13"/>
            <p:cNvSpPr/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46" name="Freeform 14"/>
            <p:cNvSpPr/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47" name="Freeform 15"/>
            <p:cNvSpPr/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48" name="Freeform 16"/>
            <p:cNvSpPr/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95249" name="Freeform 17"/>
            <p:cNvSpPr/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1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Tx/>
              <a:defRPr sz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altLang="zh-CN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split/>
    <p:sndAc>
      <p:stSnd>
        <p:snd r:embed="rId13" name="coin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单击此处更改标题样式</a:t>
            </a:r>
          </a:p>
        </p:txBody>
      </p:sp>
      <p:sp>
        <p:nvSpPr>
          <p:cNvPr id="5124" name="Rectangle 4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第一级文字</a:t>
            </a:r>
          </a:p>
          <a:p>
            <a:pPr lvl="1"/>
            <a:r>
              <a:rPr lang="zh-CN" altLang="en-US" dirty="0"/>
              <a:t>第二级文字</a:t>
            </a:r>
          </a:p>
          <a:p>
            <a:pPr lvl="2"/>
            <a:r>
              <a:rPr lang="zh-CN" altLang="en-US" dirty="0"/>
              <a:t>第三级文字</a:t>
            </a:r>
          </a:p>
          <a:p>
            <a:pPr lvl="3"/>
            <a:r>
              <a:rPr lang="zh-CN" altLang="en-US" dirty="0"/>
              <a:t>第四级文字</a:t>
            </a:r>
          </a:p>
          <a:p>
            <a:pPr lvl="4"/>
            <a:r>
              <a:rPr lang="zh-CN" altLang="en-US" dirty="0"/>
              <a:t>第五级文字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smtClean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latinLnBrk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Tx/>
              <a:defRPr sz="1400">
                <a:solidFill>
                  <a:schemeClr val="bg1"/>
                </a:solidFill>
                <a:ea typeface="MS Gothic" panose="020B0609070205080204" pitchFamily="49" charset="-128"/>
              </a:defRPr>
            </a:lvl1pPr>
          </a:lstStyle>
          <a:p>
            <a:pPr lvl="0" eaLnBrk="1" latinLnBrk="0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ja-JP" altLang="en-US" dirty="0">
                <a:latin typeface="Arial" panose="020B0604020202020204" pitchFamily="34" charset="0"/>
              </a:rPr>
              <a:t>‹#›</a:t>
            </a:fld>
            <a:endParaRPr lang="ja-JP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>
    <p:split/>
    <p:sndAc>
      <p:stSnd>
        <p:snd r:embed="rId14" name="coin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43A1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43A1B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43A1B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43A1B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43A1B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343A1B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343A1B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343A1B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343A1B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43A1B"/>
        </a:buClr>
        <a:buFont typeface="MS Gothic" panose="020B0609070205080204" pitchFamily="49" charset="-128"/>
        <a:buChar char="◆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43A1B"/>
        </a:buClr>
        <a:buFont typeface="Wingdings" panose="05000000000000000000" pitchFamily="2" charset="2"/>
        <a:buChar char="v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43A1B"/>
        </a:buClr>
        <a:buFont typeface="Wingdings" panose="05000000000000000000" pitchFamily="2" charset="2"/>
        <a:buChar char="w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43A1B"/>
        </a:buClr>
        <a:buFont typeface="Wingdings" panose="05000000000000000000" pitchFamily="2" charset="2"/>
        <a:buChar char="s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43A1B"/>
        </a:buClr>
        <a:buFont typeface="Wingdings" panose="05000000000000000000" pitchFamily="2" charset="2"/>
        <a:buChar char="s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43A1B"/>
        </a:buClr>
        <a:buFont typeface="Wingdings" panose="05000000000000000000" pitchFamily="2" charset="2"/>
        <a:buChar char="s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43A1B"/>
        </a:buClr>
        <a:buFont typeface="Wingdings" panose="05000000000000000000" pitchFamily="2" charset="2"/>
        <a:buChar char="s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43A1B"/>
        </a:buClr>
        <a:buFont typeface="Wingdings" panose="05000000000000000000" pitchFamily="2" charset="2"/>
        <a:buChar char="s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43A1B"/>
        </a:buClr>
        <a:buFont typeface="Wingdings" panose="05000000000000000000" pitchFamily="2" charset="2"/>
        <a:buChar char="s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&#26032;&#24314;&#25991;&#20214;&#22841;/&#22278;&#30340;&#38754;&#31215;.swf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&#22278;&#30340;&#38754;&#31215;.sw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7"/>
          <p:cNvSpPr/>
          <p:nvPr/>
        </p:nvSpPr>
        <p:spPr>
          <a:xfrm>
            <a:off x="1260475" y="765175"/>
            <a:ext cx="2232025" cy="3095625"/>
          </a:xfrm>
          <a:prstGeom prst="can">
            <a:avLst>
              <a:gd name="adj" fmla="val 32981"/>
            </a:avLst>
          </a:prstGeom>
          <a:gradFill rotWithShape="1">
            <a:gsLst>
              <a:gs pos="0">
                <a:srgbClr val="762F76"/>
              </a:gs>
              <a:gs pos="50000">
                <a:srgbClr val="FF66FF"/>
              </a:gs>
              <a:gs pos="100000">
                <a:srgbClr val="762F76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1547813" y="2020888"/>
            <a:ext cx="1800225" cy="6143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方正琥珀简体" pitchFamily="65" charset="-122"/>
                <a:cs typeface="+mj-cs"/>
              </a:rPr>
              <a:t>圆柱</a:t>
            </a:r>
            <a:r>
              <a:rPr kumimoji="0" lang="zh-CN" alt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方正彩云简体" pitchFamily="65" charset="-122"/>
                <a:cs typeface="+mj-cs"/>
              </a:rPr>
              <a:t>　</a:t>
            </a:r>
          </a:p>
        </p:txBody>
      </p:sp>
      <p:sp>
        <p:nvSpPr>
          <p:cNvPr id="23556" name="WordArt 11"/>
          <p:cNvSpPr>
            <a:spLocks noTextEdit="1"/>
          </p:cNvSpPr>
          <p:nvPr/>
        </p:nvSpPr>
        <p:spPr>
          <a:xfrm>
            <a:off x="4067175" y="1989138"/>
            <a:ext cx="1441450" cy="12922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normAutofit/>
            <a:scene3d>
              <a:camera prst="legacyPerspectiveFront">
                <a:rot lat="19800000" lon="19440000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eaLnBrk="0" hangingPunct="0"/>
            <a:r>
              <a:rPr lang="zh-CN" altLang="en-US" sz="7200" b="1"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  <a:tileRect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</a:p>
        </p:txBody>
      </p:sp>
      <p:sp>
        <p:nvSpPr>
          <p:cNvPr id="23557" name="WordArt 12"/>
          <p:cNvSpPr>
            <a:spLocks noTextEdit="1"/>
          </p:cNvSpPr>
          <p:nvPr/>
        </p:nvSpPr>
        <p:spPr>
          <a:xfrm>
            <a:off x="5724525" y="1989138"/>
            <a:ext cx="2447925" cy="155098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72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charset="0"/>
                <a:ea typeface="楷体_GB2312" charset="0"/>
              </a:rPr>
              <a:t>体积</a:t>
            </a:r>
          </a:p>
        </p:txBody>
      </p:sp>
      <p:sp>
        <p:nvSpPr>
          <p:cNvPr id="6" name="矩形 5"/>
          <p:cNvSpPr/>
          <p:nvPr/>
        </p:nvSpPr>
        <p:spPr>
          <a:xfrm>
            <a:off x="3397936" y="622458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>
    <p:split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18488" cy="220027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永中粗黑" pitchFamily="2" charset="-122"/>
                <a:cs typeface="+mj-cs"/>
              </a:rPr>
              <a:t>想一想：</a:t>
            </a: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　　</a:t>
            </a: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学习计算</a:t>
            </a: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3" action="ppaction://hlinkfile"/>
              </a:rPr>
              <a:t>圆的面积</a:t>
            </a: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时，是怎样把圆变成已学过的图形再计算面积的？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395288" y="3068638"/>
            <a:ext cx="8218488" cy="2200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永中粗黑" pitchFamily="2" charset="-122"/>
                <a:cs typeface="+mn-cs"/>
              </a:rPr>
              <a:t>　　能不能把圆柱转化成我们学过的立体图形，来计算它的体积？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05"/>
          <p:cNvSpPr/>
          <p:nvPr/>
        </p:nvSpPr>
        <p:spPr>
          <a:xfrm>
            <a:off x="1116013" y="1984375"/>
            <a:ext cx="1644650" cy="2232025"/>
          </a:xfrm>
          <a:prstGeom prst="can">
            <a:avLst>
              <a:gd name="adj" fmla="val 33926"/>
            </a:avLst>
          </a:prstGeom>
          <a:solidFill>
            <a:schemeClr val="bg2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93642" name="Line 106"/>
          <p:cNvSpPr/>
          <p:nvPr/>
        </p:nvSpPr>
        <p:spPr>
          <a:xfrm>
            <a:off x="1128713" y="2239963"/>
            <a:ext cx="163195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23"/>
          <p:cNvGrpSpPr/>
          <p:nvPr/>
        </p:nvGrpSpPr>
        <p:grpSpPr>
          <a:xfrm>
            <a:off x="1917700" y="1992313"/>
            <a:ext cx="3175" cy="2228850"/>
            <a:chOff x="1208" y="804"/>
            <a:chExt cx="2" cy="1404"/>
          </a:xfrm>
        </p:grpSpPr>
        <p:sp>
          <p:nvSpPr>
            <p:cNvPr id="33897" name="Line 107"/>
            <p:cNvSpPr/>
            <p:nvPr/>
          </p:nvSpPr>
          <p:spPr>
            <a:xfrm>
              <a:off x="1210" y="804"/>
              <a:ext cx="0" cy="34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8" name="Line 114"/>
            <p:cNvSpPr/>
            <p:nvPr/>
          </p:nvSpPr>
          <p:spPr>
            <a:xfrm>
              <a:off x="1208" y="1140"/>
              <a:ext cx="0" cy="106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28"/>
          <p:cNvGrpSpPr/>
          <p:nvPr/>
        </p:nvGrpSpPr>
        <p:grpSpPr>
          <a:xfrm>
            <a:off x="1693863" y="2000250"/>
            <a:ext cx="511175" cy="2187575"/>
            <a:chOff x="1067" y="809"/>
            <a:chExt cx="322" cy="1378"/>
          </a:xfrm>
        </p:grpSpPr>
        <p:sp>
          <p:nvSpPr>
            <p:cNvPr id="33895" name="Line 111"/>
            <p:cNvSpPr/>
            <p:nvPr/>
          </p:nvSpPr>
          <p:spPr>
            <a:xfrm>
              <a:off x="1067" y="809"/>
              <a:ext cx="318" cy="32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6" name="Line 115"/>
            <p:cNvSpPr/>
            <p:nvPr/>
          </p:nvSpPr>
          <p:spPr>
            <a:xfrm>
              <a:off x="1389" y="1142"/>
              <a:ext cx="0" cy="104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22"/>
          <p:cNvGrpSpPr/>
          <p:nvPr/>
        </p:nvGrpSpPr>
        <p:grpSpPr>
          <a:xfrm>
            <a:off x="1447800" y="2038350"/>
            <a:ext cx="1025525" cy="2105025"/>
            <a:chOff x="912" y="833"/>
            <a:chExt cx="646" cy="1326"/>
          </a:xfrm>
        </p:grpSpPr>
        <p:sp>
          <p:nvSpPr>
            <p:cNvPr id="33893" name="Line 109"/>
            <p:cNvSpPr/>
            <p:nvPr/>
          </p:nvSpPr>
          <p:spPr>
            <a:xfrm flipH="1" flipV="1">
              <a:off x="912" y="833"/>
              <a:ext cx="641" cy="27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4" name="Line 116"/>
            <p:cNvSpPr/>
            <p:nvPr/>
          </p:nvSpPr>
          <p:spPr>
            <a:xfrm>
              <a:off x="1558" y="1114"/>
              <a:ext cx="0" cy="104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27"/>
          <p:cNvGrpSpPr/>
          <p:nvPr/>
        </p:nvGrpSpPr>
        <p:grpSpPr>
          <a:xfrm>
            <a:off x="1266825" y="2108200"/>
            <a:ext cx="1417638" cy="1939925"/>
            <a:chOff x="798" y="877"/>
            <a:chExt cx="893" cy="1222"/>
          </a:xfrm>
        </p:grpSpPr>
        <p:sp>
          <p:nvSpPr>
            <p:cNvPr id="33891" name="Line 112"/>
            <p:cNvSpPr/>
            <p:nvPr/>
          </p:nvSpPr>
          <p:spPr>
            <a:xfrm>
              <a:off x="798" y="877"/>
              <a:ext cx="890" cy="17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2" name="Line 117"/>
            <p:cNvSpPr/>
            <p:nvPr/>
          </p:nvSpPr>
          <p:spPr>
            <a:xfrm>
              <a:off x="1691" y="1054"/>
              <a:ext cx="0" cy="104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124"/>
          <p:cNvGrpSpPr/>
          <p:nvPr/>
        </p:nvGrpSpPr>
        <p:grpSpPr>
          <a:xfrm>
            <a:off x="1624013" y="1984375"/>
            <a:ext cx="549275" cy="2201863"/>
            <a:chOff x="1023" y="799"/>
            <a:chExt cx="346" cy="1387"/>
          </a:xfrm>
        </p:grpSpPr>
        <p:sp>
          <p:nvSpPr>
            <p:cNvPr id="33889" name="Line 110"/>
            <p:cNvSpPr/>
            <p:nvPr/>
          </p:nvSpPr>
          <p:spPr>
            <a:xfrm flipH="1">
              <a:off x="1028" y="799"/>
              <a:ext cx="341" cy="33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0" name="Line 118"/>
            <p:cNvSpPr/>
            <p:nvPr/>
          </p:nvSpPr>
          <p:spPr>
            <a:xfrm>
              <a:off x="1023" y="1141"/>
              <a:ext cx="0" cy="104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129"/>
          <p:cNvGrpSpPr/>
          <p:nvPr/>
        </p:nvGrpSpPr>
        <p:grpSpPr>
          <a:xfrm>
            <a:off x="1379538" y="2038350"/>
            <a:ext cx="1028700" cy="2090738"/>
            <a:chOff x="869" y="833"/>
            <a:chExt cx="648" cy="1317"/>
          </a:xfrm>
        </p:grpSpPr>
        <p:sp>
          <p:nvSpPr>
            <p:cNvPr id="33887" name="Line 108"/>
            <p:cNvSpPr/>
            <p:nvPr/>
          </p:nvSpPr>
          <p:spPr>
            <a:xfrm flipH="1">
              <a:off x="871" y="833"/>
              <a:ext cx="646" cy="26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8" name="Line 119"/>
            <p:cNvSpPr/>
            <p:nvPr/>
          </p:nvSpPr>
          <p:spPr>
            <a:xfrm>
              <a:off x="869" y="1105"/>
              <a:ext cx="0" cy="104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130"/>
          <p:cNvGrpSpPr/>
          <p:nvPr/>
        </p:nvGrpSpPr>
        <p:grpSpPr>
          <a:xfrm>
            <a:off x="1187450" y="2100263"/>
            <a:ext cx="1414463" cy="1939925"/>
            <a:chOff x="748" y="872"/>
            <a:chExt cx="891" cy="1222"/>
          </a:xfrm>
        </p:grpSpPr>
        <p:sp>
          <p:nvSpPr>
            <p:cNvPr id="33885" name="Line 113"/>
            <p:cNvSpPr/>
            <p:nvPr/>
          </p:nvSpPr>
          <p:spPr>
            <a:xfrm flipV="1">
              <a:off x="750" y="872"/>
              <a:ext cx="889" cy="17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6" name="Line 120"/>
            <p:cNvSpPr/>
            <p:nvPr/>
          </p:nvSpPr>
          <p:spPr>
            <a:xfrm>
              <a:off x="748" y="1049"/>
              <a:ext cx="0" cy="104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3667" name="Text Box 131">
            <a:hlinkClick r:id="" action="ppaction://noaction">
              <a:snd r:embed="rId4" name="chimes.wav"/>
            </a:hlinkClick>
          </p:cNvPr>
          <p:cNvSpPr txBox="1"/>
          <p:nvPr/>
        </p:nvSpPr>
        <p:spPr>
          <a:xfrm>
            <a:off x="323850" y="908050"/>
            <a:ext cx="3168650" cy="433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把圆柱等分成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</a:rPr>
              <a:t>16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份</a:t>
            </a:r>
          </a:p>
        </p:txBody>
      </p:sp>
      <p:sp>
        <p:nvSpPr>
          <p:cNvPr id="33804" name="Text Box 133"/>
          <p:cNvSpPr txBox="1"/>
          <p:nvPr/>
        </p:nvSpPr>
        <p:spPr>
          <a:xfrm>
            <a:off x="900113" y="4508500"/>
            <a:ext cx="15113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圆柱</a:t>
            </a:r>
          </a:p>
        </p:txBody>
      </p:sp>
      <p:sp>
        <p:nvSpPr>
          <p:cNvPr id="193885" name="AutoShape 349"/>
          <p:cNvSpPr/>
          <p:nvPr/>
        </p:nvSpPr>
        <p:spPr>
          <a:xfrm>
            <a:off x="2843213" y="2781300"/>
            <a:ext cx="928687" cy="500063"/>
          </a:xfrm>
          <a:prstGeom prst="rightArrow">
            <a:avLst>
              <a:gd name="adj1" fmla="val 50000"/>
              <a:gd name="adj2" fmla="val 46428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9" name="Group 351"/>
          <p:cNvGrpSpPr/>
          <p:nvPr/>
        </p:nvGrpSpPr>
        <p:grpSpPr>
          <a:xfrm>
            <a:off x="4265613" y="188913"/>
            <a:ext cx="2466975" cy="2022475"/>
            <a:chOff x="1919" y="206"/>
            <a:chExt cx="1554" cy="1274"/>
          </a:xfrm>
        </p:grpSpPr>
        <p:grpSp>
          <p:nvGrpSpPr>
            <p:cNvPr id="33852" name="Group 352"/>
            <p:cNvGrpSpPr/>
            <p:nvPr/>
          </p:nvGrpSpPr>
          <p:grpSpPr>
            <a:xfrm>
              <a:off x="1919" y="220"/>
              <a:ext cx="185" cy="1229"/>
              <a:chOff x="3132" y="445"/>
              <a:chExt cx="185" cy="1229"/>
            </a:xfrm>
          </p:grpSpPr>
          <p:sp>
            <p:nvSpPr>
              <p:cNvPr id="33881" name="Freeform 353"/>
              <p:cNvSpPr/>
              <p:nvPr/>
            </p:nvSpPr>
            <p:spPr>
              <a:xfrm>
                <a:off x="3134" y="445"/>
                <a:ext cx="183" cy="172"/>
              </a:xfrm>
              <a:custGeom>
                <a:avLst/>
                <a:gdLst>
                  <a:gd name="txL" fmla="*/ 0 w 183"/>
                  <a:gd name="txT" fmla="*/ 0 h 172"/>
                  <a:gd name="txR" fmla="*/ 183 w 183"/>
                  <a:gd name="txB" fmla="*/ 172 h 172"/>
                </a:gdLst>
                <a:ahLst/>
                <a:cxnLst>
                  <a:cxn ang="0">
                    <a:pos x="183" y="18"/>
                  </a:cxn>
                  <a:cxn ang="0">
                    <a:pos x="33" y="172"/>
                  </a:cxn>
                  <a:cxn ang="0">
                    <a:pos x="0" y="18"/>
                  </a:cxn>
                  <a:cxn ang="0">
                    <a:pos x="38" y="9"/>
                  </a:cxn>
                  <a:cxn ang="0">
                    <a:pos x="63" y="3"/>
                  </a:cxn>
                  <a:cxn ang="0">
                    <a:pos x="84" y="0"/>
                  </a:cxn>
                  <a:cxn ang="0">
                    <a:pos x="107" y="0"/>
                  </a:cxn>
                  <a:cxn ang="0">
                    <a:pos x="126" y="1"/>
                  </a:cxn>
                  <a:cxn ang="0">
                    <a:pos x="147" y="6"/>
                  </a:cxn>
                  <a:cxn ang="0">
                    <a:pos x="165" y="12"/>
                  </a:cxn>
                  <a:cxn ang="0">
                    <a:pos x="183" y="18"/>
                  </a:cxn>
                </a:cxnLst>
                <a:rect l="txL" t="txT" r="txR" b="txB"/>
                <a:pathLst>
                  <a:path w="183" h="172">
                    <a:moveTo>
                      <a:pt x="183" y="18"/>
                    </a:moveTo>
                    <a:lnTo>
                      <a:pt x="33" y="172"/>
                    </a:lnTo>
                    <a:lnTo>
                      <a:pt x="0" y="18"/>
                    </a:lnTo>
                    <a:lnTo>
                      <a:pt x="38" y="9"/>
                    </a:lnTo>
                    <a:lnTo>
                      <a:pt x="63" y="3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26" y="1"/>
                    </a:lnTo>
                    <a:lnTo>
                      <a:pt x="147" y="6"/>
                    </a:lnTo>
                    <a:lnTo>
                      <a:pt x="165" y="12"/>
                    </a:lnTo>
                    <a:lnTo>
                      <a:pt x="183" y="1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882" name="Group 354"/>
              <p:cNvGrpSpPr/>
              <p:nvPr/>
            </p:nvGrpSpPr>
            <p:grpSpPr>
              <a:xfrm>
                <a:off x="3132" y="462"/>
                <a:ext cx="180" cy="1212"/>
                <a:chOff x="3132" y="462"/>
                <a:chExt cx="180" cy="1212"/>
              </a:xfrm>
            </p:grpSpPr>
            <p:sp>
              <p:nvSpPr>
                <p:cNvPr id="33883" name="Freeform 355"/>
                <p:cNvSpPr/>
                <p:nvPr/>
              </p:nvSpPr>
              <p:spPr>
                <a:xfrm>
                  <a:off x="3156" y="462"/>
                  <a:ext cx="156" cy="1212"/>
                </a:xfrm>
                <a:custGeom>
                  <a:avLst/>
                  <a:gdLst>
                    <a:gd name="txL" fmla="*/ 0 w 156"/>
                    <a:gd name="txT" fmla="*/ 0 h 1212"/>
                    <a:gd name="txR" fmla="*/ 156 w 156"/>
                    <a:gd name="txB" fmla="*/ 1212 h 1212"/>
                  </a:gdLst>
                  <a:ahLst/>
                  <a:cxnLst>
                    <a:cxn ang="0">
                      <a:pos x="0" y="1212"/>
                    </a:cxn>
                    <a:cxn ang="0">
                      <a:pos x="6" y="150"/>
                    </a:cxn>
                    <a:cxn ang="0">
                      <a:pos x="156" y="0"/>
                    </a:cxn>
                    <a:cxn ang="0">
                      <a:pos x="156" y="1056"/>
                    </a:cxn>
                    <a:cxn ang="0">
                      <a:pos x="0" y="1212"/>
                    </a:cxn>
                  </a:cxnLst>
                  <a:rect l="txL" t="txT" r="txR" b="txB"/>
                  <a:pathLst>
                    <a:path w="156" h="1212">
                      <a:moveTo>
                        <a:pt x="0" y="1212"/>
                      </a:moveTo>
                      <a:lnTo>
                        <a:pt x="6" y="150"/>
                      </a:lnTo>
                      <a:lnTo>
                        <a:pt x="156" y="0"/>
                      </a:lnTo>
                      <a:lnTo>
                        <a:pt x="156" y="1056"/>
                      </a:lnTo>
                      <a:lnTo>
                        <a:pt x="0" y="1212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84" name="Freeform 356"/>
                <p:cNvSpPr/>
                <p:nvPr/>
              </p:nvSpPr>
              <p:spPr>
                <a:xfrm>
                  <a:off x="3132" y="468"/>
                  <a:ext cx="30" cy="1200"/>
                </a:xfrm>
                <a:custGeom>
                  <a:avLst/>
                  <a:gdLst>
                    <a:gd name="txL" fmla="*/ 0 w 30"/>
                    <a:gd name="txT" fmla="*/ 0 h 1200"/>
                    <a:gd name="txR" fmla="*/ 30 w 30"/>
                    <a:gd name="txB" fmla="*/ 1200 h 1200"/>
                  </a:gdLst>
                  <a:ahLst/>
                  <a:cxnLst>
                    <a:cxn ang="0">
                      <a:pos x="0" y="0"/>
                    </a:cxn>
                    <a:cxn ang="0">
                      <a:pos x="0" y="1086"/>
                    </a:cxn>
                    <a:cxn ang="0">
                      <a:pos x="18" y="1200"/>
                    </a:cxn>
                    <a:cxn ang="0">
                      <a:pos x="30" y="126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30" h="1200">
                      <a:moveTo>
                        <a:pt x="0" y="0"/>
                      </a:moveTo>
                      <a:cubicBezTo>
                        <a:pt x="0" y="362"/>
                        <a:pt x="0" y="724"/>
                        <a:pt x="0" y="1086"/>
                      </a:cubicBezTo>
                      <a:lnTo>
                        <a:pt x="18" y="1200"/>
                      </a:lnTo>
                      <a:lnTo>
                        <a:pt x="30" y="1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3853" name="Group 357"/>
            <p:cNvGrpSpPr/>
            <p:nvPr/>
          </p:nvGrpSpPr>
          <p:grpSpPr>
            <a:xfrm>
              <a:off x="2107" y="206"/>
              <a:ext cx="187" cy="1243"/>
              <a:chOff x="2380" y="1540"/>
              <a:chExt cx="187" cy="1243"/>
            </a:xfrm>
          </p:grpSpPr>
          <p:grpSp>
            <p:nvGrpSpPr>
              <p:cNvPr id="33877" name="Group 358"/>
              <p:cNvGrpSpPr/>
              <p:nvPr/>
            </p:nvGrpSpPr>
            <p:grpSpPr>
              <a:xfrm>
                <a:off x="2380" y="1571"/>
                <a:ext cx="180" cy="1212"/>
                <a:chOff x="3132" y="462"/>
                <a:chExt cx="180" cy="1212"/>
              </a:xfrm>
            </p:grpSpPr>
            <p:sp>
              <p:nvSpPr>
                <p:cNvPr id="33879" name="Freeform 359"/>
                <p:cNvSpPr/>
                <p:nvPr/>
              </p:nvSpPr>
              <p:spPr>
                <a:xfrm>
                  <a:off x="3156" y="462"/>
                  <a:ext cx="156" cy="1212"/>
                </a:xfrm>
                <a:custGeom>
                  <a:avLst/>
                  <a:gdLst>
                    <a:gd name="txL" fmla="*/ 0 w 156"/>
                    <a:gd name="txT" fmla="*/ 0 h 1212"/>
                    <a:gd name="txR" fmla="*/ 156 w 156"/>
                    <a:gd name="txB" fmla="*/ 1212 h 1212"/>
                  </a:gdLst>
                  <a:ahLst/>
                  <a:cxnLst>
                    <a:cxn ang="0">
                      <a:pos x="0" y="1212"/>
                    </a:cxn>
                    <a:cxn ang="0">
                      <a:pos x="6" y="150"/>
                    </a:cxn>
                    <a:cxn ang="0">
                      <a:pos x="156" y="0"/>
                    </a:cxn>
                    <a:cxn ang="0">
                      <a:pos x="156" y="1056"/>
                    </a:cxn>
                    <a:cxn ang="0">
                      <a:pos x="0" y="1212"/>
                    </a:cxn>
                  </a:cxnLst>
                  <a:rect l="txL" t="txT" r="txR" b="txB"/>
                  <a:pathLst>
                    <a:path w="156" h="1212">
                      <a:moveTo>
                        <a:pt x="0" y="1212"/>
                      </a:moveTo>
                      <a:lnTo>
                        <a:pt x="6" y="150"/>
                      </a:lnTo>
                      <a:lnTo>
                        <a:pt x="156" y="0"/>
                      </a:lnTo>
                      <a:lnTo>
                        <a:pt x="156" y="1056"/>
                      </a:lnTo>
                      <a:lnTo>
                        <a:pt x="0" y="1212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80" name="Freeform 360"/>
                <p:cNvSpPr/>
                <p:nvPr/>
              </p:nvSpPr>
              <p:spPr>
                <a:xfrm>
                  <a:off x="3132" y="468"/>
                  <a:ext cx="30" cy="1200"/>
                </a:xfrm>
                <a:custGeom>
                  <a:avLst/>
                  <a:gdLst>
                    <a:gd name="txL" fmla="*/ 0 w 30"/>
                    <a:gd name="txT" fmla="*/ 0 h 1200"/>
                    <a:gd name="txR" fmla="*/ 30 w 30"/>
                    <a:gd name="txB" fmla="*/ 1200 h 1200"/>
                  </a:gdLst>
                  <a:ahLst/>
                  <a:cxnLst>
                    <a:cxn ang="0">
                      <a:pos x="0" y="0"/>
                    </a:cxn>
                    <a:cxn ang="0">
                      <a:pos x="0" y="1086"/>
                    </a:cxn>
                    <a:cxn ang="0">
                      <a:pos x="18" y="1200"/>
                    </a:cxn>
                    <a:cxn ang="0">
                      <a:pos x="30" y="126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30" h="1200">
                      <a:moveTo>
                        <a:pt x="0" y="0"/>
                      </a:moveTo>
                      <a:cubicBezTo>
                        <a:pt x="0" y="362"/>
                        <a:pt x="0" y="724"/>
                        <a:pt x="0" y="1086"/>
                      </a:cubicBezTo>
                      <a:lnTo>
                        <a:pt x="18" y="1200"/>
                      </a:lnTo>
                      <a:lnTo>
                        <a:pt x="30" y="1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878" name="Freeform 361"/>
              <p:cNvSpPr/>
              <p:nvPr/>
            </p:nvSpPr>
            <p:spPr>
              <a:xfrm>
                <a:off x="2384" y="1540"/>
                <a:ext cx="183" cy="172"/>
              </a:xfrm>
              <a:custGeom>
                <a:avLst/>
                <a:gdLst>
                  <a:gd name="txL" fmla="*/ 0 w 183"/>
                  <a:gd name="txT" fmla="*/ 0 h 172"/>
                  <a:gd name="txR" fmla="*/ 183 w 183"/>
                  <a:gd name="txB" fmla="*/ 172 h 172"/>
                </a:gdLst>
                <a:ahLst/>
                <a:cxnLst>
                  <a:cxn ang="0">
                    <a:pos x="183" y="18"/>
                  </a:cxn>
                  <a:cxn ang="0">
                    <a:pos x="33" y="172"/>
                  </a:cxn>
                  <a:cxn ang="0">
                    <a:pos x="0" y="18"/>
                  </a:cxn>
                  <a:cxn ang="0">
                    <a:pos x="38" y="9"/>
                  </a:cxn>
                  <a:cxn ang="0">
                    <a:pos x="63" y="3"/>
                  </a:cxn>
                  <a:cxn ang="0">
                    <a:pos x="84" y="0"/>
                  </a:cxn>
                  <a:cxn ang="0">
                    <a:pos x="107" y="0"/>
                  </a:cxn>
                  <a:cxn ang="0">
                    <a:pos x="126" y="1"/>
                  </a:cxn>
                  <a:cxn ang="0">
                    <a:pos x="147" y="6"/>
                  </a:cxn>
                  <a:cxn ang="0">
                    <a:pos x="165" y="12"/>
                  </a:cxn>
                  <a:cxn ang="0">
                    <a:pos x="183" y="18"/>
                  </a:cxn>
                </a:cxnLst>
                <a:rect l="txL" t="txT" r="txR" b="txB"/>
                <a:pathLst>
                  <a:path w="183" h="172">
                    <a:moveTo>
                      <a:pt x="183" y="18"/>
                    </a:moveTo>
                    <a:lnTo>
                      <a:pt x="33" y="172"/>
                    </a:lnTo>
                    <a:lnTo>
                      <a:pt x="0" y="18"/>
                    </a:lnTo>
                    <a:lnTo>
                      <a:pt x="38" y="9"/>
                    </a:lnTo>
                    <a:lnTo>
                      <a:pt x="63" y="3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26" y="1"/>
                    </a:lnTo>
                    <a:lnTo>
                      <a:pt x="147" y="6"/>
                    </a:lnTo>
                    <a:lnTo>
                      <a:pt x="165" y="12"/>
                    </a:lnTo>
                    <a:lnTo>
                      <a:pt x="183" y="1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54" name="Freeform 362"/>
            <p:cNvSpPr/>
            <p:nvPr/>
          </p:nvSpPr>
          <p:spPr>
            <a:xfrm>
              <a:off x="2332" y="235"/>
              <a:ext cx="156" cy="1230"/>
            </a:xfrm>
            <a:custGeom>
              <a:avLst/>
              <a:gdLst>
                <a:gd name="txL" fmla="*/ 0 w 156"/>
                <a:gd name="txT" fmla="*/ 0 h 1212"/>
                <a:gd name="txR" fmla="*/ 156 w 156"/>
                <a:gd name="txB" fmla="*/ 1212 h 1212"/>
              </a:gdLst>
              <a:ahLst/>
              <a:cxnLst>
                <a:cxn ang="0">
                  <a:pos x="0" y="1230"/>
                </a:cxn>
                <a:cxn ang="0">
                  <a:pos x="6" y="152"/>
                </a:cxn>
                <a:cxn ang="0">
                  <a:pos x="156" y="0"/>
                </a:cxn>
                <a:cxn ang="0">
                  <a:pos x="156" y="1072"/>
                </a:cxn>
                <a:cxn ang="0">
                  <a:pos x="0" y="1230"/>
                </a:cxn>
              </a:cxnLst>
              <a:rect l="txL" t="txT" r="txR" b="txB"/>
              <a:pathLst>
                <a:path w="156" h="1212">
                  <a:moveTo>
                    <a:pt x="0" y="1212"/>
                  </a:moveTo>
                  <a:lnTo>
                    <a:pt x="6" y="150"/>
                  </a:lnTo>
                  <a:lnTo>
                    <a:pt x="156" y="0"/>
                  </a:lnTo>
                  <a:lnTo>
                    <a:pt x="156" y="1056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5" name="Freeform 363"/>
            <p:cNvSpPr/>
            <p:nvPr/>
          </p:nvSpPr>
          <p:spPr>
            <a:xfrm>
              <a:off x="2294" y="235"/>
              <a:ext cx="44" cy="1226"/>
            </a:xfrm>
            <a:custGeom>
              <a:avLst/>
              <a:gdLst>
                <a:gd name="txL" fmla="*/ 0 w 30"/>
                <a:gd name="txT" fmla="*/ 0 h 1200"/>
                <a:gd name="txR" fmla="*/ 30 w 30"/>
                <a:gd name="txB" fmla="*/ 1200 h 1200"/>
              </a:gdLst>
              <a:ahLst/>
              <a:cxnLst>
                <a:cxn ang="0">
                  <a:pos x="0" y="0"/>
                </a:cxn>
                <a:cxn ang="0">
                  <a:pos x="0" y="1110"/>
                </a:cxn>
                <a:cxn ang="0">
                  <a:pos x="26" y="1226"/>
                </a:cxn>
                <a:cxn ang="0">
                  <a:pos x="44" y="129"/>
                </a:cxn>
                <a:cxn ang="0">
                  <a:pos x="0" y="0"/>
                </a:cxn>
              </a:cxnLst>
              <a:rect l="txL" t="txT" r="txR" b="txB"/>
              <a:pathLst>
                <a:path w="30" h="1200">
                  <a:moveTo>
                    <a:pt x="0" y="0"/>
                  </a:moveTo>
                  <a:cubicBezTo>
                    <a:pt x="0" y="362"/>
                    <a:pt x="0" y="724"/>
                    <a:pt x="0" y="1086"/>
                  </a:cubicBezTo>
                  <a:lnTo>
                    <a:pt x="18" y="1200"/>
                  </a:lnTo>
                  <a:lnTo>
                    <a:pt x="3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6" name="Freeform 364"/>
            <p:cNvSpPr/>
            <p:nvPr/>
          </p:nvSpPr>
          <p:spPr>
            <a:xfrm>
              <a:off x="2298" y="207"/>
              <a:ext cx="196" cy="182"/>
            </a:xfrm>
            <a:custGeom>
              <a:avLst/>
              <a:gdLst>
                <a:gd name="txL" fmla="*/ 0 w 196"/>
                <a:gd name="txT" fmla="*/ 0 h 182"/>
                <a:gd name="txR" fmla="*/ 196 w 196"/>
                <a:gd name="txB" fmla="*/ 182 h 182"/>
              </a:gdLst>
              <a:ahLst/>
              <a:cxnLst>
                <a:cxn ang="0">
                  <a:pos x="196" y="26"/>
                </a:cxn>
                <a:cxn ang="0">
                  <a:pos x="44" y="182"/>
                </a:cxn>
                <a:cxn ang="0">
                  <a:pos x="0" y="22"/>
                </a:cxn>
                <a:cxn ang="0">
                  <a:pos x="36" y="14"/>
                </a:cxn>
                <a:cxn ang="0">
                  <a:pos x="68" y="6"/>
                </a:cxn>
                <a:cxn ang="0">
                  <a:pos x="116" y="0"/>
                </a:cxn>
                <a:cxn ang="0">
                  <a:pos x="166" y="12"/>
                </a:cxn>
                <a:cxn ang="0">
                  <a:pos x="196" y="26"/>
                </a:cxn>
              </a:cxnLst>
              <a:rect l="txL" t="txT" r="txR" b="txB"/>
              <a:pathLst>
                <a:path w="196" h="182">
                  <a:moveTo>
                    <a:pt x="196" y="26"/>
                  </a:moveTo>
                  <a:lnTo>
                    <a:pt x="44" y="182"/>
                  </a:lnTo>
                  <a:lnTo>
                    <a:pt x="0" y="22"/>
                  </a:lnTo>
                  <a:lnTo>
                    <a:pt x="36" y="14"/>
                  </a:lnTo>
                  <a:lnTo>
                    <a:pt x="68" y="6"/>
                  </a:lnTo>
                  <a:lnTo>
                    <a:pt x="116" y="0"/>
                  </a:lnTo>
                  <a:lnTo>
                    <a:pt x="166" y="12"/>
                  </a:lnTo>
                  <a:lnTo>
                    <a:pt x="196" y="2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7" name="Freeform 365"/>
            <p:cNvSpPr/>
            <p:nvPr/>
          </p:nvSpPr>
          <p:spPr>
            <a:xfrm>
              <a:off x="2526" y="233"/>
              <a:ext cx="152" cy="1222"/>
            </a:xfrm>
            <a:custGeom>
              <a:avLst/>
              <a:gdLst>
                <a:gd name="txL" fmla="*/ 0 w 144"/>
                <a:gd name="txT" fmla="*/ 0 h 1218"/>
                <a:gd name="txR" fmla="*/ 144 w 144"/>
                <a:gd name="txB" fmla="*/ 1218 h 1218"/>
              </a:gdLst>
              <a:ahLst/>
              <a:cxnLst>
                <a:cxn ang="0">
                  <a:pos x="152" y="0"/>
                </a:cxn>
                <a:cxn ang="0">
                  <a:pos x="6" y="120"/>
                </a:cxn>
                <a:cxn ang="0">
                  <a:pos x="0" y="1222"/>
                </a:cxn>
                <a:cxn ang="0">
                  <a:pos x="152" y="1072"/>
                </a:cxn>
                <a:cxn ang="0">
                  <a:pos x="152" y="0"/>
                </a:cxn>
              </a:cxnLst>
              <a:rect l="txL" t="txT" r="txR" b="txB"/>
              <a:pathLst>
                <a:path w="144" h="1218">
                  <a:moveTo>
                    <a:pt x="144" y="0"/>
                  </a:moveTo>
                  <a:lnTo>
                    <a:pt x="6" y="120"/>
                  </a:lnTo>
                  <a:lnTo>
                    <a:pt x="0" y="1218"/>
                  </a:lnTo>
                  <a:lnTo>
                    <a:pt x="144" y="106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8" name="Freeform 366"/>
            <p:cNvSpPr/>
            <p:nvPr/>
          </p:nvSpPr>
          <p:spPr>
            <a:xfrm>
              <a:off x="2487" y="230"/>
              <a:ext cx="48" cy="1216"/>
            </a:xfrm>
            <a:custGeom>
              <a:avLst/>
              <a:gdLst>
                <a:gd name="txL" fmla="*/ 0 w 48"/>
                <a:gd name="txT" fmla="*/ 0 h 1216"/>
                <a:gd name="txR" fmla="*/ 48 w 48"/>
                <a:gd name="txB" fmla="*/ 1216 h 1216"/>
              </a:gdLst>
              <a:ahLst/>
              <a:cxnLst>
                <a:cxn ang="0">
                  <a:pos x="4" y="0"/>
                </a:cxn>
                <a:cxn ang="0">
                  <a:pos x="0" y="1100"/>
                </a:cxn>
                <a:cxn ang="0">
                  <a:pos x="40" y="1216"/>
                </a:cxn>
                <a:cxn ang="0">
                  <a:pos x="48" y="116"/>
                </a:cxn>
                <a:cxn ang="0">
                  <a:pos x="4" y="0"/>
                </a:cxn>
              </a:cxnLst>
              <a:rect l="txL" t="txT" r="txR" b="txB"/>
              <a:pathLst>
                <a:path w="48" h="1216">
                  <a:moveTo>
                    <a:pt x="4" y="0"/>
                  </a:moveTo>
                  <a:lnTo>
                    <a:pt x="0" y="1100"/>
                  </a:lnTo>
                  <a:lnTo>
                    <a:pt x="40" y="1216"/>
                  </a:lnTo>
                  <a:lnTo>
                    <a:pt x="48" y="11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59" name="Group 367"/>
            <p:cNvGrpSpPr/>
            <p:nvPr/>
          </p:nvGrpSpPr>
          <p:grpSpPr>
            <a:xfrm>
              <a:off x="2688" y="224"/>
              <a:ext cx="192" cy="1250"/>
              <a:chOff x="3420" y="210"/>
              <a:chExt cx="192" cy="1250"/>
            </a:xfrm>
          </p:grpSpPr>
          <p:sp>
            <p:nvSpPr>
              <p:cNvPr id="33874" name="Freeform 368"/>
              <p:cNvSpPr/>
              <p:nvPr/>
            </p:nvSpPr>
            <p:spPr>
              <a:xfrm>
                <a:off x="3426" y="210"/>
                <a:ext cx="183" cy="172"/>
              </a:xfrm>
              <a:custGeom>
                <a:avLst/>
                <a:gdLst>
                  <a:gd name="txL" fmla="*/ 0 w 183"/>
                  <a:gd name="txT" fmla="*/ 0 h 172"/>
                  <a:gd name="txR" fmla="*/ 183 w 183"/>
                  <a:gd name="txB" fmla="*/ 172 h 172"/>
                </a:gdLst>
                <a:ahLst/>
                <a:cxnLst>
                  <a:cxn ang="0">
                    <a:pos x="183" y="18"/>
                  </a:cxn>
                  <a:cxn ang="0">
                    <a:pos x="33" y="172"/>
                  </a:cxn>
                  <a:cxn ang="0">
                    <a:pos x="0" y="18"/>
                  </a:cxn>
                  <a:cxn ang="0">
                    <a:pos x="38" y="9"/>
                  </a:cxn>
                  <a:cxn ang="0">
                    <a:pos x="63" y="3"/>
                  </a:cxn>
                  <a:cxn ang="0">
                    <a:pos x="84" y="0"/>
                  </a:cxn>
                  <a:cxn ang="0">
                    <a:pos x="107" y="0"/>
                  </a:cxn>
                  <a:cxn ang="0">
                    <a:pos x="126" y="1"/>
                  </a:cxn>
                  <a:cxn ang="0">
                    <a:pos x="147" y="6"/>
                  </a:cxn>
                  <a:cxn ang="0">
                    <a:pos x="165" y="12"/>
                  </a:cxn>
                  <a:cxn ang="0">
                    <a:pos x="183" y="18"/>
                  </a:cxn>
                </a:cxnLst>
                <a:rect l="txL" t="txT" r="txR" b="txB"/>
                <a:pathLst>
                  <a:path w="183" h="172">
                    <a:moveTo>
                      <a:pt x="183" y="18"/>
                    </a:moveTo>
                    <a:lnTo>
                      <a:pt x="33" y="172"/>
                    </a:lnTo>
                    <a:lnTo>
                      <a:pt x="0" y="18"/>
                    </a:lnTo>
                    <a:lnTo>
                      <a:pt x="38" y="9"/>
                    </a:lnTo>
                    <a:lnTo>
                      <a:pt x="63" y="3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26" y="1"/>
                    </a:lnTo>
                    <a:lnTo>
                      <a:pt x="147" y="6"/>
                    </a:lnTo>
                    <a:lnTo>
                      <a:pt x="165" y="12"/>
                    </a:lnTo>
                    <a:lnTo>
                      <a:pt x="183" y="1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5" name="Freeform 369"/>
              <p:cNvSpPr/>
              <p:nvPr/>
            </p:nvSpPr>
            <p:spPr>
              <a:xfrm>
                <a:off x="3420" y="220"/>
                <a:ext cx="192" cy="1236"/>
              </a:xfrm>
              <a:custGeom>
                <a:avLst/>
                <a:gdLst>
                  <a:gd name="txL" fmla="*/ 0 w 192"/>
                  <a:gd name="txT" fmla="*/ 0 h 1236"/>
                  <a:gd name="txR" fmla="*/ 192 w 192"/>
                  <a:gd name="txB" fmla="*/ 1236 h 1236"/>
                </a:gdLst>
                <a:ahLst/>
                <a:cxnLst>
                  <a:cxn ang="0">
                    <a:pos x="192" y="0"/>
                  </a:cxn>
                  <a:cxn ang="0">
                    <a:pos x="36" y="160"/>
                  </a:cxn>
                  <a:cxn ang="0">
                    <a:pos x="8" y="0"/>
                  </a:cxn>
                  <a:cxn ang="0">
                    <a:pos x="0" y="1116"/>
                  </a:cxn>
                  <a:cxn ang="0">
                    <a:pos x="24" y="1236"/>
                  </a:cxn>
                  <a:cxn ang="0">
                    <a:pos x="184" y="1072"/>
                  </a:cxn>
                  <a:cxn ang="0">
                    <a:pos x="192" y="0"/>
                  </a:cxn>
                </a:cxnLst>
                <a:rect l="txL" t="txT" r="txR" b="txB"/>
                <a:pathLst>
                  <a:path w="192" h="1236">
                    <a:moveTo>
                      <a:pt x="192" y="0"/>
                    </a:moveTo>
                    <a:lnTo>
                      <a:pt x="36" y="160"/>
                    </a:lnTo>
                    <a:lnTo>
                      <a:pt x="8" y="0"/>
                    </a:lnTo>
                    <a:lnTo>
                      <a:pt x="0" y="1116"/>
                    </a:lnTo>
                    <a:lnTo>
                      <a:pt x="24" y="1236"/>
                    </a:lnTo>
                    <a:lnTo>
                      <a:pt x="184" y="1072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6" name="Line 370"/>
              <p:cNvSpPr/>
              <p:nvPr/>
            </p:nvSpPr>
            <p:spPr>
              <a:xfrm flipH="1">
                <a:off x="3448" y="372"/>
                <a:ext cx="12" cy="1088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60" name="Group 371"/>
            <p:cNvGrpSpPr/>
            <p:nvPr/>
          </p:nvGrpSpPr>
          <p:grpSpPr>
            <a:xfrm>
              <a:off x="2872" y="214"/>
              <a:ext cx="204" cy="1241"/>
              <a:chOff x="3634" y="482"/>
              <a:chExt cx="204" cy="1241"/>
            </a:xfrm>
          </p:grpSpPr>
          <p:sp>
            <p:nvSpPr>
              <p:cNvPr id="33870" name="Freeform 372"/>
              <p:cNvSpPr/>
              <p:nvPr/>
            </p:nvSpPr>
            <p:spPr>
              <a:xfrm>
                <a:off x="3651" y="482"/>
                <a:ext cx="186" cy="190"/>
              </a:xfrm>
              <a:custGeom>
                <a:avLst/>
                <a:gdLst>
                  <a:gd name="txL" fmla="*/ 0 w 186"/>
                  <a:gd name="txT" fmla="*/ 0 h 190"/>
                  <a:gd name="txR" fmla="*/ 186 w 186"/>
                  <a:gd name="txB" fmla="*/ 190 h 190"/>
                </a:gdLst>
                <a:ahLst/>
                <a:cxnLst>
                  <a:cxn ang="0">
                    <a:pos x="186" y="30"/>
                  </a:cxn>
                  <a:cxn ang="0">
                    <a:pos x="36" y="190"/>
                  </a:cxn>
                  <a:cxn ang="0">
                    <a:pos x="0" y="24"/>
                  </a:cxn>
                  <a:cxn ang="0">
                    <a:pos x="32" y="14"/>
                  </a:cxn>
                  <a:cxn ang="0">
                    <a:pos x="56" y="6"/>
                  </a:cxn>
                  <a:cxn ang="0">
                    <a:pos x="76" y="2"/>
                  </a:cxn>
                  <a:cxn ang="0">
                    <a:pos x="88" y="0"/>
                  </a:cxn>
                  <a:cxn ang="0">
                    <a:pos x="100" y="2"/>
                  </a:cxn>
                  <a:cxn ang="0">
                    <a:pos x="124" y="6"/>
                  </a:cxn>
                  <a:cxn ang="0">
                    <a:pos x="148" y="12"/>
                  </a:cxn>
                  <a:cxn ang="0">
                    <a:pos x="164" y="20"/>
                  </a:cxn>
                  <a:cxn ang="0">
                    <a:pos x="186" y="30"/>
                  </a:cxn>
                </a:cxnLst>
                <a:rect l="txL" t="txT" r="txR" b="txB"/>
                <a:pathLst>
                  <a:path w="186" h="190">
                    <a:moveTo>
                      <a:pt x="186" y="30"/>
                    </a:moveTo>
                    <a:lnTo>
                      <a:pt x="36" y="190"/>
                    </a:lnTo>
                    <a:lnTo>
                      <a:pt x="0" y="24"/>
                    </a:lnTo>
                    <a:lnTo>
                      <a:pt x="32" y="14"/>
                    </a:lnTo>
                    <a:lnTo>
                      <a:pt x="56" y="6"/>
                    </a:lnTo>
                    <a:lnTo>
                      <a:pt x="76" y="2"/>
                    </a:lnTo>
                    <a:lnTo>
                      <a:pt x="88" y="0"/>
                    </a:lnTo>
                    <a:lnTo>
                      <a:pt x="100" y="2"/>
                    </a:lnTo>
                    <a:lnTo>
                      <a:pt x="124" y="6"/>
                    </a:lnTo>
                    <a:lnTo>
                      <a:pt x="148" y="12"/>
                    </a:lnTo>
                    <a:lnTo>
                      <a:pt x="164" y="20"/>
                    </a:lnTo>
                    <a:lnTo>
                      <a:pt x="186" y="3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871" name="Group 373"/>
              <p:cNvGrpSpPr/>
              <p:nvPr/>
            </p:nvGrpSpPr>
            <p:grpSpPr>
              <a:xfrm>
                <a:off x="3634" y="511"/>
                <a:ext cx="204" cy="1212"/>
                <a:chOff x="3470" y="300"/>
                <a:chExt cx="204" cy="1212"/>
              </a:xfrm>
            </p:grpSpPr>
            <p:sp>
              <p:nvSpPr>
                <p:cNvPr id="33872" name="Freeform 374"/>
                <p:cNvSpPr/>
                <p:nvPr/>
              </p:nvSpPr>
              <p:spPr>
                <a:xfrm>
                  <a:off x="3470" y="300"/>
                  <a:ext cx="204" cy="1212"/>
                </a:xfrm>
                <a:custGeom>
                  <a:avLst/>
                  <a:gdLst>
                    <a:gd name="txL" fmla="*/ 0 w 204"/>
                    <a:gd name="txT" fmla="*/ 0 h 1212"/>
                    <a:gd name="txR" fmla="*/ 204 w 204"/>
                    <a:gd name="txB" fmla="*/ 1212 h 1212"/>
                  </a:gdLst>
                  <a:ahLst/>
                  <a:cxnLst>
                    <a:cxn ang="0">
                      <a:pos x="16" y="16"/>
                    </a:cxn>
                    <a:cxn ang="0">
                      <a:pos x="0" y="1080"/>
                    </a:cxn>
                    <a:cxn ang="0">
                      <a:pos x="48" y="1212"/>
                    </a:cxn>
                    <a:cxn ang="0">
                      <a:pos x="196" y="1088"/>
                    </a:cxn>
                    <a:cxn ang="0">
                      <a:pos x="204" y="0"/>
                    </a:cxn>
                    <a:cxn ang="0">
                      <a:pos x="60" y="148"/>
                    </a:cxn>
                    <a:cxn ang="0">
                      <a:pos x="16" y="16"/>
                    </a:cxn>
                  </a:cxnLst>
                  <a:rect l="txL" t="txT" r="txR" b="txB"/>
                  <a:pathLst>
                    <a:path w="204" h="1212">
                      <a:moveTo>
                        <a:pt x="16" y="16"/>
                      </a:moveTo>
                      <a:lnTo>
                        <a:pt x="0" y="1080"/>
                      </a:lnTo>
                      <a:lnTo>
                        <a:pt x="48" y="1212"/>
                      </a:lnTo>
                      <a:lnTo>
                        <a:pt x="196" y="1088"/>
                      </a:lnTo>
                      <a:lnTo>
                        <a:pt x="204" y="0"/>
                      </a:lnTo>
                      <a:lnTo>
                        <a:pt x="60" y="148"/>
                      </a:ln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3" name="Line 375"/>
                <p:cNvSpPr/>
                <p:nvPr/>
              </p:nvSpPr>
              <p:spPr>
                <a:xfrm flipH="1">
                  <a:off x="3519" y="436"/>
                  <a:ext cx="12" cy="1064"/>
                </a:xfrm>
                <a:prstGeom prst="line">
                  <a:avLst/>
                </a:prstGeom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3861" name="Group 376"/>
            <p:cNvGrpSpPr/>
            <p:nvPr/>
          </p:nvGrpSpPr>
          <p:grpSpPr>
            <a:xfrm>
              <a:off x="3062" y="223"/>
              <a:ext cx="209" cy="1257"/>
              <a:chOff x="3194" y="263"/>
              <a:chExt cx="209" cy="1257"/>
            </a:xfrm>
          </p:grpSpPr>
          <p:sp>
            <p:nvSpPr>
              <p:cNvPr id="33867" name="Freeform 377"/>
              <p:cNvSpPr/>
              <p:nvPr/>
            </p:nvSpPr>
            <p:spPr>
              <a:xfrm>
                <a:off x="3205" y="263"/>
                <a:ext cx="198" cy="178"/>
              </a:xfrm>
              <a:custGeom>
                <a:avLst/>
                <a:gdLst>
                  <a:gd name="txL" fmla="*/ 0 w 198"/>
                  <a:gd name="txT" fmla="*/ 0 h 178"/>
                  <a:gd name="txR" fmla="*/ 198 w 198"/>
                  <a:gd name="txB" fmla="*/ 178 h 178"/>
                </a:gdLst>
                <a:ahLst/>
                <a:cxnLst>
                  <a:cxn ang="0">
                    <a:pos x="198" y="24"/>
                  </a:cxn>
                  <a:cxn ang="0">
                    <a:pos x="46" y="178"/>
                  </a:cxn>
                  <a:cxn ang="0">
                    <a:pos x="0" y="22"/>
                  </a:cxn>
                  <a:cxn ang="0">
                    <a:pos x="28" y="10"/>
                  </a:cxn>
                  <a:cxn ang="0">
                    <a:pos x="62" y="4"/>
                  </a:cxn>
                  <a:cxn ang="0">
                    <a:pos x="96" y="0"/>
                  </a:cxn>
                  <a:cxn ang="0">
                    <a:pos x="124" y="2"/>
                  </a:cxn>
                  <a:cxn ang="0">
                    <a:pos x="154" y="8"/>
                  </a:cxn>
                  <a:cxn ang="0">
                    <a:pos x="182" y="14"/>
                  </a:cxn>
                  <a:cxn ang="0">
                    <a:pos x="198" y="24"/>
                  </a:cxn>
                </a:cxnLst>
                <a:rect l="txL" t="txT" r="txR" b="txB"/>
                <a:pathLst>
                  <a:path w="198" h="178">
                    <a:moveTo>
                      <a:pt x="198" y="24"/>
                    </a:moveTo>
                    <a:lnTo>
                      <a:pt x="46" y="178"/>
                    </a:lnTo>
                    <a:lnTo>
                      <a:pt x="0" y="22"/>
                    </a:lnTo>
                    <a:lnTo>
                      <a:pt x="28" y="10"/>
                    </a:lnTo>
                    <a:lnTo>
                      <a:pt x="62" y="4"/>
                    </a:lnTo>
                    <a:lnTo>
                      <a:pt x="96" y="0"/>
                    </a:lnTo>
                    <a:lnTo>
                      <a:pt x="124" y="2"/>
                    </a:lnTo>
                    <a:lnTo>
                      <a:pt x="154" y="8"/>
                    </a:lnTo>
                    <a:lnTo>
                      <a:pt x="182" y="14"/>
                    </a:lnTo>
                    <a:lnTo>
                      <a:pt x="198" y="24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8" name="Freeform 378"/>
              <p:cNvSpPr/>
              <p:nvPr/>
            </p:nvSpPr>
            <p:spPr>
              <a:xfrm>
                <a:off x="3194" y="292"/>
                <a:ext cx="208" cy="1228"/>
              </a:xfrm>
              <a:custGeom>
                <a:avLst/>
                <a:gdLst>
                  <a:gd name="txL" fmla="*/ 0 w 208"/>
                  <a:gd name="txT" fmla="*/ 0 h 1228"/>
                  <a:gd name="txR" fmla="*/ 208 w 208"/>
                  <a:gd name="txB" fmla="*/ 1228 h 1228"/>
                </a:gdLst>
                <a:ahLst/>
                <a:cxnLst>
                  <a:cxn ang="0">
                    <a:pos x="12" y="8"/>
                  </a:cxn>
                  <a:cxn ang="0">
                    <a:pos x="0" y="1100"/>
                  </a:cxn>
                  <a:cxn ang="0">
                    <a:pos x="44" y="1228"/>
                  </a:cxn>
                  <a:cxn ang="0">
                    <a:pos x="208" y="1068"/>
                  </a:cxn>
                  <a:cxn ang="0">
                    <a:pos x="204" y="0"/>
                  </a:cxn>
                  <a:cxn ang="0">
                    <a:pos x="60" y="148"/>
                  </a:cxn>
                  <a:cxn ang="0">
                    <a:pos x="12" y="8"/>
                  </a:cxn>
                </a:cxnLst>
                <a:rect l="txL" t="txT" r="txR" b="txB"/>
                <a:pathLst>
                  <a:path w="208" h="1228">
                    <a:moveTo>
                      <a:pt x="12" y="8"/>
                    </a:moveTo>
                    <a:lnTo>
                      <a:pt x="0" y="1100"/>
                    </a:lnTo>
                    <a:lnTo>
                      <a:pt x="44" y="1228"/>
                    </a:lnTo>
                    <a:lnTo>
                      <a:pt x="208" y="1068"/>
                    </a:lnTo>
                    <a:lnTo>
                      <a:pt x="204" y="0"/>
                    </a:lnTo>
                    <a:lnTo>
                      <a:pt x="60" y="14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9" name="Line 379"/>
              <p:cNvSpPr/>
              <p:nvPr/>
            </p:nvSpPr>
            <p:spPr>
              <a:xfrm flipH="1">
                <a:off x="3239" y="437"/>
                <a:ext cx="16" cy="108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62" name="Freeform 380"/>
            <p:cNvSpPr/>
            <p:nvPr/>
          </p:nvSpPr>
          <p:spPr>
            <a:xfrm>
              <a:off x="2496" y="210"/>
              <a:ext cx="196" cy="182"/>
            </a:xfrm>
            <a:custGeom>
              <a:avLst/>
              <a:gdLst>
                <a:gd name="txL" fmla="*/ 0 w 196"/>
                <a:gd name="txT" fmla="*/ 0 h 182"/>
                <a:gd name="txR" fmla="*/ 196 w 196"/>
                <a:gd name="txB" fmla="*/ 182 h 182"/>
              </a:gdLst>
              <a:ahLst/>
              <a:cxnLst>
                <a:cxn ang="0">
                  <a:pos x="196" y="26"/>
                </a:cxn>
                <a:cxn ang="0">
                  <a:pos x="44" y="182"/>
                </a:cxn>
                <a:cxn ang="0">
                  <a:pos x="0" y="22"/>
                </a:cxn>
                <a:cxn ang="0">
                  <a:pos x="36" y="14"/>
                </a:cxn>
                <a:cxn ang="0">
                  <a:pos x="68" y="6"/>
                </a:cxn>
                <a:cxn ang="0">
                  <a:pos x="116" y="0"/>
                </a:cxn>
                <a:cxn ang="0">
                  <a:pos x="166" y="12"/>
                </a:cxn>
                <a:cxn ang="0">
                  <a:pos x="196" y="26"/>
                </a:cxn>
              </a:cxnLst>
              <a:rect l="txL" t="txT" r="txR" b="txB"/>
              <a:pathLst>
                <a:path w="196" h="182">
                  <a:moveTo>
                    <a:pt x="196" y="26"/>
                  </a:moveTo>
                  <a:lnTo>
                    <a:pt x="44" y="182"/>
                  </a:lnTo>
                  <a:lnTo>
                    <a:pt x="0" y="22"/>
                  </a:lnTo>
                  <a:lnTo>
                    <a:pt x="36" y="14"/>
                  </a:lnTo>
                  <a:lnTo>
                    <a:pt x="68" y="6"/>
                  </a:lnTo>
                  <a:lnTo>
                    <a:pt x="116" y="0"/>
                  </a:lnTo>
                  <a:lnTo>
                    <a:pt x="166" y="12"/>
                  </a:lnTo>
                  <a:lnTo>
                    <a:pt x="196" y="2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63" name="Group 381"/>
            <p:cNvGrpSpPr/>
            <p:nvPr/>
          </p:nvGrpSpPr>
          <p:grpSpPr>
            <a:xfrm>
              <a:off x="3264" y="210"/>
              <a:ext cx="209" cy="1257"/>
              <a:chOff x="3194" y="263"/>
              <a:chExt cx="209" cy="1257"/>
            </a:xfrm>
          </p:grpSpPr>
          <p:sp>
            <p:nvSpPr>
              <p:cNvPr id="33864" name="Freeform 382"/>
              <p:cNvSpPr/>
              <p:nvPr/>
            </p:nvSpPr>
            <p:spPr>
              <a:xfrm>
                <a:off x="3205" y="263"/>
                <a:ext cx="198" cy="178"/>
              </a:xfrm>
              <a:custGeom>
                <a:avLst/>
                <a:gdLst>
                  <a:gd name="txL" fmla="*/ 0 w 198"/>
                  <a:gd name="txT" fmla="*/ 0 h 178"/>
                  <a:gd name="txR" fmla="*/ 198 w 198"/>
                  <a:gd name="txB" fmla="*/ 178 h 178"/>
                </a:gdLst>
                <a:ahLst/>
                <a:cxnLst>
                  <a:cxn ang="0">
                    <a:pos x="198" y="24"/>
                  </a:cxn>
                  <a:cxn ang="0">
                    <a:pos x="46" y="178"/>
                  </a:cxn>
                  <a:cxn ang="0">
                    <a:pos x="0" y="22"/>
                  </a:cxn>
                  <a:cxn ang="0">
                    <a:pos x="28" y="10"/>
                  </a:cxn>
                  <a:cxn ang="0">
                    <a:pos x="62" y="4"/>
                  </a:cxn>
                  <a:cxn ang="0">
                    <a:pos x="96" y="0"/>
                  </a:cxn>
                  <a:cxn ang="0">
                    <a:pos x="124" y="2"/>
                  </a:cxn>
                  <a:cxn ang="0">
                    <a:pos x="154" y="8"/>
                  </a:cxn>
                  <a:cxn ang="0">
                    <a:pos x="182" y="14"/>
                  </a:cxn>
                  <a:cxn ang="0">
                    <a:pos x="198" y="24"/>
                  </a:cxn>
                </a:cxnLst>
                <a:rect l="txL" t="txT" r="txR" b="txB"/>
                <a:pathLst>
                  <a:path w="198" h="178">
                    <a:moveTo>
                      <a:pt x="198" y="24"/>
                    </a:moveTo>
                    <a:lnTo>
                      <a:pt x="46" y="178"/>
                    </a:lnTo>
                    <a:lnTo>
                      <a:pt x="0" y="22"/>
                    </a:lnTo>
                    <a:lnTo>
                      <a:pt x="28" y="10"/>
                    </a:lnTo>
                    <a:lnTo>
                      <a:pt x="62" y="4"/>
                    </a:lnTo>
                    <a:lnTo>
                      <a:pt x="96" y="0"/>
                    </a:lnTo>
                    <a:lnTo>
                      <a:pt x="124" y="2"/>
                    </a:lnTo>
                    <a:lnTo>
                      <a:pt x="154" y="8"/>
                    </a:lnTo>
                    <a:lnTo>
                      <a:pt x="182" y="14"/>
                    </a:lnTo>
                    <a:lnTo>
                      <a:pt x="198" y="24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5" name="Freeform 383"/>
              <p:cNvSpPr/>
              <p:nvPr/>
            </p:nvSpPr>
            <p:spPr>
              <a:xfrm>
                <a:off x="3194" y="292"/>
                <a:ext cx="208" cy="1228"/>
              </a:xfrm>
              <a:custGeom>
                <a:avLst/>
                <a:gdLst>
                  <a:gd name="txL" fmla="*/ 0 w 208"/>
                  <a:gd name="txT" fmla="*/ 0 h 1228"/>
                  <a:gd name="txR" fmla="*/ 208 w 208"/>
                  <a:gd name="txB" fmla="*/ 1228 h 1228"/>
                </a:gdLst>
                <a:ahLst/>
                <a:cxnLst>
                  <a:cxn ang="0">
                    <a:pos x="12" y="8"/>
                  </a:cxn>
                  <a:cxn ang="0">
                    <a:pos x="0" y="1100"/>
                  </a:cxn>
                  <a:cxn ang="0">
                    <a:pos x="44" y="1228"/>
                  </a:cxn>
                  <a:cxn ang="0">
                    <a:pos x="208" y="1068"/>
                  </a:cxn>
                  <a:cxn ang="0">
                    <a:pos x="204" y="0"/>
                  </a:cxn>
                  <a:cxn ang="0">
                    <a:pos x="60" y="148"/>
                  </a:cxn>
                  <a:cxn ang="0">
                    <a:pos x="12" y="8"/>
                  </a:cxn>
                </a:cxnLst>
                <a:rect l="txL" t="txT" r="txR" b="txB"/>
                <a:pathLst>
                  <a:path w="208" h="1228">
                    <a:moveTo>
                      <a:pt x="12" y="8"/>
                    </a:moveTo>
                    <a:lnTo>
                      <a:pt x="0" y="1100"/>
                    </a:lnTo>
                    <a:lnTo>
                      <a:pt x="44" y="1228"/>
                    </a:lnTo>
                    <a:lnTo>
                      <a:pt x="208" y="1068"/>
                    </a:lnTo>
                    <a:lnTo>
                      <a:pt x="204" y="0"/>
                    </a:lnTo>
                    <a:lnTo>
                      <a:pt x="60" y="14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6" name="Line 384"/>
              <p:cNvSpPr/>
              <p:nvPr/>
            </p:nvSpPr>
            <p:spPr>
              <a:xfrm flipH="1">
                <a:off x="3239" y="437"/>
                <a:ext cx="16" cy="108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Group 385"/>
          <p:cNvGrpSpPr/>
          <p:nvPr/>
        </p:nvGrpSpPr>
        <p:grpSpPr>
          <a:xfrm>
            <a:off x="3990975" y="2511425"/>
            <a:ext cx="2476500" cy="1962150"/>
            <a:chOff x="2411" y="480"/>
            <a:chExt cx="1560" cy="1236"/>
          </a:xfrm>
        </p:grpSpPr>
        <p:grpSp>
          <p:nvGrpSpPr>
            <p:cNvPr id="33820" name="Group 386"/>
            <p:cNvGrpSpPr/>
            <p:nvPr/>
          </p:nvGrpSpPr>
          <p:grpSpPr>
            <a:xfrm>
              <a:off x="2411" y="482"/>
              <a:ext cx="194" cy="1231"/>
              <a:chOff x="2699" y="465"/>
              <a:chExt cx="194" cy="1231"/>
            </a:xfrm>
          </p:grpSpPr>
          <p:sp>
            <p:nvSpPr>
              <p:cNvPr id="33848" name="Freeform 387"/>
              <p:cNvSpPr/>
              <p:nvPr/>
            </p:nvSpPr>
            <p:spPr>
              <a:xfrm>
                <a:off x="2699" y="1661"/>
                <a:ext cx="193" cy="18"/>
              </a:xfrm>
              <a:custGeom>
                <a:avLst/>
                <a:gdLst>
                  <a:gd name="txL" fmla="*/ 0 w 193"/>
                  <a:gd name="txT" fmla="*/ 0 h 18"/>
                  <a:gd name="txR" fmla="*/ 193 w 193"/>
                  <a:gd name="txB" fmla="*/ 18 h 18"/>
                </a:gdLst>
                <a:ahLst/>
                <a:cxnLst>
                  <a:cxn ang="0">
                    <a:pos x="0" y="2"/>
                  </a:cxn>
                  <a:cxn ang="0">
                    <a:pos x="101" y="18"/>
                  </a:cxn>
                  <a:cxn ang="0">
                    <a:pos x="193" y="0"/>
                  </a:cxn>
                </a:cxnLst>
                <a:rect l="txL" t="txT" r="txR" b="txB"/>
                <a:pathLst>
                  <a:path w="193" h="18">
                    <a:moveTo>
                      <a:pt x="0" y="2"/>
                    </a:moveTo>
                    <a:cubicBezTo>
                      <a:pt x="34" y="10"/>
                      <a:pt x="69" y="18"/>
                      <a:pt x="101" y="18"/>
                    </a:cubicBezTo>
                    <a:cubicBezTo>
                      <a:pt x="133" y="18"/>
                      <a:pt x="178" y="3"/>
                      <a:pt x="193" y="0"/>
                    </a:cubicBezTo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849" name="Group 388"/>
              <p:cNvGrpSpPr/>
              <p:nvPr/>
            </p:nvGrpSpPr>
            <p:grpSpPr>
              <a:xfrm>
                <a:off x="2699" y="465"/>
                <a:ext cx="194" cy="1231"/>
                <a:chOff x="2971" y="465"/>
                <a:chExt cx="194" cy="1231"/>
              </a:xfrm>
            </p:grpSpPr>
            <p:sp>
              <p:nvSpPr>
                <p:cNvPr id="33850" name="Freeform 389"/>
                <p:cNvSpPr/>
                <p:nvPr/>
              </p:nvSpPr>
              <p:spPr>
                <a:xfrm>
                  <a:off x="2971" y="465"/>
                  <a:ext cx="194" cy="182"/>
                </a:xfrm>
                <a:custGeom>
                  <a:avLst/>
                  <a:gdLst>
                    <a:gd name="txL" fmla="*/ 0 w 194"/>
                    <a:gd name="txT" fmla="*/ 0 h 182"/>
                    <a:gd name="txR" fmla="*/ 194 w 194"/>
                    <a:gd name="txB" fmla="*/ 182 h 182"/>
                  </a:gdLst>
                  <a:ahLst/>
                  <a:cxnLst>
                    <a:cxn ang="0">
                      <a:pos x="0" y="158"/>
                    </a:cxn>
                    <a:cxn ang="0">
                      <a:pos x="164" y="0"/>
                    </a:cxn>
                    <a:cxn ang="0">
                      <a:pos x="194" y="162"/>
                    </a:cxn>
                    <a:cxn ang="0">
                      <a:pos x="170" y="168"/>
                    </a:cxn>
                    <a:cxn ang="0">
                      <a:pos x="130" y="178"/>
                    </a:cxn>
                    <a:cxn ang="0">
                      <a:pos x="94" y="182"/>
                    </a:cxn>
                    <a:cxn ang="0">
                      <a:pos x="74" y="180"/>
                    </a:cxn>
                    <a:cxn ang="0">
                      <a:pos x="50" y="176"/>
                    </a:cxn>
                    <a:cxn ang="0">
                      <a:pos x="24" y="168"/>
                    </a:cxn>
                    <a:cxn ang="0">
                      <a:pos x="0" y="158"/>
                    </a:cxn>
                  </a:cxnLst>
                  <a:rect l="txL" t="txT" r="txR" b="txB"/>
                  <a:pathLst>
                    <a:path w="194" h="182">
                      <a:moveTo>
                        <a:pt x="0" y="158"/>
                      </a:moveTo>
                      <a:lnTo>
                        <a:pt x="164" y="0"/>
                      </a:lnTo>
                      <a:lnTo>
                        <a:pt x="194" y="162"/>
                      </a:lnTo>
                      <a:lnTo>
                        <a:pt x="170" y="168"/>
                      </a:lnTo>
                      <a:lnTo>
                        <a:pt x="130" y="178"/>
                      </a:lnTo>
                      <a:lnTo>
                        <a:pt x="94" y="182"/>
                      </a:lnTo>
                      <a:lnTo>
                        <a:pt x="74" y="180"/>
                      </a:lnTo>
                      <a:lnTo>
                        <a:pt x="50" y="176"/>
                      </a:lnTo>
                      <a:lnTo>
                        <a:pt x="24" y="16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1" name="Freeform 390"/>
                <p:cNvSpPr/>
                <p:nvPr/>
              </p:nvSpPr>
              <p:spPr>
                <a:xfrm>
                  <a:off x="2971" y="619"/>
                  <a:ext cx="192" cy="1077"/>
                </a:xfrm>
                <a:custGeom>
                  <a:avLst/>
                  <a:gdLst>
                    <a:gd name="txL" fmla="*/ 0 w 192"/>
                    <a:gd name="txT" fmla="*/ 0 h 1077"/>
                    <a:gd name="txR" fmla="*/ 192 w 192"/>
                    <a:gd name="txB" fmla="*/ 1077 h 1077"/>
                  </a:gdLst>
                  <a:ahLst/>
                  <a:cxnLst>
                    <a:cxn ang="0">
                      <a:pos x="0" y="1059"/>
                    </a:cxn>
                    <a:cxn ang="0">
                      <a:pos x="33" y="1071"/>
                    </a:cxn>
                    <a:cxn ang="0">
                      <a:pos x="57" y="1074"/>
                    </a:cxn>
                    <a:cxn ang="0">
                      <a:pos x="84" y="1077"/>
                    </a:cxn>
                    <a:cxn ang="0">
                      <a:pos x="108" y="1077"/>
                    </a:cxn>
                    <a:cxn ang="0">
                      <a:pos x="138" y="1074"/>
                    </a:cxn>
                    <a:cxn ang="0">
                      <a:pos x="171" y="1068"/>
                    </a:cxn>
                    <a:cxn ang="0">
                      <a:pos x="192" y="1056"/>
                    </a:cxn>
                    <a:cxn ang="0">
                      <a:pos x="189" y="6"/>
                    </a:cxn>
                    <a:cxn ang="0">
                      <a:pos x="162" y="15"/>
                    </a:cxn>
                    <a:cxn ang="0">
                      <a:pos x="135" y="24"/>
                    </a:cxn>
                    <a:cxn ang="0">
                      <a:pos x="108" y="27"/>
                    </a:cxn>
                    <a:cxn ang="0">
                      <a:pos x="84" y="27"/>
                    </a:cxn>
                    <a:cxn ang="0">
                      <a:pos x="63" y="24"/>
                    </a:cxn>
                    <a:cxn ang="0">
                      <a:pos x="36" y="18"/>
                    </a:cxn>
                    <a:cxn ang="0">
                      <a:pos x="15" y="12"/>
                    </a:cxn>
                    <a:cxn ang="0">
                      <a:pos x="0" y="0"/>
                    </a:cxn>
                    <a:cxn ang="0">
                      <a:pos x="0" y="1059"/>
                    </a:cxn>
                  </a:cxnLst>
                  <a:rect l="txL" t="txT" r="txR" b="txB"/>
                  <a:pathLst>
                    <a:path w="192" h="1077">
                      <a:moveTo>
                        <a:pt x="0" y="1059"/>
                      </a:moveTo>
                      <a:lnTo>
                        <a:pt x="33" y="1071"/>
                      </a:lnTo>
                      <a:lnTo>
                        <a:pt x="57" y="1074"/>
                      </a:lnTo>
                      <a:lnTo>
                        <a:pt x="84" y="1077"/>
                      </a:lnTo>
                      <a:lnTo>
                        <a:pt x="108" y="1077"/>
                      </a:lnTo>
                      <a:lnTo>
                        <a:pt x="138" y="1074"/>
                      </a:lnTo>
                      <a:lnTo>
                        <a:pt x="171" y="1068"/>
                      </a:lnTo>
                      <a:lnTo>
                        <a:pt x="192" y="1056"/>
                      </a:lnTo>
                      <a:lnTo>
                        <a:pt x="189" y="6"/>
                      </a:lnTo>
                      <a:lnTo>
                        <a:pt x="162" y="15"/>
                      </a:lnTo>
                      <a:lnTo>
                        <a:pt x="135" y="24"/>
                      </a:lnTo>
                      <a:lnTo>
                        <a:pt x="108" y="27"/>
                      </a:lnTo>
                      <a:lnTo>
                        <a:pt x="84" y="27"/>
                      </a:lnTo>
                      <a:lnTo>
                        <a:pt x="63" y="24"/>
                      </a:lnTo>
                      <a:lnTo>
                        <a:pt x="36" y="18"/>
                      </a:lnTo>
                      <a:lnTo>
                        <a:pt x="15" y="12"/>
                      </a:lnTo>
                      <a:lnTo>
                        <a:pt x="0" y="0"/>
                      </a:lnTo>
                      <a:lnTo>
                        <a:pt x="0" y="1059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3821" name="Group 391"/>
            <p:cNvGrpSpPr/>
            <p:nvPr/>
          </p:nvGrpSpPr>
          <p:grpSpPr>
            <a:xfrm>
              <a:off x="2608" y="482"/>
              <a:ext cx="192" cy="1232"/>
              <a:chOff x="3157" y="467"/>
              <a:chExt cx="192" cy="1232"/>
            </a:xfrm>
          </p:grpSpPr>
          <p:sp>
            <p:nvSpPr>
              <p:cNvPr id="33846" name="Freeform 392"/>
              <p:cNvSpPr/>
              <p:nvPr/>
            </p:nvSpPr>
            <p:spPr>
              <a:xfrm>
                <a:off x="3160" y="467"/>
                <a:ext cx="189" cy="178"/>
              </a:xfrm>
              <a:custGeom>
                <a:avLst/>
                <a:gdLst>
                  <a:gd name="txL" fmla="*/ 0 w 189"/>
                  <a:gd name="txT" fmla="*/ 0 h 178"/>
                  <a:gd name="txR" fmla="*/ 189 w 189"/>
                  <a:gd name="txB" fmla="*/ 178 h 178"/>
                </a:gdLst>
                <a:ahLst/>
                <a:cxnLst>
                  <a:cxn ang="0">
                    <a:pos x="0" y="157"/>
                  </a:cxn>
                  <a:cxn ang="0">
                    <a:pos x="158" y="0"/>
                  </a:cxn>
                  <a:cxn ang="0">
                    <a:pos x="189" y="157"/>
                  </a:cxn>
                  <a:cxn ang="0">
                    <a:pos x="173" y="163"/>
                  </a:cxn>
                  <a:cxn ang="0">
                    <a:pos x="153" y="169"/>
                  </a:cxn>
                  <a:cxn ang="0">
                    <a:pos x="135" y="174"/>
                  </a:cxn>
                  <a:cxn ang="0">
                    <a:pos x="120" y="175"/>
                  </a:cxn>
                  <a:cxn ang="0">
                    <a:pos x="107" y="178"/>
                  </a:cxn>
                  <a:cxn ang="0">
                    <a:pos x="92" y="178"/>
                  </a:cxn>
                  <a:cxn ang="0">
                    <a:pos x="74" y="177"/>
                  </a:cxn>
                  <a:cxn ang="0">
                    <a:pos x="54" y="175"/>
                  </a:cxn>
                  <a:cxn ang="0">
                    <a:pos x="35" y="171"/>
                  </a:cxn>
                  <a:cxn ang="0">
                    <a:pos x="23" y="166"/>
                  </a:cxn>
                  <a:cxn ang="0">
                    <a:pos x="11" y="162"/>
                  </a:cxn>
                  <a:cxn ang="0">
                    <a:pos x="0" y="157"/>
                  </a:cxn>
                </a:cxnLst>
                <a:rect l="txL" t="txT" r="txR" b="txB"/>
                <a:pathLst>
                  <a:path w="189" h="178">
                    <a:moveTo>
                      <a:pt x="0" y="157"/>
                    </a:moveTo>
                    <a:lnTo>
                      <a:pt x="158" y="0"/>
                    </a:lnTo>
                    <a:lnTo>
                      <a:pt x="189" y="157"/>
                    </a:lnTo>
                    <a:lnTo>
                      <a:pt x="173" y="163"/>
                    </a:lnTo>
                    <a:lnTo>
                      <a:pt x="153" y="169"/>
                    </a:lnTo>
                    <a:lnTo>
                      <a:pt x="135" y="174"/>
                    </a:lnTo>
                    <a:lnTo>
                      <a:pt x="120" y="175"/>
                    </a:lnTo>
                    <a:lnTo>
                      <a:pt x="107" y="178"/>
                    </a:lnTo>
                    <a:lnTo>
                      <a:pt x="92" y="178"/>
                    </a:lnTo>
                    <a:lnTo>
                      <a:pt x="74" y="177"/>
                    </a:lnTo>
                    <a:lnTo>
                      <a:pt x="54" y="175"/>
                    </a:lnTo>
                    <a:lnTo>
                      <a:pt x="35" y="171"/>
                    </a:lnTo>
                    <a:lnTo>
                      <a:pt x="23" y="166"/>
                    </a:lnTo>
                    <a:lnTo>
                      <a:pt x="11" y="162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7" name="Freeform 393"/>
              <p:cNvSpPr/>
              <p:nvPr/>
            </p:nvSpPr>
            <p:spPr>
              <a:xfrm>
                <a:off x="3157" y="622"/>
                <a:ext cx="192" cy="1077"/>
              </a:xfrm>
              <a:custGeom>
                <a:avLst/>
                <a:gdLst>
                  <a:gd name="txL" fmla="*/ 0 w 192"/>
                  <a:gd name="txT" fmla="*/ 0 h 1077"/>
                  <a:gd name="txR" fmla="*/ 192 w 192"/>
                  <a:gd name="txB" fmla="*/ 1077 h 1077"/>
                </a:gdLst>
                <a:ahLst/>
                <a:cxnLst>
                  <a:cxn ang="0">
                    <a:pos x="0" y="1059"/>
                  </a:cxn>
                  <a:cxn ang="0">
                    <a:pos x="33" y="1071"/>
                  </a:cxn>
                  <a:cxn ang="0">
                    <a:pos x="57" y="1074"/>
                  </a:cxn>
                  <a:cxn ang="0">
                    <a:pos x="84" y="1077"/>
                  </a:cxn>
                  <a:cxn ang="0">
                    <a:pos x="108" y="1077"/>
                  </a:cxn>
                  <a:cxn ang="0">
                    <a:pos x="138" y="1074"/>
                  </a:cxn>
                  <a:cxn ang="0">
                    <a:pos x="171" y="1068"/>
                  </a:cxn>
                  <a:cxn ang="0">
                    <a:pos x="192" y="1056"/>
                  </a:cxn>
                  <a:cxn ang="0">
                    <a:pos x="189" y="6"/>
                  </a:cxn>
                  <a:cxn ang="0">
                    <a:pos x="162" y="15"/>
                  </a:cxn>
                  <a:cxn ang="0">
                    <a:pos x="135" y="24"/>
                  </a:cxn>
                  <a:cxn ang="0">
                    <a:pos x="108" y="27"/>
                  </a:cxn>
                  <a:cxn ang="0">
                    <a:pos x="84" y="27"/>
                  </a:cxn>
                  <a:cxn ang="0">
                    <a:pos x="63" y="24"/>
                  </a:cxn>
                  <a:cxn ang="0">
                    <a:pos x="36" y="18"/>
                  </a:cxn>
                  <a:cxn ang="0">
                    <a:pos x="15" y="12"/>
                  </a:cxn>
                  <a:cxn ang="0">
                    <a:pos x="0" y="0"/>
                  </a:cxn>
                  <a:cxn ang="0">
                    <a:pos x="0" y="1059"/>
                  </a:cxn>
                </a:cxnLst>
                <a:rect l="txL" t="txT" r="txR" b="txB"/>
                <a:pathLst>
                  <a:path w="192" h="1077">
                    <a:moveTo>
                      <a:pt x="0" y="1059"/>
                    </a:moveTo>
                    <a:lnTo>
                      <a:pt x="33" y="1071"/>
                    </a:lnTo>
                    <a:lnTo>
                      <a:pt x="57" y="1074"/>
                    </a:lnTo>
                    <a:lnTo>
                      <a:pt x="84" y="1077"/>
                    </a:lnTo>
                    <a:lnTo>
                      <a:pt x="108" y="1077"/>
                    </a:lnTo>
                    <a:lnTo>
                      <a:pt x="138" y="1074"/>
                    </a:lnTo>
                    <a:lnTo>
                      <a:pt x="171" y="1068"/>
                    </a:lnTo>
                    <a:lnTo>
                      <a:pt x="192" y="1056"/>
                    </a:lnTo>
                    <a:lnTo>
                      <a:pt x="189" y="6"/>
                    </a:lnTo>
                    <a:lnTo>
                      <a:pt x="162" y="15"/>
                    </a:lnTo>
                    <a:lnTo>
                      <a:pt x="135" y="24"/>
                    </a:lnTo>
                    <a:lnTo>
                      <a:pt x="108" y="27"/>
                    </a:lnTo>
                    <a:lnTo>
                      <a:pt x="84" y="27"/>
                    </a:lnTo>
                    <a:lnTo>
                      <a:pt x="63" y="24"/>
                    </a:lnTo>
                    <a:lnTo>
                      <a:pt x="36" y="18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22" name="Group 394"/>
            <p:cNvGrpSpPr/>
            <p:nvPr/>
          </p:nvGrpSpPr>
          <p:grpSpPr>
            <a:xfrm>
              <a:off x="2801" y="480"/>
              <a:ext cx="194" cy="1231"/>
              <a:chOff x="2699" y="465"/>
              <a:chExt cx="194" cy="1231"/>
            </a:xfrm>
          </p:grpSpPr>
          <p:sp>
            <p:nvSpPr>
              <p:cNvPr id="33842" name="Freeform 395"/>
              <p:cNvSpPr/>
              <p:nvPr/>
            </p:nvSpPr>
            <p:spPr>
              <a:xfrm>
                <a:off x="2699" y="1661"/>
                <a:ext cx="193" cy="18"/>
              </a:xfrm>
              <a:custGeom>
                <a:avLst/>
                <a:gdLst>
                  <a:gd name="txL" fmla="*/ 0 w 193"/>
                  <a:gd name="txT" fmla="*/ 0 h 18"/>
                  <a:gd name="txR" fmla="*/ 193 w 193"/>
                  <a:gd name="txB" fmla="*/ 18 h 18"/>
                </a:gdLst>
                <a:ahLst/>
                <a:cxnLst>
                  <a:cxn ang="0">
                    <a:pos x="0" y="2"/>
                  </a:cxn>
                  <a:cxn ang="0">
                    <a:pos x="101" y="18"/>
                  </a:cxn>
                  <a:cxn ang="0">
                    <a:pos x="193" y="0"/>
                  </a:cxn>
                </a:cxnLst>
                <a:rect l="txL" t="txT" r="txR" b="txB"/>
                <a:pathLst>
                  <a:path w="193" h="18">
                    <a:moveTo>
                      <a:pt x="0" y="2"/>
                    </a:moveTo>
                    <a:cubicBezTo>
                      <a:pt x="34" y="10"/>
                      <a:pt x="69" y="18"/>
                      <a:pt x="101" y="18"/>
                    </a:cubicBezTo>
                    <a:cubicBezTo>
                      <a:pt x="133" y="18"/>
                      <a:pt x="178" y="3"/>
                      <a:pt x="193" y="0"/>
                    </a:cubicBezTo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843" name="Group 396"/>
              <p:cNvGrpSpPr/>
              <p:nvPr/>
            </p:nvGrpSpPr>
            <p:grpSpPr>
              <a:xfrm>
                <a:off x="2699" y="465"/>
                <a:ext cx="194" cy="1231"/>
                <a:chOff x="2971" y="465"/>
                <a:chExt cx="194" cy="1231"/>
              </a:xfrm>
            </p:grpSpPr>
            <p:sp>
              <p:nvSpPr>
                <p:cNvPr id="33844" name="Freeform 397"/>
                <p:cNvSpPr/>
                <p:nvPr/>
              </p:nvSpPr>
              <p:spPr>
                <a:xfrm>
                  <a:off x="2971" y="465"/>
                  <a:ext cx="194" cy="182"/>
                </a:xfrm>
                <a:custGeom>
                  <a:avLst/>
                  <a:gdLst>
                    <a:gd name="txL" fmla="*/ 0 w 194"/>
                    <a:gd name="txT" fmla="*/ 0 h 182"/>
                    <a:gd name="txR" fmla="*/ 194 w 194"/>
                    <a:gd name="txB" fmla="*/ 182 h 182"/>
                  </a:gdLst>
                  <a:ahLst/>
                  <a:cxnLst>
                    <a:cxn ang="0">
                      <a:pos x="0" y="158"/>
                    </a:cxn>
                    <a:cxn ang="0">
                      <a:pos x="164" y="0"/>
                    </a:cxn>
                    <a:cxn ang="0">
                      <a:pos x="194" y="162"/>
                    </a:cxn>
                    <a:cxn ang="0">
                      <a:pos x="170" y="168"/>
                    </a:cxn>
                    <a:cxn ang="0">
                      <a:pos x="130" y="178"/>
                    </a:cxn>
                    <a:cxn ang="0">
                      <a:pos x="94" y="182"/>
                    </a:cxn>
                    <a:cxn ang="0">
                      <a:pos x="74" y="180"/>
                    </a:cxn>
                    <a:cxn ang="0">
                      <a:pos x="50" y="176"/>
                    </a:cxn>
                    <a:cxn ang="0">
                      <a:pos x="24" y="168"/>
                    </a:cxn>
                    <a:cxn ang="0">
                      <a:pos x="0" y="158"/>
                    </a:cxn>
                  </a:cxnLst>
                  <a:rect l="txL" t="txT" r="txR" b="txB"/>
                  <a:pathLst>
                    <a:path w="194" h="182">
                      <a:moveTo>
                        <a:pt x="0" y="158"/>
                      </a:moveTo>
                      <a:lnTo>
                        <a:pt x="164" y="0"/>
                      </a:lnTo>
                      <a:lnTo>
                        <a:pt x="194" y="162"/>
                      </a:lnTo>
                      <a:lnTo>
                        <a:pt x="170" y="168"/>
                      </a:lnTo>
                      <a:lnTo>
                        <a:pt x="130" y="178"/>
                      </a:lnTo>
                      <a:lnTo>
                        <a:pt x="94" y="182"/>
                      </a:lnTo>
                      <a:lnTo>
                        <a:pt x="74" y="180"/>
                      </a:lnTo>
                      <a:lnTo>
                        <a:pt x="50" y="176"/>
                      </a:lnTo>
                      <a:lnTo>
                        <a:pt x="24" y="16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5" name="Freeform 398"/>
                <p:cNvSpPr/>
                <p:nvPr/>
              </p:nvSpPr>
              <p:spPr>
                <a:xfrm>
                  <a:off x="2971" y="619"/>
                  <a:ext cx="192" cy="1077"/>
                </a:xfrm>
                <a:custGeom>
                  <a:avLst/>
                  <a:gdLst>
                    <a:gd name="txL" fmla="*/ 0 w 192"/>
                    <a:gd name="txT" fmla="*/ 0 h 1077"/>
                    <a:gd name="txR" fmla="*/ 192 w 192"/>
                    <a:gd name="txB" fmla="*/ 1077 h 1077"/>
                  </a:gdLst>
                  <a:ahLst/>
                  <a:cxnLst>
                    <a:cxn ang="0">
                      <a:pos x="0" y="1059"/>
                    </a:cxn>
                    <a:cxn ang="0">
                      <a:pos x="33" y="1071"/>
                    </a:cxn>
                    <a:cxn ang="0">
                      <a:pos x="57" y="1074"/>
                    </a:cxn>
                    <a:cxn ang="0">
                      <a:pos x="84" y="1077"/>
                    </a:cxn>
                    <a:cxn ang="0">
                      <a:pos x="108" y="1077"/>
                    </a:cxn>
                    <a:cxn ang="0">
                      <a:pos x="138" y="1074"/>
                    </a:cxn>
                    <a:cxn ang="0">
                      <a:pos x="171" y="1068"/>
                    </a:cxn>
                    <a:cxn ang="0">
                      <a:pos x="192" y="1056"/>
                    </a:cxn>
                    <a:cxn ang="0">
                      <a:pos x="189" y="6"/>
                    </a:cxn>
                    <a:cxn ang="0">
                      <a:pos x="162" y="15"/>
                    </a:cxn>
                    <a:cxn ang="0">
                      <a:pos x="135" y="24"/>
                    </a:cxn>
                    <a:cxn ang="0">
                      <a:pos x="108" y="27"/>
                    </a:cxn>
                    <a:cxn ang="0">
                      <a:pos x="84" y="27"/>
                    </a:cxn>
                    <a:cxn ang="0">
                      <a:pos x="63" y="24"/>
                    </a:cxn>
                    <a:cxn ang="0">
                      <a:pos x="36" y="18"/>
                    </a:cxn>
                    <a:cxn ang="0">
                      <a:pos x="15" y="12"/>
                    </a:cxn>
                    <a:cxn ang="0">
                      <a:pos x="0" y="0"/>
                    </a:cxn>
                    <a:cxn ang="0">
                      <a:pos x="0" y="1059"/>
                    </a:cxn>
                  </a:cxnLst>
                  <a:rect l="txL" t="txT" r="txR" b="txB"/>
                  <a:pathLst>
                    <a:path w="192" h="1077">
                      <a:moveTo>
                        <a:pt x="0" y="1059"/>
                      </a:moveTo>
                      <a:lnTo>
                        <a:pt x="33" y="1071"/>
                      </a:lnTo>
                      <a:lnTo>
                        <a:pt x="57" y="1074"/>
                      </a:lnTo>
                      <a:lnTo>
                        <a:pt x="84" y="1077"/>
                      </a:lnTo>
                      <a:lnTo>
                        <a:pt x="108" y="1077"/>
                      </a:lnTo>
                      <a:lnTo>
                        <a:pt x="138" y="1074"/>
                      </a:lnTo>
                      <a:lnTo>
                        <a:pt x="171" y="1068"/>
                      </a:lnTo>
                      <a:lnTo>
                        <a:pt x="192" y="1056"/>
                      </a:lnTo>
                      <a:lnTo>
                        <a:pt x="189" y="6"/>
                      </a:lnTo>
                      <a:lnTo>
                        <a:pt x="162" y="15"/>
                      </a:lnTo>
                      <a:lnTo>
                        <a:pt x="135" y="24"/>
                      </a:lnTo>
                      <a:lnTo>
                        <a:pt x="108" y="27"/>
                      </a:lnTo>
                      <a:lnTo>
                        <a:pt x="84" y="27"/>
                      </a:lnTo>
                      <a:lnTo>
                        <a:pt x="63" y="24"/>
                      </a:lnTo>
                      <a:lnTo>
                        <a:pt x="36" y="18"/>
                      </a:lnTo>
                      <a:lnTo>
                        <a:pt x="15" y="12"/>
                      </a:lnTo>
                      <a:lnTo>
                        <a:pt x="0" y="0"/>
                      </a:lnTo>
                      <a:lnTo>
                        <a:pt x="0" y="1059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3823" name="Group 399"/>
            <p:cNvGrpSpPr/>
            <p:nvPr/>
          </p:nvGrpSpPr>
          <p:grpSpPr>
            <a:xfrm>
              <a:off x="2998" y="480"/>
              <a:ext cx="192" cy="1232"/>
              <a:chOff x="3157" y="467"/>
              <a:chExt cx="192" cy="1232"/>
            </a:xfrm>
          </p:grpSpPr>
          <p:sp>
            <p:nvSpPr>
              <p:cNvPr id="33840" name="Freeform 400"/>
              <p:cNvSpPr/>
              <p:nvPr/>
            </p:nvSpPr>
            <p:spPr>
              <a:xfrm>
                <a:off x="3160" y="467"/>
                <a:ext cx="189" cy="178"/>
              </a:xfrm>
              <a:custGeom>
                <a:avLst/>
                <a:gdLst>
                  <a:gd name="txL" fmla="*/ 0 w 189"/>
                  <a:gd name="txT" fmla="*/ 0 h 178"/>
                  <a:gd name="txR" fmla="*/ 189 w 189"/>
                  <a:gd name="txB" fmla="*/ 178 h 178"/>
                </a:gdLst>
                <a:ahLst/>
                <a:cxnLst>
                  <a:cxn ang="0">
                    <a:pos x="0" y="157"/>
                  </a:cxn>
                  <a:cxn ang="0">
                    <a:pos x="158" y="0"/>
                  </a:cxn>
                  <a:cxn ang="0">
                    <a:pos x="189" y="157"/>
                  </a:cxn>
                  <a:cxn ang="0">
                    <a:pos x="173" y="163"/>
                  </a:cxn>
                  <a:cxn ang="0">
                    <a:pos x="153" y="169"/>
                  </a:cxn>
                  <a:cxn ang="0">
                    <a:pos x="135" y="174"/>
                  </a:cxn>
                  <a:cxn ang="0">
                    <a:pos x="120" y="175"/>
                  </a:cxn>
                  <a:cxn ang="0">
                    <a:pos x="107" y="178"/>
                  </a:cxn>
                  <a:cxn ang="0">
                    <a:pos x="92" y="178"/>
                  </a:cxn>
                  <a:cxn ang="0">
                    <a:pos x="74" y="177"/>
                  </a:cxn>
                  <a:cxn ang="0">
                    <a:pos x="54" y="175"/>
                  </a:cxn>
                  <a:cxn ang="0">
                    <a:pos x="35" y="171"/>
                  </a:cxn>
                  <a:cxn ang="0">
                    <a:pos x="23" y="166"/>
                  </a:cxn>
                  <a:cxn ang="0">
                    <a:pos x="11" y="162"/>
                  </a:cxn>
                  <a:cxn ang="0">
                    <a:pos x="0" y="157"/>
                  </a:cxn>
                </a:cxnLst>
                <a:rect l="txL" t="txT" r="txR" b="txB"/>
                <a:pathLst>
                  <a:path w="189" h="178">
                    <a:moveTo>
                      <a:pt x="0" y="157"/>
                    </a:moveTo>
                    <a:lnTo>
                      <a:pt x="158" y="0"/>
                    </a:lnTo>
                    <a:lnTo>
                      <a:pt x="189" y="157"/>
                    </a:lnTo>
                    <a:lnTo>
                      <a:pt x="173" y="163"/>
                    </a:lnTo>
                    <a:lnTo>
                      <a:pt x="153" y="169"/>
                    </a:lnTo>
                    <a:lnTo>
                      <a:pt x="135" y="174"/>
                    </a:lnTo>
                    <a:lnTo>
                      <a:pt x="120" y="175"/>
                    </a:lnTo>
                    <a:lnTo>
                      <a:pt x="107" y="178"/>
                    </a:lnTo>
                    <a:lnTo>
                      <a:pt x="92" y="178"/>
                    </a:lnTo>
                    <a:lnTo>
                      <a:pt x="74" y="177"/>
                    </a:lnTo>
                    <a:lnTo>
                      <a:pt x="54" y="175"/>
                    </a:lnTo>
                    <a:lnTo>
                      <a:pt x="35" y="171"/>
                    </a:lnTo>
                    <a:lnTo>
                      <a:pt x="23" y="166"/>
                    </a:lnTo>
                    <a:lnTo>
                      <a:pt x="11" y="162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1" name="Freeform 401"/>
              <p:cNvSpPr/>
              <p:nvPr/>
            </p:nvSpPr>
            <p:spPr>
              <a:xfrm>
                <a:off x="3157" y="622"/>
                <a:ext cx="192" cy="1077"/>
              </a:xfrm>
              <a:custGeom>
                <a:avLst/>
                <a:gdLst>
                  <a:gd name="txL" fmla="*/ 0 w 192"/>
                  <a:gd name="txT" fmla="*/ 0 h 1077"/>
                  <a:gd name="txR" fmla="*/ 192 w 192"/>
                  <a:gd name="txB" fmla="*/ 1077 h 1077"/>
                </a:gdLst>
                <a:ahLst/>
                <a:cxnLst>
                  <a:cxn ang="0">
                    <a:pos x="0" y="1059"/>
                  </a:cxn>
                  <a:cxn ang="0">
                    <a:pos x="33" y="1071"/>
                  </a:cxn>
                  <a:cxn ang="0">
                    <a:pos x="57" y="1074"/>
                  </a:cxn>
                  <a:cxn ang="0">
                    <a:pos x="84" y="1077"/>
                  </a:cxn>
                  <a:cxn ang="0">
                    <a:pos x="108" y="1077"/>
                  </a:cxn>
                  <a:cxn ang="0">
                    <a:pos x="138" y="1074"/>
                  </a:cxn>
                  <a:cxn ang="0">
                    <a:pos x="171" y="1068"/>
                  </a:cxn>
                  <a:cxn ang="0">
                    <a:pos x="192" y="1056"/>
                  </a:cxn>
                  <a:cxn ang="0">
                    <a:pos x="189" y="6"/>
                  </a:cxn>
                  <a:cxn ang="0">
                    <a:pos x="162" y="15"/>
                  </a:cxn>
                  <a:cxn ang="0">
                    <a:pos x="135" y="24"/>
                  </a:cxn>
                  <a:cxn ang="0">
                    <a:pos x="108" y="27"/>
                  </a:cxn>
                  <a:cxn ang="0">
                    <a:pos x="84" y="27"/>
                  </a:cxn>
                  <a:cxn ang="0">
                    <a:pos x="63" y="24"/>
                  </a:cxn>
                  <a:cxn ang="0">
                    <a:pos x="36" y="18"/>
                  </a:cxn>
                  <a:cxn ang="0">
                    <a:pos x="15" y="12"/>
                  </a:cxn>
                  <a:cxn ang="0">
                    <a:pos x="0" y="0"/>
                  </a:cxn>
                  <a:cxn ang="0">
                    <a:pos x="0" y="1059"/>
                  </a:cxn>
                </a:cxnLst>
                <a:rect l="txL" t="txT" r="txR" b="txB"/>
                <a:pathLst>
                  <a:path w="192" h="1077">
                    <a:moveTo>
                      <a:pt x="0" y="1059"/>
                    </a:moveTo>
                    <a:lnTo>
                      <a:pt x="33" y="1071"/>
                    </a:lnTo>
                    <a:lnTo>
                      <a:pt x="57" y="1074"/>
                    </a:lnTo>
                    <a:lnTo>
                      <a:pt x="84" y="1077"/>
                    </a:lnTo>
                    <a:lnTo>
                      <a:pt x="108" y="1077"/>
                    </a:lnTo>
                    <a:lnTo>
                      <a:pt x="138" y="1074"/>
                    </a:lnTo>
                    <a:lnTo>
                      <a:pt x="171" y="1068"/>
                    </a:lnTo>
                    <a:lnTo>
                      <a:pt x="192" y="1056"/>
                    </a:lnTo>
                    <a:lnTo>
                      <a:pt x="189" y="6"/>
                    </a:lnTo>
                    <a:lnTo>
                      <a:pt x="162" y="15"/>
                    </a:lnTo>
                    <a:lnTo>
                      <a:pt x="135" y="24"/>
                    </a:lnTo>
                    <a:lnTo>
                      <a:pt x="108" y="27"/>
                    </a:lnTo>
                    <a:lnTo>
                      <a:pt x="84" y="27"/>
                    </a:lnTo>
                    <a:lnTo>
                      <a:pt x="63" y="24"/>
                    </a:lnTo>
                    <a:lnTo>
                      <a:pt x="36" y="18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24" name="Group 402"/>
            <p:cNvGrpSpPr/>
            <p:nvPr/>
          </p:nvGrpSpPr>
          <p:grpSpPr>
            <a:xfrm>
              <a:off x="3192" y="484"/>
              <a:ext cx="194" cy="1231"/>
              <a:chOff x="2699" y="465"/>
              <a:chExt cx="194" cy="1231"/>
            </a:xfrm>
          </p:grpSpPr>
          <p:sp>
            <p:nvSpPr>
              <p:cNvPr id="33836" name="Freeform 403"/>
              <p:cNvSpPr/>
              <p:nvPr/>
            </p:nvSpPr>
            <p:spPr>
              <a:xfrm>
                <a:off x="2699" y="1661"/>
                <a:ext cx="193" cy="18"/>
              </a:xfrm>
              <a:custGeom>
                <a:avLst/>
                <a:gdLst>
                  <a:gd name="txL" fmla="*/ 0 w 193"/>
                  <a:gd name="txT" fmla="*/ 0 h 18"/>
                  <a:gd name="txR" fmla="*/ 193 w 193"/>
                  <a:gd name="txB" fmla="*/ 18 h 18"/>
                </a:gdLst>
                <a:ahLst/>
                <a:cxnLst>
                  <a:cxn ang="0">
                    <a:pos x="0" y="2"/>
                  </a:cxn>
                  <a:cxn ang="0">
                    <a:pos x="101" y="18"/>
                  </a:cxn>
                  <a:cxn ang="0">
                    <a:pos x="193" y="0"/>
                  </a:cxn>
                </a:cxnLst>
                <a:rect l="txL" t="txT" r="txR" b="txB"/>
                <a:pathLst>
                  <a:path w="193" h="18">
                    <a:moveTo>
                      <a:pt x="0" y="2"/>
                    </a:moveTo>
                    <a:cubicBezTo>
                      <a:pt x="34" y="10"/>
                      <a:pt x="69" y="18"/>
                      <a:pt x="101" y="18"/>
                    </a:cubicBezTo>
                    <a:cubicBezTo>
                      <a:pt x="133" y="18"/>
                      <a:pt x="178" y="3"/>
                      <a:pt x="193" y="0"/>
                    </a:cubicBezTo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837" name="Group 404"/>
              <p:cNvGrpSpPr/>
              <p:nvPr/>
            </p:nvGrpSpPr>
            <p:grpSpPr>
              <a:xfrm>
                <a:off x="2699" y="465"/>
                <a:ext cx="194" cy="1231"/>
                <a:chOff x="2971" y="465"/>
                <a:chExt cx="194" cy="1231"/>
              </a:xfrm>
            </p:grpSpPr>
            <p:sp>
              <p:nvSpPr>
                <p:cNvPr id="33838" name="Freeform 405"/>
                <p:cNvSpPr/>
                <p:nvPr/>
              </p:nvSpPr>
              <p:spPr>
                <a:xfrm>
                  <a:off x="2971" y="465"/>
                  <a:ext cx="194" cy="182"/>
                </a:xfrm>
                <a:custGeom>
                  <a:avLst/>
                  <a:gdLst>
                    <a:gd name="txL" fmla="*/ 0 w 194"/>
                    <a:gd name="txT" fmla="*/ 0 h 182"/>
                    <a:gd name="txR" fmla="*/ 194 w 194"/>
                    <a:gd name="txB" fmla="*/ 182 h 182"/>
                  </a:gdLst>
                  <a:ahLst/>
                  <a:cxnLst>
                    <a:cxn ang="0">
                      <a:pos x="0" y="158"/>
                    </a:cxn>
                    <a:cxn ang="0">
                      <a:pos x="164" y="0"/>
                    </a:cxn>
                    <a:cxn ang="0">
                      <a:pos x="194" y="162"/>
                    </a:cxn>
                    <a:cxn ang="0">
                      <a:pos x="170" y="168"/>
                    </a:cxn>
                    <a:cxn ang="0">
                      <a:pos x="130" y="178"/>
                    </a:cxn>
                    <a:cxn ang="0">
                      <a:pos x="94" y="182"/>
                    </a:cxn>
                    <a:cxn ang="0">
                      <a:pos x="74" y="180"/>
                    </a:cxn>
                    <a:cxn ang="0">
                      <a:pos x="50" y="176"/>
                    </a:cxn>
                    <a:cxn ang="0">
                      <a:pos x="24" y="168"/>
                    </a:cxn>
                    <a:cxn ang="0">
                      <a:pos x="0" y="158"/>
                    </a:cxn>
                  </a:cxnLst>
                  <a:rect l="txL" t="txT" r="txR" b="txB"/>
                  <a:pathLst>
                    <a:path w="194" h="182">
                      <a:moveTo>
                        <a:pt x="0" y="158"/>
                      </a:moveTo>
                      <a:lnTo>
                        <a:pt x="164" y="0"/>
                      </a:lnTo>
                      <a:lnTo>
                        <a:pt x="194" y="162"/>
                      </a:lnTo>
                      <a:lnTo>
                        <a:pt x="170" y="168"/>
                      </a:lnTo>
                      <a:lnTo>
                        <a:pt x="130" y="178"/>
                      </a:lnTo>
                      <a:lnTo>
                        <a:pt x="94" y="182"/>
                      </a:lnTo>
                      <a:lnTo>
                        <a:pt x="74" y="180"/>
                      </a:lnTo>
                      <a:lnTo>
                        <a:pt x="50" y="176"/>
                      </a:lnTo>
                      <a:lnTo>
                        <a:pt x="24" y="16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9" name="Freeform 406"/>
                <p:cNvSpPr/>
                <p:nvPr/>
              </p:nvSpPr>
              <p:spPr>
                <a:xfrm>
                  <a:off x="2971" y="619"/>
                  <a:ext cx="192" cy="1077"/>
                </a:xfrm>
                <a:custGeom>
                  <a:avLst/>
                  <a:gdLst>
                    <a:gd name="txL" fmla="*/ 0 w 192"/>
                    <a:gd name="txT" fmla="*/ 0 h 1077"/>
                    <a:gd name="txR" fmla="*/ 192 w 192"/>
                    <a:gd name="txB" fmla="*/ 1077 h 1077"/>
                  </a:gdLst>
                  <a:ahLst/>
                  <a:cxnLst>
                    <a:cxn ang="0">
                      <a:pos x="0" y="1059"/>
                    </a:cxn>
                    <a:cxn ang="0">
                      <a:pos x="33" y="1071"/>
                    </a:cxn>
                    <a:cxn ang="0">
                      <a:pos x="57" y="1074"/>
                    </a:cxn>
                    <a:cxn ang="0">
                      <a:pos x="84" y="1077"/>
                    </a:cxn>
                    <a:cxn ang="0">
                      <a:pos x="108" y="1077"/>
                    </a:cxn>
                    <a:cxn ang="0">
                      <a:pos x="138" y="1074"/>
                    </a:cxn>
                    <a:cxn ang="0">
                      <a:pos x="171" y="1068"/>
                    </a:cxn>
                    <a:cxn ang="0">
                      <a:pos x="192" y="1056"/>
                    </a:cxn>
                    <a:cxn ang="0">
                      <a:pos x="189" y="6"/>
                    </a:cxn>
                    <a:cxn ang="0">
                      <a:pos x="162" y="15"/>
                    </a:cxn>
                    <a:cxn ang="0">
                      <a:pos x="135" y="24"/>
                    </a:cxn>
                    <a:cxn ang="0">
                      <a:pos x="108" y="27"/>
                    </a:cxn>
                    <a:cxn ang="0">
                      <a:pos x="84" y="27"/>
                    </a:cxn>
                    <a:cxn ang="0">
                      <a:pos x="63" y="24"/>
                    </a:cxn>
                    <a:cxn ang="0">
                      <a:pos x="36" y="18"/>
                    </a:cxn>
                    <a:cxn ang="0">
                      <a:pos x="15" y="12"/>
                    </a:cxn>
                    <a:cxn ang="0">
                      <a:pos x="0" y="0"/>
                    </a:cxn>
                    <a:cxn ang="0">
                      <a:pos x="0" y="1059"/>
                    </a:cxn>
                  </a:cxnLst>
                  <a:rect l="txL" t="txT" r="txR" b="txB"/>
                  <a:pathLst>
                    <a:path w="192" h="1077">
                      <a:moveTo>
                        <a:pt x="0" y="1059"/>
                      </a:moveTo>
                      <a:lnTo>
                        <a:pt x="33" y="1071"/>
                      </a:lnTo>
                      <a:lnTo>
                        <a:pt x="57" y="1074"/>
                      </a:lnTo>
                      <a:lnTo>
                        <a:pt x="84" y="1077"/>
                      </a:lnTo>
                      <a:lnTo>
                        <a:pt x="108" y="1077"/>
                      </a:lnTo>
                      <a:lnTo>
                        <a:pt x="138" y="1074"/>
                      </a:lnTo>
                      <a:lnTo>
                        <a:pt x="171" y="1068"/>
                      </a:lnTo>
                      <a:lnTo>
                        <a:pt x="192" y="1056"/>
                      </a:lnTo>
                      <a:lnTo>
                        <a:pt x="189" y="6"/>
                      </a:lnTo>
                      <a:lnTo>
                        <a:pt x="162" y="15"/>
                      </a:lnTo>
                      <a:lnTo>
                        <a:pt x="135" y="24"/>
                      </a:lnTo>
                      <a:lnTo>
                        <a:pt x="108" y="27"/>
                      </a:lnTo>
                      <a:lnTo>
                        <a:pt x="84" y="27"/>
                      </a:lnTo>
                      <a:lnTo>
                        <a:pt x="63" y="24"/>
                      </a:lnTo>
                      <a:lnTo>
                        <a:pt x="36" y="18"/>
                      </a:lnTo>
                      <a:lnTo>
                        <a:pt x="15" y="12"/>
                      </a:lnTo>
                      <a:lnTo>
                        <a:pt x="0" y="0"/>
                      </a:lnTo>
                      <a:lnTo>
                        <a:pt x="0" y="1059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3825" name="Group 407"/>
            <p:cNvGrpSpPr/>
            <p:nvPr/>
          </p:nvGrpSpPr>
          <p:grpSpPr>
            <a:xfrm>
              <a:off x="3389" y="484"/>
              <a:ext cx="192" cy="1232"/>
              <a:chOff x="3157" y="467"/>
              <a:chExt cx="192" cy="1232"/>
            </a:xfrm>
          </p:grpSpPr>
          <p:sp>
            <p:nvSpPr>
              <p:cNvPr id="33834" name="Freeform 408"/>
              <p:cNvSpPr/>
              <p:nvPr/>
            </p:nvSpPr>
            <p:spPr>
              <a:xfrm>
                <a:off x="3160" y="467"/>
                <a:ext cx="189" cy="178"/>
              </a:xfrm>
              <a:custGeom>
                <a:avLst/>
                <a:gdLst>
                  <a:gd name="txL" fmla="*/ 0 w 189"/>
                  <a:gd name="txT" fmla="*/ 0 h 178"/>
                  <a:gd name="txR" fmla="*/ 189 w 189"/>
                  <a:gd name="txB" fmla="*/ 178 h 178"/>
                </a:gdLst>
                <a:ahLst/>
                <a:cxnLst>
                  <a:cxn ang="0">
                    <a:pos x="0" y="157"/>
                  </a:cxn>
                  <a:cxn ang="0">
                    <a:pos x="158" y="0"/>
                  </a:cxn>
                  <a:cxn ang="0">
                    <a:pos x="189" y="157"/>
                  </a:cxn>
                  <a:cxn ang="0">
                    <a:pos x="173" y="163"/>
                  </a:cxn>
                  <a:cxn ang="0">
                    <a:pos x="153" y="169"/>
                  </a:cxn>
                  <a:cxn ang="0">
                    <a:pos x="135" y="174"/>
                  </a:cxn>
                  <a:cxn ang="0">
                    <a:pos x="120" y="175"/>
                  </a:cxn>
                  <a:cxn ang="0">
                    <a:pos x="107" y="178"/>
                  </a:cxn>
                  <a:cxn ang="0">
                    <a:pos x="92" y="178"/>
                  </a:cxn>
                  <a:cxn ang="0">
                    <a:pos x="74" y="177"/>
                  </a:cxn>
                  <a:cxn ang="0">
                    <a:pos x="54" y="175"/>
                  </a:cxn>
                  <a:cxn ang="0">
                    <a:pos x="35" y="171"/>
                  </a:cxn>
                  <a:cxn ang="0">
                    <a:pos x="23" y="166"/>
                  </a:cxn>
                  <a:cxn ang="0">
                    <a:pos x="11" y="162"/>
                  </a:cxn>
                  <a:cxn ang="0">
                    <a:pos x="0" y="157"/>
                  </a:cxn>
                </a:cxnLst>
                <a:rect l="txL" t="txT" r="txR" b="txB"/>
                <a:pathLst>
                  <a:path w="189" h="178">
                    <a:moveTo>
                      <a:pt x="0" y="157"/>
                    </a:moveTo>
                    <a:lnTo>
                      <a:pt x="158" y="0"/>
                    </a:lnTo>
                    <a:lnTo>
                      <a:pt x="189" y="157"/>
                    </a:lnTo>
                    <a:lnTo>
                      <a:pt x="173" y="163"/>
                    </a:lnTo>
                    <a:lnTo>
                      <a:pt x="153" y="169"/>
                    </a:lnTo>
                    <a:lnTo>
                      <a:pt x="135" y="174"/>
                    </a:lnTo>
                    <a:lnTo>
                      <a:pt x="120" y="175"/>
                    </a:lnTo>
                    <a:lnTo>
                      <a:pt x="107" y="178"/>
                    </a:lnTo>
                    <a:lnTo>
                      <a:pt x="92" y="178"/>
                    </a:lnTo>
                    <a:lnTo>
                      <a:pt x="74" y="177"/>
                    </a:lnTo>
                    <a:lnTo>
                      <a:pt x="54" y="175"/>
                    </a:lnTo>
                    <a:lnTo>
                      <a:pt x="35" y="171"/>
                    </a:lnTo>
                    <a:lnTo>
                      <a:pt x="23" y="166"/>
                    </a:lnTo>
                    <a:lnTo>
                      <a:pt x="11" y="162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5" name="Freeform 409"/>
              <p:cNvSpPr/>
              <p:nvPr/>
            </p:nvSpPr>
            <p:spPr>
              <a:xfrm>
                <a:off x="3157" y="622"/>
                <a:ext cx="192" cy="1077"/>
              </a:xfrm>
              <a:custGeom>
                <a:avLst/>
                <a:gdLst>
                  <a:gd name="txL" fmla="*/ 0 w 192"/>
                  <a:gd name="txT" fmla="*/ 0 h 1077"/>
                  <a:gd name="txR" fmla="*/ 192 w 192"/>
                  <a:gd name="txB" fmla="*/ 1077 h 1077"/>
                </a:gdLst>
                <a:ahLst/>
                <a:cxnLst>
                  <a:cxn ang="0">
                    <a:pos x="0" y="1059"/>
                  </a:cxn>
                  <a:cxn ang="0">
                    <a:pos x="33" y="1071"/>
                  </a:cxn>
                  <a:cxn ang="0">
                    <a:pos x="57" y="1074"/>
                  </a:cxn>
                  <a:cxn ang="0">
                    <a:pos x="84" y="1077"/>
                  </a:cxn>
                  <a:cxn ang="0">
                    <a:pos x="108" y="1077"/>
                  </a:cxn>
                  <a:cxn ang="0">
                    <a:pos x="138" y="1074"/>
                  </a:cxn>
                  <a:cxn ang="0">
                    <a:pos x="171" y="1068"/>
                  </a:cxn>
                  <a:cxn ang="0">
                    <a:pos x="192" y="1056"/>
                  </a:cxn>
                  <a:cxn ang="0">
                    <a:pos x="189" y="6"/>
                  </a:cxn>
                  <a:cxn ang="0">
                    <a:pos x="162" y="15"/>
                  </a:cxn>
                  <a:cxn ang="0">
                    <a:pos x="135" y="24"/>
                  </a:cxn>
                  <a:cxn ang="0">
                    <a:pos x="108" y="27"/>
                  </a:cxn>
                  <a:cxn ang="0">
                    <a:pos x="84" y="27"/>
                  </a:cxn>
                  <a:cxn ang="0">
                    <a:pos x="63" y="24"/>
                  </a:cxn>
                  <a:cxn ang="0">
                    <a:pos x="36" y="18"/>
                  </a:cxn>
                  <a:cxn ang="0">
                    <a:pos x="15" y="12"/>
                  </a:cxn>
                  <a:cxn ang="0">
                    <a:pos x="0" y="0"/>
                  </a:cxn>
                  <a:cxn ang="0">
                    <a:pos x="0" y="1059"/>
                  </a:cxn>
                </a:cxnLst>
                <a:rect l="txL" t="txT" r="txR" b="txB"/>
                <a:pathLst>
                  <a:path w="192" h="1077">
                    <a:moveTo>
                      <a:pt x="0" y="1059"/>
                    </a:moveTo>
                    <a:lnTo>
                      <a:pt x="33" y="1071"/>
                    </a:lnTo>
                    <a:lnTo>
                      <a:pt x="57" y="1074"/>
                    </a:lnTo>
                    <a:lnTo>
                      <a:pt x="84" y="1077"/>
                    </a:lnTo>
                    <a:lnTo>
                      <a:pt x="108" y="1077"/>
                    </a:lnTo>
                    <a:lnTo>
                      <a:pt x="138" y="1074"/>
                    </a:lnTo>
                    <a:lnTo>
                      <a:pt x="171" y="1068"/>
                    </a:lnTo>
                    <a:lnTo>
                      <a:pt x="192" y="1056"/>
                    </a:lnTo>
                    <a:lnTo>
                      <a:pt x="189" y="6"/>
                    </a:lnTo>
                    <a:lnTo>
                      <a:pt x="162" y="15"/>
                    </a:lnTo>
                    <a:lnTo>
                      <a:pt x="135" y="24"/>
                    </a:lnTo>
                    <a:lnTo>
                      <a:pt x="108" y="27"/>
                    </a:lnTo>
                    <a:lnTo>
                      <a:pt x="84" y="27"/>
                    </a:lnTo>
                    <a:lnTo>
                      <a:pt x="63" y="24"/>
                    </a:lnTo>
                    <a:lnTo>
                      <a:pt x="36" y="18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26" name="Group 410"/>
            <p:cNvGrpSpPr/>
            <p:nvPr/>
          </p:nvGrpSpPr>
          <p:grpSpPr>
            <a:xfrm>
              <a:off x="3582" y="482"/>
              <a:ext cx="194" cy="1231"/>
              <a:chOff x="2699" y="465"/>
              <a:chExt cx="194" cy="1231"/>
            </a:xfrm>
          </p:grpSpPr>
          <p:sp>
            <p:nvSpPr>
              <p:cNvPr id="33830" name="Freeform 411"/>
              <p:cNvSpPr/>
              <p:nvPr/>
            </p:nvSpPr>
            <p:spPr>
              <a:xfrm>
                <a:off x="2699" y="1661"/>
                <a:ext cx="193" cy="18"/>
              </a:xfrm>
              <a:custGeom>
                <a:avLst/>
                <a:gdLst>
                  <a:gd name="txL" fmla="*/ 0 w 193"/>
                  <a:gd name="txT" fmla="*/ 0 h 18"/>
                  <a:gd name="txR" fmla="*/ 193 w 193"/>
                  <a:gd name="txB" fmla="*/ 18 h 18"/>
                </a:gdLst>
                <a:ahLst/>
                <a:cxnLst>
                  <a:cxn ang="0">
                    <a:pos x="0" y="2"/>
                  </a:cxn>
                  <a:cxn ang="0">
                    <a:pos x="101" y="18"/>
                  </a:cxn>
                  <a:cxn ang="0">
                    <a:pos x="193" y="0"/>
                  </a:cxn>
                </a:cxnLst>
                <a:rect l="txL" t="txT" r="txR" b="txB"/>
                <a:pathLst>
                  <a:path w="193" h="18">
                    <a:moveTo>
                      <a:pt x="0" y="2"/>
                    </a:moveTo>
                    <a:cubicBezTo>
                      <a:pt x="34" y="10"/>
                      <a:pt x="69" y="18"/>
                      <a:pt x="101" y="18"/>
                    </a:cubicBezTo>
                    <a:cubicBezTo>
                      <a:pt x="133" y="18"/>
                      <a:pt x="178" y="3"/>
                      <a:pt x="193" y="0"/>
                    </a:cubicBezTo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831" name="Group 412"/>
              <p:cNvGrpSpPr/>
              <p:nvPr/>
            </p:nvGrpSpPr>
            <p:grpSpPr>
              <a:xfrm>
                <a:off x="2699" y="465"/>
                <a:ext cx="194" cy="1231"/>
                <a:chOff x="2971" y="465"/>
                <a:chExt cx="194" cy="1231"/>
              </a:xfrm>
            </p:grpSpPr>
            <p:sp>
              <p:nvSpPr>
                <p:cNvPr id="33832" name="Freeform 413"/>
                <p:cNvSpPr/>
                <p:nvPr/>
              </p:nvSpPr>
              <p:spPr>
                <a:xfrm>
                  <a:off x="2971" y="465"/>
                  <a:ext cx="194" cy="182"/>
                </a:xfrm>
                <a:custGeom>
                  <a:avLst/>
                  <a:gdLst>
                    <a:gd name="txL" fmla="*/ 0 w 194"/>
                    <a:gd name="txT" fmla="*/ 0 h 182"/>
                    <a:gd name="txR" fmla="*/ 194 w 194"/>
                    <a:gd name="txB" fmla="*/ 182 h 182"/>
                  </a:gdLst>
                  <a:ahLst/>
                  <a:cxnLst>
                    <a:cxn ang="0">
                      <a:pos x="0" y="158"/>
                    </a:cxn>
                    <a:cxn ang="0">
                      <a:pos x="164" y="0"/>
                    </a:cxn>
                    <a:cxn ang="0">
                      <a:pos x="194" y="162"/>
                    </a:cxn>
                    <a:cxn ang="0">
                      <a:pos x="170" y="168"/>
                    </a:cxn>
                    <a:cxn ang="0">
                      <a:pos x="130" y="178"/>
                    </a:cxn>
                    <a:cxn ang="0">
                      <a:pos x="94" y="182"/>
                    </a:cxn>
                    <a:cxn ang="0">
                      <a:pos x="74" y="180"/>
                    </a:cxn>
                    <a:cxn ang="0">
                      <a:pos x="50" y="176"/>
                    </a:cxn>
                    <a:cxn ang="0">
                      <a:pos x="24" y="168"/>
                    </a:cxn>
                    <a:cxn ang="0">
                      <a:pos x="0" y="158"/>
                    </a:cxn>
                  </a:cxnLst>
                  <a:rect l="txL" t="txT" r="txR" b="txB"/>
                  <a:pathLst>
                    <a:path w="194" h="182">
                      <a:moveTo>
                        <a:pt x="0" y="158"/>
                      </a:moveTo>
                      <a:lnTo>
                        <a:pt x="164" y="0"/>
                      </a:lnTo>
                      <a:lnTo>
                        <a:pt x="194" y="162"/>
                      </a:lnTo>
                      <a:lnTo>
                        <a:pt x="170" y="168"/>
                      </a:lnTo>
                      <a:lnTo>
                        <a:pt x="130" y="178"/>
                      </a:lnTo>
                      <a:lnTo>
                        <a:pt x="94" y="182"/>
                      </a:lnTo>
                      <a:lnTo>
                        <a:pt x="74" y="180"/>
                      </a:lnTo>
                      <a:lnTo>
                        <a:pt x="50" y="176"/>
                      </a:lnTo>
                      <a:lnTo>
                        <a:pt x="24" y="16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3" name="Freeform 414"/>
                <p:cNvSpPr/>
                <p:nvPr/>
              </p:nvSpPr>
              <p:spPr>
                <a:xfrm>
                  <a:off x="2971" y="619"/>
                  <a:ext cx="192" cy="1077"/>
                </a:xfrm>
                <a:custGeom>
                  <a:avLst/>
                  <a:gdLst>
                    <a:gd name="txL" fmla="*/ 0 w 192"/>
                    <a:gd name="txT" fmla="*/ 0 h 1077"/>
                    <a:gd name="txR" fmla="*/ 192 w 192"/>
                    <a:gd name="txB" fmla="*/ 1077 h 1077"/>
                  </a:gdLst>
                  <a:ahLst/>
                  <a:cxnLst>
                    <a:cxn ang="0">
                      <a:pos x="0" y="1059"/>
                    </a:cxn>
                    <a:cxn ang="0">
                      <a:pos x="33" y="1071"/>
                    </a:cxn>
                    <a:cxn ang="0">
                      <a:pos x="57" y="1074"/>
                    </a:cxn>
                    <a:cxn ang="0">
                      <a:pos x="84" y="1077"/>
                    </a:cxn>
                    <a:cxn ang="0">
                      <a:pos x="108" y="1077"/>
                    </a:cxn>
                    <a:cxn ang="0">
                      <a:pos x="138" y="1074"/>
                    </a:cxn>
                    <a:cxn ang="0">
                      <a:pos x="171" y="1068"/>
                    </a:cxn>
                    <a:cxn ang="0">
                      <a:pos x="192" y="1056"/>
                    </a:cxn>
                    <a:cxn ang="0">
                      <a:pos x="189" y="6"/>
                    </a:cxn>
                    <a:cxn ang="0">
                      <a:pos x="162" y="15"/>
                    </a:cxn>
                    <a:cxn ang="0">
                      <a:pos x="135" y="24"/>
                    </a:cxn>
                    <a:cxn ang="0">
                      <a:pos x="108" y="27"/>
                    </a:cxn>
                    <a:cxn ang="0">
                      <a:pos x="84" y="27"/>
                    </a:cxn>
                    <a:cxn ang="0">
                      <a:pos x="63" y="24"/>
                    </a:cxn>
                    <a:cxn ang="0">
                      <a:pos x="36" y="18"/>
                    </a:cxn>
                    <a:cxn ang="0">
                      <a:pos x="15" y="12"/>
                    </a:cxn>
                    <a:cxn ang="0">
                      <a:pos x="0" y="0"/>
                    </a:cxn>
                    <a:cxn ang="0">
                      <a:pos x="0" y="1059"/>
                    </a:cxn>
                  </a:cxnLst>
                  <a:rect l="txL" t="txT" r="txR" b="txB"/>
                  <a:pathLst>
                    <a:path w="192" h="1077">
                      <a:moveTo>
                        <a:pt x="0" y="1059"/>
                      </a:moveTo>
                      <a:lnTo>
                        <a:pt x="33" y="1071"/>
                      </a:lnTo>
                      <a:lnTo>
                        <a:pt x="57" y="1074"/>
                      </a:lnTo>
                      <a:lnTo>
                        <a:pt x="84" y="1077"/>
                      </a:lnTo>
                      <a:lnTo>
                        <a:pt x="108" y="1077"/>
                      </a:lnTo>
                      <a:lnTo>
                        <a:pt x="138" y="1074"/>
                      </a:lnTo>
                      <a:lnTo>
                        <a:pt x="171" y="1068"/>
                      </a:lnTo>
                      <a:lnTo>
                        <a:pt x="192" y="1056"/>
                      </a:lnTo>
                      <a:lnTo>
                        <a:pt x="189" y="6"/>
                      </a:lnTo>
                      <a:lnTo>
                        <a:pt x="162" y="15"/>
                      </a:lnTo>
                      <a:lnTo>
                        <a:pt x="135" y="24"/>
                      </a:lnTo>
                      <a:lnTo>
                        <a:pt x="108" y="27"/>
                      </a:lnTo>
                      <a:lnTo>
                        <a:pt x="84" y="27"/>
                      </a:lnTo>
                      <a:lnTo>
                        <a:pt x="63" y="24"/>
                      </a:lnTo>
                      <a:lnTo>
                        <a:pt x="36" y="18"/>
                      </a:lnTo>
                      <a:lnTo>
                        <a:pt x="15" y="12"/>
                      </a:lnTo>
                      <a:lnTo>
                        <a:pt x="0" y="0"/>
                      </a:lnTo>
                      <a:lnTo>
                        <a:pt x="0" y="1059"/>
                      </a:lnTo>
                      <a:close/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3827" name="Group 415"/>
            <p:cNvGrpSpPr/>
            <p:nvPr/>
          </p:nvGrpSpPr>
          <p:grpSpPr>
            <a:xfrm>
              <a:off x="3779" y="482"/>
              <a:ext cx="192" cy="1232"/>
              <a:chOff x="3157" y="467"/>
              <a:chExt cx="192" cy="1232"/>
            </a:xfrm>
          </p:grpSpPr>
          <p:sp>
            <p:nvSpPr>
              <p:cNvPr id="33828" name="Freeform 416"/>
              <p:cNvSpPr/>
              <p:nvPr/>
            </p:nvSpPr>
            <p:spPr>
              <a:xfrm>
                <a:off x="3160" y="467"/>
                <a:ext cx="189" cy="178"/>
              </a:xfrm>
              <a:custGeom>
                <a:avLst/>
                <a:gdLst>
                  <a:gd name="txL" fmla="*/ 0 w 189"/>
                  <a:gd name="txT" fmla="*/ 0 h 178"/>
                  <a:gd name="txR" fmla="*/ 189 w 189"/>
                  <a:gd name="txB" fmla="*/ 178 h 178"/>
                </a:gdLst>
                <a:ahLst/>
                <a:cxnLst>
                  <a:cxn ang="0">
                    <a:pos x="0" y="157"/>
                  </a:cxn>
                  <a:cxn ang="0">
                    <a:pos x="158" y="0"/>
                  </a:cxn>
                  <a:cxn ang="0">
                    <a:pos x="189" y="157"/>
                  </a:cxn>
                  <a:cxn ang="0">
                    <a:pos x="173" y="163"/>
                  </a:cxn>
                  <a:cxn ang="0">
                    <a:pos x="153" y="169"/>
                  </a:cxn>
                  <a:cxn ang="0">
                    <a:pos x="135" y="174"/>
                  </a:cxn>
                  <a:cxn ang="0">
                    <a:pos x="120" y="175"/>
                  </a:cxn>
                  <a:cxn ang="0">
                    <a:pos x="107" y="178"/>
                  </a:cxn>
                  <a:cxn ang="0">
                    <a:pos x="92" y="178"/>
                  </a:cxn>
                  <a:cxn ang="0">
                    <a:pos x="74" y="177"/>
                  </a:cxn>
                  <a:cxn ang="0">
                    <a:pos x="54" y="175"/>
                  </a:cxn>
                  <a:cxn ang="0">
                    <a:pos x="35" y="171"/>
                  </a:cxn>
                  <a:cxn ang="0">
                    <a:pos x="23" y="166"/>
                  </a:cxn>
                  <a:cxn ang="0">
                    <a:pos x="11" y="162"/>
                  </a:cxn>
                  <a:cxn ang="0">
                    <a:pos x="0" y="157"/>
                  </a:cxn>
                </a:cxnLst>
                <a:rect l="txL" t="txT" r="txR" b="txB"/>
                <a:pathLst>
                  <a:path w="189" h="178">
                    <a:moveTo>
                      <a:pt x="0" y="157"/>
                    </a:moveTo>
                    <a:lnTo>
                      <a:pt x="158" y="0"/>
                    </a:lnTo>
                    <a:lnTo>
                      <a:pt x="189" y="157"/>
                    </a:lnTo>
                    <a:lnTo>
                      <a:pt x="173" y="163"/>
                    </a:lnTo>
                    <a:lnTo>
                      <a:pt x="153" y="169"/>
                    </a:lnTo>
                    <a:lnTo>
                      <a:pt x="135" y="174"/>
                    </a:lnTo>
                    <a:lnTo>
                      <a:pt x="120" y="175"/>
                    </a:lnTo>
                    <a:lnTo>
                      <a:pt x="107" y="178"/>
                    </a:lnTo>
                    <a:lnTo>
                      <a:pt x="92" y="178"/>
                    </a:lnTo>
                    <a:lnTo>
                      <a:pt x="74" y="177"/>
                    </a:lnTo>
                    <a:lnTo>
                      <a:pt x="54" y="175"/>
                    </a:lnTo>
                    <a:lnTo>
                      <a:pt x="35" y="171"/>
                    </a:lnTo>
                    <a:lnTo>
                      <a:pt x="23" y="166"/>
                    </a:lnTo>
                    <a:lnTo>
                      <a:pt x="11" y="162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9" name="Freeform 417"/>
              <p:cNvSpPr/>
              <p:nvPr/>
            </p:nvSpPr>
            <p:spPr>
              <a:xfrm>
                <a:off x="3157" y="622"/>
                <a:ext cx="192" cy="1077"/>
              </a:xfrm>
              <a:custGeom>
                <a:avLst/>
                <a:gdLst>
                  <a:gd name="txL" fmla="*/ 0 w 192"/>
                  <a:gd name="txT" fmla="*/ 0 h 1077"/>
                  <a:gd name="txR" fmla="*/ 192 w 192"/>
                  <a:gd name="txB" fmla="*/ 1077 h 1077"/>
                </a:gdLst>
                <a:ahLst/>
                <a:cxnLst>
                  <a:cxn ang="0">
                    <a:pos x="0" y="1059"/>
                  </a:cxn>
                  <a:cxn ang="0">
                    <a:pos x="33" y="1071"/>
                  </a:cxn>
                  <a:cxn ang="0">
                    <a:pos x="57" y="1074"/>
                  </a:cxn>
                  <a:cxn ang="0">
                    <a:pos x="84" y="1077"/>
                  </a:cxn>
                  <a:cxn ang="0">
                    <a:pos x="108" y="1077"/>
                  </a:cxn>
                  <a:cxn ang="0">
                    <a:pos x="138" y="1074"/>
                  </a:cxn>
                  <a:cxn ang="0">
                    <a:pos x="171" y="1068"/>
                  </a:cxn>
                  <a:cxn ang="0">
                    <a:pos x="192" y="1056"/>
                  </a:cxn>
                  <a:cxn ang="0">
                    <a:pos x="189" y="6"/>
                  </a:cxn>
                  <a:cxn ang="0">
                    <a:pos x="162" y="15"/>
                  </a:cxn>
                  <a:cxn ang="0">
                    <a:pos x="135" y="24"/>
                  </a:cxn>
                  <a:cxn ang="0">
                    <a:pos x="108" y="27"/>
                  </a:cxn>
                  <a:cxn ang="0">
                    <a:pos x="84" y="27"/>
                  </a:cxn>
                  <a:cxn ang="0">
                    <a:pos x="63" y="24"/>
                  </a:cxn>
                  <a:cxn ang="0">
                    <a:pos x="36" y="18"/>
                  </a:cxn>
                  <a:cxn ang="0">
                    <a:pos x="15" y="12"/>
                  </a:cxn>
                  <a:cxn ang="0">
                    <a:pos x="0" y="0"/>
                  </a:cxn>
                  <a:cxn ang="0">
                    <a:pos x="0" y="1059"/>
                  </a:cxn>
                </a:cxnLst>
                <a:rect l="txL" t="txT" r="txR" b="txB"/>
                <a:pathLst>
                  <a:path w="192" h="1077">
                    <a:moveTo>
                      <a:pt x="0" y="1059"/>
                    </a:moveTo>
                    <a:lnTo>
                      <a:pt x="33" y="1071"/>
                    </a:lnTo>
                    <a:lnTo>
                      <a:pt x="57" y="1074"/>
                    </a:lnTo>
                    <a:lnTo>
                      <a:pt x="84" y="1077"/>
                    </a:lnTo>
                    <a:lnTo>
                      <a:pt x="108" y="1077"/>
                    </a:lnTo>
                    <a:lnTo>
                      <a:pt x="138" y="1074"/>
                    </a:lnTo>
                    <a:lnTo>
                      <a:pt x="171" y="1068"/>
                    </a:lnTo>
                    <a:lnTo>
                      <a:pt x="192" y="1056"/>
                    </a:lnTo>
                    <a:lnTo>
                      <a:pt x="189" y="6"/>
                    </a:lnTo>
                    <a:lnTo>
                      <a:pt x="162" y="15"/>
                    </a:lnTo>
                    <a:lnTo>
                      <a:pt x="135" y="24"/>
                    </a:lnTo>
                    <a:lnTo>
                      <a:pt x="108" y="27"/>
                    </a:lnTo>
                    <a:lnTo>
                      <a:pt x="84" y="27"/>
                    </a:lnTo>
                    <a:lnTo>
                      <a:pt x="63" y="24"/>
                    </a:lnTo>
                    <a:lnTo>
                      <a:pt x="36" y="18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93965" name="Text Box 429"/>
          <p:cNvSpPr txBox="1"/>
          <p:nvPr/>
        </p:nvSpPr>
        <p:spPr>
          <a:xfrm>
            <a:off x="828675" y="5634038"/>
            <a:ext cx="3959225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拼成的图形是近似的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93986" name="Group 440"/>
          <p:cNvGrpSpPr/>
          <p:nvPr/>
        </p:nvGrpSpPr>
        <p:grpSpPr>
          <a:xfrm>
            <a:off x="3930650" y="2439988"/>
            <a:ext cx="2774950" cy="2047875"/>
            <a:chOff x="793" y="1726"/>
            <a:chExt cx="1748" cy="1290"/>
          </a:xfrm>
        </p:grpSpPr>
        <p:sp>
          <p:nvSpPr>
            <p:cNvPr id="33811" name="Line 441"/>
            <p:cNvSpPr/>
            <p:nvPr/>
          </p:nvSpPr>
          <p:spPr>
            <a:xfrm>
              <a:off x="811" y="1930"/>
              <a:ext cx="0" cy="1080"/>
            </a:xfrm>
            <a:prstGeom prst="line">
              <a:avLst/>
            </a:prstGeom>
            <a:ln w="38100" cap="flat" cmpd="sng">
              <a:solidFill>
                <a:srgbClr val="8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2" name="Line 442"/>
            <p:cNvSpPr/>
            <p:nvPr/>
          </p:nvSpPr>
          <p:spPr>
            <a:xfrm>
              <a:off x="805" y="2998"/>
              <a:ext cx="1536" cy="12"/>
            </a:xfrm>
            <a:prstGeom prst="line">
              <a:avLst/>
            </a:prstGeom>
            <a:ln w="38100" cap="flat" cmpd="sng">
              <a:solidFill>
                <a:srgbClr val="8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3" name="Line 443"/>
            <p:cNvSpPr/>
            <p:nvPr/>
          </p:nvSpPr>
          <p:spPr>
            <a:xfrm flipH="1" flipV="1">
              <a:off x="793" y="1930"/>
              <a:ext cx="1570" cy="4"/>
            </a:xfrm>
            <a:prstGeom prst="line">
              <a:avLst/>
            </a:prstGeom>
            <a:ln w="38100" cap="flat" cmpd="sng">
              <a:solidFill>
                <a:srgbClr val="8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4" name="Line 444"/>
            <p:cNvSpPr/>
            <p:nvPr/>
          </p:nvSpPr>
          <p:spPr>
            <a:xfrm flipV="1">
              <a:off x="2341" y="2824"/>
              <a:ext cx="192" cy="186"/>
            </a:xfrm>
            <a:prstGeom prst="line">
              <a:avLst/>
            </a:prstGeom>
            <a:ln w="38100" cap="flat" cmpd="sng">
              <a:solidFill>
                <a:srgbClr val="8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5" name="Line 445"/>
            <p:cNvSpPr/>
            <p:nvPr/>
          </p:nvSpPr>
          <p:spPr>
            <a:xfrm flipH="1" flipV="1">
              <a:off x="2532" y="1735"/>
              <a:ext cx="9" cy="1082"/>
            </a:xfrm>
            <a:prstGeom prst="line">
              <a:avLst/>
            </a:prstGeom>
            <a:ln w="38100" cap="flat" cmpd="sng">
              <a:solidFill>
                <a:srgbClr val="8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6" name="Line 446"/>
            <p:cNvSpPr/>
            <p:nvPr/>
          </p:nvSpPr>
          <p:spPr>
            <a:xfrm flipH="1">
              <a:off x="2365" y="1759"/>
              <a:ext cx="168" cy="183"/>
            </a:xfrm>
            <a:prstGeom prst="line">
              <a:avLst/>
            </a:prstGeom>
            <a:ln w="38100" cap="flat" cmpd="sng">
              <a:solidFill>
                <a:srgbClr val="8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7" name="Line 447"/>
            <p:cNvSpPr/>
            <p:nvPr/>
          </p:nvSpPr>
          <p:spPr>
            <a:xfrm flipV="1">
              <a:off x="815" y="1726"/>
              <a:ext cx="188" cy="184"/>
            </a:xfrm>
            <a:prstGeom prst="line">
              <a:avLst/>
            </a:prstGeom>
            <a:ln w="38100" cap="flat" cmpd="sng">
              <a:solidFill>
                <a:srgbClr val="8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8" name="Line 448"/>
            <p:cNvSpPr/>
            <p:nvPr/>
          </p:nvSpPr>
          <p:spPr>
            <a:xfrm>
              <a:off x="997" y="1732"/>
              <a:ext cx="1536" cy="6"/>
            </a:xfrm>
            <a:prstGeom prst="line">
              <a:avLst/>
            </a:prstGeom>
            <a:ln w="38100" cap="flat" cmpd="sng">
              <a:solidFill>
                <a:srgbClr val="8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Line 449"/>
            <p:cNvSpPr/>
            <p:nvPr/>
          </p:nvSpPr>
          <p:spPr>
            <a:xfrm>
              <a:off x="2365" y="1936"/>
              <a:ext cx="0" cy="1080"/>
            </a:xfrm>
            <a:prstGeom prst="line">
              <a:avLst/>
            </a:prstGeom>
            <a:ln w="38100" cap="flat" cmpd="sng">
              <a:solidFill>
                <a:srgbClr val="8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3987" name="Text Box 451"/>
          <p:cNvSpPr txBox="1"/>
          <p:nvPr/>
        </p:nvSpPr>
        <p:spPr>
          <a:xfrm>
            <a:off x="4572000" y="5634038"/>
            <a:ext cx="1655763" cy="531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长方体</a:t>
            </a:r>
          </a:p>
        </p:txBody>
      </p:sp>
    </p:spTree>
  </p:cSld>
  <p:clrMapOvr>
    <a:masterClrMapping/>
  </p:clrMapOvr>
  <p:transition spd="med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3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hold"/>
                                        <p:tgtEl>
                                          <p:spTgt spid="193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hold"/>
                                        <p:tgtEl>
                                          <p:spTgt spid="193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93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193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3000"/>
                                        <p:tgtEl>
                                          <p:spTgt spid="19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324 L 0.00468 0.3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3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19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0"/>
                                        <p:tgtEl>
                                          <p:spTgt spid="19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2000" fill="hold"/>
                                        <p:tgtEl>
                                          <p:spTgt spid="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67" grpId="0"/>
      <p:bldP spid="193965" grpId="0"/>
      <p:bldP spid="193987" grpId="0"/>
      <p:bldP spid="19398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4125913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b="1" dirty="0">
                <a:solidFill>
                  <a:srgbClr val="000000"/>
                </a:solidFill>
              </a:rPr>
              <a:t>分组观察讨论：</a:t>
            </a:r>
          </a:p>
        </p:txBody>
      </p:sp>
      <p:sp>
        <p:nvSpPr>
          <p:cNvPr id="34819" name="Rectangle 8"/>
          <p:cNvSpPr>
            <a:spLocks noGrp="1" noRot="1"/>
          </p:cNvSpPr>
          <p:nvPr>
            <p:ph idx="1"/>
          </p:nvPr>
        </p:nvSpPr>
        <p:spPr>
          <a:xfrm>
            <a:off x="250825" y="4005263"/>
            <a:ext cx="8540750" cy="1727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rgbClr val="00FFCC"/>
                </a:solidFill>
              </a:rPr>
              <a:t>1.  </a:t>
            </a:r>
            <a:r>
              <a:rPr lang="zh-CN" altLang="en-US" sz="2800" dirty="0">
                <a:solidFill>
                  <a:srgbClr val="00FFCC"/>
                </a:solidFill>
              </a:rPr>
              <a:t>圆柱拼成近似的长方体后，形状变了吗</a:t>
            </a:r>
            <a:r>
              <a:rPr lang="en-US" altLang="zh-CN" sz="2800" dirty="0">
                <a:solidFill>
                  <a:srgbClr val="00FFCC"/>
                </a:solidFill>
              </a:rPr>
              <a:t>?</a:t>
            </a:r>
            <a:r>
              <a:rPr lang="zh-CN" altLang="en-US" sz="2800" dirty="0">
                <a:solidFill>
                  <a:srgbClr val="00FFCC"/>
                </a:solidFill>
              </a:rPr>
              <a:t>体积发生变化了吗？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rgbClr val="00FFCC"/>
                </a:solidFill>
              </a:rPr>
              <a:t>2.  </a:t>
            </a:r>
            <a:r>
              <a:rPr lang="zh-CN" altLang="en-US" sz="2800" dirty="0">
                <a:solidFill>
                  <a:srgbClr val="00FFCC"/>
                </a:solidFill>
              </a:rPr>
              <a:t>圆柱拼成近似的长方体后，底面积与高发生变化了吗？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zh-CN" sz="2800" dirty="0">
              <a:solidFill>
                <a:srgbClr val="00FFCC"/>
              </a:solidFill>
            </a:endParaRPr>
          </a:p>
        </p:txBody>
      </p:sp>
      <p:grpSp>
        <p:nvGrpSpPr>
          <p:cNvPr id="34820" name="Group 30"/>
          <p:cNvGrpSpPr/>
          <p:nvPr/>
        </p:nvGrpSpPr>
        <p:grpSpPr>
          <a:xfrm>
            <a:off x="4787900" y="1341438"/>
            <a:ext cx="2668588" cy="2008187"/>
            <a:chOff x="1971" y="1224"/>
            <a:chExt cx="1681" cy="1265"/>
          </a:xfrm>
        </p:grpSpPr>
        <p:sp>
          <p:nvSpPr>
            <p:cNvPr id="34840" name="Freeform 31"/>
            <p:cNvSpPr/>
            <p:nvPr/>
          </p:nvSpPr>
          <p:spPr>
            <a:xfrm>
              <a:off x="1979" y="1418"/>
              <a:ext cx="181" cy="18"/>
            </a:xfrm>
            <a:custGeom>
              <a:avLst/>
              <a:gdLst>
                <a:gd name="txL" fmla="*/ 0 w 181"/>
                <a:gd name="txT" fmla="*/ 0 h 18"/>
                <a:gd name="txR" fmla="*/ 181 w 181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87" y="18"/>
                </a:cxn>
                <a:cxn ang="0">
                  <a:pos x="181" y="0"/>
                </a:cxn>
              </a:cxnLst>
              <a:rect l="txL" t="txT" r="txR" b="txB"/>
              <a:pathLst>
                <a:path w="181" h="18">
                  <a:moveTo>
                    <a:pt x="0" y="0"/>
                  </a:moveTo>
                  <a:cubicBezTo>
                    <a:pt x="28" y="9"/>
                    <a:pt x="57" y="18"/>
                    <a:pt x="87" y="18"/>
                  </a:cubicBezTo>
                  <a:cubicBezTo>
                    <a:pt x="117" y="18"/>
                    <a:pt x="165" y="3"/>
                    <a:pt x="181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1" name="Freeform 32"/>
            <p:cNvSpPr/>
            <p:nvPr/>
          </p:nvSpPr>
          <p:spPr>
            <a:xfrm>
              <a:off x="1971" y="1253"/>
              <a:ext cx="194" cy="182"/>
            </a:xfrm>
            <a:custGeom>
              <a:avLst/>
              <a:gdLst>
                <a:gd name="txL" fmla="*/ 0 w 194"/>
                <a:gd name="txT" fmla="*/ 0 h 182"/>
                <a:gd name="txR" fmla="*/ 194 w 194"/>
                <a:gd name="txB" fmla="*/ 182 h 182"/>
              </a:gdLst>
              <a:ahLst/>
              <a:cxnLst>
                <a:cxn ang="0">
                  <a:pos x="0" y="158"/>
                </a:cxn>
                <a:cxn ang="0">
                  <a:pos x="164" y="0"/>
                </a:cxn>
                <a:cxn ang="0">
                  <a:pos x="194" y="162"/>
                </a:cxn>
                <a:cxn ang="0">
                  <a:pos x="170" y="168"/>
                </a:cxn>
                <a:cxn ang="0">
                  <a:pos x="130" y="178"/>
                </a:cxn>
                <a:cxn ang="0">
                  <a:pos x="94" y="182"/>
                </a:cxn>
                <a:cxn ang="0">
                  <a:pos x="74" y="180"/>
                </a:cxn>
                <a:cxn ang="0">
                  <a:pos x="50" y="176"/>
                </a:cxn>
                <a:cxn ang="0">
                  <a:pos x="24" y="168"/>
                </a:cxn>
                <a:cxn ang="0">
                  <a:pos x="0" y="158"/>
                </a:cxn>
              </a:cxnLst>
              <a:rect l="txL" t="txT" r="txR" b="txB"/>
              <a:pathLst>
                <a:path w="194" h="182">
                  <a:moveTo>
                    <a:pt x="0" y="158"/>
                  </a:moveTo>
                  <a:lnTo>
                    <a:pt x="164" y="0"/>
                  </a:lnTo>
                  <a:lnTo>
                    <a:pt x="194" y="162"/>
                  </a:lnTo>
                  <a:lnTo>
                    <a:pt x="170" y="168"/>
                  </a:lnTo>
                  <a:lnTo>
                    <a:pt x="130" y="178"/>
                  </a:lnTo>
                  <a:lnTo>
                    <a:pt x="94" y="182"/>
                  </a:lnTo>
                  <a:lnTo>
                    <a:pt x="74" y="180"/>
                  </a:lnTo>
                  <a:lnTo>
                    <a:pt x="50" y="176"/>
                  </a:lnTo>
                  <a:lnTo>
                    <a:pt x="24" y="16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2" name="Freeform 33"/>
            <p:cNvSpPr/>
            <p:nvPr/>
          </p:nvSpPr>
          <p:spPr>
            <a:xfrm>
              <a:off x="2160" y="1255"/>
              <a:ext cx="189" cy="178"/>
            </a:xfrm>
            <a:custGeom>
              <a:avLst/>
              <a:gdLst>
                <a:gd name="txL" fmla="*/ 0 w 189"/>
                <a:gd name="txT" fmla="*/ 0 h 178"/>
                <a:gd name="txR" fmla="*/ 189 w 189"/>
                <a:gd name="txB" fmla="*/ 178 h 178"/>
              </a:gdLst>
              <a:ahLst/>
              <a:cxnLst>
                <a:cxn ang="0">
                  <a:pos x="0" y="157"/>
                </a:cxn>
                <a:cxn ang="0">
                  <a:pos x="158" y="0"/>
                </a:cxn>
                <a:cxn ang="0">
                  <a:pos x="189" y="157"/>
                </a:cxn>
                <a:cxn ang="0">
                  <a:pos x="173" y="163"/>
                </a:cxn>
                <a:cxn ang="0">
                  <a:pos x="153" y="169"/>
                </a:cxn>
                <a:cxn ang="0">
                  <a:pos x="135" y="174"/>
                </a:cxn>
                <a:cxn ang="0">
                  <a:pos x="120" y="175"/>
                </a:cxn>
                <a:cxn ang="0">
                  <a:pos x="107" y="178"/>
                </a:cxn>
                <a:cxn ang="0">
                  <a:pos x="92" y="178"/>
                </a:cxn>
                <a:cxn ang="0">
                  <a:pos x="74" y="177"/>
                </a:cxn>
                <a:cxn ang="0">
                  <a:pos x="54" y="175"/>
                </a:cxn>
                <a:cxn ang="0">
                  <a:pos x="35" y="171"/>
                </a:cxn>
                <a:cxn ang="0">
                  <a:pos x="23" y="166"/>
                </a:cxn>
                <a:cxn ang="0">
                  <a:pos x="11" y="162"/>
                </a:cxn>
                <a:cxn ang="0">
                  <a:pos x="0" y="157"/>
                </a:cxn>
              </a:cxnLst>
              <a:rect l="txL" t="txT" r="txR" b="txB"/>
              <a:pathLst>
                <a:path w="189" h="178">
                  <a:moveTo>
                    <a:pt x="0" y="157"/>
                  </a:moveTo>
                  <a:lnTo>
                    <a:pt x="158" y="0"/>
                  </a:lnTo>
                  <a:lnTo>
                    <a:pt x="189" y="157"/>
                  </a:lnTo>
                  <a:lnTo>
                    <a:pt x="173" y="163"/>
                  </a:lnTo>
                  <a:lnTo>
                    <a:pt x="153" y="169"/>
                  </a:lnTo>
                  <a:lnTo>
                    <a:pt x="135" y="174"/>
                  </a:lnTo>
                  <a:lnTo>
                    <a:pt x="120" y="175"/>
                  </a:lnTo>
                  <a:lnTo>
                    <a:pt x="107" y="178"/>
                  </a:lnTo>
                  <a:lnTo>
                    <a:pt x="92" y="178"/>
                  </a:lnTo>
                  <a:lnTo>
                    <a:pt x="74" y="177"/>
                  </a:lnTo>
                  <a:lnTo>
                    <a:pt x="54" y="175"/>
                  </a:lnTo>
                  <a:lnTo>
                    <a:pt x="35" y="171"/>
                  </a:lnTo>
                  <a:lnTo>
                    <a:pt x="23" y="166"/>
                  </a:lnTo>
                  <a:lnTo>
                    <a:pt x="11" y="162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3" name="Freeform 34"/>
            <p:cNvSpPr/>
            <p:nvPr/>
          </p:nvSpPr>
          <p:spPr>
            <a:xfrm rot="10800000">
              <a:off x="2515" y="1235"/>
              <a:ext cx="181" cy="18"/>
            </a:xfrm>
            <a:custGeom>
              <a:avLst/>
              <a:gdLst>
                <a:gd name="txL" fmla="*/ 0 w 181"/>
                <a:gd name="txT" fmla="*/ 0 h 18"/>
                <a:gd name="txR" fmla="*/ 181 w 181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87" y="18"/>
                </a:cxn>
                <a:cxn ang="0">
                  <a:pos x="181" y="0"/>
                </a:cxn>
              </a:cxnLst>
              <a:rect l="txL" t="txT" r="txR" b="txB"/>
              <a:pathLst>
                <a:path w="181" h="18">
                  <a:moveTo>
                    <a:pt x="0" y="0"/>
                  </a:moveTo>
                  <a:cubicBezTo>
                    <a:pt x="28" y="9"/>
                    <a:pt x="57" y="18"/>
                    <a:pt x="87" y="18"/>
                  </a:cubicBezTo>
                  <a:cubicBezTo>
                    <a:pt x="117" y="18"/>
                    <a:pt x="165" y="3"/>
                    <a:pt x="181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4" name="Freeform 35"/>
            <p:cNvSpPr/>
            <p:nvPr/>
          </p:nvSpPr>
          <p:spPr>
            <a:xfrm>
              <a:off x="2134" y="1233"/>
              <a:ext cx="183" cy="172"/>
            </a:xfrm>
            <a:custGeom>
              <a:avLst/>
              <a:gdLst>
                <a:gd name="txL" fmla="*/ 0 w 183"/>
                <a:gd name="txT" fmla="*/ 0 h 172"/>
                <a:gd name="txR" fmla="*/ 183 w 183"/>
                <a:gd name="txB" fmla="*/ 172 h 172"/>
              </a:gdLst>
              <a:ahLst/>
              <a:cxnLst>
                <a:cxn ang="0">
                  <a:pos x="183" y="18"/>
                </a:cxn>
                <a:cxn ang="0">
                  <a:pos x="33" y="172"/>
                </a:cxn>
                <a:cxn ang="0">
                  <a:pos x="0" y="18"/>
                </a:cxn>
                <a:cxn ang="0">
                  <a:pos x="38" y="9"/>
                </a:cxn>
                <a:cxn ang="0">
                  <a:pos x="63" y="3"/>
                </a:cxn>
                <a:cxn ang="0">
                  <a:pos x="84" y="0"/>
                </a:cxn>
                <a:cxn ang="0">
                  <a:pos x="107" y="0"/>
                </a:cxn>
                <a:cxn ang="0">
                  <a:pos x="126" y="1"/>
                </a:cxn>
                <a:cxn ang="0">
                  <a:pos x="147" y="6"/>
                </a:cxn>
                <a:cxn ang="0">
                  <a:pos x="165" y="12"/>
                </a:cxn>
                <a:cxn ang="0">
                  <a:pos x="183" y="18"/>
                </a:cxn>
              </a:cxnLst>
              <a:rect l="txL" t="txT" r="txR" b="txB"/>
              <a:pathLst>
                <a:path w="183" h="172">
                  <a:moveTo>
                    <a:pt x="183" y="18"/>
                  </a:moveTo>
                  <a:lnTo>
                    <a:pt x="33" y="172"/>
                  </a:lnTo>
                  <a:lnTo>
                    <a:pt x="0" y="18"/>
                  </a:lnTo>
                  <a:lnTo>
                    <a:pt x="38" y="9"/>
                  </a:lnTo>
                  <a:lnTo>
                    <a:pt x="63" y="3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26" y="1"/>
                  </a:lnTo>
                  <a:lnTo>
                    <a:pt x="147" y="6"/>
                  </a:lnTo>
                  <a:lnTo>
                    <a:pt x="165" y="12"/>
                  </a:lnTo>
                  <a:lnTo>
                    <a:pt x="183" y="18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Freeform 36"/>
            <p:cNvSpPr/>
            <p:nvPr/>
          </p:nvSpPr>
          <p:spPr>
            <a:xfrm>
              <a:off x="2320" y="1235"/>
              <a:ext cx="183" cy="172"/>
            </a:xfrm>
            <a:custGeom>
              <a:avLst/>
              <a:gdLst>
                <a:gd name="txL" fmla="*/ 0 w 183"/>
                <a:gd name="txT" fmla="*/ 0 h 172"/>
                <a:gd name="txR" fmla="*/ 183 w 183"/>
                <a:gd name="txB" fmla="*/ 172 h 172"/>
              </a:gdLst>
              <a:ahLst/>
              <a:cxnLst>
                <a:cxn ang="0">
                  <a:pos x="183" y="18"/>
                </a:cxn>
                <a:cxn ang="0">
                  <a:pos x="33" y="172"/>
                </a:cxn>
                <a:cxn ang="0">
                  <a:pos x="0" y="18"/>
                </a:cxn>
                <a:cxn ang="0">
                  <a:pos x="38" y="9"/>
                </a:cxn>
                <a:cxn ang="0">
                  <a:pos x="63" y="3"/>
                </a:cxn>
                <a:cxn ang="0">
                  <a:pos x="84" y="0"/>
                </a:cxn>
                <a:cxn ang="0">
                  <a:pos x="107" y="0"/>
                </a:cxn>
                <a:cxn ang="0">
                  <a:pos x="126" y="1"/>
                </a:cxn>
                <a:cxn ang="0">
                  <a:pos x="147" y="6"/>
                </a:cxn>
                <a:cxn ang="0">
                  <a:pos x="165" y="12"/>
                </a:cxn>
                <a:cxn ang="0">
                  <a:pos x="183" y="18"/>
                </a:cxn>
              </a:cxnLst>
              <a:rect l="txL" t="txT" r="txR" b="txB"/>
              <a:pathLst>
                <a:path w="183" h="172">
                  <a:moveTo>
                    <a:pt x="183" y="18"/>
                  </a:moveTo>
                  <a:lnTo>
                    <a:pt x="33" y="172"/>
                  </a:lnTo>
                  <a:lnTo>
                    <a:pt x="0" y="18"/>
                  </a:lnTo>
                  <a:lnTo>
                    <a:pt x="38" y="9"/>
                  </a:lnTo>
                  <a:lnTo>
                    <a:pt x="63" y="3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26" y="1"/>
                  </a:lnTo>
                  <a:lnTo>
                    <a:pt x="147" y="6"/>
                  </a:lnTo>
                  <a:lnTo>
                    <a:pt x="165" y="12"/>
                  </a:lnTo>
                  <a:lnTo>
                    <a:pt x="183" y="18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Freeform 37"/>
            <p:cNvSpPr/>
            <p:nvPr/>
          </p:nvSpPr>
          <p:spPr>
            <a:xfrm>
              <a:off x="2501" y="1227"/>
              <a:ext cx="196" cy="182"/>
            </a:xfrm>
            <a:custGeom>
              <a:avLst/>
              <a:gdLst>
                <a:gd name="txL" fmla="*/ 0 w 196"/>
                <a:gd name="txT" fmla="*/ 0 h 182"/>
                <a:gd name="txR" fmla="*/ 196 w 196"/>
                <a:gd name="txB" fmla="*/ 182 h 182"/>
              </a:gdLst>
              <a:ahLst/>
              <a:cxnLst>
                <a:cxn ang="0">
                  <a:pos x="196" y="26"/>
                </a:cxn>
                <a:cxn ang="0">
                  <a:pos x="44" y="182"/>
                </a:cxn>
                <a:cxn ang="0">
                  <a:pos x="0" y="22"/>
                </a:cxn>
                <a:cxn ang="0">
                  <a:pos x="36" y="14"/>
                </a:cxn>
                <a:cxn ang="0">
                  <a:pos x="68" y="6"/>
                </a:cxn>
                <a:cxn ang="0">
                  <a:pos x="116" y="0"/>
                </a:cxn>
                <a:cxn ang="0">
                  <a:pos x="166" y="12"/>
                </a:cxn>
                <a:cxn ang="0">
                  <a:pos x="196" y="26"/>
                </a:cxn>
              </a:cxnLst>
              <a:rect l="txL" t="txT" r="txR" b="txB"/>
              <a:pathLst>
                <a:path w="196" h="182">
                  <a:moveTo>
                    <a:pt x="196" y="26"/>
                  </a:moveTo>
                  <a:lnTo>
                    <a:pt x="44" y="182"/>
                  </a:lnTo>
                  <a:lnTo>
                    <a:pt x="0" y="22"/>
                  </a:lnTo>
                  <a:lnTo>
                    <a:pt x="36" y="14"/>
                  </a:lnTo>
                  <a:lnTo>
                    <a:pt x="68" y="6"/>
                  </a:lnTo>
                  <a:lnTo>
                    <a:pt x="116" y="0"/>
                  </a:lnTo>
                  <a:lnTo>
                    <a:pt x="166" y="12"/>
                  </a:lnTo>
                  <a:lnTo>
                    <a:pt x="196" y="26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7" name="Freeform 38"/>
            <p:cNvSpPr/>
            <p:nvPr/>
          </p:nvSpPr>
          <p:spPr>
            <a:xfrm rot="10800000">
              <a:off x="3081" y="1232"/>
              <a:ext cx="181" cy="18"/>
            </a:xfrm>
            <a:custGeom>
              <a:avLst/>
              <a:gdLst>
                <a:gd name="txL" fmla="*/ 0 w 181"/>
                <a:gd name="txT" fmla="*/ 0 h 18"/>
                <a:gd name="txR" fmla="*/ 181 w 181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87" y="18"/>
                </a:cxn>
                <a:cxn ang="0">
                  <a:pos x="181" y="0"/>
                </a:cxn>
              </a:cxnLst>
              <a:rect l="txL" t="txT" r="txR" b="txB"/>
              <a:pathLst>
                <a:path w="181" h="18">
                  <a:moveTo>
                    <a:pt x="0" y="0"/>
                  </a:moveTo>
                  <a:cubicBezTo>
                    <a:pt x="28" y="9"/>
                    <a:pt x="57" y="18"/>
                    <a:pt x="87" y="18"/>
                  </a:cubicBezTo>
                  <a:cubicBezTo>
                    <a:pt x="117" y="18"/>
                    <a:pt x="165" y="3"/>
                    <a:pt x="181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8" name="Freeform 39"/>
            <p:cNvSpPr/>
            <p:nvPr/>
          </p:nvSpPr>
          <p:spPr>
            <a:xfrm>
              <a:off x="2693" y="1229"/>
              <a:ext cx="196" cy="182"/>
            </a:xfrm>
            <a:custGeom>
              <a:avLst/>
              <a:gdLst>
                <a:gd name="txL" fmla="*/ 0 w 196"/>
                <a:gd name="txT" fmla="*/ 0 h 182"/>
                <a:gd name="txR" fmla="*/ 196 w 196"/>
                <a:gd name="txB" fmla="*/ 182 h 182"/>
              </a:gdLst>
              <a:ahLst/>
              <a:cxnLst>
                <a:cxn ang="0">
                  <a:pos x="196" y="26"/>
                </a:cxn>
                <a:cxn ang="0">
                  <a:pos x="44" y="182"/>
                </a:cxn>
                <a:cxn ang="0">
                  <a:pos x="0" y="22"/>
                </a:cxn>
                <a:cxn ang="0">
                  <a:pos x="36" y="14"/>
                </a:cxn>
                <a:cxn ang="0">
                  <a:pos x="68" y="6"/>
                </a:cxn>
                <a:cxn ang="0">
                  <a:pos x="116" y="0"/>
                </a:cxn>
                <a:cxn ang="0">
                  <a:pos x="166" y="12"/>
                </a:cxn>
                <a:cxn ang="0">
                  <a:pos x="196" y="26"/>
                </a:cxn>
              </a:cxnLst>
              <a:rect l="txL" t="txT" r="txR" b="txB"/>
              <a:pathLst>
                <a:path w="196" h="182">
                  <a:moveTo>
                    <a:pt x="196" y="26"/>
                  </a:moveTo>
                  <a:lnTo>
                    <a:pt x="44" y="182"/>
                  </a:lnTo>
                  <a:lnTo>
                    <a:pt x="0" y="22"/>
                  </a:lnTo>
                  <a:lnTo>
                    <a:pt x="36" y="14"/>
                  </a:lnTo>
                  <a:lnTo>
                    <a:pt x="68" y="6"/>
                  </a:lnTo>
                  <a:lnTo>
                    <a:pt x="116" y="0"/>
                  </a:lnTo>
                  <a:lnTo>
                    <a:pt x="166" y="12"/>
                  </a:lnTo>
                  <a:lnTo>
                    <a:pt x="196" y="26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9" name="Freeform 40"/>
            <p:cNvSpPr/>
            <p:nvPr/>
          </p:nvSpPr>
          <p:spPr>
            <a:xfrm>
              <a:off x="2894" y="1235"/>
              <a:ext cx="183" cy="172"/>
            </a:xfrm>
            <a:custGeom>
              <a:avLst/>
              <a:gdLst>
                <a:gd name="txL" fmla="*/ 0 w 183"/>
                <a:gd name="txT" fmla="*/ 0 h 172"/>
                <a:gd name="txR" fmla="*/ 183 w 183"/>
                <a:gd name="txB" fmla="*/ 172 h 172"/>
              </a:gdLst>
              <a:ahLst/>
              <a:cxnLst>
                <a:cxn ang="0">
                  <a:pos x="183" y="18"/>
                </a:cxn>
                <a:cxn ang="0">
                  <a:pos x="33" y="172"/>
                </a:cxn>
                <a:cxn ang="0">
                  <a:pos x="0" y="18"/>
                </a:cxn>
                <a:cxn ang="0">
                  <a:pos x="38" y="9"/>
                </a:cxn>
                <a:cxn ang="0">
                  <a:pos x="63" y="3"/>
                </a:cxn>
                <a:cxn ang="0">
                  <a:pos x="84" y="0"/>
                </a:cxn>
                <a:cxn ang="0">
                  <a:pos x="107" y="0"/>
                </a:cxn>
                <a:cxn ang="0">
                  <a:pos x="126" y="1"/>
                </a:cxn>
                <a:cxn ang="0">
                  <a:pos x="147" y="6"/>
                </a:cxn>
                <a:cxn ang="0">
                  <a:pos x="165" y="12"/>
                </a:cxn>
                <a:cxn ang="0">
                  <a:pos x="183" y="18"/>
                </a:cxn>
              </a:cxnLst>
              <a:rect l="txL" t="txT" r="txR" b="txB"/>
              <a:pathLst>
                <a:path w="183" h="172">
                  <a:moveTo>
                    <a:pt x="183" y="18"/>
                  </a:moveTo>
                  <a:lnTo>
                    <a:pt x="33" y="172"/>
                  </a:lnTo>
                  <a:lnTo>
                    <a:pt x="0" y="18"/>
                  </a:lnTo>
                  <a:lnTo>
                    <a:pt x="38" y="9"/>
                  </a:lnTo>
                  <a:lnTo>
                    <a:pt x="63" y="3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26" y="1"/>
                  </a:lnTo>
                  <a:lnTo>
                    <a:pt x="147" y="6"/>
                  </a:lnTo>
                  <a:lnTo>
                    <a:pt x="165" y="12"/>
                  </a:lnTo>
                  <a:lnTo>
                    <a:pt x="183" y="18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0" name="Freeform 41"/>
            <p:cNvSpPr/>
            <p:nvPr/>
          </p:nvSpPr>
          <p:spPr>
            <a:xfrm>
              <a:off x="3082" y="1224"/>
              <a:ext cx="186" cy="190"/>
            </a:xfrm>
            <a:custGeom>
              <a:avLst/>
              <a:gdLst>
                <a:gd name="txL" fmla="*/ 0 w 186"/>
                <a:gd name="txT" fmla="*/ 0 h 190"/>
                <a:gd name="txR" fmla="*/ 186 w 186"/>
                <a:gd name="txB" fmla="*/ 190 h 190"/>
              </a:gdLst>
              <a:ahLst/>
              <a:cxnLst>
                <a:cxn ang="0">
                  <a:pos x="186" y="30"/>
                </a:cxn>
                <a:cxn ang="0">
                  <a:pos x="36" y="190"/>
                </a:cxn>
                <a:cxn ang="0">
                  <a:pos x="0" y="24"/>
                </a:cxn>
                <a:cxn ang="0">
                  <a:pos x="32" y="14"/>
                </a:cxn>
                <a:cxn ang="0">
                  <a:pos x="56" y="6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100" y="2"/>
                </a:cxn>
                <a:cxn ang="0">
                  <a:pos x="124" y="6"/>
                </a:cxn>
                <a:cxn ang="0">
                  <a:pos x="148" y="12"/>
                </a:cxn>
                <a:cxn ang="0">
                  <a:pos x="164" y="20"/>
                </a:cxn>
                <a:cxn ang="0">
                  <a:pos x="186" y="30"/>
                </a:cxn>
              </a:cxnLst>
              <a:rect l="txL" t="txT" r="txR" b="txB"/>
              <a:pathLst>
                <a:path w="186" h="190">
                  <a:moveTo>
                    <a:pt x="186" y="30"/>
                  </a:moveTo>
                  <a:lnTo>
                    <a:pt x="36" y="190"/>
                  </a:lnTo>
                  <a:lnTo>
                    <a:pt x="0" y="24"/>
                  </a:lnTo>
                  <a:lnTo>
                    <a:pt x="32" y="14"/>
                  </a:lnTo>
                  <a:lnTo>
                    <a:pt x="56" y="6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100" y="2"/>
                  </a:lnTo>
                  <a:lnTo>
                    <a:pt x="124" y="6"/>
                  </a:lnTo>
                  <a:lnTo>
                    <a:pt x="148" y="12"/>
                  </a:lnTo>
                  <a:lnTo>
                    <a:pt x="164" y="20"/>
                  </a:lnTo>
                  <a:lnTo>
                    <a:pt x="186" y="3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1" name="Freeform 42"/>
            <p:cNvSpPr/>
            <p:nvPr/>
          </p:nvSpPr>
          <p:spPr>
            <a:xfrm>
              <a:off x="3465" y="1229"/>
              <a:ext cx="186" cy="190"/>
            </a:xfrm>
            <a:custGeom>
              <a:avLst/>
              <a:gdLst>
                <a:gd name="txL" fmla="*/ 0 w 186"/>
                <a:gd name="txT" fmla="*/ 0 h 190"/>
                <a:gd name="txR" fmla="*/ 186 w 186"/>
                <a:gd name="txB" fmla="*/ 190 h 190"/>
              </a:gdLst>
              <a:ahLst/>
              <a:cxnLst>
                <a:cxn ang="0">
                  <a:pos x="186" y="30"/>
                </a:cxn>
                <a:cxn ang="0">
                  <a:pos x="36" y="190"/>
                </a:cxn>
                <a:cxn ang="0">
                  <a:pos x="0" y="24"/>
                </a:cxn>
                <a:cxn ang="0">
                  <a:pos x="32" y="14"/>
                </a:cxn>
                <a:cxn ang="0">
                  <a:pos x="56" y="6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100" y="2"/>
                </a:cxn>
                <a:cxn ang="0">
                  <a:pos x="124" y="6"/>
                </a:cxn>
                <a:cxn ang="0">
                  <a:pos x="148" y="12"/>
                </a:cxn>
                <a:cxn ang="0">
                  <a:pos x="164" y="20"/>
                </a:cxn>
                <a:cxn ang="0">
                  <a:pos x="186" y="30"/>
                </a:cxn>
              </a:cxnLst>
              <a:rect l="txL" t="txT" r="txR" b="txB"/>
              <a:pathLst>
                <a:path w="186" h="190">
                  <a:moveTo>
                    <a:pt x="186" y="30"/>
                  </a:moveTo>
                  <a:lnTo>
                    <a:pt x="36" y="190"/>
                  </a:lnTo>
                  <a:lnTo>
                    <a:pt x="0" y="24"/>
                  </a:lnTo>
                  <a:lnTo>
                    <a:pt x="32" y="14"/>
                  </a:lnTo>
                  <a:lnTo>
                    <a:pt x="56" y="6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100" y="2"/>
                  </a:lnTo>
                  <a:lnTo>
                    <a:pt x="124" y="6"/>
                  </a:lnTo>
                  <a:lnTo>
                    <a:pt x="148" y="12"/>
                  </a:lnTo>
                  <a:lnTo>
                    <a:pt x="164" y="20"/>
                  </a:lnTo>
                  <a:lnTo>
                    <a:pt x="186" y="3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2" name="Freeform 43"/>
            <p:cNvSpPr/>
            <p:nvPr/>
          </p:nvSpPr>
          <p:spPr>
            <a:xfrm rot="10800000">
              <a:off x="3270" y="1232"/>
              <a:ext cx="181" cy="18"/>
            </a:xfrm>
            <a:custGeom>
              <a:avLst/>
              <a:gdLst>
                <a:gd name="txL" fmla="*/ 0 w 181"/>
                <a:gd name="txT" fmla="*/ 0 h 18"/>
                <a:gd name="txR" fmla="*/ 181 w 181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87" y="18"/>
                </a:cxn>
                <a:cxn ang="0">
                  <a:pos x="181" y="0"/>
                </a:cxn>
              </a:cxnLst>
              <a:rect l="txL" t="txT" r="txR" b="txB"/>
              <a:pathLst>
                <a:path w="181" h="18">
                  <a:moveTo>
                    <a:pt x="0" y="0"/>
                  </a:moveTo>
                  <a:cubicBezTo>
                    <a:pt x="28" y="9"/>
                    <a:pt x="57" y="18"/>
                    <a:pt x="87" y="18"/>
                  </a:cubicBezTo>
                  <a:cubicBezTo>
                    <a:pt x="117" y="18"/>
                    <a:pt x="165" y="3"/>
                    <a:pt x="181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3" name="Freeform 44"/>
            <p:cNvSpPr/>
            <p:nvPr/>
          </p:nvSpPr>
          <p:spPr>
            <a:xfrm>
              <a:off x="2350" y="1252"/>
              <a:ext cx="189" cy="178"/>
            </a:xfrm>
            <a:custGeom>
              <a:avLst/>
              <a:gdLst>
                <a:gd name="txL" fmla="*/ 0 w 189"/>
                <a:gd name="txT" fmla="*/ 0 h 178"/>
                <a:gd name="txR" fmla="*/ 189 w 189"/>
                <a:gd name="txB" fmla="*/ 178 h 178"/>
              </a:gdLst>
              <a:ahLst/>
              <a:cxnLst>
                <a:cxn ang="0">
                  <a:pos x="0" y="157"/>
                </a:cxn>
                <a:cxn ang="0">
                  <a:pos x="158" y="0"/>
                </a:cxn>
                <a:cxn ang="0">
                  <a:pos x="189" y="157"/>
                </a:cxn>
                <a:cxn ang="0">
                  <a:pos x="173" y="163"/>
                </a:cxn>
                <a:cxn ang="0">
                  <a:pos x="153" y="169"/>
                </a:cxn>
                <a:cxn ang="0">
                  <a:pos x="135" y="174"/>
                </a:cxn>
                <a:cxn ang="0">
                  <a:pos x="120" y="175"/>
                </a:cxn>
                <a:cxn ang="0">
                  <a:pos x="107" y="178"/>
                </a:cxn>
                <a:cxn ang="0">
                  <a:pos x="92" y="178"/>
                </a:cxn>
                <a:cxn ang="0">
                  <a:pos x="74" y="177"/>
                </a:cxn>
                <a:cxn ang="0">
                  <a:pos x="54" y="175"/>
                </a:cxn>
                <a:cxn ang="0">
                  <a:pos x="35" y="171"/>
                </a:cxn>
                <a:cxn ang="0">
                  <a:pos x="23" y="166"/>
                </a:cxn>
                <a:cxn ang="0">
                  <a:pos x="11" y="162"/>
                </a:cxn>
                <a:cxn ang="0">
                  <a:pos x="0" y="157"/>
                </a:cxn>
              </a:cxnLst>
              <a:rect l="txL" t="txT" r="txR" b="txB"/>
              <a:pathLst>
                <a:path w="189" h="178">
                  <a:moveTo>
                    <a:pt x="0" y="157"/>
                  </a:moveTo>
                  <a:lnTo>
                    <a:pt x="158" y="0"/>
                  </a:lnTo>
                  <a:lnTo>
                    <a:pt x="189" y="157"/>
                  </a:lnTo>
                  <a:lnTo>
                    <a:pt x="173" y="163"/>
                  </a:lnTo>
                  <a:lnTo>
                    <a:pt x="153" y="169"/>
                  </a:lnTo>
                  <a:lnTo>
                    <a:pt x="135" y="174"/>
                  </a:lnTo>
                  <a:lnTo>
                    <a:pt x="120" y="175"/>
                  </a:lnTo>
                  <a:lnTo>
                    <a:pt x="107" y="178"/>
                  </a:lnTo>
                  <a:lnTo>
                    <a:pt x="92" y="178"/>
                  </a:lnTo>
                  <a:lnTo>
                    <a:pt x="74" y="177"/>
                  </a:lnTo>
                  <a:lnTo>
                    <a:pt x="54" y="175"/>
                  </a:lnTo>
                  <a:lnTo>
                    <a:pt x="35" y="171"/>
                  </a:lnTo>
                  <a:lnTo>
                    <a:pt x="23" y="166"/>
                  </a:lnTo>
                  <a:lnTo>
                    <a:pt x="11" y="162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4" name="Freeform 45"/>
            <p:cNvSpPr/>
            <p:nvPr/>
          </p:nvSpPr>
          <p:spPr>
            <a:xfrm>
              <a:off x="2737" y="1256"/>
              <a:ext cx="189" cy="178"/>
            </a:xfrm>
            <a:custGeom>
              <a:avLst/>
              <a:gdLst>
                <a:gd name="txL" fmla="*/ 0 w 189"/>
                <a:gd name="txT" fmla="*/ 0 h 178"/>
                <a:gd name="txR" fmla="*/ 189 w 189"/>
                <a:gd name="txB" fmla="*/ 178 h 178"/>
              </a:gdLst>
              <a:ahLst/>
              <a:cxnLst>
                <a:cxn ang="0">
                  <a:pos x="0" y="157"/>
                </a:cxn>
                <a:cxn ang="0">
                  <a:pos x="158" y="0"/>
                </a:cxn>
                <a:cxn ang="0">
                  <a:pos x="189" y="157"/>
                </a:cxn>
                <a:cxn ang="0">
                  <a:pos x="173" y="163"/>
                </a:cxn>
                <a:cxn ang="0">
                  <a:pos x="153" y="169"/>
                </a:cxn>
                <a:cxn ang="0">
                  <a:pos x="135" y="174"/>
                </a:cxn>
                <a:cxn ang="0">
                  <a:pos x="120" y="175"/>
                </a:cxn>
                <a:cxn ang="0">
                  <a:pos x="107" y="178"/>
                </a:cxn>
                <a:cxn ang="0">
                  <a:pos x="92" y="178"/>
                </a:cxn>
                <a:cxn ang="0">
                  <a:pos x="74" y="177"/>
                </a:cxn>
                <a:cxn ang="0">
                  <a:pos x="54" y="175"/>
                </a:cxn>
                <a:cxn ang="0">
                  <a:pos x="35" y="171"/>
                </a:cxn>
                <a:cxn ang="0">
                  <a:pos x="23" y="166"/>
                </a:cxn>
                <a:cxn ang="0">
                  <a:pos x="11" y="162"/>
                </a:cxn>
                <a:cxn ang="0">
                  <a:pos x="0" y="157"/>
                </a:cxn>
              </a:cxnLst>
              <a:rect l="txL" t="txT" r="txR" b="txB"/>
              <a:pathLst>
                <a:path w="189" h="178">
                  <a:moveTo>
                    <a:pt x="0" y="157"/>
                  </a:moveTo>
                  <a:lnTo>
                    <a:pt x="158" y="0"/>
                  </a:lnTo>
                  <a:lnTo>
                    <a:pt x="189" y="157"/>
                  </a:lnTo>
                  <a:lnTo>
                    <a:pt x="173" y="163"/>
                  </a:lnTo>
                  <a:lnTo>
                    <a:pt x="153" y="169"/>
                  </a:lnTo>
                  <a:lnTo>
                    <a:pt x="135" y="174"/>
                  </a:lnTo>
                  <a:lnTo>
                    <a:pt x="120" y="175"/>
                  </a:lnTo>
                  <a:lnTo>
                    <a:pt x="107" y="178"/>
                  </a:lnTo>
                  <a:lnTo>
                    <a:pt x="92" y="178"/>
                  </a:lnTo>
                  <a:lnTo>
                    <a:pt x="74" y="177"/>
                  </a:lnTo>
                  <a:lnTo>
                    <a:pt x="54" y="175"/>
                  </a:lnTo>
                  <a:lnTo>
                    <a:pt x="35" y="171"/>
                  </a:lnTo>
                  <a:lnTo>
                    <a:pt x="23" y="166"/>
                  </a:lnTo>
                  <a:lnTo>
                    <a:pt x="11" y="162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5" name="Freeform 46"/>
            <p:cNvSpPr/>
            <p:nvPr/>
          </p:nvSpPr>
          <p:spPr>
            <a:xfrm>
              <a:off x="2925" y="1253"/>
              <a:ext cx="189" cy="178"/>
            </a:xfrm>
            <a:custGeom>
              <a:avLst/>
              <a:gdLst>
                <a:gd name="txL" fmla="*/ 0 w 189"/>
                <a:gd name="txT" fmla="*/ 0 h 178"/>
                <a:gd name="txR" fmla="*/ 189 w 189"/>
                <a:gd name="txB" fmla="*/ 178 h 178"/>
              </a:gdLst>
              <a:ahLst/>
              <a:cxnLst>
                <a:cxn ang="0">
                  <a:pos x="0" y="157"/>
                </a:cxn>
                <a:cxn ang="0">
                  <a:pos x="158" y="0"/>
                </a:cxn>
                <a:cxn ang="0">
                  <a:pos x="189" y="157"/>
                </a:cxn>
                <a:cxn ang="0">
                  <a:pos x="173" y="163"/>
                </a:cxn>
                <a:cxn ang="0">
                  <a:pos x="153" y="169"/>
                </a:cxn>
                <a:cxn ang="0">
                  <a:pos x="135" y="174"/>
                </a:cxn>
                <a:cxn ang="0">
                  <a:pos x="120" y="175"/>
                </a:cxn>
                <a:cxn ang="0">
                  <a:pos x="107" y="178"/>
                </a:cxn>
                <a:cxn ang="0">
                  <a:pos x="92" y="178"/>
                </a:cxn>
                <a:cxn ang="0">
                  <a:pos x="74" y="177"/>
                </a:cxn>
                <a:cxn ang="0">
                  <a:pos x="54" y="175"/>
                </a:cxn>
                <a:cxn ang="0">
                  <a:pos x="35" y="171"/>
                </a:cxn>
                <a:cxn ang="0">
                  <a:pos x="23" y="166"/>
                </a:cxn>
                <a:cxn ang="0">
                  <a:pos x="11" y="162"/>
                </a:cxn>
                <a:cxn ang="0">
                  <a:pos x="0" y="157"/>
                </a:cxn>
              </a:cxnLst>
              <a:rect l="txL" t="txT" r="txR" b="txB"/>
              <a:pathLst>
                <a:path w="189" h="178">
                  <a:moveTo>
                    <a:pt x="0" y="157"/>
                  </a:moveTo>
                  <a:lnTo>
                    <a:pt x="158" y="0"/>
                  </a:lnTo>
                  <a:lnTo>
                    <a:pt x="189" y="157"/>
                  </a:lnTo>
                  <a:lnTo>
                    <a:pt x="173" y="163"/>
                  </a:lnTo>
                  <a:lnTo>
                    <a:pt x="153" y="169"/>
                  </a:lnTo>
                  <a:lnTo>
                    <a:pt x="135" y="174"/>
                  </a:lnTo>
                  <a:lnTo>
                    <a:pt x="120" y="175"/>
                  </a:lnTo>
                  <a:lnTo>
                    <a:pt x="107" y="178"/>
                  </a:lnTo>
                  <a:lnTo>
                    <a:pt x="92" y="178"/>
                  </a:lnTo>
                  <a:lnTo>
                    <a:pt x="74" y="177"/>
                  </a:lnTo>
                  <a:lnTo>
                    <a:pt x="54" y="175"/>
                  </a:lnTo>
                  <a:lnTo>
                    <a:pt x="35" y="171"/>
                  </a:lnTo>
                  <a:lnTo>
                    <a:pt x="23" y="166"/>
                  </a:lnTo>
                  <a:lnTo>
                    <a:pt x="11" y="162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6" name="Freeform 47"/>
            <p:cNvSpPr/>
            <p:nvPr/>
          </p:nvSpPr>
          <p:spPr>
            <a:xfrm>
              <a:off x="3306" y="1256"/>
              <a:ext cx="189" cy="178"/>
            </a:xfrm>
            <a:custGeom>
              <a:avLst/>
              <a:gdLst>
                <a:gd name="txL" fmla="*/ 0 w 189"/>
                <a:gd name="txT" fmla="*/ 0 h 178"/>
                <a:gd name="txR" fmla="*/ 189 w 189"/>
                <a:gd name="txB" fmla="*/ 178 h 178"/>
              </a:gdLst>
              <a:ahLst/>
              <a:cxnLst>
                <a:cxn ang="0">
                  <a:pos x="0" y="157"/>
                </a:cxn>
                <a:cxn ang="0">
                  <a:pos x="158" y="0"/>
                </a:cxn>
                <a:cxn ang="0">
                  <a:pos x="189" y="157"/>
                </a:cxn>
                <a:cxn ang="0">
                  <a:pos x="173" y="163"/>
                </a:cxn>
                <a:cxn ang="0">
                  <a:pos x="153" y="169"/>
                </a:cxn>
                <a:cxn ang="0">
                  <a:pos x="135" y="174"/>
                </a:cxn>
                <a:cxn ang="0">
                  <a:pos x="120" y="175"/>
                </a:cxn>
                <a:cxn ang="0">
                  <a:pos x="107" y="178"/>
                </a:cxn>
                <a:cxn ang="0">
                  <a:pos x="92" y="178"/>
                </a:cxn>
                <a:cxn ang="0">
                  <a:pos x="74" y="177"/>
                </a:cxn>
                <a:cxn ang="0">
                  <a:pos x="54" y="175"/>
                </a:cxn>
                <a:cxn ang="0">
                  <a:pos x="35" y="171"/>
                </a:cxn>
                <a:cxn ang="0">
                  <a:pos x="23" y="166"/>
                </a:cxn>
                <a:cxn ang="0">
                  <a:pos x="11" y="162"/>
                </a:cxn>
                <a:cxn ang="0">
                  <a:pos x="0" y="157"/>
                </a:cxn>
              </a:cxnLst>
              <a:rect l="txL" t="txT" r="txR" b="txB"/>
              <a:pathLst>
                <a:path w="189" h="178">
                  <a:moveTo>
                    <a:pt x="0" y="157"/>
                  </a:moveTo>
                  <a:lnTo>
                    <a:pt x="158" y="0"/>
                  </a:lnTo>
                  <a:lnTo>
                    <a:pt x="189" y="157"/>
                  </a:lnTo>
                  <a:lnTo>
                    <a:pt x="173" y="163"/>
                  </a:lnTo>
                  <a:lnTo>
                    <a:pt x="153" y="169"/>
                  </a:lnTo>
                  <a:lnTo>
                    <a:pt x="135" y="174"/>
                  </a:lnTo>
                  <a:lnTo>
                    <a:pt x="120" y="175"/>
                  </a:lnTo>
                  <a:lnTo>
                    <a:pt x="107" y="178"/>
                  </a:lnTo>
                  <a:lnTo>
                    <a:pt x="92" y="178"/>
                  </a:lnTo>
                  <a:lnTo>
                    <a:pt x="74" y="177"/>
                  </a:lnTo>
                  <a:lnTo>
                    <a:pt x="54" y="175"/>
                  </a:lnTo>
                  <a:lnTo>
                    <a:pt x="35" y="171"/>
                  </a:lnTo>
                  <a:lnTo>
                    <a:pt x="23" y="166"/>
                  </a:lnTo>
                  <a:lnTo>
                    <a:pt x="11" y="162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7" name="Freeform 48"/>
            <p:cNvSpPr/>
            <p:nvPr/>
          </p:nvSpPr>
          <p:spPr>
            <a:xfrm>
              <a:off x="3264" y="1230"/>
              <a:ext cx="198" cy="178"/>
            </a:xfrm>
            <a:custGeom>
              <a:avLst/>
              <a:gdLst>
                <a:gd name="txL" fmla="*/ 0 w 198"/>
                <a:gd name="txT" fmla="*/ 0 h 178"/>
                <a:gd name="txR" fmla="*/ 198 w 198"/>
                <a:gd name="txB" fmla="*/ 178 h 178"/>
              </a:gdLst>
              <a:ahLst/>
              <a:cxnLst>
                <a:cxn ang="0">
                  <a:pos x="198" y="24"/>
                </a:cxn>
                <a:cxn ang="0">
                  <a:pos x="46" y="178"/>
                </a:cxn>
                <a:cxn ang="0">
                  <a:pos x="0" y="22"/>
                </a:cxn>
                <a:cxn ang="0">
                  <a:pos x="28" y="10"/>
                </a:cxn>
                <a:cxn ang="0">
                  <a:pos x="62" y="4"/>
                </a:cxn>
                <a:cxn ang="0">
                  <a:pos x="96" y="0"/>
                </a:cxn>
                <a:cxn ang="0">
                  <a:pos x="124" y="2"/>
                </a:cxn>
                <a:cxn ang="0">
                  <a:pos x="154" y="8"/>
                </a:cxn>
                <a:cxn ang="0">
                  <a:pos x="182" y="14"/>
                </a:cxn>
                <a:cxn ang="0">
                  <a:pos x="198" y="24"/>
                </a:cxn>
              </a:cxnLst>
              <a:rect l="txL" t="txT" r="txR" b="txB"/>
              <a:pathLst>
                <a:path w="198" h="178">
                  <a:moveTo>
                    <a:pt x="198" y="24"/>
                  </a:moveTo>
                  <a:lnTo>
                    <a:pt x="46" y="178"/>
                  </a:lnTo>
                  <a:lnTo>
                    <a:pt x="0" y="22"/>
                  </a:lnTo>
                  <a:lnTo>
                    <a:pt x="28" y="10"/>
                  </a:lnTo>
                  <a:lnTo>
                    <a:pt x="62" y="4"/>
                  </a:lnTo>
                  <a:lnTo>
                    <a:pt x="96" y="0"/>
                  </a:lnTo>
                  <a:lnTo>
                    <a:pt x="124" y="2"/>
                  </a:lnTo>
                  <a:lnTo>
                    <a:pt x="154" y="8"/>
                  </a:lnTo>
                  <a:lnTo>
                    <a:pt x="182" y="14"/>
                  </a:lnTo>
                  <a:lnTo>
                    <a:pt x="198" y="24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8" name="Freeform 49"/>
            <p:cNvSpPr/>
            <p:nvPr/>
          </p:nvSpPr>
          <p:spPr>
            <a:xfrm>
              <a:off x="3129" y="1418"/>
              <a:ext cx="181" cy="18"/>
            </a:xfrm>
            <a:custGeom>
              <a:avLst/>
              <a:gdLst>
                <a:gd name="txL" fmla="*/ 0 w 181"/>
                <a:gd name="txT" fmla="*/ 0 h 18"/>
                <a:gd name="txR" fmla="*/ 181 w 181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87" y="18"/>
                </a:cxn>
                <a:cxn ang="0">
                  <a:pos x="181" y="0"/>
                </a:cxn>
              </a:cxnLst>
              <a:rect l="txL" t="txT" r="txR" b="txB"/>
              <a:pathLst>
                <a:path w="181" h="18">
                  <a:moveTo>
                    <a:pt x="0" y="0"/>
                  </a:moveTo>
                  <a:cubicBezTo>
                    <a:pt x="28" y="9"/>
                    <a:pt x="57" y="18"/>
                    <a:pt x="87" y="18"/>
                  </a:cubicBezTo>
                  <a:cubicBezTo>
                    <a:pt x="117" y="18"/>
                    <a:pt x="165" y="3"/>
                    <a:pt x="181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9" name="Freeform 50"/>
            <p:cNvSpPr/>
            <p:nvPr/>
          </p:nvSpPr>
          <p:spPr>
            <a:xfrm>
              <a:off x="3116" y="1256"/>
              <a:ext cx="194" cy="180"/>
            </a:xfrm>
            <a:custGeom>
              <a:avLst/>
              <a:gdLst>
                <a:gd name="txL" fmla="*/ 0 w 194"/>
                <a:gd name="txT" fmla="*/ 0 h 180"/>
                <a:gd name="txR" fmla="*/ 194 w 194"/>
                <a:gd name="txB" fmla="*/ 180 h 180"/>
              </a:gdLst>
              <a:ahLst/>
              <a:cxnLst>
                <a:cxn ang="0">
                  <a:pos x="194" y="156"/>
                </a:cxn>
                <a:cxn ang="0">
                  <a:pos x="148" y="0"/>
                </a:cxn>
                <a:cxn ang="0">
                  <a:pos x="0" y="154"/>
                </a:cxn>
                <a:cxn ang="0">
                  <a:pos x="42" y="170"/>
                </a:cxn>
                <a:cxn ang="0">
                  <a:pos x="64" y="176"/>
                </a:cxn>
                <a:cxn ang="0">
                  <a:pos x="90" y="178"/>
                </a:cxn>
                <a:cxn ang="0">
                  <a:pos x="110" y="180"/>
                </a:cxn>
                <a:cxn ang="0">
                  <a:pos x="152" y="172"/>
                </a:cxn>
                <a:cxn ang="0">
                  <a:pos x="182" y="160"/>
                </a:cxn>
                <a:cxn ang="0">
                  <a:pos x="194" y="156"/>
                </a:cxn>
              </a:cxnLst>
              <a:rect l="txL" t="txT" r="txR" b="txB"/>
              <a:pathLst>
                <a:path w="194" h="180">
                  <a:moveTo>
                    <a:pt x="194" y="156"/>
                  </a:moveTo>
                  <a:lnTo>
                    <a:pt x="148" y="0"/>
                  </a:lnTo>
                  <a:lnTo>
                    <a:pt x="0" y="154"/>
                  </a:lnTo>
                  <a:lnTo>
                    <a:pt x="42" y="170"/>
                  </a:lnTo>
                  <a:lnTo>
                    <a:pt x="64" y="176"/>
                  </a:lnTo>
                  <a:lnTo>
                    <a:pt x="90" y="178"/>
                  </a:lnTo>
                  <a:lnTo>
                    <a:pt x="110" y="180"/>
                  </a:lnTo>
                  <a:lnTo>
                    <a:pt x="152" y="172"/>
                  </a:lnTo>
                  <a:lnTo>
                    <a:pt x="182" y="160"/>
                  </a:lnTo>
                  <a:lnTo>
                    <a:pt x="194" y="156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0" name="Freeform 51"/>
            <p:cNvSpPr/>
            <p:nvPr/>
          </p:nvSpPr>
          <p:spPr>
            <a:xfrm>
              <a:off x="2550" y="1418"/>
              <a:ext cx="181" cy="18"/>
            </a:xfrm>
            <a:custGeom>
              <a:avLst/>
              <a:gdLst>
                <a:gd name="txL" fmla="*/ 0 w 181"/>
                <a:gd name="txT" fmla="*/ 0 h 18"/>
                <a:gd name="txR" fmla="*/ 181 w 181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87" y="18"/>
                </a:cxn>
                <a:cxn ang="0">
                  <a:pos x="181" y="0"/>
                </a:cxn>
              </a:cxnLst>
              <a:rect l="txL" t="txT" r="txR" b="txB"/>
              <a:pathLst>
                <a:path w="181" h="18">
                  <a:moveTo>
                    <a:pt x="0" y="0"/>
                  </a:moveTo>
                  <a:cubicBezTo>
                    <a:pt x="28" y="9"/>
                    <a:pt x="57" y="18"/>
                    <a:pt x="87" y="18"/>
                  </a:cubicBezTo>
                  <a:cubicBezTo>
                    <a:pt x="117" y="18"/>
                    <a:pt x="165" y="3"/>
                    <a:pt x="181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1" name="Freeform 52"/>
            <p:cNvSpPr/>
            <p:nvPr/>
          </p:nvSpPr>
          <p:spPr>
            <a:xfrm>
              <a:off x="2542" y="1254"/>
              <a:ext cx="190" cy="182"/>
            </a:xfrm>
            <a:custGeom>
              <a:avLst/>
              <a:gdLst>
                <a:gd name="txL" fmla="*/ 0 w 190"/>
                <a:gd name="txT" fmla="*/ 0 h 182"/>
                <a:gd name="txR" fmla="*/ 190 w 190"/>
                <a:gd name="txB" fmla="*/ 182 h 182"/>
              </a:gdLst>
              <a:ahLst/>
              <a:cxnLst>
                <a:cxn ang="0">
                  <a:pos x="190" y="154"/>
                </a:cxn>
                <a:cxn ang="0">
                  <a:pos x="152" y="0"/>
                </a:cxn>
                <a:cxn ang="0">
                  <a:pos x="0" y="156"/>
                </a:cxn>
                <a:cxn ang="0">
                  <a:pos x="22" y="170"/>
                </a:cxn>
                <a:cxn ang="0">
                  <a:pos x="80" y="182"/>
                </a:cxn>
                <a:cxn ang="0">
                  <a:pos x="110" y="182"/>
                </a:cxn>
                <a:cxn ang="0">
                  <a:pos x="138" y="176"/>
                </a:cxn>
                <a:cxn ang="0">
                  <a:pos x="166" y="168"/>
                </a:cxn>
                <a:cxn ang="0">
                  <a:pos x="190" y="154"/>
                </a:cxn>
              </a:cxnLst>
              <a:rect l="txL" t="txT" r="txR" b="txB"/>
              <a:pathLst>
                <a:path w="190" h="182">
                  <a:moveTo>
                    <a:pt x="190" y="154"/>
                  </a:moveTo>
                  <a:lnTo>
                    <a:pt x="152" y="0"/>
                  </a:lnTo>
                  <a:lnTo>
                    <a:pt x="0" y="156"/>
                  </a:lnTo>
                  <a:lnTo>
                    <a:pt x="22" y="170"/>
                  </a:lnTo>
                  <a:lnTo>
                    <a:pt x="80" y="182"/>
                  </a:lnTo>
                  <a:lnTo>
                    <a:pt x="110" y="182"/>
                  </a:lnTo>
                  <a:lnTo>
                    <a:pt x="138" y="176"/>
                  </a:lnTo>
                  <a:lnTo>
                    <a:pt x="166" y="168"/>
                  </a:lnTo>
                  <a:lnTo>
                    <a:pt x="190" y="154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2" name="Freeform 53"/>
            <p:cNvSpPr/>
            <p:nvPr/>
          </p:nvSpPr>
          <p:spPr>
            <a:xfrm>
              <a:off x="1971" y="2468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3" name="Freeform 54"/>
            <p:cNvSpPr/>
            <p:nvPr/>
          </p:nvSpPr>
          <p:spPr>
            <a:xfrm>
              <a:off x="2165" y="2468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4" name="Freeform 55"/>
            <p:cNvSpPr/>
            <p:nvPr/>
          </p:nvSpPr>
          <p:spPr>
            <a:xfrm>
              <a:off x="2354" y="2470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5" name="Freeform 56"/>
            <p:cNvSpPr/>
            <p:nvPr/>
          </p:nvSpPr>
          <p:spPr>
            <a:xfrm>
              <a:off x="2547" y="2468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6" name="Freeform 57"/>
            <p:cNvSpPr/>
            <p:nvPr/>
          </p:nvSpPr>
          <p:spPr>
            <a:xfrm>
              <a:off x="2734" y="2470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7" name="Freeform 58"/>
            <p:cNvSpPr/>
            <p:nvPr/>
          </p:nvSpPr>
          <p:spPr>
            <a:xfrm>
              <a:off x="2926" y="2468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8" name="Freeform 59"/>
            <p:cNvSpPr/>
            <p:nvPr/>
          </p:nvSpPr>
          <p:spPr>
            <a:xfrm>
              <a:off x="3113" y="2470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9" name="Freeform 60"/>
            <p:cNvSpPr/>
            <p:nvPr/>
          </p:nvSpPr>
          <p:spPr>
            <a:xfrm>
              <a:off x="3306" y="2467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0" name="Freeform 61"/>
            <p:cNvSpPr/>
            <p:nvPr/>
          </p:nvSpPr>
          <p:spPr>
            <a:xfrm>
              <a:off x="1971" y="1407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1" name="Freeform 62"/>
            <p:cNvSpPr/>
            <p:nvPr/>
          </p:nvSpPr>
          <p:spPr>
            <a:xfrm>
              <a:off x="2157" y="1410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2" name="Freeform 63"/>
            <p:cNvSpPr/>
            <p:nvPr/>
          </p:nvSpPr>
          <p:spPr>
            <a:xfrm>
              <a:off x="2351" y="1404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3" name="Freeform 64"/>
            <p:cNvSpPr/>
            <p:nvPr/>
          </p:nvSpPr>
          <p:spPr>
            <a:xfrm>
              <a:off x="2736" y="1410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4" name="Freeform 65"/>
            <p:cNvSpPr/>
            <p:nvPr/>
          </p:nvSpPr>
          <p:spPr>
            <a:xfrm>
              <a:off x="2541" y="1409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5" name="Freeform 66"/>
            <p:cNvSpPr/>
            <p:nvPr/>
          </p:nvSpPr>
          <p:spPr>
            <a:xfrm>
              <a:off x="2931" y="1407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6" name="Freeform 67"/>
            <p:cNvSpPr/>
            <p:nvPr/>
          </p:nvSpPr>
          <p:spPr>
            <a:xfrm>
              <a:off x="3308" y="1410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7" name="Freeform 68"/>
            <p:cNvSpPr/>
            <p:nvPr/>
          </p:nvSpPr>
          <p:spPr>
            <a:xfrm>
              <a:off x="3121" y="1412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8" name="Freeform 69"/>
            <p:cNvSpPr/>
            <p:nvPr/>
          </p:nvSpPr>
          <p:spPr>
            <a:xfrm>
              <a:off x="3492" y="1254"/>
              <a:ext cx="160" cy="1220"/>
            </a:xfrm>
            <a:custGeom>
              <a:avLst/>
              <a:gdLst>
                <a:gd name="txL" fmla="*/ 0 w 160"/>
                <a:gd name="txT" fmla="*/ 0 h 1220"/>
                <a:gd name="txR" fmla="*/ 160 w 160"/>
                <a:gd name="txB" fmla="*/ 1220 h 1220"/>
              </a:gdLst>
              <a:ahLst/>
              <a:cxnLst>
                <a:cxn ang="0">
                  <a:pos x="160" y="0"/>
                </a:cxn>
                <a:cxn ang="0">
                  <a:pos x="160" y="1056"/>
                </a:cxn>
                <a:cxn ang="0">
                  <a:pos x="0" y="1220"/>
                </a:cxn>
                <a:cxn ang="0">
                  <a:pos x="0" y="160"/>
                </a:cxn>
                <a:cxn ang="0">
                  <a:pos x="160" y="0"/>
                </a:cxn>
              </a:cxnLst>
              <a:rect l="txL" t="txT" r="txR" b="txB"/>
              <a:pathLst>
                <a:path w="160" h="1220">
                  <a:moveTo>
                    <a:pt x="160" y="0"/>
                  </a:moveTo>
                  <a:lnTo>
                    <a:pt x="160" y="1056"/>
                  </a:lnTo>
                  <a:lnTo>
                    <a:pt x="0" y="1220"/>
                  </a:lnTo>
                  <a:lnTo>
                    <a:pt x="0" y="16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1" name="Group 70"/>
          <p:cNvGrpSpPr/>
          <p:nvPr/>
        </p:nvGrpSpPr>
        <p:grpSpPr>
          <a:xfrm>
            <a:off x="1116013" y="1268413"/>
            <a:ext cx="1644650" cy="2236787"/>
            <a:chOff x="839" y="391"/>
            <a:chExt cx="1036" cy="1409"/>
          </a:xfrm>
        </p:grpSpPr>
        <p:grpSp>
          <p:nvGrpSpPr>
            <p:cNvPr id="34823" name="Group 71"/>
            <p:cNvGrpSpPr/>
            <p:nvPr/>
          </p:nvGrpSpPr>
          <p:grpSpPr>
            <a:xfrm>
              <a:off x="839" y="391"/>
              <a:ext cx="1036" cy="1406"/>
              <a:chOff x="2245" y="1071"/>
              <a:chExt cx="635" cy="862"/>
            </a:xfrm>
          </p:grpSpPr>
          <p:sp>
            <p:nvSpPr>
              <p:cNvPr id="34831" name="AutoShape 72"/>
              <p:cNvSpPr/>
              <p:nvPr/>
            </p:nvSpPr>
            <p:spPr>
              <a:xfrm>
                <a:off x="2245" y="1071"/>
                <a:ext cx="635" cy="862"/>
              </a:xfrm>
              <a:prstGeom prst="can">
                <a:avLst>
                  <a:gd name="adj" fmla="val 33935"/>
                </a:avLst>
              </a:prstGeom>
              <a:solidFill>
                <a:schemeClr val="accent1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832" name="Line 73"/>
              <p:cNvSpPr/>
              <p:nvPr/>
            </p:nvSpPr>
            <p:spPr>
              <a:xfrm>
                <a:off x="2250" y="1170"/>
                <a:ext cx="630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3" name="Line 74"/>
              <p:cNvSpPr/>
              <p:nvPr/>
            </p:nvSpPr>
            <p:spPr>
              <a:xfrm>
                <a:off x="2556" y="1074"/>
                <a:ext cx="0" cy="211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4" name="Line 75"/>
              <p:cNvSpPr/>
              <p:nvPr/>
            </p:nvSpPr>
            <p:spPr>
              <a:xfrm flipH="1">
                <a:off x="2348" y="1092"/>
                <a:ext cx="396" cy="164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5" name="Line 76"/>
              <p:cNvSpPr/>
              <p:nvPr/>
            </p:nvSpPr>
            <p:spPr>
              <a:xfrm flipH="1" flipV="1">
                <a:off x="2373" y="1092"/>
                <a:ext cx="393" cy="167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6" name="Line 77"/>
              <p:cNvSpPr/>
              <p:nvPr/>
            </p:nvSpPr>
            <p:spPr>
              <a:xfrm flipH="1">
                <a:off x="2444" y="1071"/>
                <a:ext cx="209" cy="204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7" name="Line 78"/>
              <p:cNvSpPr/>
              <p:nvPr/>
            </p:nvSpPr>
            <p:spPr>
              <a:xfrm>
                <a:off x="2468" y="1077"/>
                <a:ext cx="195" cy="201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8" name="Line 79"/>
              <p:cNvSpPr/>
              <p:nvPr/>
            </p:nvSpPr>
            <p:spPr>
              <a:xfrm>
                <a:off x="2303" y="1119"/>
                <a:ext cx="546" cy="104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9" name="Line 80"/>
              <p:cNvSpPr/>
              <p:nvPr/>
            </p:nvSpPr>
            <p:spPr>
              <a:xfrm flipV="1">
                <a:off x="2274" y="1116"/>
                <a:ext cx="545" cy="107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4824" name="Line 81"/>
            <p:cNvSpPr/>
            <p:nvPr/>
          </p:nvSpPr>
          <p:spPr>
            <a:xfrm>
              <a:off x="1344" y="732"/>
              <a:ext cx="0" cy="106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Line 82"/>
            <p:cNvSpPr/>
            <p:nvPr/>
          </p:nvSpPr>
          <p:spPr>
            <a:xfrm>
              <a:off x="1525" y="734"/>
              <a:ext cx="0" cy="104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Line 83"/>
            <p:cNvSpPr/>
            <p:nvPr/>
          </p:nvSpPr>
          <p:spPr>
            <a:xfrm>
              <a:off x="1694" y="706"/>
              <a:ext cx="0" cy="104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Line 84"/>
            <p:cNvSpPr/>
            <p:nvPr/>
          </p:nvSpPr>
          <p:spPr>
            <a:xfrm>
              <a:off x="1827" y="646"/>
              <a:ext cx="0" cy="104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Line 85"/>
            <p:cNvSpPr/>
            <p:nvPr/>
          </p:nvSpPr>
          <p:spPr>
            <a:xfrm>
              <a:off x="1159" y="733"/>
              <a:ext cx="0" cy="104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9" name="Line 86"/>
            <p:cNvSpPr/>
            <p:nvPr/>
          </p:nvSpPr>
          <p:spPr>
            <a:xfrm>
              <a:off x="1005" y="697"/>
              <a:ext cx="0" cy="104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0" name="Line 87"/>
            <p:cNvSpPr/>
            <p:nvPr/>
          </p:nvSpPr>
          <p:spPr>
            <a:xfrm>
              <a:off x="884" y="641"/>
              <a:ext cx="0" cy="104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22" name="AutoShape 88"/>
          <p:cNvSpPr/>
          <p:nvPr/>
        </p:nvSpPr>
        <p:spPr>
          <a:xfrm>
            <a:off x="3203575" y="2060575"/>
            <a:ext cx="1152525" cy="576263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45"/>
          <p:cNvGrpSpPr/>
          <p:nvPr/>
        </p:nvGrpSpPr>
        <p:grpSpPr>
          <a:xfrm>
            <a:off x="1079500" y="692150"/>
            <a:ext cx="1644650" cy="2146300"/>
            <a:chOff x="2245" y="1071"/>
            <a:chExt cx="635" cy="862"/>
          </a:xfrm>
        </p:grpSpPr>
        <p:sp>
          <p:nvSpPr>
            <p:cNvPr id="35909" name="AutoShape 46"/>
            <p:cNvSpPr/>
            <p:nvPr/>
          </p:nvSpPr>
          <p:spPr>
            <a:xfrm>
              <a:off x="2245" y="1071"/>
              <a:ext cx="635" cy="862"/>
            </a:xfrm>
            <a:prstGeom prst="can">
              <a:avLst>
                <a:gd name="adj" fmla="val 33935"/>
              </a:avLst>
            </a:prstGeom>
            <a:solidFill>
              <a:schemeClr val="accent1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5910" name="Line 47"/>
            <p:cNvSpPr/>
            <p:nvPr/>
          </p:nvSpPr>
          <p:spPr>
            <a:xfrm>
              <a:off x="2250" y="1170"/>
              <a:ext cx="630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1" name="Line 48"/>
            <p:cNvSpPr/>
            <p:nvPr/>
          </p:nvSpPr>
          <p:spPr>
            <a:xfrm>
              <a:off x="2556" y="1074"/>
              <a:ext cx="0" cy="21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2" name="Line 49"/>
            <p:cNvSpPr/>
            <p:nvPr/>
          </p:nvSpPr>
          <p:spPr>
            <a:xfrm flipH="1">
              <a:off x="2348" y="1092"/>
              <a:ext cx="396" cy="16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3" name="Line 50"/>
            <p:cNvSpPr/>
            <p:nvPr/>
          </p:nvSpPr>
          <p:spPr>
            <a:xfrm flipH="1" flipV="1">
              <a:off x="2373" y="1092"/>
              <a:ext cx="393" cy="167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4" name="Line 51"/>
            <p:cNvSpPr/>
            <p:nvPr/>
          </p:nvSpPr>
          <p:spPr>
            <a:xfrm flipH="1">
              <a:off x="2444" y="1071"/>
              <a:ext cx="209" cy="20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5" name="Line 52"/>
            <p:cNvSpPr/>
            <p:nvPr/>
          </p:nvSpPr>
          <p:spPr>
            <a:xfrm>
              <a:off x="2468" y="1077"/>
              <a:ext cx="195" cy="20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6" name="Line 53"/>
            <p:cNvSpPr/>
            <p:nvPr/>
          </p:nvSpPr>
          <p:spPr>
            <a:xfrm>
              <a:off x="2303" y="1119"/>
              <a:ext cx="546" cy="10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17" name="Line 54"/>
            <p:cNvSpPr/>
            <p:nvPr/>
          </p:nvSpPr>
          <p:spPr>
            <a:xfrm flipV="1">
              <a:off x="2274" y="1116"/>
              <a:ext cx="545" cy="107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43" name="Line 55"/>
          <p:cNvSpPr/>
          <p:nvPr/>
        </p:nvSpPr>
        <p:spPr>
          <a:xfrm>
            <a:off x="1881188" y="1212850"/>
            <a:ext cx="0" cy="1630363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4" name="Line 56"/>
          <p:cNvSpPr/>
          <p:nvPr/>
        </p:nvSpPr>
        <p:spPr>
          <a:xfrm>
            <a:off x="2168525" y="1216025"/>
            <a:ext cx="0" cy="1595438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5" name="Line 57"/>
          <p:cNvSpPr/>
          <p:nvPr/>
        </p:nvSpPr>
        <p:spPr>
          <a:xfrm>
            <a:off x="2436813" y="1173163"/>
            <a:ext cx="0" cy="1595437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6" name="Line 58"/>
          <p:cNvSpPr/>
          <p:nvPr/>
        </p:nvSpPr>
        <p:spPr>
          <a:xfrm>
            <a:off x="2647950" y="1081088"/>
            <a:ext cx="0" cy="1595437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7" name="Line 59"/>
          <p:cNvSpPr/>
          <p:nvPr/>
        </p:nvSpPr>
        <p:spPr>
          <a:xfrm>
            <a:off x="1587500" y="1214438"/>
            <a:ext cx="0" cy="1595437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8" name="Line 60"/>
          <p:cNvSpPr/>
          <p:nvPr/>
        </p:nvSpPr>
        <p:spPr>
          <a:xfrm>
            <a:off x="1343025" y="1158875"/>
            <a:ext cx="0" cy="1595438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9" name="Line 61"/>
          <p:cNvSpPr/>
          <p:nvPr/>
        </p:nvSpPr>
        <p:spPr>
          <a:xfrm>
            <a:off x="1150938" y="1073150"/>
            <a:ext cx="0" cy="1595438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5850" name="Group 162"/>
          <p:cNvGrpSpPr/>
          <p:nvPr/>
        </p:nvGrpSpPr>
        <p:grpSpPr>
          <a:xfrm>
            <a:off x="4787900" y="620713"/>
            <a:ext cx="2668588" cy="2008187"/>
            <a:chOff x="1971" y="1224"/>
            <a:chExt cx="1681" cy="1265"/>
          </a:xfrm>
        </p:grpSpPr>
        <p:sp>
          <p:nvSpPr>
            <p:cNvPr id="35870" name="Freeform 163"/>
            <p:cNvSpPr/>
            <p:nvPr/>
          </p:nvSpPr>
          <p:spPr>
            <a:xfrm>
              <a:off x="1979" y="1418"/>
              <a:ext cx="181" cy="18"/>
            </a:xfrm>
            <a:custGeom>
              <a:avLst/>
              <a:gdLst>
                <a:gd name="txL" fmla="*/ 0 w 181"/>
                <a:gd name="txT" fmla="*/ 0 h 18"/>
                <a:gd name="txR" fmla="*/ 181 w 181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87" y="18"/>
                </a:cxn>
                <a:cxn ang="0">
                  <a:pos x="181" y="0"/>
                </a:cxn>
              </a:cxnLst>
              <a:rect l="txL" t="txT" r="txR" b="txB"/>
              <a:pathLst>
                <a:path w="181" h="18">
                  <a:moveTo>
                    <a:pt x="0" y="0"/>
                  </a:moveTo>
                  <a:cubicBezTo>
                    <a:pt x="28" y="9"/>
                    <a:pt x="57" y="18"/>
                    <a:pt x="87" y="18"/>
                  </a:cubicBezTo>
                  <a:cubicBezTo>
                    <a:pt x="117" y="18"/>
                    <a:pt x="165" y="3"/>
                    <a:pt x="181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1" name="Freeform 164"/>
            <p:cNvSpPr/>
            <p:nvPr/>
          </p:nvSpPr>
          <p:spPr>
            <a:xfrm>
              <a:off x="1971" y="1253"/>
              <a:ext cx="194" cy="182"/>
            </a:xfrm>
            <a:custGeom>
              <a:avLst/>
              <a:gdLst>
                <a:gd name="txL" fmla="*/ 0 w 194"/>
                <a:gd name="txT" fmla="*/ 0 h 182"/>
                <a:gd name="txR" fmla="*/ 194 w 194"/>
                <a:gd name="txB" fmla="*/ 182 h 182"/>
              </a:gdLst>
              <a:ahLst/>
              <a:cxnLst>
                <a:cxn ang="0">
                  <a:pos x="0" y="158"/>
                </a:cxn>
                <a:cxn ang="0">
                  <a:pos x="164" y="0"/>
                </a:cxn>
                <a:cxn ang="0">
                  <a:pos x="194" y="162"/>
                </a:cxn>
                <a:cxn ang="0">
                  <a:pos x="170" y="168"/>
                </a:cxn>
                <a:cxn ang="0">
                  <a:pos x="130" y="178"/>
                </a:cxn>
                <a:cxn ang="0">
                  <a:pos x="94" y="182"/>
                </a:cxn>
                <a:cxn ang="0">
                  <a:pos x="74" y="180"/>
                </a:cxn>
                <a:cxn ang="0">
                  <a:pos x="50" y="176"/>
                </a:cxn>
                <a:cxn ang="0">
                  <a:pos x="24" y="168"/>
                </a:cxn>
                <a:cxn ang="0">
                  <a:pos x="0" y="158"/>
                </a:cxn>
              </a:cxnLst>
              <a:rect l="txL" t="txT" r="txR" b="txB"/>
              <a:pathLst>
                <a:path w="194" h="182">
                  <a:moveTo>
                    <a:pt x="0" y="158"/>
                  </a:moveTo>
                  <a:lnTo>
                    <a:pt x="164" y="0"/>
                  </a:lnTo>
                  <a:lnTo>
                    <a:pt x="194" y="162"/>
                  </a:lnTo>
                  <a:lnTo>
                    <a:pt x="170" y="168"/>
                  </a:lnTo>
                  <a:lnTo>
                    <a:pt x="130" y="178"/>
                  </a:lnTo>
                  <a:lnTo>
                    <a:pt x="94" y="182"/>
                  </a:lnTo>
                  <a:lnTo>
                    <a:pt x="74" y="180"/>
                  </a:lnTo>
                  <a:lnTo>
                    <a:pt x="50" y="176"/>
                  </a:lnTo>
                  <a:lnTo>
                    <a:pt x="24" y="16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2" name="Freeform 165"/>
            <p:cNvSpPr/>
            <p:nvPr/>
          </p:nvSpPr>
          <p:spPr>
            <a:xfrm>
              <a:off x="2160" y="1255"/>
              <a:ext cx="189" cy="178"/>
            </a:xfrm>
            <a:custGeom>
              <a:avLst/>
              <a:gdLst>
                <a:gd name="txL" fmla="*/ 0 w 189"/>
                <a:gd name="txT" fmla="*/ 0 h 178"/>
                <a:gd name="txR" fmla="*/ 189 w 189"/>
                <a:gd name="txB" fmla="*/ 178 h 178"/>
              </a:gdLst>
              <a:ahLst/>
              <a:cxnLst>
                <a:cxn ang="0">
                  <a:pos x="0" y="157"/>
                </a:cxn>
                <a:cxn ang="0">
                  <a:pos x="158" y="0"/>
                </a:cxn>
                <a:cxn ang="0">
                  <a:pos x="189" y="157"/>
                </a:cxn>
                <a:cxn ang="0">
                  <a:pos x="173" y="163"/>
                </a:cxn>
                <a:cxn ang="0">
                  <a:pos x="153" y="169"/>
                </a:cxn>
                <a:cxn ang="0">
                  <a:pos x="135" y="174"/>
                </a:cxn>
                <a:cxn ang="0">
                  <a:pos x="120" y="175"/>
                </a:cxn>
                <a:cxn ang="0">
                  <a:pos x="107" y="178"/>
                </a:cxn>
                <a:cxn ang="0">
                  <a:pos x="92" y="178"/>
                </a:cxn>
                <a:cxn ang="0">
                  <a:pos x="74" y="177"/>
                </a:cxn>
                <a:cxn ang="0">
                  <a:pos x="54" y="175"/>
                </a:cxn>
                <a:cxn ang="0">
                  <a:pos x="35" y="171"/>
                </a:cxn>
                <a:cxn ang="0">
                  <a:pos x="23" y="166"/>
                </a:cxn>
                <a:cxn ang="0">
                  <a:pos x="11" y="162"/>
                </a:cxn>
                <a:cxn ang="0">
                  <a:pos x="0" y="157"/>
                </a:cxn>
              </a:cxnLst>
              <a:rect l="txL" t="txT" r="txR" b="txB"/>
              <a:pathLst>
                <a:path w="189" h="178">
                  <a:moveTo>
                    <a:pt x="0" y="157"/>
                  </a:moveTo>
                  <a:lnTo>
                    <a:pt x="158" y="0"/>
                  </a:lnTo>
                  <a:lnTo>
                    <a:pt x="189" y="157"/>
                  </a:lnTo>
                  <a:lnTo>
                    <a:pt x="173" y="163"/>
                  </a:lnTo>
                  <a:lnTo>
                    <a:pt x="153" y="169"/>
                  </a:lnTo>
                  <a:lnTo>
                    <a:pt x="135" y="174"/>
                  </a:lnTo>
                  <a:lnTo>
                    <a:pt x="120" y="175"/>
                  </a:lnTo>
                  <a:lnTo>
                    <a:pt x="107" y="178"/>
                  </a:lnTo>
                  <a:lnTo>
                    <a:pt x="92" y="178"/>
                  </a:lnTo>
                  <a:lnTo>
                    <a:pt x="74" y="177"/>
                  </a:lnTo>
                  <a:lnTo>
                    <a:pt x="54" y="175"/>
                  </a:lnTo>
                  <a:lnTo>
                    <a:pt x="35" y="171"/>
                  </a:lnTo>
                  <a:lnTo>
                    <a:pt x="23" y="166"/>
                  </a:lnTo>
                  <a:lnTo>
                    <a:pt x="11" y="162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3" name="Freeform 166"/>
            <p:cNvSpPr/>
            <p:nvPr/>
          </p:nvSpPr>
          <p:spPr>
            <a:xfrm rot="10800000">
              <a:off x="2515" y="1235"/>
              <a:ext cx="181" cy="18"/>
            </a:xfrm>
            <a:custGeom>
              <a:avLst/>
              <a:gdLst>
                <a:gd name="txL" fmla="*/ 0 w 181"/>
                <a:gd name="txT" fmla="*/ 0 h 18"/>
                <a:gd name="txR" fmla="*/ 181 w 181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87" y="18"/>
                </a:cxn>
                <a:cxn ang="0">
                  <a:pos x="181" y="0"/>
                </a:cxn>
              </a:cxnLst>
              <a:rect l="txL" t="txT" r="txR" b="txB"/>
              <a:pathLst>
                <a:path w="181" h="18">
                  <a:moveTo>
                    <a:pt x="0" y="0"/>
                  </a:moveTo>
                  <a:cubicBezTo>
                    <a:pt x="28" y="9"/>
                    <a:pt x="57" y="18"/>
                    <a:pt x="87" y="18"/>
                  </a:cubicBezTo>
                  <a:cubicBezTo>
                    <a:pt x="117" y="18"/>
                    <a:pt x="165" y="3"/>
                    <a:pt x="181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4" name="Freeform 167"/>
            <p:cNvSpPr/>
            <p:nvPr/>
          </p:nvSpPr>
          <p:spPr>
            <a:xfrm>
              <a:off x="2134" y="1233"/>
              <a:ext cx="183" cy="172"/>
            </a:xfrm>
            <a:custGeom>
              <a:avLst/>
              <a:gdLst>
                <a:gd name="txL" fmla="*/ 0 w 183"/>
                <a:gd name="txT" fmla="*/ 0 h 172"/>
                <a:gd name="txR" fmla="*/ 183 w 183"/>
                <a:gd name="txB" fmla="*/ 172 h 172"/>
              </a:gdLst>
              <a:ahLst/>
              <a:cxnLst>
                <a:cxn ang="0">
                  <a:pos x="183" y="18"/>
                </a:cxn>
                <a:cxn ang="0">
                  <a:pos x="33" y="172"/>
                </a:cxn>
                <a:cxn ang="0">
                  <a:pos x="0" y="18"/>
                </a:cxn>
                <a:cxn ang="0">
                  <a:pos x="38" y="9"/>
                </a:cxn>
                <a:cxn ang="0">
                  <a:pos x="63" y="3"/>
                </a:cxn>
                <a:cxn ang="0">
                  <a:pos x="84" y="0"/>
                </a:cxn>
                <a:cxn ang="0">
                  <a:pos x="107" y="0"/>
                </a:cxn>
                <a:cxn ang="0">
                  <a:pos x="126" y="1"/>
                </a:cxn>
                <a:cxn ang="0">
                  <a:pos x="147" y="6"/>
                </a:cxn>
                <a:cxn ang="0">
                  <a:pos x="165" y="12"/>
                </a:cxn>
                <a:cxn ang="0">
                  <a:pos x="183" y="18"/>
                </a:cxn>
              </a:cxnLst>
              <a:rect l="txL" t="txT" r="txR" b="txB"/>
              <a:pathLst>
                <a:path w="183" h="172">
                  <a:moveTo>
                    <a:pt x="183" y="18"/>
                  </a:moveTo>
                  <a:lnTo>
                    <a:pt x="33" y="172"/>
                  </a:lnTo>
                  <a:lnTo>
                    <a:pt x="0" y="18"/>
                  </a:lnTo>
                  <a:lnTo>
                    <a:pt x="38" y="9"/>
                  </a:lnTo>
                  <a:lnTo>
                    <a:pt x="63" y="3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26" y="1"/>
                  </a:lnTo>
                  <a:lnTo>
                    <a:pt x="147" y="6"/>
                  </a:lnTo>
                  <a:lnTo>
                    <a:pt x="165" y="12"/>
                  </a:lnTo>
                  <a:lnTo>
                    <a:pt x="183" y="18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5" name="Freeform 168"/>
            <p:cNvSpPr/>
            <p:nvPr/>
          </p:nvSpPr>
          <p:spPr>
            <a:xfrm>
              <a:off x="2320" y="1235"/>
              <a:ext cx="183" cy="172"/>
            </a:xfrm>
            <a:custGeom>
              <a:avLst/>
              <a:gdLst>
                <a:gd name="txL" fmla="*/ 0 w 183"/>
                <a:gd name="txT" fmla="*/ 0 h 172"/>
                <a:gd name="txR" fmla="*/ 183 w 183"/>
                <a:gd name="txB" fmla="*/ 172 h 172"/>
              </a:gdLst>
              <a:ahLst/>
              <a:cxnLst>
                <a:cxn ang="0">
                  <a:pos x="183" y="18"/>
                </a:cxn>
                <a:cxn ang="0">
                  <a:pos x="33" y="172"/>
                </a:cxn>
                <a:cxn ang="0">
                  <a:pos x="0" y="18"/>
                </a:cxn>
                <a:cxn ang="0">
                  <a:pos x="38" y="9"/>
                </a:cxn>
                <a:cxn ang="0">
                  <a:pos x="63" y="3"/>
                </a:cxn>
                <a:cxn ang="0">
                  <a:pos x="84" y="0"/>
                </a:cxn>
                <a:cxn ang="0">
                  <a:pos x="107" y="0"/>
                </a:cxn>
                <a:cxn ang="0">
                  <a:pos x="126" y="1"/>
                </a:cxn>
                <a:cxn ang="0">
                  <a:pos x="147" y="6"/>
                </a:cxn>
                <a:cxn ang="0">
                  <a:pos x="165" y="12"/>
                </a:cxn>
                <a:cxn ang="0">
                  <a:pos x="183" y="18"/>
                </a:cxn>
              </a:cxnLst>
              <a:rect l="txL" t="txT" r="txR" b="txB"/>
              <a:pathLst>
                <a:path w="183" h="172">
                  <a:moveTo>
                    <a:pt x="183" y="18"/>
                  </a:moveTo>
                  <a:lnTo>
                    <a:pt x="33" y="172"/>
                  </a:lnTo>
                  <a:lnTo>
                    <a:pt x="0" y="18"/>
                  </a:lnTo>
                  <a:lnTo>
                    <a:pt x="38" y="9"/>
                  </a:lnTo>
                  <a:lnTo>
                    <a:pt x="63" y="3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26" y="1"/>
                  </a:lnTo>
                  <a:lnTo>
                    <a:pt x="147" y="6"/>
                  </a:lnTo>
                  <a:lnTo>
                    <a:pt x="165" y="12"/>
                  </a:lnTo>
                  <a:lnTo>
                    <a:pt x="183" y="18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6" name="Freeform 169"/>
            <p:cNvSpPr/>
            <p:nvPr/>
          </p:nvSpPr>
          <p:spPr>
            <a:xfrm>
              <a:off x="2501" y="1227"/>
              <a:ext cx="196" cy="182"/>
            </a:xfrm>
            <a:custGeom>
              <a:avLst/>
              <a:gdLst>
                <a:gd name="txL" fmla="*/ 0 w 196"/>
                <a:gd name="txT" fmla="*/ 0 h 182"/>
                <a:gd name="txR" fmla="*/ 196 w 196"/>
                <a:gd name="txB" fmla="*/ 182 h 182"/>
              </a:gdLst>
              <a:ahLst/>
              <a:cxnLst>
                <a:cxn ang="0">
                  <a:pos x="196" y="26"/>
                </a:cxn>
                <a:cxn ang="0">
                  <a:pos x="44" y="182"/>
                </a:cxn>
                <a:cxn ang="0">
                  <a:pos x="0" y="22"/>
                </a:cxn>
                <a:cxn ang="0">
                  <a:pos x="36" y="14"/>
                </a:cxn>
                <a:cxn ang="0">
                  <a:pos x="68" y="6"/>
                </a:cxn>
                <a:cxn ang="0">
                  <a:pos x="116" y="0"/>
                </a:cxn>
                <a:cxn ang="0">
                  <a:pos x="166" y="12"/>
                </a:cxn>
                <a:cxn ang="0">
                  <a:pos x="196" y="26"/>
                </a:cxn>
              </a:cxnLst>
              <a:rect l="txL" t="txT" r="txR" b="txB"/>
              <a:pathLst>
                <a:path w="196" h="182">
                  <a:moveTo>
                    <a:pt x="196" y="26"/>
                  </a:moveTo>
                  <a:lnTo>
                    <a:pt x="44" y="182"/>
                  </a:lnTo>
                  <a:lnTo>
                    <a:pt x="0" y="22"/>
                  </a:lnTo>
                  <a:lnTo>
                    <a:pt x="36" y="14"/>
                  </a:lnTo>
                  <a:lnTo>
                    <a:pt x="68" y="6"/>
                  </a:lnTo>
                  <a:lnTo>
                    <a:pt x="116" y="0"/>
                  </a:lnTo>
                  <a:lnTo>
                    <a:pt x="166" y="12"/>
                  </a:lnTo>
                  <a:lnTo>
                    <a:pt x="196" y="26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7" name="Freeform 170"/>
            <p:cNvSpPr/>
            <p:nvPr/>
          </p:nvSpPr>
          <p:spPr>
            <a:xfrm rot="10800000">
              <a:off x="3081" y="1232"/>
              <a:ext cx="181" cy="18"/>
            </a:xfrm>
            <a:custGeom>
              <a:avLst/>
              <a:gdLst>
                <a:gd name="txL" fmla="*/ 0 w 181"/>
                <a:gd name="txT" fmla="*/ 0 h 18"/>
                <a:gd name="txR" fmla="*/ 181 w 181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87" y="18"/>
                </a:cxn>
                <a:cxn ang="0">
                  <a:pos x="181" y="0"/>
                </a:cxn>
              </a:cxnLst>
              <a:rect l="txL" t="txT" r="txR" b="txB"/>
              <a:pathLst>
                <a:path w="181" h="18">
                  <a:moveTo>
                    <a:pt x="0" y="0"/>
                  </a:moveTo>
                  <a:cubicBezTo>
                    <a:pt x="28" y="9"/>
                    <a:pt x="57" y="18"/>
                    <a:pt x="87" y="18"/>
                  </a:cubicBezTo>
                  <a:cubicBezTo>
                    <a:pt x="117" y="18"/>
                    <a:pt x="165" y="3"/>
                    <a:pt x="181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8" name="Freeform 171"/>
            <p:cNvSpPr/>
            <p:nvPr/>
          </p:nvSpPr>
          <p:spPr>
            <a:xfrm>
              <a:off x="2693" y="1229"/>
              <a:ext cx="196" cy="182"/>
            </a:xfrm>
            <a:custGeom>
              <a:avLst/>
              <a:gdLst>
                <a:gd name="txL" fmla="*/ 0 w 196"/>
                <a:gd name="txT" fmla="*/ 0 h 182"/>
                <a:gd name="txR" fmla="*/ 196 w 196"/>
                <a:gd name="txB" fmla="*/ 182 h 182"/>
              </a:gdLst>
              <a:ahLst/>
              <a:cxnLst>
                <a:cxn ang="0">
                  <a:pos x="196" y="26"/>
                </a:cxn>
                <a:cxn ang="0">
                  <a:pos x="44" y="182"/>
                </a:cxn>
                <a:cxn ang="0">
                  <a:pos x="0" y="22"/>
                </a:cxn>
                <a:cxn ang="0">
                  <a:pos x="36" y="14"/>
                </a:cxn>
                <a:cxn ang="0">
                  <a:pos x="68" y="6"/>
                </a:cxn>
                <a:cxn ang="0">
                  <a:pos x="116" y="0"/>
                </a:cxn>
                <a:cxn ang="0">
                  <a:pos x="166" y="12"/>
                </a:cxn>
                <a:cxn ang="0">
                  <a:pos x="196" y="26"/>
                </a:cxn>
              </a:cxnLst>
              <a:rect l="txL" t="txT" r="txR" b="txB"/>
              <a:pathLst>
                <a:path w="196" h="182">
                  <a:moveTo>
                    <a:pt x="196" y="26"/>
                  </a:moveTo>
                  <a:lnTo>
                    <a:pt x="44" y="182"/>
                  </a:lnTo>
                  <a:lnTo>
                    <a:pt x="0" y="22"/>
                  </a:lnTo>
                  <a:lnTo>
                    <a:pt x="36" y="14"/>
                  </a:lnTo>
                  <a:lnTo>
                    <a:pt x="68" y="6"/>
                  </a:lnTo>
                  <a:lnTo>
                    <a:pt x="116" y="0"/>
                  </a:lnTo>
                  <a:lnTo>
                    <a:pt x="166" y="12"/>
                  </a:lnTo>
                  <a:lnTo>
                    <a:pt x="196" y="26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9" name="Freeform 172"/>
            <p:cNvSpPr/>
            <p:nvPr/>
          </p:nvSpPr>
          <p:spPr>
            <a:xfrm>
              <a:off x="2894" y="1235"/>
              <a:ext cx="183" cy="172"/>
            </a:xfrm>
            <a:custGeom>
              <a:avLst/>
              <a:gdLst>
                <a:gd name="txL" fmla="*/ 0 w 183"/>
                <a:gd name="txT" fmla="*/ 0 h 172"/>
                <a:gd name="txR" fmla="*/ 183 w 183"/>
                <a:gd name="txB" fmla="*/ 172 h 172"/>
              </a:gdLst>
              <a:ahLst/>
              <a:cxnLst>
                <a:cxn ang="0">
                  <a:pos x="183" y="18"/>
                </a:cxn>
                <a:cxn ang="0">
                  <a:pos x="33" y="172"/>
                </a:cxn>
                <a:cxn ang="0">
                  <a:pos x="0" y="18"/>
                </a:cxn>
                <a:cxn ang="0">
                  <a:pos x="38" y="9"/>
                </a:cxn>
                <a:cxn ang="0">
                  <a:pos x="63" y="3"/>
                </a:cxn>
                <a:cxn ang="0">
                  <a:pos x="84" y="0"/>
                </a:cxn>
                <a:cxn ang="0">
                  <a:pos x="107" y="0"/>
                </a:cxn>
                <a:cxn ang="0">
                  <a:pos x="126" y="1"/>
                </a:cxn>
                <a:cxn ang="0">
                  <a:pos x="147" y="6"/>
                </a:cxn>
                <a:cxn ang="0">
                  <a:pos x="165" y="12"/>
                </a:cxn>
                <a:cxn ang="0">
                  <a:pos x="183" y="18"/>
                </a:cxn>
              </a:cxnLst>
              <a:rect l="txL" t="txT" r="txR" b="txB"/>
              <a:pathLst>
                <a:path w="183" h="172">
                  <a:moveTo>
                    <a:pt x="183" y="18"/>
                  </a:moveTo>
                  <a:lnTo>
                    <a:pt x="33" y="172"/>
                  </a:lnTo>
                  <a:lnTo>
                    <a:pt x="0" y="18"/>
                  </a:lnTo>
                  <a:lnTo>
                    <a:pt x="38" y="9"/>
                  </a:lnTo>
                  <a:lnTo>
                    <a:pt x="63" y="3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26" y="1"/>
                  </a:lnTo>
                  <a:lnTo>
                    <a:pt x="147" y="6"/>
                  </a:lnTo>
                  <a:lnTo>
                    <a:pt x="165" y="12"/>
                  </a:lnTo>
                  <a:lnTo>
                    <a:pt x="183" y="18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0" name="Freeform 173"/>
            <p:cNvSpPr/>
            <p:nvPr/>
          </p:nvSpPr>
          <p:spPr>
            <a:xfrm>
              <a:off x="3082" y="1224"/>
              <a:ext cx="186" cy="190"/>
            </a:xfrm>
            <a:custGeom>
              <a:avLst/>
              <a:gdLst>
                <a:gd name="txL" fmla="*/ 0 w 186"/>
                <a:gd name="txT" fmla="*/ 0 h 190"/>
                <a:gd name="txR" fmla="*/ 186 w 186"/>
                <a:gd name="txB" fmla="*/ 190 h 190"/>
              </a:gdLst>
              <a:ahLst/>
              <a:cxnLst>
                <a:cxn ang="0">
                  <a:pos x="186" y="30"/>
                </a:cxn>
                <a:cxn ang="0">
                  <a:pos x="36" y="190"/>
                </a:cxn>
                <a:cxn ang="0">
                  <a:pos x="0" y="24"/>
                </a:cxn>
                <a:cxn ang="0">
                  <a:pos x="32" y="14"/>
                </a:cxn>
                <a:cxn ang="0">
                  <a:pos x="56" y="6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100" y="2"/>
                </a:cxn>
                <a:cxn ang="0">
                  <a:pos x="124" y="6"/>
                </a:cxn>
                <a:cxn ang="0">
                  <a:pos x="148" y="12"/>
                </a:cxn>
                <a:cxn ang="0">
                  <a:pos x="164" y="20"/>
                </a:cxn>
                <a:cxn ang="0">
                  <a:pos x="186" y="30"/>
                </a:cxn>
              </a:cxnLst>
              <a:rect l="txL" t="txT" r="txR" b="txB"/>
              <a:pathLst>
                <a:path w="186" h="190">
                  <a:moveTo>
                    <a:pt x="186" y="30"/>
                  </a:moveTo>
                  <a:lnTo>
                    <a:pt x="36" y="190"/>
                  </a:lnTo>
                  <a:lnTo>
                    <a:pt x="0" y="24"/>
                  </a:lnTo>
                  <a:lnTo>
                    <a:pt x="32" y="14"/>
                  </a:lnTo>
                  <a:lnTo>
                    <a:pt x="56" y="6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100" y="2"/>
                  </a:lnTo>
                  <a:lnTo>
                    <a:pt x="124" y="6"/>
                  </a:lnTo>
                  <a:lnTo>
                    <a:pt x="148" y="12"/>
                  </a:lnTo>
                  <a:lnTo>
                    <a:pt x="164" y="20"/>
                  </a:lnTo>
                  <a:lnTo>
                    <a:pt x="186" y="3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1" name="Freeform 174"/>
            <p:cNvSpPr/>
            <p:nvPr/>
          </p:nvSpPr>
          <p:spPr>
            <a:xfrm>
              <a:off x="3465" y="1229"/>
              <a:ext cx="186" cy="190"/>
            </a:xfrm>
            <a:custGeom>
              <a:avLst/>
              <a:gdLst>
                <a:gd name="txL" fmla="*/ 0 w 186"/>
                <a:gd name="txT" fmla="*/ 0 h 190"/>
                <a:gd name="txR" fmla="*/ 186 w 186"/>
                <a:gd name="txB" fmla="*/ 190 h 190"/>
              </a:gdLst>
              <a:ahLst/>
              <a:cxnLst>
                <a:cxn ang="0">
                  <a:pos x="186" y="30"/>
                </a:cxn>
                <a:cxn ang="0">
                  <a:pos x="36" y="190"/>
                </a:cxn>
                <a:cxn ang="0">
                  <a:pos x="0" y="24"/>
                </a:cxn>
                <a:cxn ang="0">
                  <a:pos x="32" y="14"/>
                </a:cxn>
                <a:cxn ang="0">
                  <a:pos x="56" y="6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100" y="2"/>
                </a:cxn>
                <a:cxn ang="0">
                  <a:pos x="124" y="6"/>
                </a:cxn>
                <a:cxn ang="0">
                  <a:pos x="148" y="12"/>
                </a:cxn>
                <a:cxn ang="0">
                  <a:pos x="164" y="20"/>
                </a:cxn>
                <a:cxn ang="0">
                  <a:pos x="186" y="30"/>
                </a:cxn>
              </a:cxnLst>
              <a:rect l="txL" t="txT" r="txR" b="txB"/>
              <a:pathLst>
                <a:path w="186" h="190">
                  <a:moveTo>
                    <a:pt x="186" y="30"/>
                  </a:moveTo>
                  <a:lnTo>
                    <a:pt x="36" y="190"/>
                  </a:lnTo>
                  <a:lnTo>
                    <a:pt x="0" y="24"/>
                  </a:lnTo>
                  <a:lnTo>
                    <a:pt x="32" y="14"/>
                  </a:lnTo>
                  <a:lnTo>
                    <a:pt x="56" y="6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100" y="2"/>
                  </a:lnTo>
                  <a:lnTo>
                    <a:pt x="124" y="6"/>
                  </a:lnTo>
                  <a:lnTo>
                    <a:pt x="148" y="12"/>
                  </a:lnTo>
                  <a:lnTo>
                    <a:pt x="164" y="20"/>
                  </a:lnTo>
                  <a:lnTo>
                    <a:pt x="186" y="3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2" name="Freeform 175"/>
            <p:cNvSpPr/>
            <p:nvPr/>
          </p:nvSpPr>
          <p:spPr>
            <a:xfrm rot="10800000">
              <a:off x="3270" y="1232"/>
              <a:ext cx="181" cy="18"/>
            </a:xfrm>
            <a:custGeom>
              <a:avLst/>
              <a:gdLst>
                <a:gd name="txL" fmla="*/ 0 w 181"/>
                <a:gd name="txT" fmla="*/ 0 h 18"/>
                <a:gd name="txR" fmla="*/ 181 w 181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87" y="18"/>
                </a:cxn>
                <a:cxn ang="0">
                  <a:pos x="181" y="0"/>
                </a:cxn>
              </a:cxnLst>
              <a:rect l="txL" t="txT" r="txR" b="txB"/>
              <a:pathLst>
                <a:path w="181" h="18">
                  <a:moveTo>
                    <a:pt x="0" y="0"/>
                  </a:moveTo>
                  <a:cubicBezTo>
                    <a:pt x="28" y="9"/>
                    <a:pt x="57" y="18"/>
                    <a:pt x="87" y="18"/>
                  </a:cubicBezTo>
                  <a:cubicBezTo>
                    <a:pt x="117" y="18"/>
                    <a:pt x="165" y="3"/>
                    <a:pt x="181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3" name="Freeform 176"/>
            <p:cNvSpPr/>
            <p:nvPr/>
          </p:nvSpPr>
          <p:spPr>
            <a:xfrm>
              <a:off x="2350" y="1252"/>
              <a:ext cx="189" cy="178"/>
            </a:xfrm>
            <a:custGeom>
              <a:avLst/>
              <a:gdLst>
                <a:gd name="txL" fmla="*/ 0 w 189"/>
                <a:gd name="txT" fmla="*/ 0 h 178"/>
                <a:gd name="txR" fmla="*/ 189 w 189"/>
                <a:gd name="txB" fmla="*/ 178 h 178"/>
              </a:gdLst>
              <a:ahLst/>
              <a:cxnLst>
                <a:cxn ang="0">
                  <a:pos x="0" y="157"/>
                </a:cxn>
                <a:cxn ang="0">
                  <a:pos x="158" y="0"/>
                </a:cxn>
                <a:cxn ang="0">
                  <a:pos x="189" y="157"/>
                </a:cxn>
                <a:cxn ang="0">
                  <a:pos x="173" y="163"/>
                </a:cxn>
                <a:cxn ang="0">
                  <a:pos x="153" y="169"/>
                </a:cxn>
                <a:cxn ang="0">
                  <a:pos x="135" y="174"/>
                </a:cxn>
                <a:cxn ang="0">
                  <a:pos x="120" y="175"/>
                </a:cxn>
                <a:cxn ang="0">
                  <a:pos x="107" y="178"/>
                </a:cxn>
                <a:cxn ang="0">
                  <a:pos x="92" y="178"/>
                </a:cxn>
                <a:cxn ang="0">
                  <a:pos x="74" y="177"/>
                </a:cxn>
                <a:cxn ang="0">
                  <a:pos x="54" y="175"/>
                </a:cxn>
                <a:cxn ang="0">
                  <a:pos x="35" y="171"/>
                </a:cxn>
                <a:cxn ang="0">
                  <a:pos x="23" y="166"/>
                </a:cxn>
                <a:cxn ang="0">
                  <a:pos x="11" y="162"/>
                </a:cxn>
                <a:cxn ang="0">
                  <a:pos x="0" y="157"/>
                </a:cxn>
              </a:cxnLst>
              <a:rect l="txL" t="txT" r="txR" b="txB"/>
              <a:pathLst>
                <a:path w="189" h="178">
                  <a:moveTo>
                    <a:pt x="0" y="157"/>
                  </a:moveTo>
                  <a:lnTo>
                    <a:pt x="158" y="0"/>
                  </a:lnTo>
                  <a:lnTo>
                    <a:pt x="189" y="157"/>
                  </a:lnTo>
                  <a:lnTo>
                    <a:pt x="173" y="163"/>
                  </a:lnTo>
                  <a:lnTo>
                    <a:pt x="153" y="169"/>
                  </a:lnTo>
                  <a:lnTo>
                    <a:pt x="135" y="174"/>
                  </a:lnTo>
                  <a:lnTo>
                    <a:pt x="120" y="175"/>
                  </a:lnTo>
                  <a:lnTo>
                    <a:pt x="107" y="178"/>
                  </a:lnTo>
                  <a:lnTo>
                    <a:pt x="92" y="178"/>
                  </a:lnTo>
                  <a:lnTo>
                    <a:pt x="74" y="177"/>
                  </a:lnTo>
                  <a:lnTo>
                    <a:pt x="54" y="175"/>
                  </a:lnTo>
                  <a:lnTo>
                    <a:pt x="35" y="171"/>
                  </a:lnTo>
                  <a:lnTo>
                    <a:pt x="23" y="166"/>
                  </a:lnTo>
                  <a:lnTo>
                    <a:pt x="11" y="162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4" name="Freeform 177"/>
            <p:cNvSpPr/>
            <p:nvPr/>
          </p:nvSpPr>
          <p:spPr>
            <a:xfrm>
              <a:off x="2737" y="1256"/>
              <a:ext cx="189" cy="178"/>
            </a:xfrm>
            <a:custGeom>
              <a:avLst/>
              <a:gdLst>
                <a:gd name="txL" fmla="*/ 0 w 189"/>
                <a:gd name="txT" fmla="*/ 0 h 178"/>
                <a:gd name="txR" fmla="*/ 189 w 189"/>
                <a:gd name="txB" fmla="*/ 178 h 178"/>
              </a:gdLst>
              <a:ahLst/>
              <a:cxnLst>
                <a:cxn ang="0">
                  <a:pos x="0" y="157"/>
                </a:cxn>
                <a:cxn ang="0">
                  <a:pos x="158" y="0"/>
                </a:cxn>
                <a:cxn ang="0">
                  <a:pos x="189" y="157"/>
                </a:cxn>
                <a:cxn ang="0">
                  <a:pos x="173" y="163"/>
                </a:cxn>
                <a:cxn ang="0">
                  <a:pos x="153" y="169"/>
                </a:cxn>
                <a:cxn ang="0">
                  <a:pos x="135" y="174"/>
                </a:cxn>
                <a:cxn ang="0">
                  <a:pos x="120" y="175"/>
                </a:cxn>
                <a:cxn ang="0">
                  <a:pos x="107" y="178"/>
                </a:cxn>
                <a:cxn ang="0">
                  <a:pos x="92" y="178"/>
                </a:cxn>
                <a:cxn ang="0">
                  <a:pos x="74" y="177"/>
                </a:cxn>
                <a:cxn ang="0">
                  <a:pos x="54" y="175"/>
                </a:cxn>
                <a:cxn ang="0">
                  <a:pos x="35" y="171"/>
                </a:cxn>
                <a:cxn ang="0">
                  <a:pos x="23" y="166"/>
                </a:cxn>
                <a:cxn ang="0">
                  <a:pos x="11" y="162"/>
                </a:cxn>
                <a:cxn ang="0">
                  <a:pos x="0" y="157"/>
                </a:cxn>
              </a:cxnLst>
              <a:rect l="txL" t="txT" r="txR" b="txB"/>
              <a:pathLst>
                <a:path w="189" h="178">
                  <a:moveTo>
                    <a:pt x="0" y="157"/>
                  </a:moveTo>
                  <a:lnTo>
                    <a:pt x="158" y="0"/>
                  </a:lnTo>
                  <a:lnTo>
                    <a:pt x="189" y="157"/>
                  </a:lnTo>
                  <a:lnTo>
                    <a:pt x="173" y="163"/>
                  </a:lnTo>
                  <a:lnTo>
                    <a:pt x="153" y="169"/>
                  </a:lnTo>
                  <a:lnTo>
                    <a:pt x="135" y="174"/>
                  </a:lnTo>
                  <a:lnTo>
                    <a:pt x="120" y="175"/>
                  </a:lnTo>
                  <a:lnTo>
                    <a:pt x="107" y="178"/>
                  </a:lnTo>
                  <a:lnTo>
                    <a:pt x="92" y="178"/>
                  </a:lnTo>
                  <a:lnTo>
                    <a:pt x="74" y="177"/>
                  </a:lnTo>
                  <a:lnTo>
                    <a:pt x="54" y="175"/>
                  </a:lnTo>
                  <a:lnTo>
                    <a:pt x="35" y="171"/>
                  </a:lnTo>
                  <a:lnTo>
                    <a:pt x="23" y="166"/>
                  </a:lnTo>
                  <a:lnTo>
                    <a:pt x="11" y="162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5" name="Freeform 178"/>
            <p:cNvSpPr/>
            <p:nvPr/>
          </p:nvSpPr>
          <p:spPr>
            <a:xfrm>
              <a:off x="2925" y="1253"/>
              <a:ext cx="189" cy="178"/>
            </a:xfrm>
            <a:custGeom>
              <a:avLst/>
              <a:gdLst>
                <a:gd name="txL" fmla="*/ 0 w 189"/>
                <a:gd name="txT" fmla="*/ 0 h 178"/>
                <a:gd name="txR" fmla="*/ 189 w 189"/>
                <a:gd name="txB" fmla="*/ 178 h 178"/>
              </a:gdLst>
              <a:ahLst/>
              <a:cxnLst>
                <a:cxn ang="0">
                  <a:pos x="0" y="157"/>
                </a:cxn>
                <a:cxn ang="0">
                  <a:pos x="158" y="0"/>
                </a:cxn>
                <a:cxn ang="0">
                  <a:pos x="189" y="157"/>
                </a:cxn>
                <a:cxn ang="0">
                  <a:pos x="173" y="163"/>
                </a:cxn>
                <a:cxn ang="0">
                  <a:pos x="153" y="169"/>
                </a:cxn>
                <a:cxn ang="0">
                  <a:pos x="135" y="174"/>
                </a:cxn>
                <a:cxn ang="0">
                  <a:pos x="120" y="175"/>
                </a:cxn>
                <a:cxn ang="0">
                  <a:pos x="107" y="178"/>
                </a:cxn>
                <a:cxn ang="0">
                  <a:pos x="92" y="178"/>
                </a:cxn>
                <a:cxn ang="0">
                  <a:pos x="74" y="177"/>
                </a:cxn>
                <a:cxn ang="0">
                  <a:pos x="54" y="175"/>
                </a:cxn>
                <a:cxn ang="0">
                  <a:pos x="35" y="171"/>
                </a:cxn>
                <a:cxn ang="0">
                  <a:pos x="23" y="166"/>
                </a:cxn>
                <a:cxn ang="0">
                  <a:pos x="11" y="162"/>
                </a:cxn>
                <a:cxn ang="0">
                  <a:pos x="0" y="157"/>
                </a:cxn>
              </a:cxnLst>
              <a:rect l="txL" t="txT" r="txR" b="txB"/>
              <a:pathLst>
                <a:path w="189" h="178">
                  <a:moveTo>
                    <a:pt x="0" y="157"/>
                  </a:moveTo>
                  <a:lnTo>
                    <a:pt x="158" y="0"/>
                  </a:lnTo>
                  <a:lnTo>
                    <a:pt x="189" y="157"/>
                  </a:lnTo>
                  <a:lnTo>
                    <a:pt x="173" y="163"/>
                  </a:lnTo>
                  <a:lnTo>
                    <a:pt x="153" y="169"/>
                  </a:lnTo>
                  <a:lnTo>
                    <a:pt x="135" y="174"/>
                  </a:lnTo>
                  <a:lnTo>
                    <a:pt x="120" y="175"/>
                  </a:lnTo>
                  <a:lnTo>
                    <a:pt x="107" y="178"/>
                  </a:lnTo>
                  <a:lnTo>
                    <a:pt x="92" y="178"/>
                  </a:lnTo>
                  <a:lnTo>
                    <a:pt x="74" y="177"/>
                  </a:lnTo>
                  <a:lnTo>
                    <a:pt x="54" y="175"/>
                  </a:lnTo>
                  <a:lnTo>
                    <a:pt x="35" y="171"/>
                  </a:lnTo>
                  <a:lnTo>
                    <a:pt x="23" y="166"/>
                  </a:lnTo>
                  <a:lnTo>
                    <a:pt x="11" y="162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6" name="Freeform 179"/>
            <p:cNvSpPr/>
            <p:nvPr/>
          </p:nvSpPr>
          <p:spPr>
            <a:xfrm>
              <a:off x="3306" y="1256"/>
              <a:ext cx="189" cy="178"/>
            </a:xfrm>
            <a:custGeom>
              <a:avLst/>
              <a:gdLst>
                <a:gd name="txL" fmla="*/ 0 w 189"/>
                <a:gd name="txT" fmla="*/ 0 h 178"/>
                <a:gd name="txR" fmla="*/ 189 w 189"/>
                <a:gd name="txB" fmla="*/ 178 h 178"/>
              </a:gdLst>
              <a:ahLst/>
              <a:cxnLst>
                <a:cxn ang="0">
                  <a:pos x="0" y="157"/>
                </a:cxn>
                <a:cxn ang="0">
                  <a:pos x="158" y="0"/>
                </a:cxn>
                <a:cxn ang="0">
                  <a:pos x="189" y="157"/>
                </a:cxn>
                <a:cxn ang="0">
                  <a:pos x="173" y="163"/>
                </a:cxn>
                <a:cxn ang="0">
                  <a:pos x="153" y="169"/>
                </a:cxn>
                <a:cxn ang="0">
                  <a:pos x="135" y="174"/>
                </a:cxn>
                <a:cxn ang="0">
                  <a:pos x="120" y="175"/>
                </a:cxn>
                <a:cxn ang="0">
                  <a:pos x="107" y="178"/>
                </a:cxn>
                <a:cxn ang="0">
                  <a:pos x="92" y="178"/>
                </a:cxn>
                <a:cxn ang="0">
                  <a:pos x="74" y="177"/>
                </a:cxn>
                <a:cxn ang="0">
                  <a:pos x="54" y="175"/>
                </a:cxn>
                <a:cxn ang="0">
                  <a:pos x="35" y="171"/>
                </a:cxn>
                <a:cxn ang="0">
                  <a:pos x="23" y="166"/>
                </a:cxn>
                <a:cxn ang="0">
                  <a:pos x="11" y="162"/>
                </a:cxn>
                <a:cxn ang="0">
                  <a:pos x="0" y="157"/>
                </a:cxn>
              </a:cxnLst>
              <a:rect l="txL" t="txT" r="txR" b="txB"/>
              <a:pathLst>
                <a:path w="189" h="178">
                  <a:moveTo>
                    <a:pt x="0" y="157"/>
                  </a:moveTo>
                  <a:lnTo>
                    <a:pt x="158" y="0"/>
                  </a:lnTo>
                  <a:lnTo>
                    <a:pt x="189" y="157"/>
                  </a:lnTo>
                  <a:lnTo>
                    <a:pt x="173" y="163"/>
                  </a:lnTo>
                  <a:lnTo>
                    <a:pt x="153" y="169"/>
                  </a:lnTo>
                  <a:lnTo>
                    <a:pt x="135" y="174"/>
                  </a:lnTo>
                  <a:lnTo>
                    <a:pt x="120" y="175"/>
                  </a:lnTo>
                  <a:lnTo>
                    <a:pt x="107" y="178"/>
                  </a:lnTo>
                  <a:lnTo>
                    <a:pt x="92" y="178"/>
                  </a:lnTo>
                  <a:lnTo>
                    <a:pt x="74" y="177"/>
                  </a:lnTo>
                  <a:lnTo>
                    <a:pt x="54" y="175"/>
                  </a:lnTo>
                  <a:lnTo>
                    <a:pt x="35" y="171"/>
                  </a:lnTo>
                  <a:lnTo>
                    <a:pt x="23" y="166"/>
                  </a:lnTo>
                  <a:lnTo>
                    <a:pt x="11" y="162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7" name="Freeform 180"/>
            <p:cNvSpPr/>
            <p:nvPr/>
          </p:nvSpPr>
          <p:spPr>
            <a:xfrm>
              <a:off x="3264" y="1230"/>
              <a:ext cx="198" cy="178"/>
            </a:xfrm>
            <a:custGeom>
              <a:avLst/>
              <a:gdLst>
                <a:gd name="txL" fmla="*/ 0 w 198"/>
                <a:gd name="txT" fmla="*/ 0 h 178"/>
                <a:gd name="txR" fmla="*/ 198 w 198"/>
                <a:gd name="txB" fmla="*/ 178 h 178"/>
              </a:gdLst>
              <a:ahLst/>
              <a:cxnLst>
                <a:cxn ang="0">
                  <a:pos x="198" y="24"/>
                </a:cxn>
                <a:cxn ang="0">
                  <a:pos x="46" y="178"/>
                </a:cxn>
                <a:cxn ang="0">
                  <a:pos x="0" y="22"/>
                </a:cxn>
                <a:cxn ang="0">
                  <a:pos x="28" y="10"/>
                </a:cxn>
                <a:cxn ang="0">
                  <a:pos x="62" y="4"/>
                </a:cxn>
                <a:cxn ang="0">
                  <a:pos x="96" y="0"/>
                </a:cxn>
                <a:cxn ang="0">
                  <a:pos x="124" y="2"/>
                </a:cxn>
                <a:cxn ang="0">
                  <a:pos x="154" y="8"/>
                </a:cxn>
                <a:cxn ang="0">
                  <a:pos x="182" y="14"/>
                </a:cxn>
                <a:cxn ang="0">
                  <a:pos x="198" y="24"/>
                </a:cxn>
              </a:cxnLst>
              <a:rect l="txL" t="txT" r="txR" b="txB"/>
              <a:pathLst>
                <a:path w="198" h="178">
                  <a:moveTo>
                    <a:pt x="198" y="24"/>
                  </a:moveTo>
                  <a:lnTo>
                    <a:pt x="46" y="178"/>
                  </a:lnTo>
                  <a:lnTo>
                    <a:pt x="0" y="22"/>
                  </a:lnTo>
                  <a:lnTo>
                    <a:pt x="28" y="10"/>
                  </a:lnTo>
                  <a:lnTo>
                    <a:pt x="62" y="4"/>
                  </a:lnTo>
                  <a:lnTo>
                    <a:pt x="96" y="0"/>
                  </a:lnTo>
                  <a:lnTo>
                    <a:pt x="124" y="2"/>
                  </a:lnTo>
                  <a:lnTo>
                    <a:pt x="154" y="8"/>
                  </a:lnTo>
                  <a:lnTo>
                    <a:pt x="182" y="14"/>
                  </a:lnTo>
                  <a:lnTo>
                    <a:pt x="198" y="24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8" name="Freeform 181"/>
            <p:cNvSpPr/>
            <p:nvPr/>
          </p:nvSpPr>
          <p:spPr>
            <a:xfrm>
              <a:off x="3129" y="1418"/>
              <a:ext cx="181" cy="18"/>
            </a:xfrm>
            <a:custGeom>
              <a:avLst/>
              <a:gdLst>
                <a:gd name="txL" fmla="*/ 0 w 181"/>
                <a:gd name="txT" fmla="*/ 0 h 18"/>
                <a:gd name="txR" fmla="*/ 181 w 181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87" y="18"/>
                </a:cxn>
                <a:cxn ang="0">
                  <a:pos x="181" y="0"/>
                </a:cxn>
              </a:cxnLst>
              <a:rect l="txL" t="txT" r="txR" b="txB"/>
              <a:pathLst>
                <a:path w="181" h="18">
                  <a:moveTo>
                    <a:pt x="0" y="0"/>
                  </a:moveTo>
                  <a:cubicBezTo>
                    <a:pt x="28" y="9"/>
                    <a:pt x="57" y="18"/>
                    <a:pt x="87" y="18"/>
                  </a:cubicBezTo>
                  <a:cubicBezTo>
                    <a:pt x="117" y="18"/>
                    <a:pt x="165" y="3"/>
                    <a:pt x="181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9" name="Freeform 182"/>
            <p:cNvSpPr/>
            <p:nvPr/>
          </p:nvSpPr>
          <p:spPr>
            <a:xfrm>
              <a:off x="3116" y="1256"/>
              <a:ext cx="194" cy="180"/>
            </a:xfrm>
            <a:custGeom>
              <a:avLst/>
              <a:gdLst>
                <a:gd name="txL" fmla="*/ 0 w 194"/>
                <a:gd name="txT" fmla="*/ 0 h 180"/>
                <a:gd name="txR" fmla="*/ 194 w 194"/>
                <a:gd name="txB" fmla="*/ 180 h 180"/>
              </a:gdLst>
              <a:ahLst/>
              <a:cxnLst>
                <a:cxn ang="0">
                  <a:pos x="194" y="156"/>
                </a:cxn>
                <a:cxn ang="0">
                  <a:pos x="148" y="0"/>
                </a:cxn>
                <a:cxn ang="0">
                  <a:pos x="0" y="154"/>
                </a:cxn>
                <a:cxn ang="0">
                  <a:pos x="42" y="170"/>
                </a:cxn>
                <a:cxn ang="0">
                  <a:pos x="64" y="176"/>
                </a:cxn>
                <a:cxn ang="0">
                  <a:pos x="90" y="178"/>
                </a:cxn>
                <a:cxn ang="0">
                  <a:pos x="110" y="180"/>
                </a:cxn>
                <a:cxn ang="0">
                  <a:pos x="152" y="172"/>
                </a:cxn>
                <a:cxn ang="0">
                  <a:pos x="182" y="160"/>
                </a:cxn>
                <a:cxn ang="0">
                  <a:pos x="194" y="156"/>
                </a:cxn>
              </a:cxnLst>
              <a:rect l="txL" t="txT" r="txR" b="txB"/>
              <a:pathLst>
                <a:path w="194" h="180">
                  <a:moveTo>
                    <a:pt x="194" y="156"/>
                  </a:moveTo>
                  <a:lnTo>
                    <a:pt x="148" y="0"/>
                  </a:lnTo>
                  <a:lnTo>
                    <a:pt x="0" y="154"/>
                  </a:lnTo>
                  <a:lnTo>
                    <a:pt x="42" y="170"/>
                  </a:lnTo>
                  <a:lnTo>
                    <a:pt x="64" y="176"/>
                  </a:lnTo>
                  <a:lnTo>
                    <a:pt x="90" y="178"/>
                  </a:lnTo>
                  <a:lnTo>
                    <a:pt x="110" y="180"/>
                  </a:lnTo>
                  <a:lnTo>
                    <a:pt x="152" y="172"/>
                  </a:lnTo>
                  <a:lnTo>
                    <a:pt x="182" y="160"/>
                  </a:lnTo>
                  <a:lnTo>
                    <a:pt x="194" y="156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0" name="Freeform 183"/>
            <p:cNvSpPr/>
            <p:nvPr/>
          </p:nvSpPr>
          <p:spPr>
            <a:xfrm>
              <a:off x="2550" y="1418"/>
              <a:ext cx="181" cy="18"/>
            </a:xfrm>
            <a:custGeom>
              <a:avLst/>
              <a:gdLst>
                <a:gd name="txL" fmla="*/ 0 w 181"/>
                <a:gd name="txT" fmla="*/ 0 h 18"/>
                <a:gd name="txR" fmla="*/ 181 w 181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87" y="18"/>
                </a:cxn>
                <a:cxn ang="0">
                  <a:pos x="181" y="0"/>
                </a:cxn>
              </a:cxnLst>
              <a:rect l="txL" t="txT" r="txR" b="txB"/>
              <a:pathLst>
                <a:path w="181" h="18">
                  <a:moveTo>
                    <a:pt x="0" y="0"/>
                  </a:moveTo>
                  <a:cubicBezTo>
                    <a:pt x="28" y="9"/>
                    <a:pt x="57" y="18"/>
                    <a:pt x="87" y="18"/>
                  </a:cubicBezTo>
                  <a:cubicBezTo>
                    <a:pt x="117" y="18"/>
                    <a:pt x="165" y="3"/>
                    <a:pt x="181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1" name="Freeform 184"/>
            <p:cNvSpPr/>
            <p:nvPr/>
          </p:nvSpPr>
          <p:spPr>
            <a:xfrm>
              <a:off x="2542" y="1254"/>
              <a:ext cx="190" cy="182"/>
            </a:xfrm>
            <a:custGeom>
              <a:avLst/>
              <a:gdLst>
                <a:gd name="txL" fmla="*/ 0 w 190"/>
                <a:gd name="txT" fmla="*/ 0 h 182"/>
                <a:gd name="txR" fmla="*/ 190 w 190"/>
                <a:gd name="txB" fmla="*/ 182 h 182"/>
              </a:gdLst>
              <a:ahLst/>
              <a:cxnLst>
                <a:cxn ang="0">
                  <a:pos x="190" y="154"/>
                </a:cxn>
                <a:cxn ang="0">
                  <a:pos x="152" y="0"/>
                </a:cxn>
                <a:cxn ang="0">
                  <a:pos x="0" y="156"/>
                </a:cxn>
                <a:cxn ang="0">
                  <a:pos x="22" y="170"/>
                </a:cxn>
                <a:cxn ang="0">
                  <a:pos x="80" y="182"/>
                </a:cxn>
                <a:cxn ang="0">
                  <a:pos x="110" y="182"/>
                </a:cxn>
                <a:cxn ang="0">
                  <a:pos x="138" y="176"/>
                </a:cxn>
                <a:cxn ang="0">
                  <a:pos x="166" y="168"/>
                </a:cxn>
                <a:cxn ang="0">
                  <a:pos x="190" y="154"/>
                </a:cxn>
              </a:cxnLst>
              <a:rect l="txL" t="txT" r="txR" b="txB"/>
              <a:pathLst>
                <a:path w="190" h="182">
                  <a:moveTo>
                    <a:pt x="190" y="154"/>
                  </a:moveTo>
                  <a:lnTo>
                    <a:pt x="152" y="0"/>
                  </a:lnTo>
                  <a:lnTo>
                    <a:pt x="0" y="156"/>
                  </a:lnTo>
                  <a:lnTo>
                    <a:pt x="22" y="170"/>
                  </a:lnTo>
                  <a:lnTo>
                    <a:pt x="80" y="182"/>
                  </a:lnTo>
                  <a:lnTo>
                    <a:pt x="110" y="182"/>
                  </a:lnTo>
                  <a:lnTo>
                    <a:pt x="138" y="176"/>
                  </a:lnTo>
                  <a:lnTo>
                    <a:pt x="166" y="168"/>
                  </a:lnTo>
                  <a:lnTo>
                    <a:pt x="190" y="154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2" name="Freeform 185"/>
            <p:cNvSpPr/>
            <p:nvPr/>
          </p:nvSpPr>
          <p:spPr>
            <a:xfrm>
              <a:off x="1971" y="2468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3" name="Freeform 186"/>
            <p:cNvSpPr/>
            <p:nvPr/>
          </p:nvSpPr>
          <p:spPr>
            <a:xfrm>
              <a:off x="2165" y="2468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4" name="Freeform 187"/>
            <p:cNvSpPr/>
            <p:nvPr/>
          </p:nvSpPr>
          <p:spPr>
            <a:xfrm>
              <a:off x="2354" y="2470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5" name="Freeform 188"/>
            <p:cNvSpPr/>
            <p:nvPr/>
          </p:nvSpPr>
          <p:spPr>
            <a:xfrm>
              <a:off x="2547" y="2468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6" name="Freeform 189"/>
            <p:cNvSpPr/>
            <p:nvPr/>
          </p:nvSpPr>
          <p:spPr>
            <a:xfrm>
              <a:off x="2734" y="2470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7" name="Freeform 190"/>
            <p:cNvSpPr/>
            <p:nvPr/>
          </p:nvSpPr>
          <p:spPr>
            <a:xfrm>
              <a:off x="2926" y="2468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8" name="Freeform 191"/>
            <p:cNvSpPr/>
            <p:nvPr/>
          </p:nvSpPr>
          <p:spPr>
            <a:xfrm>
              <a:off x="3113" y="2470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99" name="Freeform 192"/>
            <p:cNvSpPr/>
            <p:nvPr/>
          </p:nvSpPr>
          <p:spPr>
            <a:xfrm>
              <a:off x="3306" y="2467"/>
              <a:ext cx="193" cy="18"/>
            </a:xfrm>
            <a:custGeom>
              <a:avLst/>
              <a:gdLst>
                <a:gd name="txL" fmla="*/ 0 w 193"/>
                <a:gd name="txT" fmla="*/ 0 h 18"/>
                <a:gd name="txR" fmla="*/ 193 w 193"/>
                <a:gd name="txB" fmla="*/ 18 h 18"/>
              </a:gdLst>
              <a:ahLst/>
              <a:cxnLst>
                <a:cxn ang="0">
                  <a:pos x="0" y="2"/>
                </a:cxn>
                <a:cxn ang="0">
                  <a:pos x="101" y="18"/>
                </a:cxn>
                <a:cxn ang="0">
                  <a:pos x="193" y="0"/>
                </a:cxn>
              </a:cxnLst>
              <a:rect l="txL" t="txT" r="txR" b="txB"/>
              <a:pathLst>
                <a:path w="193" h="18">
                  <a:moveTo>
                    <a:pt x="0" y="2"/>
                  </a:moveTo>
                  <a:cubicBezTo>
                    <a:pt x="34" y="10"/>
                    <a:pt x="69" y="18"/>
                    <a:pt x="101" y="18"/>
                  </a:cubicBezTo>
                  <a:cubicBezTo>
                    <a:pt x="133" y="18"/>
                    <a:pt x="178" y="3"/>
                    <a:pt x="193" y="0"/>
                  </a:cubicBezTo>
                </a:path>
              </a:pathLst>
            </a:custGeom>
            <a:noFill/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0" name="Freeform 193"/>
            <p:cNvSpPr/>
            <p:nvPr/>
          </p:nvSpPr>
          <p:spPr>
            <a:xfrm>
              <a:off x="1971" y="1407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1" name="Freeform 194"/>
            <p:cNvSpPr/>
            <p:nvPr/>
          </p:nvSpPr>
          <p:spPr>
            <a:xfrm>
              <a:off x="2157" y="1410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2" name="Freeform 195"/>
            <p:cNvSpPr/>
            <p:nvPr/>
          </p:nvSpPr>
          <p:spPr>
            <a:xfrm>
              <a:off x="2351" y="1404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3" name="Freeform 196"/>
            <p:cNvSpPr/>
            <p:nvPr/>
          </p:nvSpPr>
          <p:spPr>
            <a:xfrm>
              <a:off x="2736" y="1410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4" name="Freeform 197"/>
            <p:cNvSpPr/>
            <p:nvPr/>
          </p:nvSpPr>
          <p:spPr>
            <a:xfrm>
              <a:off x="2541" y="1409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5" name="Freeform 198"/>
            <p:cNvSpPr/>
            <p:nvPr/>
          </p:nvSpPr>
          <p:spPr>
            <a:xfrm>
              <a:off x="2931" y="1407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6" name="Freeform 199"/>
            <p:cNvSpPr/>
            <p:nvPr/>
          </p:nvSpPr>
          <p:spPr>
            <a:xfrm>
              <a:off x="3308" y="1410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7" name="Freeform 200"/>
            <p:cNvSpPr/>
            <p:nvPr/>
          </p:nvSpPr>
          <p:spPr>
            <a:xfrm>
              <a:off x="3121" y="1412"/>
              <a:ext cx="192" cy="1077"/>
            </a:xfrm>
            <a:custGeom>
              <a:avLst/>
              <a:gdLst>
                <a:gd name="txL" fmla="*/ 0 w 192"/>
                <a:gd name="txT" fmla="*/ 0 h 1077"/>
                <a:gd name="txR" fmla="*/ 192 w 192"/>
                <a:gd name="txB" fmla="*/ 1077 h 1077"/>
              </a:gdLst>
              <a:ahLst/>
              <a:cxnLst>
                <a:cxn ang="0">
                  <a:pos x="0" y="1059"/>
                </a:cxn>
                <a:cxn ang="0">
                  <a:pos x="33" y="1071"/>
                </a:cxn>
                <a:cxn ang="0">
                  <a:pos x="57" y="1074"/>
                </a:cxn>
                <a:cxn ang="0">
                  <a:pos x="84" y="1077"/>
                </a:cxn>
                <a:cxn ang="0">
                  <a:pos x="108" y="1077"/>
                </a:cxn>
                <a:cxn ang="0">
                  <a:pos x="138" y="1074"/>
                </a:cxn>
                <a:cxn ang="0">
                  <a:pos x="171" y="1068"/>
                </a:cxn>
                <a:cxn ang="0">
                  <a:pos x="192" y="1056"/>
                </a:cxn>
                <a:cxn ang="0">
                  <a:pos x="189" y="6"/>
                </a:cxn>
                <a:cxn ang="0">
                  <a:pos x="162" y="15"/>
                </a:cxn>
                <a:cxn ang="0">
                  <a:pos x="135" y="24"/>
                </a:cxn>
                <a:cxn ang="0">
                  <a:pos x="108" y="27"/>
                </a:cxn>
                <a:cxn ang="0">
                  <a:pos x="84" y="27"/>
                </a:cxn>
                <a:cxn ang="0">
                  <a:pos x="63" y="24"/>
                </a:cxn>
                <a:cxn ang="0">
                  <a:pos x="36" y="18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059"/>
                </a:cxn>
              </a:cxnLst>
              <a:rect l="txL" t="txT" r="txR" b="txB"/>
              <a:pathLst>
                <a:path w="192" h="1077">
                  <a:moveTo>
                    <a:pt x="0" y="1059"/>
                  </a:moveTo>
                  <a:lnTo>
                    <a:pt x="33" y="1071"/>
                  </a:lnTo>
                  <a:lnTo>
                    <a:pt x="57" y="1074"/>
                  </a:lnTo>
                  <a:lnTo>
                    <a:pt x="84" y="1077"/>
                  </a:lnTo>
                  <a:lnTo>
                    <a:pt x="108" y="1077"/>
                  </a:lnTo>
                  <a:lnTo>
                    <a:pt x="138" y="1074"/>
                  </a:lnTo>
                  <a:lnTo>
                    <a:pt x="171" y="1068"/>
                  </a:lnTo>
                  <a:lnTo>
                    <a:pt x="192" y="1056"/>
                  </a:lnTo>
                  <a:lnTo>
                    <a:pt x="189" y="6"/>
                  </a:lnTo>
                  <a:lnTo>
                    <a:pt x="162" y="15"/>
                  </a:lnTo>
                  <a:lnTo>
                    <a:pt x="135" y="24"/>
                  </a:lnTo>
                  <a:lnTo>
                    <a:pt x="108" y="27"/>
                  </a:lnTo>
                  <a:lnTo>
                    <a:pt x="84" y="27"/>
                  </a:lnTo>
                  <a:lnTo>
                    <a:pt x="63" y="24"/>
                  </a:lnTo>
                  <a:lnTo>
                    <a:pt x="36" y="18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05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08" name="Freeform 201"/>
            <p:cNvSpPr/>
            <p:nvPr/>
          </p:nvSpPr>
          <p:spPr>
            <a:xfrm>
              <a:off x="3492" y="1254"/>
              <a:ext cx="160" cy="1220"/>
            </a:xfrm>
            <a:custGeom>
              <a:avLst/>
              <a:gdLst>
                <a:gd name="txL" fmla="*/ 0 w 160"/>
                <a:gd name="txT" fmla="*/ 0 h 1220"/>
                <a:gd name="txR" fmla="*/ 160 w 160"/>
                <a:gd name="txB" fmla="*/ 1220 h 1220"/>
              </a:gdLst>
              <a:ahLst/>
              <a:cxnLst>
                <a:cxn ang="0">
                  <a:pos x="160" y="0"/>
                </a:cxn>
                <a:cxn ang="0">
                  <a:pos x="160" y="1056"/>
                </a:cxn>
                <a:cxn ang="0">
                  <a:pos x="0" y="1220"/>
                </a:cxn>
                <a:cxn ang="0">
                  <a:pos x="0" y="160"/>
                </a:cxn>
                <a:cxn ang="0">
                  <a:pos x="160" y="0"/>
                </a:cxn>
              </a:cxnLst>
              <a:rect l="txL" t="txT" r="txR" b="txB"/>
              <a:pathLst>
                <a:path w="160" h="1220">
                  <a:moveTo>
                    <a:pt x="160" y="0"/>
                  </a:moveTo>
                  <a:lnTo>
                    <a:pt x="160" y="1056"/>
                  </a:lnTo>
                  <a:lnTo>
                    <a:pt x="0" y="1220"/>
                  </a:lnTo>
                  <a:lnTo>
                    <a:pt x="0" y="16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522" name="Line 202"/>
          <p:cNvSpPr/>
          <p:nvPr/>
        </p:nvSpPr>
        <p:spPr>
          <a:xfrm>
            <a:off x="2736850" y="933450"/>
            <a:ext cx="11113" cy="16764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23" name="Line 203"/>
          <p:cNvSpPr/>
          <p:nvPr/>
        </p:nvSpPr>
        <p:spPr>
          <a:xfrm>
            <a:off x="4776788" y="927100"/>
            <a:ext cx="11112" cy="16764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24" name="Text Box 204"/>
          <p:cNvSpPr txBox="1"/>
          <p:nvPr/>
        </p:nvSpPr>
        <p:spPr>
          <a:xfrm>
            <a:off x="1116013" y="3141663"/>
            <a:ext cx="9350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4000" dirty="0">
                <a:solidFill>
                  <a:srgbClr val="00FFCC"/>
                </a:solidFill>
                <a:latin typeface="Arial" panose="020B0604020202020204" pitchFamily="34" charset="0"/>
              </a:rPr>
              <a:t>高</a:t>
            </a:r>
          </a:p>
        </p:txBody>
      </p:sp>
      <p:sp>
        <p:nvSpPr>
          <p:cNvPr id="184525" name="Text Box 205">
            <a:hlinkClick r:id="rId3" action="ppaction://hlinkfile"/>
          </p:cNvPr>
          <p:cNvSpPr txBox="1"/>
          <p:nvPr/>
        </p:nvSpPr>
        <p:spPr>
          <a:xfrm>
            <a:off x="4859338" y="3860800"/>
            <a:ext cx="18002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4000" dirty="0">
                <a:solidFill>
                  <a:srgbClr val="00FFCC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底面积</a:t>
            </a:r>
          </a:p>
        </p:txBody>
      </p:sp>
      <p:sp>
        <p:nvSpPr>
          <p:cNvPr id="184527" name="Text Box 207"/>
          <p:cNvSpPr txBox="1"/>
          <p:nvPr/>
        </p:nvSpPr>
        <p:spPr>
          <a:xfrm>
            <a:off x="5003800" y="3068638"/>
            <a:ext cx="9350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4000" dirty="0">
                <a:solidFill>
                  <a:srgbClr val="00FFCC"/>
                </a:solidFill>
                <a:latin typeface="Arial" panose="020B0604020202020204" pitchFamily="34" charset="0"/>
              </a:rPr>
              <a:t>高</a:t>
            </a:r>
          </a:p>
        </p:txBody>
      </p:sp>
      <p:sp>
        <p:nvSpPr>
          <p:cNvPr id="184528" name="Text Box 208"/>
          <p:cNvSpPr txBox="1"/>
          <p:nvPr/>
        </p:nvSpPr>
        <p:spPr>
          <a:xfrm>
            <a:off x="2843213" y="3068638"/>
            <a:ext cx="865187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84529" name="Text Box 209">
            <a:hlinkClick r:id="rId3" action="ppaction://hlinkfile"/>
          </p:cNvPr>
          <p:cNvSpPr txBox="1"/>
          <p:nvPr/>
        </p:nvSpPr>
        <p:spPr>
          <a:xfrm>
            <a:off x="827088" y="3860800"/>
            <a:ext cx="17287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4000" dirty="0">
                <a:solidFill>
                  <a:srgbClr val="00FFCC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底面积</a:t>
            </a:r>
          </a:p>
        </p:txBody>
      </p:sp>
      <p:sp>
        <p:nvSpPr>
          <p:cNvPr id="184530" name="Text Box 210"/>
          <p:cNvSpPr txBox="1"/>
          <p:nvPr/>
        </p:nvSpPr>
        <p:spPr>
          <a:xfrm>
            <a:off x="2805113" y="3789363"/>
            <a:ext cx="936625" cy="7921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84531" name="Text Box 211"/>
          <p:cNvSpPr txBox="1">
            <a:spLocks noChangeArrowheads="1"/>
          </p:cNvSpPr>
          <p:nvPr/>
        </p:nvSpPr>
        <p:spPr bwMode="auto">
          <a:xfrm>
            <a:off x="827088" y="4652963"/>
            <a:ext cx="7993063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indent="-342900" defTabSz="914400">
              <a:spcBef>
                <a:spcPct val="50000"/>
              </a:spcBef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40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pitchFamily="2" charset="-122"/>
                <a:cs typeface="+mn-cs"/>
              </a:rPr>
              <a:t>因为　</a:t>
            </a:r>
            <a:r>
              <a:rPr kumimoji="1" lang="zh-CN" altLang="en-US" sz="4000" b="1" kern="1200" cap="none" spc="0" normalizeH="0" baseline="0" noProof="0" dirty="0">
                <a:solidFill>
                  <a:srgbClr val="00FFCC"/>
                </a:solidFill>
                <a:latin typeface="Arial" panose="020B0604020202020204" pitchFamily="34" charset="0"/>
                <a:ea typeface="华文仿宋" panose="02010600040101010101" pitchFamily="2" charset="-122"/>
                <a:cs typeface="+mn-cs"/>
              </a:rPr>
              <a:t>长方体的体积</a:t>
            </a:r>
            <a:r>
              <a:rPr kumimoji="1" lang="en-US" altLang="zh-CN" sz="4000" b="1" kern="1200" cap="none" spc="0" normalizeH="0" baseline="0" noProof="0" dirty="0">
                <a:solidFill>
                  <a:srgbClr val="00FFCC"/>
                </a:solidFill>
                <a:latin typeface="Arial" panose="020B0604020202020204" pitchFamily="34" charset="0"/>
                <a:ea typeface="华文仿宋" panose="02010600040101010101" pitchFamily="2" charset="-122"/>
                <a:cs typeface="+mn-cs"/>
              </a:rPr>
              <a:t>=</a:t>
            </a:r>
            <a:r>
              <a:rPr kumimoji="1" lang="zh-CN" altLang="en-US" sz="4000" b="1" kern="1200" cap="none" spc="0" normalizeH="0" baseline="0" noProof="0" dirty="0">
                <a:solidFill>
                  <a:srgbClr val="00FFCC"/>
                </a:solidFill>
                <a:latin typeface="Arial" panose="020B0604020202020204" pitchFamily="34" charset="0"/>
                <a:ea typeface="华文仿宋" panose="02010600040101010101" pitchFamily="2" charset="-122"/>
                <a:cs typeface="+mn-cs"/>
              </a:rPr>
              <a:t>底面积</a:t>
            </a:r>
            <a:r>
              <a:rPr kumimoji="0" lang="en-US" altLang="zh-CN" sz="4000" b="1" kern="1200" cap="none" spc="0" normalizeH="0" baseline="0" noProof="0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仿宋" panose="02010600040101010101" pitchFamily="2" charset="-122"/>
                <a:cs typeface="+mn-cs"/>
              </a:rPr>
              <a:t>×</a:t>
            </a:r>
            <a:r>
              <a:rPr kumimoji="0" lang="zh-CN" altLang="en-US" sz="4000" b="1" kern="1200" cap="none" spc="0" normalizeH="0" baseline="0" noProof="0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仿宋" panose="02010600040101010101" pitchFamily="2" charset="-122"/>
                <a:cs typeface="+mn-cs"/>
              </a:rPr>
              <a:t>高</a:t>
            </a:r>
          </a:p>
        </p:txBody>
      </p:sp>
      <p:sp>
        <p:nvSpPr>
          <p:cNvPr id="184533" name="Text Box 213"/>
          <p:cNvSpPr txBox="1">
            <a:spLocks noChangeArrowheads="1"/>
          </p:cNvSpPr>
          <p:nvPr/>
        </p:nvSpPr>
        <p:spPr bwMode="auto">
          <a:xfrm>
            <a:off x="900113" y="5661025"/>
            <a:ext cx="7881938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indent="-342900" defTabSz="914400">
              <a:spcBef>
                <a:spcPct val="50000"/>
              </a:spcBef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40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+mn-cs"/>
              </a:rPr>
              <a:t>所以　</a:t>
            </a:r>
            <a:r>
              <a:rPr kumimoji="1" lang="zh-CN" altLang="en-US" sz="4000" b="1" kern="1200" cap="none" spc="0" normalizeH="0" baseline="0" noProof="0" dirty="0">
                <a:solidFill>
                  <a:srgbClr val="00FFCC"/>
                </a:solidFill>
                <a:latin typeface="Arial" panose="020B0604020202020204" pitchFamily="34" charset="0"/>
                <a:ea typeface="永中仿宋" pitchFamily="2" charset="-122"/>
                <a:cs typeface="+mn-cs"/>
              </a:rPr>
              <a:t>圆柱体的体积</a:t>
            </a:r>
            <a:r>
              <a:rPr kumimoji="1" lang="en-US" altLang="zh-CN" sz="4000" b="1" kern="1200" cap="none" spc="0" normalizeH="0" baseline="0" noProof="0" dirty="0">
                <a:solidFill>
                  <a:srgbClr val="00FFCC"/>
                </a:solidFill>
                <a:latin typeface="Arial" panose="020B0604020202020204" pitchFamily="34" charset="0"/>
                <a:ea typeface="永中仿宋" pitchFamily="2" charset="-122"/>
                <a:cs typeface="+mn-cs"/>
              </a:rPr>
              <a:t>=</a:t>
            </a:r>
            <a:r>
              <a:rPr kumimoji="1" lang="zh-CN" altLang="en-US" sz="4000" b="1" kern="1200" cap="none" spc="0" normalizeH="0" baseline="0" noProof="0" dirty="0">
                <a:solidFill>
                  <a:srgbClr val="00FFCC"/>
                </a:solidFill>
                <a:latin typeface="Arial" panose="020B0604020202020204" pitchFamily="34" charset="0"/>
                <a:ea typeface="永中仿宋" pitchFamily="2" charset="-122"/>
                <a:cs typeface="+mn-cs"/>
              </a:rPr>
              <a:t>底面积</a:t>
            </a:r>
            <a:r>
              <a:rPr kumimoji="0" lang="en-US" altLang="zh-CN" sz="4000" b="1" kern="1200" cap="none" spc="0" normalizeH="0" baseline="0" noProof="0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永中仿宋" pitchFamily="2" charset="-122"/>
                <a:cs typeface="+mn-cs"/>
              </a:rPr>
              <a:t>×</a:t>
            </a:r>
            <a:r>
              <a:rPr kumimoji="0" lang="zh-CN" altLang="en-US" sz="4000" b="1" kern="1200" cap="none" spc="0" normalizeH="0" baseline="0" noProof="0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永中仿宋" pitchFamily="2" charset="-122"/>
                <a:cs typeface="+mn-cs"/>
              </a:rPr>
              <a:t>高</a:t>
            </a:r>
          </a:p>
        </p:txBody>
      </p:sp>
      <p:grpSp>
        <p:nvGrpSpPr>
          <p:cNvPr id="4" name="Group 216"/>
          <p:cNvGrpSpPr/>
          <p:nvPr/>
        </p:nvGrpSpPr>
        <p:grpSpPr>
          <a:xfrm>
            <a:off x="4095750" y="5138738"/>
            <a:ext cx="115888" cy="461962"/>
            <a:chOff x="2580" y="3237"/>
            <a:chExt cx="73" cy="291"/>
          </a:xfrm>
        </p:grpSpPr>
        <p:sp>
          <p:nvSpPr>
            <p:cNvPr id="35868" name="Line 214"/>
            <p:cNvSpPr/>
            <p:nvPr/>
          </p:nvSpPr>
          <p:spPr>
            <a:xfrm>
              <a:off x="2580" y="3240"/>
              <a:ext cx="0" cy="28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9" name="Line 215"/>
            <p:cNvSpPr/>
            <p:nvPr/>
          </p:nvSpPr>
          <p:spPr>
            <a:xfrm>
              <a:off x="2653" y="3237"/>
              <a:ext cx="0" cy="28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17"/>
          <p:cNvGrpSpPr/>
          <p:nvPr/>
        </p:nvGrpSpPr>
        <p:grpSpPr>
          <a:xfrm>
            <a:off x="6588125" y="5157788"/>
            <a:ext cx="115888" cy="461962"/>
            <a:chOff x="2580" y="3237"/>
            <a:chExt cx="73" cy="291"/>
          </a:xfrm>
        </p:grpSpPr>
        <p:sp>
          <p:nvSpPr>
            <p:cNvPr id="35866" name="Line 218"/>
            <p:cNvSpPr/>
            <p:nvPr/>
          </p:nvSpPr>
          <p:spPr>
            <a:xfrm>
              <a:off x="2580" y="3240"/>
              <a:ext cx="0" cy="28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7" name="Line 219"/>
            <p:cNvSpPr/>
            <p:nvPr/>
          </p:nvSpPr>
          <p:spPr>
            <a:xfrm>
              <a:off x="2653" y="3237"/>
              <a:ext cx="0" cy="28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220"/>
          <p:cNvGrpSpPr/>
          <p:nvPr/>
        </p:nvGrpSpPr>
        <p:grpSpPr>
          <a:xfrm>
            <a:off x="8172450" y="5157788"/>
            <a:ext cx="115888" cy="461962"/>
            <a:chOff x="2580" y="3237"/>
            <a:chExt cx="73" cy="291"/>
          </a:xfrm>
        </p:grpSpPr>
        <p:sp>
          <p:nvSpPr>
            <p:cNvPr id="35864" name="Line 221"/>
            <p:cNvSpPr/>
            <p:nvPr/>
          </p:nvSpPr>
          <p:spPr>
            <a:xfrm>
              <a:off x="2580" y="3240"/>
              <a:ext cx="0" cy="28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5" name="Line 222"/>
            <p:cNvSpPr/>
            <p:nvPr/>
          </p:nvSpPr>
          <p:spPr>
            <a:xfrm>
              <a:off x="2653" y="3237"/>
              <a:ext cx="0" cy="28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split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84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845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10833 -0.00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4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4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45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1667 0.000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4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4" grpId="0"/>
      <p:bldP spid="184525" grpId="0"/>
      <p:bldP spid="184527" grpId="0"/>
      <p:bldP spid="184528" grpId="0"/>
      <p:bldP spid="184529" grpId="0"/>
      <p:bldP spid="184530" grpId="0"/>
      <p:bldP spid="184531" grpId="0"/>
      <p:bldP spid="1845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7643813" cy="112077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猜一猜：</a:t>
            </a:r>
          </a:p>
        </p:txBody>
      </p:sp>
      <p:sp>
        <p:nvSpPr>
          <p:cNvPr id="36867" name="AutoShape 5"/>
          <p:cNvSpPr/>
          <p:nvPr/>
        </p:nvSpPr>
        <p:spPr>
          <a:xfrm>
            <a:off x="468313" y="1989138"/>
            <a:ext cx="1728787" cy="2879725"/>
          </a:xfrm>
          <a:prstGeom prst="can">
            <a:avLst>
              <a:gd name="adj" fmla="val 41644"/>
            </a:avLst>
          </a:prstGeom>
          <a:solidFill>
            <a:srgbClr val="80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36868" name="AutoShape 6"/>
          <p:cNvSpPr/>
          <p:nvPr/>
        </p:nvSpPr>
        <p:spPr>
          <a:xfrm>
            <a:off x="2268538" y="1412875"/>
            <a:ext cx="4392612" cy="935038"/>
          </a:xfrm>
          <a:prstGeom prst="cloudCallout">
            <a:avLst>
              <a:gd name="adj1" fmla="val -42120"/>
              <a:gd name="adj2" fmla="val 70032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342900" indent="-342900"/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你能猜出我的体积公式吗？</a:t>
            </a:r>
          </a:p>
        </p:txBody>
      </p:sp>
      <p:sp>
        <p:nvSpPr>
          <p:cNvPr id="36869" name="Text Box 7"/>
          <p:cNvSpPr txBox="1"/>
          <p:nvPr/>
        </p:nvSpPr>
        <p:spPr>
          <a:xfrm>
            <a:off x="2555875" y="4149725"/>
            <a:ext cx="5256213" cy="531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仿宋_GB2312" pitchFamily="49" charset="-122"/>
              </a:rPr>
              <a:t>圆柱的体积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仿宋_GB2312" pitchFamily="49" charset="-122"/>
              </a:rPr>
              <a:t>=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仿宋_GB2312" pitchFamily="49" charset="-122"/>
              </a:rPr>
              <a:t>底面积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仿宋_GB2312" pitchFamily="49" charset="-122"/>
              </a:rPr>
              <a:t>×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仿宋_GB2312" pitchFamily="49" charset="-122"/>
              </a:rPr>
              <a:t>高</a:t>
            </a:r>
          </a:p>
        </p:txBody>
      </p:sp>
      <p:sp>
        <p:nvSpPr>
          <p:cNvPr id="36870" name="Text Box 8"/>
          <p:cNvSpPr txBox="1"/>
          <p:nvPr/>
        </p:nvSpPr>
        <p:spPr>
          <a:xfrm>
            <a:off x="2678113" y="4868863"/>
            <a:ext cx="5256212" cy="531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</a:rPr>
              <a:t>V=Sh</a:t>
            </a:r>
          </a:p>
        </p:txBody>
      </p:sp>
      <p:sp>
        <p:nvSpPr>
          <p:cNvPr id="191497" name="Text Box 9"/>
          <p:cNvSpPr txBox="1"/>
          <p:nvPr/>
        </p:nvSpPr>
        <p:spPr>
          <a:xfrm>
            <a:off x="7885113" y="4365625"/>
            <a:ext cx="790575" cy="1263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9600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91498" name="Rectangle 10"/>
          <p:cNvSpPr/>
          <p:nvPr/>
        </p:nvSpPr>
        <p:spPr>
          <a:xfrm>
            <a:off x="7667625" y="4221163"/>
            <a:ext cx="1204913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8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7" grpId="0"/>
      <p:bldP spid="1914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178175" cy="1139825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学以致用：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1295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　　　有一根圆柱形钢材，底面积是</a:t>
            </a: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50</a:t>
            </a: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平方厘米，长是</a:t>
            </a: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2.1</a:t>
            </a: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米，你能求出它的体积吗？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755650" y="3068638"/>
            <a:ext cx="3887788" cy="647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2.1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米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=210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厘米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68313" y="4005263"/>
            <a:ext cx="8229600" cy="17287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　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V=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sh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　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=50×210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     =10500(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平方厘米）</a:t>
            </a:r>
          </a:p>
        </p:txBody>
      </p:sp>
      <p:sp>
        <p:nvSpPr>
          <p:cNvPr id="37894" name="Oval 6"/>
          <p:cNvSpPr/>
          <p:nvPr/>
        </p:nvSpPr>
        <p:spPr>
          <a:xfrm>
            <a:off x="827088" y="1773238"/>
            <a:ext cx="719137" cy="2889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/>
            <a:r>
              <a:rPr lang="en-US" altLang="zh-CN" dirty="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med">
    <p:split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/>
          <p:nvPr/>
        </p:nvSpPr>
        <p:spPr>
          <a:xfrm>
            <a:off x="539750" y="549275"/>
            <a:ext cx="1728788" cy="908050"/>
          </a:xfrm>
          <a:prstGeom prst="irregularSeal2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5" name="Rectangle 3"/>
          <p:cNvSpPr/>
          <p:nvPr/>
        </p:nvSpPr>
        <p:spPr>
          <a:xfrm>
            <a:off x="20638" y="1647825"/>
            <a:ext cx="8664575" cy="3565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latinLnBrk="0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１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已知圆柱体的底面半径和高，怎样求体积？</a:t>
            </a:r>
            <a:b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     </a:t>
            </a:r>
          </a:p>
          <a:p>
            <a:pPr latinLnBrk="0">
              <a:lnSpc>
                <a:spcPct val="100000"/>
              </a:lnSpc>
              <a:spcBef>
                <a:spcPct val="0"/>
              </a:spcBef>
              <a:buClrTx/>
              <a:buFontTx/>
            </a:pP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atinLnBrk="0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２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已知圆柱体的底面直径和高，怎样求体积？</a:t>
            </a:r>
            <a:b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  <a:p>
            <a:pPr latinLnBrk="0">
              <a:lnSpc>
                <a:spcPct val="100000"/>
              </a:lnSpc>
              <a:spcBef>
                <a:spcPct val="0"/>
              </a:spcBef>
              <a:buClrTx/>
              <a:buFontTx/>
            </a:pP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atinLnBrk="0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３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已知圆柱体的底面周长和高，怎样求体积 ？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8916" name="Text Box 4"/>
          <p:cNvSpPr txBox="1"/>
          <p:nvPr/>
        </p:nvSpPr>
        <p:spPr>
          <a:xfrm>
            <a:off x="684213" y="692150"/>
            <a:ext cx="110172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讨论</a:t>
            </a:r>
          </a:p>
        </p:txBody>
      </p:sp>
      <p:sp>
        <p:nvSpPr>
          <p:cNvPr id="38917" name="Text Box 5"/>
          <p:cNvSpPr txBox="1"/>
          <p:nvPr/>
        </p:nvSpPr>
        <p:spPr>
          <a:xfrm>
            <a:off x="1331913" y="2636838"/>
            <a:ext cx="184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0"/>
              </a:spcBef>
              <a:buClrTx/>
              <a:buFontTx/>
            </a:pPr>
            <a:endParaRPr lang="zh-CN" altLang="zh-CN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4438" name="Text Box 6"/>
          <p:cNvSpPr txBox="1"/>
          <p:nvPr/>
        </p:nvSpPr>
        <p:spPr>
          <a:xfrm>
            <a:off x="2268538" y="2300288"/>
            <a:ext cx="305911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S=∏</a:t>
            </a:r>
            <a:r>
              <a:rPr lang="en-US" altLang="zh-CN" sz="4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</a:t>
            </a:r>
            <a:r>
              <a:rPr lang="en-US" altLang="zh-CN" sz="4000" baseline="50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4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v=sh</a:t>
            </a:r>
          </a:p>
        </p:txBody>
      </p:sp>
      <p:sp>
        <p:nvSpPr>
          <p:cNvPr id="38919" name="Rectangle 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0" name="Rectangle 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4441" name="Text Box 9"/>
          <p:cNvSpPr txBox="1"/>
          <p:nvPr/>
        </p:nvSpPr>
        <p:spPr>
          <a:xfrm>
            <a:off x="1476375" y="5418138"/>
            <a:ext cx="4876800" cy="1189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r=c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÷2∏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S=∏</a:t>
            </a:r>
            <a:r>
              <a:rPr lang="en-US" altLang="zh-CN" sz="4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</a:t>
            </a:r>
            <a:r>
              <a:rPr lang="en-US" altLang="zh-CN" sz="4000" baseline="50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3200" baseline="50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v=sh</a:t>
            </a:r>
          </a:p>
          <a:p>
            <a:pPr algn="l" latinLnBrk="0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1908175" y="3644900"/>
            <a:ext cx="5154613" cy="1008063"/>
            <a:chOff x="1156" y="2296"/>
            <a:chExt cx="3247" cy="635"/>
          </a:xfrm>
        </p:grpSpPr>
        <p:sp>
          <p:nvSpPr>
            <p:cNvPr id="38923" name="Rectangle 11"/>
            <p:cNvSpPr/>
            <p:nvPr/>
          </p:nvSpPr>
          <p:spPr>
            <a:xfrm>
              <a:off x="2200" y="2370"/>
              <a:ext cx="2203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 latinLnBrk="0">
                <a:lnSpc>
                  <a:spcPct val="100000"/>
                </a:lnSpc>
                <a:spcBef>
                  <a:spcPct val="0"/>
                </a:spcBef>
                <a:buClrTx/>
                <a:buFontTx/>
              </a:pPr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   </a:t>
              </a:r>
              <a:r>
                <a: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 S=∏</a:t>
              </a:r>
              <a:r>
                <a:rPr lang="en-US" altLang="zh-CN" sz="40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r</a:t>
              </a:r>
              <a:r>
                <a:rPr lang="en-US" altLang="zh-CN" sz="4000" baseline="500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 </a:t>
              </a:r>
              <a:r>
                <a:rPr lang="en-US" altLang="zh-CN" sz="40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v=sh</a:t>
              </a:r>
            </a:p>
          </p:txBody>
        </p:sp>
        <p:sp>
          <p:nvSpPr>
            <p:cNvPr id="38924" name="Text Box 12"/>
            <p:cNvSpPr txBox="1"/>
            <p:nvPr/>
          </p:nvSpPr>
          <p:spPr>
            <a:xfrm>
              <a:off x="1156" y="2370"/>
              <a:ext cx="373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 latinLnBrk="0">
                <a:lnSpc>
                  <a:spcPct val="100000"/>
                </a:lnSpc>
                <a:spcBef>
                  <a:spcPct val="0"/>
                </a:spcBef>
                <a:buClrTx/>
                <a:buFontTx/>
              </a:pPr>
              <a:r>
                <a:rPr lang="en-US" altLang="zh-CN" sz="40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r</a:t>
              </a:r>
              <a:r>
                <a: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=</a:t>
              </a:r>
            </a:p>
          </p:txBody>
        </p:sp>
        <p:graphicFrame>
          <p:nvGraphicFramePr>
            <p:cNvPr id="38925" name="Object 13"/>
            <p:cNvGraphicFramePr>
              <a:graphicFrameLocks noChangeAspect="1"/>
            </p:cNvGraphicFramePr>
            <p:nvPr/>
          </p:nvGraphicFramePr>
          <p:xfrm>
            <a:off x="1610" y="2296"/>
            <a:ext cx="263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r:id="rId4" imgW="165100" imgH="393065" progId="Equation.3">
                    <p:embed/>
                  </p:oleObj>
                </mc:Choice>
                <mc:Fallback>
                  <p:oleObj r:id="rId4" imgW="165100" imgH="393065" progId="Equation.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10" y="2296"/>
                          <a:ext cx="263" cy="6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checker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8" grpId="0"/>
      <p:bldP spid="2744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3298825" cy="67945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b="1" dirty="0">
                <a:solidFill>
                  <a:srgbClr val="FF3300"/>
                </a:solidFill>
              </a:rPr>
              <a:t>达标测评</a:t>
            </a:r>
          </a:p>
        </p:txBody>
      </p:sp>
      <p:sp>
        <p:nvSpPr>
          <p:cNvPr id="39939" name="Rectangle 3"/>
          <p:cNvSpPr>
            <a:spLocks noGrp="1" noRot="1"/>
          </p:cNvSpPr>
          <p:nvPr>
            <p:ph type="body" sz="half" idx="1"/>
          </p:nvPr>
        </p:nvSpPr>
        <p:spPr>
          <a:xfrm>
            <a:off x="468313" y="1196975"/>
            <a:ext cx="1954212" cy="388938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en-US" sz="2400" dirty="0">
                <a:solidFill>
                  <a:srgbClr val="990000"/>
                </a:solidFill>
              </a:rPr>
              <a:t>　</a:t>
            </a:r>
            <a:r>
              <a:rPr lang="zh-CN" altLang="en-US" sz="2400" b="1" dirty="0">
                <a:solidFill>
                  <a:schemeClr val="tx2"/>
                </a:solidFill>
              </a:rPr>
              <a:t>一、填表</a:t>
            </a:r>
          </a:p>
        </p:txBody>
      </p:sp>
      <p:graphicFrame>
        <p:nvGraphicFramePr>
          <p:cNvPr id="11336" name="Group 72"/>
          <p:cNvGraphicFramePr>
            <a:graphicFrameLocks noGrp="1"/>
          </p:cNvGraphicFramePr>
          <p:nvPr>
            <p:ph sz="half" idx="1"/>
          </p:nvPr>
        </p:nvGraphicFramePr>
        <p:xfrm>
          <a:off x="688975" y="1700213"/>
          <a:ext cx="7367588" cy="1757363"/>
        </p:xfrm>
        <a:graphic>
          <a:graphicData uri="http://schemas.openxmlformats.org/drawingml/2006/table">
            <a:tbl>
              <a:tblPr/>
              <a:tblGrid>
                <a:gridCol w="261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6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底面积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（平方米）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高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（米）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圆柱的体积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（立方米）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华文仿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anose="05020102010507070707" pitchFamily="18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960" name="Rectangle 60"/>
          <p:cNvSpPr/>
          <p:nvPr/>
        </p:nvSpPr>
        <p:spPr>
          <a:xfrm>
            <a:off x="395288" y="3716338"/>
            <a:ext cx="7345362" cy="10810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l" latinLnBrk="0">
              <a:lnSpc>
                <a:spcPct val="100000"/>
              </a:lnSpc>
              <a:spcBef>
                <a:spcPct val="100000"/>
              </a:spcBef>
              <a:spcAft>
                <a:spcPct val="10000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二、一个圆柱形容器，底面半径是</a:t>
            </a:r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厘米，高是</a:t>
            </a:r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分米。它的容积是多少立方分米？</a:t>
            </a:r>
          </a:p>
        </p:txBody>
      </p:sp>
      <p:sp>
        <p:nvSpPr>
          <p:cNvPr id="11329" name="Text Box 65"/>
          <p:cNvSpPr txBox="1"/>
          <p:nvPr/>
        </p:nvSpPr>
        <p:spPr>
          <a:xfrm>
            <a:off x="6156325" y="2257425"/>
            <a:ext cx="792163" cy="88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45</a:t>
            </a:r>
          </a:p>
          <a:p>
            <a:pPr marL="342900" indent="-342900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1330" name="Text Box 66"/>
          <p:cNvSpPr txBox="1"/>
          <p:nvPr/>
        </p:nvSpPr>
        <p:spPr>
          <a:xfrm>
            <a:off x="6083300" y="2905125"/>
            <a:ext cx="1081088" cy="88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25.6</a:t>
            </a:r>
          </a:p>
          <a:p>
            <a:pPr marL="342900" indent="-342900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1331" name="Rectangle 67"/>
          <p:cNvSpPr/>
          <p:nvPr/>
        </p:nvSpPr>
        <p:spPr>
          <a:xfrm>
            <a:off x="468313" y="4508500"/>
            <a:ext cx="7345362" cy="10810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l" latinLnBrk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　　　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25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厘米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=2.5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分米</a:t>
            </a:r>
          </a:p>
          <a:p>
            <a:pPr marL="342900" indent="-342900" algn="l" latinLnBrk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　　　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3.14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×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2.5²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×8</a:t>
            </a:r>
          </a:p>
          <a:p>
            <a:pPr marL="342900" indent="-342900" algn="l" latinLnBrk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　　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=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3.14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×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6.25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×8</a:t>
            </a:r>
          </a:p>
          <a:p>
            <a:pPr marL="342900" indent="-342900" algn="l" latinLnBrk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　　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=157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永中宋体" pitchFamily="2" charset="-122"/>
              </a:rPr>
              <a:t>（立方分米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  <a:p>
            <a:pPr marL="342900" indent="-342900" algn="l" latinLnBrk="0">
              <a:lnSpc>
                <a:spcPct val="100000"/>
              </a:lnSpc>
              <a:spcAft>
                <a:spcPct val="2000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l" latinLnBrk="0">
              <a:lnSpc>
                <a:spcPct val="100000"/>
              </a:lnSpc>
              <a:spcBef>
                <a:spcPct val="100000"/>
              </a:spcBef>
              <a:spcAft>
                <a:spcPct val="10000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l" latinLnBrk="0">
              <a:lnSpc>
                <a:spcPct val="100000"/>
              </a:lnSpc>
              <a:spcBef>
                <a:spcPct val="100000"/>
              </a:spcBef>
              <a:spcAft>
                <a:spcPct val="10000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9" grpId="0"/>
      <p:bldP spid="113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-1189037" y="476250"/>
            <a:ext cx="77724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800" b="1" dirty="0">
                <a:solidFill>
                  <a:srgbClr val="FF0066"/>
                </a:solidFill>
              </a:rPr>
              <a:t>生活中的数学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1989138"/>
            <a:ext cx="6621463" cy="4114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>
                <a:srgbClr val="343A1B"/>
              </a:buClr>
              <a:buSzTx/>
              <a:buFont typeface="MS Gothic" panose="020B0609070205080204" pitchFamily="49" charset="-128"/>
              <a:buNone/>
            </a:pPr>
            <a:r>
              <a:rPr lang="zh-CN" altLang="en-US" sz="2800" dirty="0">
                <a:solidFill>
                  <a:srgbClr val="0000FF"/>
                </a:solidFill>
              </a:rPr>
              <a:t>　　　一饮料生产商生产一种饮料，采用圆柱形易拉罐包装，从易拉罐的外面量，底面直径是</a:t>
            </a:r>
            <a:r>
              <a:rPr lang="en-US" altLang="zh-CN" sz="2800" dirty="0">
                <a:solidFill>
                  <a:srgbClr val="0000FF"/>
                </a:solidFill>
              </a:rPr>
              <a:t>6</a:t>
            </a:r>
            <a:r>
              <a:rPr lang="zh-CN" altLang="en-US" sz="2800" dirty="0">
                <a:solidFill>
                  <a:srgbClr val="0000FF"/>
                </a:solidFill>
              </a:rPr>
              <a:t>厘米，高是</a:t>
            </a:r>
            <a:r>
              <a:rPr lang="en-US" altLang="zh-CN" sz="2800" dirty="0">
                <a:solidFill>
                  <a:srgbClr val="0000FF"/>
                </a:solidFill>
              </a:rPr>
              <a:t>12</a:t>
            </a:r>
            <a:r>
              <a:rPr lang="zh-CN" altLang="en-US" sz="2800" dirty="0">
                <a:solidFill>
                  <a:srgbClr val="0000FF"/>
                </a:solidFill>
              </a:rPr>
              <a:t>厘米，易拉罐侧面印有</a:t>
            </a:r>
            <a:r>
              <a:rPr lang="zh-CN" altLang="en-US" sz="2800" dirty="0">
                <a:solidFill>
                  <a:srgbClr val="0000FF"/>
                </a:solidFill>
                <a:latin typeface="Century" panose="02040604050505020304" pitchFamily="18" charset="0"/>
              </a:rPr>
              <a:t>“</a:t>
            </a:r>
            <a:r>
              <a:rPr lang="zh-CN" altLang="en-US" sz="2800" dirty="0">
                <a:solidFill>
                  <a:srgbClr val="0000FF"/>
                </a:solidFill>
              </a:rPr>
              <a:t>净含量</a:t>
            </a:r>
            <a:r>
              <a:rPr lang="en-US" altLang="zh-CN" sz="2800" dirty="0">
                <a:solidFill>
                  <a:srgbClr val="0000FF"/>
                </a:solidFill>
              </a:rPr>
              <a:t>340</a:t>
            </a:r>
            <a:r>
              <a:rPr lang="zh-CN" altLang="en-US" sz="2800" dirty="0">
                <a:solidFill>
                  <a:srgbClr val="0000FF"/>
                </a:solidFill>
              </a:rPr>
              <a:t>毫升</a:t>
            </a:r>
            <a:r>
              <a:rPr lang="zh-CN" altLang="en-US" sz="2800" dirty="0">
                <a:solidFill>
                  <a:srgbClr val="0000FF"/>
                </a:solidFill>
                <a:latin typeface="Century" panose="02040604050505020304" pitchFamily="18" charset="0"/>
              </a:rPr>
              <a:t>”</a:t>
            </a:r>
            <a:r>
              <a:rPr lang="zh-CN" altLang="en-US" sz="2800" dirty="0">
                <a:solidFill>
                  <a:srgbClr val="0000FF"/>
                </a:solidFill>
              </a:rPr>
              <a:t>字样。请大家讨论：生产商是否欺骗了消费者？</a:t>
            </a:r>
          </a:p>
        </p:txBody>
      </p:sp>
      <p:sp>
        <p:nvSpPr>
          <p:cNvPr id="40964" name="Text Box 5"/>
          <p:cNvSpPr txBox="1"/>
          <p:nvPr/>
        </p:nvSpPr>
        <p:spPr>
          <a:xfrm>
            <a:off x="6732588" y="260350"/>
            <a:ext cx="2160587" cy="384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graphicFrame>
        <p:nvGraphicFramePr>
          <p:cNvPr id="819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308850" y="3933825"/>
          <a:ext cx="183515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2247900" imgH="3476625" progId="Paint.Picture">
                  <p:embed/>
                </p:oleObj>
              </mc:Choice>
              <mc:Fallback>
                <p:oleObj r:id="rId4" imgW="2247900" imgH="347662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7308850" y="3933825"/>
                        <a:ext cx="1835150" cy="29241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plit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28067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dirty="0">
                <a:solidFill>
                  <a:srgbClr val="0000FF"/>
                </a:solidFill>
                <a:ea typeface="方正魏碑简体" pitchFamily="2" charset="-122"/>
              </a:rPr>
              <a:t>课外延伸</a:t>
            </a:r>
          </a:p>
        </p:txBody>
      </p:sp>
      <p:sp>
        <p:nvSpPr>
          <p:cNvPr id="83971" name="Rectangle 3"/>
          <p:cNvSpPr>
            <a:spLocks noGrp="1"/>
          </p:cNvSpPr>
          <p:nvPr>
            <p:ph idx="1"/>
          </p:nvPr>
        </p:nvSpPr>
        <p:spPr>
          <a:xfrm>
            <a:off x="1835150" y="4437063"/>
            <a:ext cx="5976938" cy="1512887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dirty="0"/>
              <a:t>　　　</a:t>
            </a:r>
            <a:r>
              <a:rPr lang="zh-CN" altLang="en-US" sz="2400" dirty="0">
                <a:solidFill>
                  <a:srgbClr val="0000FF"/>
                </a:solidFill>
              </a:rPr>
              <a:t>课下</a:t>
            </a:r>
            <a:r>
              <a:rPr lang="zh-CN" altLang="en-US" sz="2800" dirty="0">
                <a:solidFill>
                  <a:srgbClr val="0000FF"/>
                </a:solidFill>
                <a:ea typeface="楷体_GB2312" pitchFamily="49" charset="-122"/>
              </a:rPr>
              <a:t>量一个圆柱形杯子的高和底面直径</a:t>
            </a:r>
            <a:r>
              <a:rPr lang="en-US" altLang="zh-CN" sz="2800" dirty="0">
                <a:solidFill>
                  <a:srgbClr val="0000FF"/>
                </a:solidFill>
                <a:ea typeface="楷体_GB2312" pitchFamily="49" charset="-122"/>
              </a:rPr>
              <a:t>(</a:t>
            </a:r>
            <a:r>
              <a:rPr lang="zh-CN" altLang="en-US" sz="2800" dirty="0">
                <a:solidFill>
                  <a:srgbClr val="0000FF"/>
                </a:solidFill>
                <a:ea typeface="楷体_GB2312" pitchFamily="49" charset="-122"/>
              </a:rPr>
              <a:t>底面周长），算出这个杯子大约可以装　水多少克？（</a:t>
            </a:r>
            <a:r>
              <a:rPr lang="en-US" altLang="zh-CN" sz="2800" dirty="0">
                <a:solidFill>
                  <a:srgbClr val="0000FF"/>
                </a:solidFill>
                <a:ea typeface="楷体_GB2312" pitchFamily="49" charset="-122"/>
              </a:rPr>
              <a:t>1</a:t>
            </a:r>
            <a:r>
              <a:rPr lang="zh-CN" altLang="en-US" sz="2800" dirty="0">
                <a:solidFill>
                  <a:srgbClr val="0000FF"/>
                </a:solidFill>
                <a:ea typeface="楷体_GB2312" pitchFamily="49" charset="-122"/>
              </a:rPr>
              <a:t>立方厘米水重</a:t>
            </a:r>
            <a:r>
              <a:rPr lang="en-US" altLang="zh-CN" sz="2800" dirty="0">
                <a:solidFill>
                  <a:srgbClr val="0000FF"/>
                </a:solidFill>
                <a:ea typeface="楷体_GB2312" pitchFamily="49" charset="-122"/>
              </a:rPr>
              <a:t>1</a:t>
            </a:r>
            <a:r>
              <a:rPr lang="zh-CN" altLang="en-US" sz="2800" dirty="0">
                <a:solidFill>
                  <a:srgbClr val="0000FF"/>
                </a:solidFill>
                <a:ea typeface="楷体_GB2312" pitchFamily="49" charset="-122"/>
              </a:rPr>
              <a:t>克）</a:t>
            </a:r>
          </a:p>
        </p:txBody>
      </p:sp>
      <p:sp>
        <p:nvSpPr>
          <p:cNvPr id="41988" name="AutoShape 4">
            <a:hlinkClick r:id="" action="ppaction://hlinkshowjump?jump=endshow">
              <a:snd r:embed="rId2" name="coin.wav"/>
            </a:hlinkClick>
          </p:cNvPr>
          <p:cNvSpPr/>
          <p:nvPr/>
        </p:nvSpPr>
        <p:spPr>
          <a:xfrm>
            <a:off x="7885113" y="6092825"/>
            <a:ext cx="790575" cy="288925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pPr marL="342900" indent="-342900"/>
            <a:r>
              <a:rPr lang="zh-CN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方正楷体简体" pitchFamily="2" charset="-122"/>
              </a:rPr>
              <a:t>退出</a:t>
            </a:r>
          </a:p>
        </p:txBody>
      </p:sp>
      <p:pic>
        <p:nvPicPr>
          <p:cNvPr id="41989" name="Picture 6" descr="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1484313"/>
            <a:ext cx="1771650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425" y="981075"/>
            <a:ext cx="8077200" cy="10668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教学目标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2988" y="2273300"/>
            <a:ext cx="70723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l" defTabSz="914400"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4000" b="1" kern="1200" cap="none" spc="0" normalizeH="0" baseline="0" noProof="0" dirty="0">
                <a:solidFill>
                  <a:schemeClr val="tx2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1</a:t>
            </a:r>
            <a:r>
              <a:rPr kumimoji="1" lang="zh-CN" altLang="en-US" sz="4000" b="1" kern="1200" cap="none" spc="0" normalizeH="0" baseline="0" noProof="0" dirty="0">
                <a:solidFill>
                  <a:schemeClr val="tx2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．理解圆柱体体积公式的推导过程，掌握计算公式。</a:t>
            </a:r>
          </a:p>
          <a:p>
            <a:pPr marR="0" algn="l" defTabSz="914400"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4000" b="1" kern="1200" cap="none" spc="0" normalizeH="0" baseline="0" noProof="0" dirty="0">
                <a:solidFill>
                  <a:schemeClr val="tx2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2</a:t>
            </a:r>
            <a:r>
              <a:rPr kumimoji="1" lang="zh-CN" altLang="en-US" sz="4000" b="1" kern="1200" cap="none" spc="0" normalizeH="0" baseline="0" noProof="0" dirty="0">
                <a:solidFill>
                  <a:schemeClr val="tx2">
                    <a:lumMod val="10000"/>
                  </a:schemeClr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．会运用公式计算圆柱的体积。</a:t>
            </a:r>
          </a:p>
          <a:p>
            <a:pPr marR="0" algn="l" defTabSz="914400">
              <a:buSzTx/>
              <a:buFont typeface="Wingdings" panose="05000000000000000000" pitchFamily="2" charset="2"/>
              <a:buNone/>
              <a:defRPr/>
            </a:pPr>
            <a:endParaRPr kumimoji="1" lang="zh-CN" altLang="en-US" sz="4000" b="1" kern="1200" cap="none" spc="0" normalizeH="0" baseline="0" noProof="0" dirty="0">
              <a:solidFill>
                <a:schemeClr val="tx2">
                  <a:lumMod val="10000"/>
                </a:schemeClr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>
    <p:split/>
    <p:sndAc>
      <p:stSnd>
        <p:snd r:embed="rId2" name="coin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/>
          <p:nvPr/>
        </p:nvSpPr>
        <p:spPr>
          <a:xfrm>
            <a:off x="0" y="449263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 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判断正误，对的画“√”，错误的画“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×”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3011" name="Text Box 3"/>
          <p:cNvSpPr txBox="1"/>
          <p:nvPr/>
        </p:nvSpPr>
        <p:spPr>
          <a:xfrm>
            <a:off x="0" y="14478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）圆柱体的底面积越大，它的体积越大。</a:t>
            </a:r>
          </a:p>
        </p:txBody>
      </p:sp>
      <p:sp>
        <p:nvSpPr>
          <p:cNvPr id="43012" name="Text Box 4"/>
          <p:cNvSpPr txBox="1"/>
          <p:nvPr/>
        </p:nvSpPr>
        <p:spPr>
          <a:xfrm>
            <a:off x="7391400" y="2057400"/>
            <a:ext cx="160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    ）</a:t>
            </a:r>
          </a:p>
        </p:txBody>
      </p:sp>
      <p:sp>
        <p:nvSpPr>
          <p:cNvPr id="43013" name="Text Box 5"/>
          <p:cNvSpPr txBox="1"/>
          <p:nvPr/>
        </p:nvSpPr>
        <p:spPr>
          <a:xfrm>
            <a:off x="0" y="2667000"/>
            <a:ext cx="9448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）圆柱体的高越长，它的体积越大。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4" name="Text Box 6"/>
          <p:cNvSpPr txBox="1"/>
          <p:nvPr/>
        </p:nvSpPr>
        <p:spPr>
          <a:xfrm>
            <a:off x="0" y="3962400"/>
            <a:ext cx="8839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）圆柱体的体积与长方体的体积相等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3015" name="Text Box 7"/>
          <p:cNvSpPr txBox="1"/>
          <p:nvPr/>
        </p:nvSpPr>
        <p:spPr>
          <a:xfrm>
            <a:off x="0" y="51054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）圆柱体的底面直径和高可以相等。</a:t>
            </a:r>
          </a:p>
        </p:txBody>
      </p:sp>
      <p:sp>
        <p:nvSpPr>
          <p:cNvPr id="43016" name="Text Box 8"/>
          <p:cNvSpPr txBox="1"/>
          <p:nvPr/>
        </p:nvSpPr>
        <p:spPr>
          <a:xfrm>
            <a:off x="7391400" y="3276600"/>
            <a:ext cx="1752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   ）</a:t>
            </a:r>
          </a:p>
        </p:txBody>
      </p:sp>
      <p:sp>
        <p:nvSpPr>
          <p:cNvPr id="43017" name="Text Box 9"/>
          <p:cNvSpPr txBox="1"/>
          <p:nvPr/>
        </p:nvSpPr>
        <p:spPr>
          <a:xfrm>
            <a:off x="7543800" y="4572000"/>
            <a:ext cx="160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  ）</a:t>
            </a:r>
          </a:p>
        </p:txBody>
      </p:sp>
      <p:sp>
        <p:nvSpPr>
          <p:cNvPr id="43018" name="Text Box 10"/>
          <p:cNvSpPr txBox="1"/>
          <p:nvPr/>
        </p:nvSpPr>
        <p:spPr>
          <a:xfrm>
            <a:off x="7524750" y="5661025"/>
            <a:ext cx="18351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   ）</a:t>
            </a:r>
          </a:p>
        </p:txBody>
      </p:sp>
      <p:sp>
        <p:nvSpPr>
          <p:cNvPr id="279563" name="Text Box 11"/>
          <p:cNvSpPr txBox="1"/>
          <p:nvPr/>
        </p:nvSpPr>
        <p:spPr>
          <a:xfrm>
            <a:off x="7772400" y="2025650"/>
            <a:ext cx="60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279564" name="Text Box 12"/>
          <p:cNvSpPr txBox="1"/>
          <p:nvPr/>
        </p:nvSpPr>
        <p:spPr>
          <a:xfrm>
            <a:off x="7772400" y="3244850"/>
            <a:ext cx="60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279565" name="Text Box 13"/>
          <p:cNvSpPr txBox="1"/>
          <p:nvPr/>
        </p:nvSpPr>
        <p:spPr>
          <a:xfrm>
            <a:off x="7924800" y="4540250"/>
            <a:ext cx="60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279566" name="Text Box 14"/>
          <p:cNvSpPr txBox="1"/>
          <p:nvPr/>
        </p:nvSpPr>
        <p:spPr>
          <a:xfrm>
            <a:off x="8001000" y="5607050"/>
            <a:ext cx="60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50000"/>
              </a:spcBef>
              <a:buClrTx/>
              <a:buFontTx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</a:p>
        </p:txBody>
      </p:sp>
    </p:spTree>
  </p:cSld>
  <p:clrMapOvr>
    <a:masterClrMapping/>
  </p:clrMapOvr>
  <p:transition>
    <p:split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3" grpId="0"/>
      <p:bldP spid="279564" grpId="0"/>
      <p:bldP spid="279565" grpId="0"/>
      <p:bldP spid="2795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43240" y="714356"/>
            <a:ext cx="3127780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5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Gulim" pitchFamily="34" charset="-127"/>
                <a:cs typeface="+mn-cs"/>
              </a:rPr>
              <a:t>全课小结 </a:t>
            </a:r>
          </a:p>
        </p:txBody>
      </p:sp>
      <p:sp>
        <p:nvSpPr>
          <p:cNvPr id="44035" name="TextBox 3"/>
          <p:cNvSpPr txBox="1"/>
          <p:nvPr/>
        </p:nvSpPr>
        <p:spPr>
          <a:xfrm>
            <a:off x="611188" y="2151063"/>
            <a:ext cx="789305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4000" dirty="0">
                <a:latin typeface="楷体_GB2312" pitchFamily="49" charset="-122"/>
                <a:ea typeface="楷体_GB2312" pitchFamily="49" charset="-122"/>
              </a:rPr>
              <a:t>通过本节课的学习，你有什么收获？</a:t>
            </a:r>
          </a:p>
          <a:p>
            <a:pPr algn="l"/>
            <a:r>
              <a:rPr lang="en-US" altLang="zh-CN" sz="4000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</a:rPr>
              <a:t>．圆柱体体积公式的推导方法。</a:t>
            </a:r>
          </a:p>
          <a:p>
            <a:pPr algn="l"/>
            <a:r>
              <a:rPr lang="en-US" altLang="zh-CN" sz="40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</a:rPr>
              <a:t>．公式的应用。 </a:t>
            </a:r>
          </a:p>
        </p:txBody>
      </p:sp>
    </p:spTree>
  </p:cSld>
  <p:clrMapOvr>
    <a:masterClrMapping/>
  </p:clrMapOvr>
  <p:transition>
    <p:split/>
    <p:sndAc>
      <p:stSnd>
        <p:snd r:embed="rId2" name="coi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1125538"/>
            <a:ext cx="6264275" cy="405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37"/>
          <p:cNvSpPr txBox="1"/>
          <p:nvPr/>
        </p:nvSpPr>
        <p:spPr>
          <a:xfrm>
            <a:off x="2339975" y="5734050"/>
            <a:ext cx="4608513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3200" dirty="0">
                <a:solidFill>
                  <a:srgbClr val="00FFCC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孔庙</a:t>
            </a:r>
          </a:p>
        </p:txBody>
      </p:sp>
      <p:sp>
        <p:nvSpPr>
          <p:cNvPr id="25604" name="Text Box 38"/>
          <p:cNvSpPr txBox="1"/>
          <p:nvPr/>
        </p:nvSpPr>
        <p:spPr>
          <a:xfrm>
            <a:off x="250825" y="333375"/>
            <a:ext cx="46085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生活中的圆柱</a:t>
            </a:r>
          </a:p>
        </p:txBody>
      </p:sp>
    </p:spTree>
  </p:cSld>
  <p:clrMapOvr>
    <a:masterClrMapping/>
  </p:clrMapOvr>
  <p:transition spd="med">
    <p:zoom/>
    <p:sndAc>
      <p:stSnd>
        <p:snd r:embed="rId2" name="coin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{1B191B6F-F298-11D7-96A8-0050BAFA3556}">
            <a:hlinkClick r:id="" action="ppaction://noaction">
              <a:snd r:embed="rId3" name="typ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981075"/>
            <a:ext cx="6408738" cy="422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 Box 5"/>
          <p:cNvSpPr txBox="1"/>
          <p:nvPr/>
        </p:nvSpPr>
        <p:spPr>
          <a:xfrm>
            <a:off x="2428875" y="5715000"/>
            <a:ext cx="4608513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3200" dirty="0">
                <a:solidFill>
                  <a:srgbClr val="00FFCC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美国白宫</a:t>
            </a:r>
          </a:p>
        </p:txBody>
      </p:sp>
      <p:sp>
        <p:nvSpPr>
          <p:cNvPr id="26628" name="Text Box 6"/>
          <p:cNvSpPr txBox="1"/>
          <p:nvPr/>
        </p:nvSpPr>
        <p:spPr>
          <a:xfrm>
            <a:off x="250825" y="333375"/>
            <a:ext cx="46085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生活中的圆柱</a:t>
            </a:r>
          </a:p>
        </p:txBody>
      </p:sp>
    </p:spTree>
  </p:cSld>
  <p:clrMapOvr>
    <a:masterClrMapping/>
  </p:clrMapOvr>
  <p:transition spd="med">
    <p:zoom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玻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81075"/>
            <a:ext cx="5688012" cy="4532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5"/>
          <p:cNvSpPr txBox="1"/>
          <p:nvPr/>
        </p:nvSpPr>
        <p:spPr>
          <a:xfrm>
            <a:off x="2339975" y="5734050"/>
            <a:ext cx="4608513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3200" dirty="0">
                <a:solidFill>
                  <a:srgbClr val="00FFCC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瓷器</a:t>
            </a:r>
          </a:p>
        </p:txBody>
      </p:sp>
      <p:sp>
        <p:nvSpPr>
          <p:cNvPr id="27652" name="Text Box 6"/>
          <p:cNvSpPr txBox="1"/>
          <p:nvPr/>
        </p:nvSpPr>
        <p:spPr>
          <a:xfrm>
            <a:off x="250825" y="333375"/>
            <a:ext cx="46085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生活中的圆柱</a:t>
            </a:r>
          </a:p>
        </p:txBody>
      </p:sp>
    </p:spTree>
  </p:cSld>
  <p:clrMapOvr>
    <a:masterClrMapping/>
  </p:clrMapOvr>
  <p:transition spd="med">
    <p:zoom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{1B191BD3-F298-11D7-96A8-0050BAFA3556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981075"/>
            <a:ext cx="6192838" cy="417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 Box 5"/>
          <p:cNvSpPr txBox="1"/>
          <p:nvPr/>
        </p:nvSpPr>
        <p:spPr>
          <a:xfrm>
            <a:off x="2339975" y="5734050"/>
            <a:ext cx="4608513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3200" dirty="0">
                <a:solidFill>
                  <a:srgbClr val="00FFCC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冶炼设备</a:t>
            </a:r>
          </a:p>
        </p:txBody>
      </p:sp>
      <p:sp>
        <p:nvSpPr>
          <p:cNvPr id="28676" name="Text Box 6"/>
          <p:cNvSpPr txBox="1"/>
          <p:nvPr/>
        </p:nvSpPr>
        <p:spPr>
          <a:xfrm>
            <a:off x="250825" y="333375"/>
            <a:ext cx="46085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生活中的圆柱</a:t>
            </a:r>
          </a:p>
        </p:txBody>
      </p:sp>
    </p:spTree>
  </p:cSld>
  <p:clrMapOvr>
    <a:masterClrMapping/>
  </p:clrMapOvr>
  <p:transition spd="med">
    <p:zoom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y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3" y="3276600"/>
            <a:ext cx="53340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 descr="SANY00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31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0884" name="AutoShape 4"/>
          <p:cNvSpPr/>
          <p:nvPr/>
        </p:nvSpPr>
        <p:spPr>
          <a:xfrm rot="-1798140">
            <a:off x="5292725" y="1844675"/>
            <a:ext cx="1066800" cy="325438"/>
          </a:xfrm>
          <a:prstGeom prst="rightArrow">
            <a:avLst>
              <a:gd name="adj1" fmla="val 50000"/>
              <a:gd name="adj2" fmla="val 81951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0885" name="AutoShape 5"/>
          <p:cNvSpPr/>
          <p:nvPr/>
        </p:nvSpPr>
        <p:spPr>
          <a:xfrm rot="-10169551">
            <a:off x="3419475" y="6165850"/>
            <a:ext cx="1066800" cy="325438"/>
          </a:xfrm>
          <a:prstGeom prst="rightArrow">
            <a:avLst>
              <a:gd name="adj1" fmla="val 50000"/>
              <a:gd name="adj2" fmla="val 81951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animBg="1"/>
      <p:bldP spid="2508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7138988" cy="97631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永中楷体" pitchFamily="2" charset="-122"/>
                <a:cs typeface="+mj-cs"/>
              </a:rPr>
              <a:t>你能说出下列立体图形的体积公式吗？</a:t>
            </a:r>
          </a:p>
        </p:txBody>
      </p:sp>
      <p:sp>
        <p:nvSpPr>
          <p:cNvPr id="30723" name="AutoShape 4"/>
          <p:cNvSpPr/>
          <p:nvPr/>
        </p:nvSpPr>
        <p:spPr>
          <a:xfrm>
            <a:off x="1547813" y="1341438"/>
            <a:ext cx="1655762" cy="16557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30724" name="AutoShape 5"/>
          <p:cNvSpPr/>
          <p:nvPr/>
        </p:nvSpPr>
        <p:spPr>
          <a:xfrm>
            <a:off x="4643438" y="1628775"/>
            <a:ext cx="2592387" cy="12969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86374" name="Text Box 6"/>
          <p:cNvSpPr txBox="1"/>
          <p:nvPr/>
        </p:nvSpPr>
        <p:spPr>
          <a:xfrm>
            <a:off x="900113" y="3716338"/>
            <a:ext cx="61928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永中粗黑" pitchFamily="2" charset="-122"/>
              </a:rPr>
              <a:t>正方体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永中粗黑" pitchFamily="2" charset="-122"/>
              </a:rPr>
              <a:t>体积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永中粗黑" pitchFamily="2" charset="-122"/>
              </a:rPr>
              <a:t>=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永中粗黑" pitchFamily="2" charset="-122"/>
              </a:rPr>
              <a:t>底面积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永中粗黑" pitchFamily="2" charset="-122"/>
              </a:rPr>
              <a:t>×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永中粗黑" pitchFamily="2" charset="-122"/>
              </a:rPr>
              <a:t>高</a:t>
            </a:r>
          </a:p>
        </p:txBody>
      </p:sp>
      <p:sp>
        <p:nvSpPr>
          <p:cNvPr id="186375" name="Text Box 7">
            <a:hlinkClick r:id="" action="ppaction://noaction">
              <a:snd r:embed="rId2" name="chimes.wav"/>
            </a:hlinkClick>
          </p:cNvPr>
          <p:cNvSpPr txBox="1"/>
          <p:nvPr/>
        </p:nvSpPr>
        <p:spPr>
          <a:xfrm>
            <a:off x="895350" y="4365625"/>
            <a:ext cx="61928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永中粗黑" pitchFamily="2" charset="-122"/>
              </a:rPr>
              <a:t>长方体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永中粗黑" pitchFamily="2" charset="-122"/>
              </a:rPr>
              <a:t>体积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永中粗黑" pitchFamily="2" charset="-122"/>
              </a:rPr>
              <a:t>=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永中粗黑" pitchFamily="2" charset="-122"/>
              </a:rPr>
              <a:t>底面积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永中粗黑" pitchFamily="2" charset="-122"/>
              </a:rPr>
              <a:t>×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永中粗黑" pitchFamily="2" charset="-122"/>
              </a:rPr>
              <a:t>高</a:t>
            </a:r>
          </a:p>
        </p:txBody>
      </p:sp>
      <p:sp>
        <p:nvSpPr>
          <p:cNvPr id="186377" name="Text Box 9">
            <a:hlinkClick r:id="" action="ppaction://noaction">
              <a:snd r:embed="rId3" name="type.wav"/>
            </a:hlinkClick>
          </p:cNvPr>
          <p:cNvSpPr txBox="1"/>
          <p:nvPr/>
        </p:nvSpPr>
        <p:spPr>
          <a:xfrm>
            <a:off x="1403350" y="5300663"/>
            <a:ext cx="5257800" cy="1054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Arial" panose="020B0604020202020204" pitchFamily="34" charset="0"/>
              </a:rPr>
              <a:t>V=Sh</a:t>
            </a:r>
          </a:p>
          <a:p>
            <a:pPr marL="342900" indent="-342900"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/>
      <p:bldP spid="186375" grpId="0"/>
      <p:bldP spid="1863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7643813" cy="112077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猜一猜：</a:t>
            </a:r>
          </a:p>
        </p:txBody>
      </p:sp>
      <p:sp>
        <p:nvSpPr>
          <p:cNvPr id="31747" name="AutoShape 5"/>
          <p:cNvSpPr/>
          <p:nvPr/>
        </p:nvSpPr>
        <p:spPr>
          <a:xfrm>
            <a:off x="468313" y="1989138"/>
            <a:ext cx="1728787" cy="2879725"/>
          </a:xfrm>
          <a:prstGeom prst="can">
            <a:avLst>
              <a:gd name="adj" fmla="val 41644"/>
            </a:avLst>
          </a:prstGeom>
          <a:solidFill>
            <a:srgbClr val="80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31748" name="AutoShape 6"/>
          <p:cNvSpPr/>
          <p:nvPr/>
        </p:nvSpPr>
        <p:spPr>
          <a:xfrm>
            <a:off x="2268538" y="1412875"/>
            <a:ext cx="4392612" cy="935038"/>
          </a:xfrm>
          <a:prstGeom prst="cloudCallout">
            <a:avLst>
              <a:gd name="adj1" fmla="val -42120"/>
              <a:gd name="adj2" fmla="val 70032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342900" indent="-342900"/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你能猜出我的体积公式吗？</a:t>
            </a:r>
          </a:p>
        </p:txBody>
      </p:sp>
      <p:sp>
        <p:nvSpPr>
          <p:cNvPr id="217095" name="Text Box 7"/>
          <p:cNvSpPr txBox="1"/>
          <p:nvPr/>
        </p:nvSpPr>
        <p:spPr>
          <a:xfrm>
            <a:off x="2555875" y="4149725"/>
            <a:ext cx="5256213" cy="531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仿宋_GB2312" pitchFamily="49" charset="-122"/>
              </a:rPr>
              <a:t>圆柱的体积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仿宋_GB2312" pitchFamily="49" charset="-122"/>
              </a:rPr>
              <a:t>=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仿宋_GB2312" pitchFamily="49" charset="-122"/>
              </a:rPr>
              <a:t>底面积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仿宋_GB2312" pitchFamily="49" charset="-122"/>
              </a:rPr>
              <a:t>×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仿宋_GB2312" pitchFamily="49" charset="-122"/>
              </a:rPr>
              <a:t>高</a:t>
            </a:r>
          </a:p>
        </p:txBody>
      </p:sp>
      <p:sp>
        <p:nvSpPr>
          <p:cNvPr id="217096" name="Text Box 8"/>
          <p:cNvSpPr txBox="1"/>
          <p:nvPr/>
        </p:nvSpPr>
        <p:spPr>
          <a:xfrm>
            <a:off x="2678113" y="4868863"/>
            <a:ext cx="5256212" cy="531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</a:rPr>
              <a:t> </a:t>
            </a:r>
          </a:p>
        </p:txBody>
      </p:sp>
      <p:sp>
        <p:nvSpPr>
          <p:cNvPr id="217097" name="Text Box 9"/>
          <p:cNvSpPr txBox="1"/>
          <p:nvPr/>
        </p:nvSpPr>
        <p:spPr>
          <a:xfrm>
            <a:off x="7885113" y="3860800"/>
            <a:ext cx="790575" cy="1263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9600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split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/>
      <p:bldP spid="217095" grpId="1"/>
      <p:bldP spid="217096" grpId="0"/>
      <p:bldP spid="217097" grpId="0"/>
    </p:bldLst>
  </p:timing>
</p:sld>
</file>

<file path=ppt/theme/theme1.xml><?xml version="1.0" encoding="utf-8"?>
<a:theme xmlns:a="http://schemas.openxmlformats.org/drawingml/2006/main" name="WWW.2PPT.COM&#10;">
  <a:themeElements>
    <a:clrScheme name="熊猫翠竹 6">
      <a:dk1>
        <a:srgbClr val="969696"/>
      </a:dk1>
      <a:lt1>
        <a:srgbClr val="FFFFFF"/>
      </a:lt1>
      <a:dk2>
        <a:srgbClr val="FF9933"/>
      </a:dk2>
      <a:lt2>
        <a:srgbClr val="CCECFF"/>
      </a:lt2>
      <a:accent1>
        <a:srgbClr val="376EA5"/>
      </a:accent1>
      <a:accent2>
        <a:srgbClr val="FF9933"/>
      </a:accent2>
      <a:accent3>
        <a:srgbClr val="FFCAAD"/>
      </a:accent3>
      <a:accent4>
        <a:srgbClr val="DADADA"/>
      </a:accent4>
      <a:accent5>
        <a:srgbClr val="AEBACF"/>
      </a:accent5>
      <a:accent6>
        <a:srgbClr val="E78A2D"/>
      </a:accent6>
      <a:hlink>
        <a:srgbClr val="FFFF66"/>
      </a:hlink>
      <a:folHlink>
        <a:srgbClr val="66FFFF"/>
      </a:folHlink>
    </a:clrScheme>
    <a:fontScheme name="熊猫翠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ctr" defTabSz="914400" rtl="0" eaLnBrk="1" fontAlgn="base" latinLnBrk="1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Arial" panose="020B0604020202020204" pitchFamily="34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ctr" defTabSz="914400" rtl="0" eaLnBrk="1" fontAlgn="base" latinLnBrk="1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Arial" panose="020B0604020202020204" pitchFamily="34" charset="0"/>
            <a:ea typeface="Gulim" pitchFamily="34" charset="-127"/>
          </a:defRPr>
        </a:defPPr>
      </a:lstStyle>
    </a:lnDef>
  </a:objectDefaults>
  <a:extraClrSchemeLst>
    <a:extraClrScheme>
      <a:clrScheme name="熊猫翠竹 1">
        <a:dk1>
          <a:srgbClr val="969696"/>
        </a:dk1>
        <a:lt1>
          <a:srgbClr val="FFFFFF"/>
        </a:lt1>
        <a:dk2>
          <a:srgbClr val="38AC8B"/>
        </a:dk2>
        <a:lt2>
          <a:srgbClr val="FFFFFF"/>
        </a:lt2>
        <a:accent1>
          <a:srgbClr val="8A95B2"/>
        </a:accent1>
        <a:accent2>
          <a:srgbClr val="99FF33"/>
        </a:accent2>
        <a:accent3>
          <a:srgbClr val="AED2C4"/>
        </a:accent3>
        <a:accent4>
          <a:srgbClr val="DADADA"/>
        </a:accent4>
        <a:accent5>
          <a:srgbClr val="C4C8D5"/>
        </a:accent5>
        <a:accent6>
          <a:srgbClr val="8AE72D"/>
        </a:accent6>
        <a:hlink>
          <a:srgbClr val="66FF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熊猫翠竹 2">
        <a:dk1>
          <a:srgbClr val="969696"/>
        </a:dk1>
        <a:lt1>
          <a:srgbClr val="FFFFFF"/>
        </a:lt1>
        <a:dk2>
          <a:srgbClr val="0099CC"/>
        </a:dk2>
        <a:lt2>
          <a:srgbClr val="FFFFFF"/>
        </a:lt2>
        <a:accent1>
          <a:srgbClr val="93A0BB"/>
        </a:accent1>
        <a:accent2>
          <a:srgbClr val="CCFFFF"/>
        </a:accent2>
        <a:accent3>
          <a:srgbClr val="AACAE2"/>
        </a:accent3>
        <a:accent4>
          <a:srgbClr val="DADADA"/>
        </a:accent4>
        <a:accent5>
          <a:srgbClr val="C8CDDA"/>
        </a:accent5>
        <a:accent6>
          <a:srgbClr val="B9E7E7"/>
        </a:accent6>
        <a:hlink>
          <a:srgbClr val="FFFF66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熊猫翠竹 3">
        <a:dk1>
          <a:srgbClr val="C0C0C0"/>
        </a:dk1>
        <a:lt1>
          <a:srgbClr val="FFFFFF"/>
        </a:lt1>
        <a:dk2>
          <a:srgbClr val="C0C0C0"/>
        </a:dk2>
        <a:lt2>
          <a:srgbClr val="FFFF00"/>
        </a:lt2>
        <a:accent1>
          <a:srgbClr val="5F7F81"/>
        </a:accent1>
        <a:accent2>
          <a:srgbClr val="CCCCFF"/>
        </a:accent2>
        <a:accent3>
          <a:srgbClr val="DCDCDC"/>
        </a:accent3>
        <a:accent4>
          <a:srgbClr val="DADADA"/>
        </a:accent4>
        <a:accent5>
          <a:srgbClr val="B6C0C1"/>
        </a:accent5>
        <a:accent6>
          <a:srgbClr val="B9B9E7"/>
        </a:accent6>
        <a:hlink>
          <a:srgbClr val="66FF33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熊猫翠竹 4">
        <a:dk1>
          <a:srgbClr val="969696"/>
        </a:dk1>
        <a:lt1>
          <a:srgbClr val="FFFF99"/>
        </a:lt1>
        <a:dk2>
          <a:srgbClr val="336600"/>
        </a:dk2>
        <a:lt2>
          <a:srgbClr val="FFFFFF"/>
        </a:lt2>
        <a:accent1>
          <a:srgbClr val="D2990A"/>
        </a:accent1>
        <a:accent2>
          <a:srgbClr val="CCCCFF"/>
        </a:accent2>
        <a:accent3>
          <a:srgbClr val="ADB8AA"/>
        </a:accent3>
        <a:accent4>
          <a:srgbClr val="DADA82"/>
        </a:accent4>
        <a:accent5>
          <a:srgbClr val="E5CAAA"/>
        </a:accent5>
        <a:accent6>
          <a:srgbClr val="B9B9E7"/>
        </a:accent6>
        <a:hlink>
          <a:srgbClr val="00FFFF"/>
        </a:hlink>
        <a:folHlink>
          <a:srgbClr val="66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熊猫翠竹 5">
        <a:dk1>
          <a:srgbClr val="969696"/>
        </a:dk1>
        <a:lt1>
          <a:srgbClr val="CCFFFF"/>
        </a:lt1>
        <a:dk2>
          <a:srgbClr val="006699"/>
        </a:dk2>
        <a:lt2>
          <a:srgbClr val="FFFF00"/>
        </a:lt2>
        <a:accent1>
          <a:srgbClr val="8D8DB3"/>
        </a:accent1>
        <a:accent2>
          <a:srgbClr val="FF7C80"/>
        </a:accent2>
        <a:accent3>
          <a:srgbClr val="AAB8CA"/>
        </a:accent3>
        <a:accent4>
          <a:srgbClr val="AEDADA"/>
        </a:accent4>
        <a:accent5>
          <a:srgbClr val="C5C5D6"/>
        </a:accent5>
        <a:accent6>
          <a:srgbClr val="E77073"/>
        </a:accent6>
        <a:hlink>
          <a:srgbClr val="99FF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熊猫翠竹 6">
        <a:dk1>
          <a:srgbClr val="969696"/>
        </a:dk1>
        <a:lt1>
          <a:srgbClr val="FFFFFF"/>
        </a:lt1>
        <a:dk2>
          <a:srgbClr val="FF9933"/>
        </a:dk2>
        <a:lt2>
          <a:srgbClr val="CCECFF"/>
        </a:lt2>
        <a:accent1>
          <a:srgbClr val="376EA5"/>
        </a:accent1>
        <a:accent2>
          <a:srgbClr val="FF9933"/>
        </a:accent2>
        <a:accent3>
          <a:srgbClr val="FFCAAD"/>
        </a:accent3>
        <a:accent4>
          <a:srgbClr val="DADADA"/>
        </a:accent4>
        <a:accent5>
          <a:srgbClr val="AEBACF"/>
        </a:accent5>
        <a:accent6>
          <a:srgbClr val="E78A2D"/>
        </a:accent6>
        <a:hlink>
          <a:srgbClr val="FFFF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熊猫翠竹 7">
        <a:dk1>
          <a:srgbClr val="969696"/>
        </a:dk1>
        <a:lt1>
          <a:srgbClr val="FFFFFF"/>
        </a:lt1>
        <a:dk2>
          <a:srgbClr val="2B8156"/>
        </a:dk2>
        <a:lt2>
          <a:srgbClr val="00FFFF"/>
        </a:lt2>
        <a:accent1>
          <a:srgbClr val="5B8689"/>
        </a:accent1>
        <a:accent2>
          <a:srgbClr val="99FF99"/>
        </a:accent2>
        <a:accent3>
          <a:srgbClr val="ACC1B4"/>
        </a:accent3>
        <a:accent4>
          <a:srgbClr val="DADADA"/>
        </a:accent4>
        <a:accent5>
          <a:srgbClr val="B5C3C4"/>
        </a:accent5>
        <a:accent6>
          <a:srgbClr val="8AE78A"/>
        </a:accent6>
        <a:hlink>
          <a:srgbClr val="FFFF00"/>
        </a:hlink>
        <a:folHlink>
          <a:srgbClr val="D7C4E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熊猫翠竹 8">
        <a:dk1>
          <a:srgbClr val="969696"/>
        </a:dk1>
        <a:lt1>
          <a:srgbClr val="FFFF00"/>
        </a:lt1>
        <a:dk2>
          <a:srgbClr val="FFD5D5"/>
        </a:dk2>
        <a:lt2>
          <a:srgbClr val="00FF00"/>
        </a:lt2>
        <a:accent1>
          <a:srgbClr val="008080"/>
        </a:accent1>
        <a:accent2>
          <a:srgbClr val="FF5050"/>
        </a:accent2>
        <a:accent3>
          <a:srgbClr val="FFE7E7"/>
        </a:accent3>
        <a:accent4>
          <a:srgbClr val="DADA00"/>
        </a:accent4>
        <a:accent5>
          <a:srgbClr val="AAC0C0"/>
        </a:accent5>
        <a:accent6>
          <a:srgbClr val="E74848"/>
        </a:accent6>
        <a:hlink>
          <a:srgbClr val="99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ctr" defTabSz="914400" rtl="0" eaLnBrk="1" fontAlgn="base" latinLnBrk="1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Arial" panose="020B0604020202020204" pitchFamily="34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ctr" defTabSz="914400" rtl="0" eaLnBrk="1" fontAlgn="base" latinLnBrk="1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Arial" panose="020B0604020202020204" pitchFamily="34" charset="0"/>
            <a:ea typeface="Gulim" pitchFamily="34" charset="-127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天坛月色">
  <a:themeElements>
    <a:clrScheme name="天坛月色 1">
      <a:dk1>
        <a:srgbClr val="DDDDDD"/>
      </a:dk1>
      <a:lt1>
        <a:srgbClr val="FFFFFF"/>
      </a:lt1>
      <a:dk2>
        <a:srgbClr val="3366CC"/>
      </a:dk2>
      <a:lt2>
        <a:srgbClr val="FFFF66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66FFFF"/>
      </a:hlink>
      <a:folHlink>
        <a:srgbClr val="CCFFCC"/>
      </a:folHlink>
    </a:clrScheme>
    <a:fontScheme name="天坛月色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ctr" defTabSz="914400" rtl="0" eaLnBrk="1" fontAlgn="base" latinLnBrk="1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Arial" panose="020B0604020202020204" pitchFamily="34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ctr" defTabSz="914400" rtl="0" eaLnBrk="1" fontAlgn="base" latinLnBrk="1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Arial" panose="020B0604020202020204" pitchFamily="34" charset="0"/>
            <a:ea typeface="Gulim" pitchFamily="34" charset="-127"/>
          </a:defRPr>
        </a:defPPr>
      </a:lstStyle>
    </a:lnDef>
  </a:objectDefaults>
  <a:extraClrSchemeLst>
    <a:extraClrScheme>
      <a:clrScheme name="天坛月色 1">
        <a:dk1>
          <a:srgbClr val="DDDDDD"/>
        </a:dk1>
        <a:lt1>
          <a:srgbClr val="FFFFFF"/>
        </a:lt1>
        <a:dk2>
          <a:srgbClr val="3366CC"/>
        </a:dk2>
        <a:lt2>
          <a:srgbClr val="FFFF66"/>
        </a:lt2>
        <a:accent1>
          <a:srgbClr val="879CC8"/>
        </a:accent1>
        <a:accent2>
          <a:srgbClr val="C0C0C0"/>
        </a:accent2>
        <a:accent3>
          <a:srgbClr val="ADB8E2"/>
        </a:accent3>
        <a:accent4>
          <a:srgbClr val="DADADA"/>
        </a:accent4>
        <a:accent5>
          <a:srgbClr val="C3CBE0"/>
        </a:accent5>
        <a:accent6>
          <a:srgbClr val="AEAEAE"/>
        </a:accent6>
        <a:hlink>
          <a:srgbClr val="66FF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2">
        <a:dk1>
          <a:srgbClr val="C0C0C0"/>
        </a:dk1>
        <a:lt1>
          <a:srgbClr val="FFFFFF"/>
        </a:lt1>
        <a:dk2>
          <a:srgbClr val="006699"/>
        </a:dk2>
        <a:lt2>
          <a:srgbClr val="FFFFFF"/>
        </a:lt2>
        <a:accent1>
          <a:srgbClr val="93B090"/>
        </a:accent1>
        <a:accent2>
          <a:srgbClr val="CCECFF"/>
        </a:accent2>
        <a:accent3>
          <a:srgbClr val="AAB8CA"/>
        </a:accent3>
        <a:accent4>
          <a:srgbClr val="DADADA"/>
        </a:accent4>
        <a:accent5>
          <a:srgbClr val="C8D4C6"/>
        </a:accent5>
        <a:accent6>
          <a:srgbClr val="B9D6E7"/>
        </a:accent6>
        <a:hlink>
          <a:srgbClr val="FFFF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3">
        <a:dk1>
          <a:srgbClr val="DDDDDD"/>
        </a:dk1>
        <a:lt1>
          <a:srgbClr val="FFFFFF"/>
        </a:lt1>
        <a:dk2>
          <a:srgbClr val="7B7BA7"/>
        </a:dk2>
        <a:lt2>
          <a:srgbClr val="FFFF66"/>
        </a:lt2>
        <a:accent1>
          <a:srgbClr val="78AE90"/>
        </a:accent1>
        <a:accent2>
          <a:srgbClr val="B8B8D0"/>
        </a:accent2>
        <a:accent3>
          <a:srgbClr val="BFBFD0"/>
        </a:accent3>
        <a:accent4>
          <a:srgbClr val="DADADA"/>
        </a:accent4>
        <a:accent5>
          <a:srgbClr val="BED3C6"/>
        </a:accent5>
        <a:accent6>
          <a:srgbClr val="A6A6BC"/>
        </a:accent6>
        <a:hlink>
          <a:srgbClr val="66FFCC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4">
        <a:dk1>
          <a:srgbClr val="DDDDDD"/>
        </a:dk1>
        <a:lt1>
          <a:srgbClr val="FFFF00"/>
        </a:lt1>
        <a:dk2>
          <a:srgbClr val="6600CC"/>
        </a:dk2>
        <a:lt2>
          <a:srgbClr val="FFFFFF"/>
        </a:lt2>
        <a:accent1>
          <a:srgbClr val="7296B6"/>
        </a:accent1>
        <a:accent2>
          <a:srgbClr val="FF6600"/>
        </a:accent2>
        <a:accent3>
          <a:srgbClr val="B8AAE2"/>
        </a:accent3>
        <a:accent4>
          <a:srgbClr val="DADA00"/>
        </a:accent4>
        <a:accent5>
          <a:srgbClr val="BCC9D7"/>
        </a:accent5>
        <a:accent6>
          <a:srgbClr val="E75C00"/>
        </a:accent6>
        <a:hlink>
          <a:srgbClr val="99FF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5">
        <a:dk1>
          <a:srgbClr val="DDDDDD"/>
        </a:dk1>
        <a:lt1>
          <a:srgbClr val="FFFFFF"/>
        </a:lt1>
        <a:dk2>
          <a:srgbClr val="0099CC"/>
        </a:dk2>
        <a:lt2>
          <a:srgbClr val="CCECFF"/>
        </a:lt2>
        <a:accent1>
          <a:srgbClr val="DD8A79"/>
        </a:accent1>
        <a:accent2>
          <a:srgbClr val="339966"/>
        </a:accent2>
        <a:accent3>
          <a:srgbClr val="AACAE2"/>
        </a:accent3>
        <a:accent4>
          <a:srgbClr val="DADADA"/>
        </a:accent4>
        <a:accent5>
          <a:srgbClr val="EBC4BE"/>
        </a:accent5>
        <a:accent6>
          <a:srgbClr val="2D8A5C"/>
        </a:accent6>
        <a:hlink>
          <a:srgbClr val="FFFF66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6">
        <a:dk1>
          <a:srgbClr val="C0C0C0"/>
        </a:dk1>
        <a:lt1>
          <a:srgbClr val="FFFFFF"/>
        </a:lt1>
        <a:dk2>
          <a:srgbClr val="536DAD"/>
        </a:dk2>
        <a:lt2>
          <a:srgbClr val="66FF66"/>
        </a:lt2>
        <a:accent1>
          <a:srgbClr val="C48AB6"/>
        </a:accent1>
        <a:accent2>
          <a:srgbClr val="FFCCFF"/>
        </a:accent2>
        <a:accent3>
          <a:srgbClr val="B3BAD3"/>
        </a:accent3>
        <a:accent4>
          <a:srgbClr val="DADADA"/>
        </a:accent4>
        <a:accent5>
          <a:srgbClr val="DEC4D7"/>
        </a:accent5>
        <a:accent6>
          <a:srgbClr val="E7B9E7"/>
        </a:accent6>
        <a:hlink>
          <a:srgbClr val="00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7">
        <a:dk1>
          <a:srgbClr val="C0C0C0"/>
        </a:dk1>
        <a:lt1>
          <a:srgbClr val="FFFF00"/>
        </a:lt1>
        <a:dk2>
          <a:srgbClr val="996633"/>
        </a:dk2>
        <a:lt2>
          <a:srgbClr val="66FFFF"/>
        </a:lt2>
        <a:accent1>
          <a:srgbClr val="CD7C73"/>
        </a:accent1>
        <a:accent2>
          <a:srgbClr val="B6B6CE"/>
        </a:accent2>
        <a:accent3>
          <a:srgbClr val="CAB8AD"/>
        </a:accent3>
        <a:accent4>
          <a:srgbClr val="DADA00"/>
        </a:accent4>
        <a:accent5>
          <a:srgbClr val="E3BFBC"/>
        </a:accent5>
        <a:accent6>
          <a:srgbClr val="A5A5BA"/>
        </a:accent6>
        <a:hlink>
          <a:srgbClr val="000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8">
        <a:dk1>
          <a:srgbClr val="C0C0C0"/>
        </a:dk1>
        <a:lt1>
          <a:srgbClr val="FFFF66"/>
        </a:lt1>
        <a:dk2>
          <a:srgbClr val="008080"/>
        </a:dk2>
        <a:lt2>
          <a:srgbClr val="FFFF00"/>
        </a:lt2>
        <a:accent1>
          <a:srgbClr val="859CC9"/>
        </a:accent1>
        <a:accent2>
          <a:srgbClr val="FFCCFF"/>
        </a:accent2>
        <a:accent3>
          <a:srgbClr val="AAC0C0"/>
        </a:accent3>
        <a:accent4>
          <a:srgbClr val="DADA56"/>
        </a:accent4>
        <a:accent5>
          <a:srgbClr val="C2CBE1"/>
        </a:accent5>
        <a:accent6>
          <a:srgbClr val="E7B9E7"/>
        </a:accent6>
        <a:hlink>
          <a:srgbClr val="99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ctr" defTabSz="914400" rtl="0" eaLnBrk="1" fontAlgn="base" latinLnBrk="1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Arial" panose="020B0604020202020204" pitchFamily="34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ctr" defTabSz="914400" rtl="0" eaLnBrk="1" fontAlgn="base" latinLnBrk="1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Arial" panose="020B0604020202020204" pitchFamily="34" charset="0"/>
            <a:ea typeface="Gulim" pitchFamily="34" charset="-127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ranes">
  <a:themeElements>
    <a:clrScheme name="Cran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ne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ctr" defTabSz="914400" rtl="0" eaLnBrk="1" fontAlgn="base" latinLnBrk="1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Arial" panose="020B0604020202020204" pitchFamily="34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ctr" defTabSz="914400" rtl="0" eaLnBrk="1" fontAlgn="base" latinLnBrk="1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Arial" panose="020B0604020202020204" pitchFamily="34" charset="0"/>
            <a:ea typeface="Gulim" pitchFamily="34" charset="-127"/>
          </a:defRPr>
        </a:defPPr>
      </a:lstStyle>
    </a:lnDef>
  </a:objectDefaults>
  <a:extraClrSchemeLst>
    <a:extraClrScheme>
      <a:clrScheme name="Cra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CDESIGNC</Template>
  <TotalTime>0</TotalTime>
  <Words>373</Words>
  <Application>Microsoft Office PowerPoint</Application>
  <PresentationFormat>全屏显示(4:3)</PresentationFormat>
  <Paragraphs>104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52" baseType="lpstr">
      <vt:lpstr>Gulim</vt:lpstr>
      <vt:lpstr>MS Gothic</vt:lpstr>
      <vt:lpstr>方正彩云简体</vt:lpstr>
      <vt:lpstr>方正琥珀简体</vt:lpstr>
      <vt:lpstr>方正楷体简体</vt:lpstr>
      <vt:lpstr>方正魏碑简体</vt:lpstr>
      <vt:lpstr>仿宋_GB2312</vt:lpstr>
      <vt:lpstr>华文仿宋</vt:lpstr>
      <vt:lpstr>华文新魏</vt:lpstr>
      <vt:lpstr>楷体_GB2312</vt:lpstr>
      <vt:lpstr>宋体</vt:lpstr>
      <vt:lpstr>微软雅黑</vt:lpstr>
      <vt:lpstr>永中粗黑</vt:lpstr>
      <vt:lpstr>永中仿宋</vt:lpstr>
      <vt:lpstr>永中楷体</vt:lpstr>
      <vt:lpstr>永中宋体</vt:lpstr>
      <vt:lpstr>Arial</vt:lpstr>
      <vt:lpstr>Calibri</vt:lpstr>
      <vt:lpstr>Century</vt:lpstr>
      <vt:lpstr>Tahoma</vt:lpstr>
      <vt:lpstr>Times New Roman</vt:lpstr>
      <vt:lpstr>Verdana</vt:lpstr>
      <vt:lpstr>Wingdings</vt:lpstr>
      <vt:lpstr>Wingdings 2</vt:lpstr>
      <vt:lpstr>WWW.2PPT.COM
</vt:lpstr>
      <vt:lpstr>Ocean</vt:lpstr>
      <vt:lpstr>天坛月色</vt:lpstr>
      <vt:lpstr>Cliff</vt:lpstr>
      <vt:lpstr>Cranes</vt:lpstr>
      <vt:lpstr>Equation.3</vt:lpstr>
      <vt:lpstr>Bitmap Image</vt:lpstr>
      <vt:lpstr>圆柱　</vt:lpstr>
      <vt:lpstr>教学目标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你能说出下列立体图形的体积公式吗？</vt:lpstr>
      <vt:lpstr>猜一猜：</vt:lpstr>
      <vt:lpstr>想一想： 　　学习计算圆的面积时，是怎样把圆变成已学过的图形再计算面积的？</vt:lpstr>
      <vt:lpstr>PowerPoint 演示文稿</vt:lpstr>
      <vt:lpstr>分组观察讨论：</vt:lpstr>
      <vt:lpstr>PowerPoint 演示文稿</vt:lpstr>
      <vt:lpstr>猜一猜：</vt:lpstr>
      <vt:lpstr>学以致用：</vt:lpstr>
      <vt:lpstr>PowerPoint 演示文稿</vt:lpstr>
      <vt:lpstr>达标测评</vt:lpstr>
      <vt:lpstr>生活中的数学</vt:lpstr>
      <vt:lpstr>课外延伸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2006-04-20T01:17:05Z</dcterms:created>
  <dcterms:modified xsi:type="dcterms:W3CDTF">2023-01-16T14:18:56Z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B2FBE0BCDE0F4CD3BE07756EBA0B4B70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