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0" r:id="rId2"/>
    <p:sldId id="410" r:id="rId3"/>
    <p:sldId id="431" r:id="rId4"/>
    <p:sldId id="433" r:id="rId5"/>
    <p:sldId id="435" r:id="rId6"/>
    <p:sldId id="436" r:id="rId7"/>
    <p:sldId id="438" r:id="rId8"/>
    <p:sldId id="448" r:id="rId9"/>
    <p:sldId id="445" r:id="rId10"/>
    <p:sldId id="343" r:id="rId11"/>
    <p:sldId id="40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800" b="1" kern="1200">
        <a:solidFill>
          <a:schemeClr val="tx1"/>
        </a:solidFill>
        <a:latin typeface="Bookman Old Style" panose="020506040505050202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800" b="1" kern="1200">
        <a:solidFill>
          <a:schemeClr val="tx1"/>
        </a:solidFill>
        <a:latin typeface="Bookman Old Style" panose="020506040505050202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800" b="1" kern="1200">
        <a:solidFill>
          <a:schemeClr val="tx1"/>
        </a:solidFill>
        <a:latin typeface="Bookman Old Style" panose="020506040505050202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800" b="1" kern="1200">
        <a:solidFill>
          <a:schemeClr val="tx1"/>
        </a:solidFill>
        <a:latin typeface="Bookman Old Style" panose="020506040505050202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800" b="1" kern="1200">
        <a:solidFill>
          <a:schemeClr val="tx1"/>
        </a:solidFill>
        <a:latin typeface="Bookman Old Style" panose="020506040505050202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Bookman Old Style" panose="020506040505050202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Bookman Old Style" panose="020506040505050202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Bookman Old Style" panose="020506040505050202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Bookman Old Style" panose="020506040505050202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>
          <p15:clr>
            <a:srgbClr val="A4A3A4"/>
          </p15:clr>
        </p15:guide>
        <p15:guide id="2" pos="2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00"/>
    <a:srgbClr val="009900"/>
    <a:srgbClr val="C9D6D2"/>
    <a:srgbClr val="CC00FF"/>
    <a:srgbClr val="CC0000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28"/>
        <p:guide pos="2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BB6D493E-E9AF-48FF-A397-CA8C7F440FE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D493E-E9AF-48FF-A397-CA8C7F440FE8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0242" name="文本占位符 2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61988" y="3932238"/>
            <a:ext cx="5295900" cy="3216275"/>
          </a:xfrm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73175"/>
            <a:ext cx="7772400" cy="1089025"/>
          </a:xfrm>
        </p:spPr>
        <p:txBody>
          <a:bodyPr/>
          <a:lstStyle>
            <a:lvl1pPr algn="ctr">
              <a:defRPr sz="40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1430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21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21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H:\lesson47\jj7bu8lesson45_07227167VQ.mp3" TargetMode="External"/><Relationship Id="rId1" Type="http://schemas.microsoft.com/office/2007/relationships/media" Target="file:///H:\lesson47\jj7bu8lesson45_07227167VQ.mp3" TargetMode="Externa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28241" y="908720"/>
            <a:ext cx="7291388" cy="59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Unit 8 Summer Holiday Is Coming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935" y="2348880"/>
            <a:ext cx="9144000" cy="116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6000" dirty="0" smtClean="0">
                <a:solidFill>
                  <a:srgbClr val="FF0000"/>
                </a:solidFill>
                <a:latin typeface="Arial" panose="020B0604020202020204" pitchFamily="34" charset="0"/>
              </a:rPr>
              <a:t>Baseball </a:t>
            </a:r>
            <a:r>
              <a:rPr lang="en-US" altLang="zh-CN" sz="6000" dirty="0">
                <a:solidFill>
                  <a:srgbClr val="FF0000"/>
                </a:solidFill>
                <a:latin typeface="Arial" panose="020B0604020202020204" pitchFamily="34" charset="0"/>
              </a:rPr>
              <a:t>Season</a:t>
            </a:r>
          </a:p>
        </p:txBody>
      </p:sp>
      <p:sp>
        <p:nvSpPr>
          <p:cNvPr id="4" name="矩形 3"/>
          <p:cNvSpPr/>
          <p:nvPr/>
        </p:nvSpPr>
        <p:spPr>
          <a:xfrm>
            <a:off x="2926689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971550" y="147638"/>
            <a:ext cx="748823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dirty="0">
                <a:solidFill>
                  <a:srgbClr val="CC00FF"/>
                </a:solidFill>
                <a:latin typeface="Times New Roman" panose="02020603050405020304" pitchFamily="18" charset="0"/>
              </a:rPr>
              <a:t>Fill in the blanks using “will” or “be going to”.</a:t>
            </a:r>
            <a:endParaRPr lang="en-US" altLang="zh-CN" sz="3600" dirty="0">
              <a:solidFill>
                <a:srgbClr val="CC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68313" y="1557338"/>
            <a:ext cx="82804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1325" indent="-441325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dirty="0">
                <a:latin typeface="Times New Roman" panose="02020603050405020304" pitchFamily="18" charset="0"/>
              </a:rPr>
              <a:t>They ___________ have a party on Tuesday.</a:t>
            </a:r>
          </a:p>
          <a:p>
            <a:pPr marL="441325" indent="-441325">
              <a:lnSpc>
                <a:spcPct val="11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2. She _________ watch a movie this weekend.</a:t>
            </a:r>
          </a:p>
          <a:p>
            <a:pPr marL="441325" indent="-441325">
              <a:lnSpc>
                <a:spcPct val="11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3. I can’t talk now. I _____ call you later.</a:t>
            </a:r>
          </a:p>
          <a:p>
            <a:pPr marL="441325" indent="-441325">
              <a:lnSpc>
                <a:spcPct val="11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4. We _____ be on the same team this year.</a:t>
            </a:r>
          </a:p>
          <a:p>
            <a:pPr marL="441325" indent="-441325">
              <a:lnSpc>
                <a:spcPct val="11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5. What ______ you do this summer?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051050" y="1484313"/>
            <a:ext cx="25908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are going to 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1763713" y="2636838"/>
            <a:ext cx="230346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is going to 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4643438" y="3860800"/>
            <a:ext cx="1223962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411413" y="5773738"/>
            <a:ext cx="122396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908175" y="4508500"/>
            <a:ext cx="12239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52120" algn="l"/>
              </a:tabLst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/>
      <p:bldP spid="100358" grpId="0"/>
      <p:bldP spid="100359" grpId="0"/>
      <p:bldP spid="100360" grpId="0"/>
      <p:bldP spid="1003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1403350" y="1989138"/>
            <a:ext cx="6985000" cy="3663950"/>
          </a:xfrm>
          <a:prstGeom prst="rect">
            <a:avLst/>
          </a:prstGeom>
          <a:solidFill>
            <a:srgbClr val="FFFF99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1.Recite  the words and phrases.</a:t>
            </a:r>
          </a:p>
          <a:p>
            <a:pPr>
              <a:lnSpc>
                <a:spcPct val="13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2.Write a passage about your favorite sport. (why? When to practice)    </a:t>
            </a:r>
          </a:p>
          <a:p>
            <a:pPr>
              <a:lnSpc>
                <a:spcPct val="13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3.Pview the next lesson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. </a:t>
            </a:r>
            <a:endParaRPr lang="en-US" altLang="zh-CN" sz="3600" dirty="0">
              <a:latin typeface="Times New Roman" panose="02020603050405020304" pitchFamily="18" charset="0"/>
            </a:endParaRPr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2987675" y="620713"/>
            <a:ext cx="41052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animBg="1"/>
      <p:bldP spid="225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37889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Studying  aims</a:t>
            </a:r>
          </a:p>
        </p:txBody>
      </p:sp>
      <p:sp>
        <p:nvSpPr>
          <p:cNvPr id="6146" name="文本占位符 37890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CC0000"/>
                </a:solidFill>
              </a:rPr>
              <a:t>重点单词和词组</a:t>
            </a:r>
          </a:p>
          <a:p>
            <a:pPr>
              <a:buFontTx/>
              <a:buNone/>
            </a:pPr>
            <a:r>
              <a:rPr lang="en-US" altLang="zh-CN" sz="2800" dirty="0" smtClean="0"/>
              <a:t>    </a:t>
            </a:r>
            <a:r>
              <a:rPr lang="en-US" altLang="zh-CN" sz="2800" b="1" dirty="0" smtClean="0"/>
              <a:t>Baseball  pop  if  ever  shame  root   play …against   take…out    root…for</a:t>
            </a:r>
            <a:r>
              <a:rPr lang="en-US" altLang="zh-CN" sz="2800" dirty="0" smtClean="0"/>
              <a:t> </a:t>
            </a:r>
          </a:p>
          <a:p>
            <a:r>
              <a:rPr lang="zh-CN" altLang="en-US" sz="2800" b="1" dirty="0" smtClean="0">
                <a:solidFill>
                  <a:srgbClr val="0000FF"/>
                </a:solidFill>
              </a:rPr>
              <a:t>重点句子</a:t>
            </a:r>
          </a:p>
          <a:p>
            <a:pPr>
              <a:buFontTx/>
              <a:buNone/>
            </a:pPr>
            <a:r>
              <a:rPr lang="en-US" altLang="zh-CN" sz="2800" dirty="0" smtClean="0"/>
              <a:t>   </a:t>
            </a:r>
            <a:r>
              <a:rPr lang="en-US" altLang="zh-CN" sz="2800" b="1" dirty="0" smtClean="0"/>
              <a:t>1.On weekends, we will play against other teams.</a:t>
            </a:r>
          </a:p>
          <a:p>
            <a:pPr>
              <a:buFontTx/>
              <a:buNone/>
            </a:pPr>
            <a:r>
              <a:rPr lang="en-US" altLang="zh-CN" sz="2800" b="1" dirty="0" smtClean="0"/>
              <a:t>   2.My family will come and watch me watch.</a:t>
            </a:r>
          </a:p>
          <a:p>
            <a:pPr>
              <a:buFontTx/>
              <a:buNone/>
            </a:pPr>
            <a:r>
              <a:rPr lang="en-US" altLang="zh-CN" sz="2800" b="1" dirty="0" smtClean="0"/>
              <a:t>   3.For it’s root toot for the home team</a:t>
            </a:r>
          </a:p>
          <a:p>
            <a:r>
              <a:rPr lang="en-US" altLang="zh-CN" sz="2800" b="1" dirty="0" smtClean="0">
                <a:solidFill>
                  <a:srgbClr val="0000FF"/>
                </a:solidFill>
              </a:rPr>
              <a:t>Be going to +v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和 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will +v 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的用法</a:t>
            </a:r>
            <a:r>
              <a:rPr lang="en-US" altLang="zh-CN" sz="2800" b="1" dirty="0" smtClean="0"/>
              <a:t>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7169"/>
          <p:cNvSpPr>
            <a:spLocks noChangeArrowheads="1"/>
          </p:cNvSpPr>
          <p:nvPr/>
        </p:nvSpPr>
        <p:spPr bwMode="auto">
          <a:xfrm>
            <a:off x="-384175" y="1289050"/>
            <a:ext cx="367188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baseball</a:t>
            </a:r>
          </a:p>
          <a:p>
            <a:pPr marL="342900" indent="-342900" algn="r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snack</a:t>
            </a:r>
          </a:p>
          <a:p>
            <a:pPr marL="342900" indent="-342900" algn="r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pop</a:t>
            </a:r>
          </a:p>
          <a:p>
            <a:pPr marL="342900" indent="-342900" algn="r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if</a:t>
            </a:r>
          </a:p>
          <a:p>
            <a:pPr marL="342900" indent="-342900" algn="r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ever</a:t>
            </a:r>
          </a:p>
          <a:p>
            <a:pPr marL="342900" indent="-342900" algn="r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root</a:t>
            </a:r>
          </a:p>
          <a:p>
            <a:pPr marL="342900" indent="-342900" algn="r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toot</a:t>
            </a:r>
          </a:p>
          <a:p>
            <a:pPr marL="342900" indent="-342900" algn="r"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shame</a:t>
            </a:r>
          </a:p>
        </p:txBody>
      </p:sp>
      <p:sp>
        <p:nvSpPr>
          <p:cNvPr id="7171" name="矩形 7170"/>
          <p:cNvSpPr>
            <a:spLocks noChangeArrowheads="1"/>
          </p:cNvSpPr>
          <p:nvPr/>
        </p:nvSpPr>
        <p:spPr bwMode="auto">
          <a:xfrm>
            <a:off x="4357688" y="1289050"/>
            <a:ext cx="4389437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/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棒球   </a:t>
            </a:r>
          </a:p>
          <a:p>
            <a:pPr marL="533400" indent="-533400"/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点心；小吃</a:t>
            </a:r>
          </a:p>
          <a:p>
            <a:pPr marL="533400" indent="-533400"/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汽水</a:t>
            </a:r>
          </a:p>
          <a:p>
            <a:pPr marL="533400" indent="-533400"/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如果</a:t>
            </a:r>
          </a:p>
          <a:p>
            <a:pPr marL="533400" indent="-533400"/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曾经；究竟；到底</a:t>
            </a:r>
          </a:p>
          <a:p>
            <a:pPr marL="533400" indent="-533400"/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加油</a:t>
            </a:r>
          </a:p>
          <a:p>
            <a:pPr marL="533400" indent="-533400"/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嘟嘟</a:t>
            </a:r>
          </a:p>
          <a:p>
            <a:pPr marL="533400" indent="-533400"/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羞愧；惭愧</a:t>
            </a:r>
          </a:p>
        </p:txBody>
      </p:sp>
      <p:sp>
        <p:nvSpPr>
          <p:cNvPr id="2" name="文本框 7194"/>
          <p:cNvSpPr txBox="1">
            <a:spLocks noChangeArrowheads="1"/>
          </p:cNvSpPr>
          <p:nvPr/>
        </p:nvSpPr>
        <p:spPr bwMode="auto">
          <a:xfrm>
            <a:off x="2809875" y="479425"/>
            <a:ext cx="2879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New words</a:t>
            </a:r>
          </a:p>
        </p:txBody>
      </p:sp>
      <p:pic>
        <p:nvPicPr>
          <p:cNvPr id="175110" name="Picture 6" descr="2010060710040027015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1050" y="4794250"/>
            <a:ext cx="39243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76056" y="283024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8193" name="文本框 99"/>
          <p:cNvSpPr txBox="1">
            <a:spLocks noChangeArrowheads="1"/>
          </p:cNvSpPr>
          <p:nvPr/>
        </p:nvSpPr>
        <p:spPr bwMode="auto">
          <a:xfrm>
            <a:off x="692150" y="68263"/>
            <a:ext cx="798430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28600"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>
                <a:solidFill>
                  <a:srgbClr val="CC00CC"/>
                </a:solidFill>
                <a:latin typeface="Times New Roman" panose="02020603050405020304" pitchFamily="18" charset="0"/>
              </a:rPr>
              <a:t>Listen to the text and fill in the blanks.</a:t>
            </a:r>
          </a:p>
          <a:p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(1) </a:t>
            </a:r>
            <a:r>
              <a:rPr lang="zh-CN" altLang="en-US" sz="4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writer’s </a:t>
            </a:r>
            <a:r>
              <a:rPr lang="en-US" altLang="zh-CN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favourite</a:t>
            </a:r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sport. </a:t>
            </a:r>
          </a:p>
          <a:p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(2)Some evenings, they will play just for</a:t>
            </a:r>
            <a:r>
              <a:rPr lang="zh-CN" altLang="en-US" sz="4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(3)The writer’s </a:t>
            </a:r>
            <a:r>
              <a:rPr lang="zh-CN" altLang="en-US" sz="4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and friends will come and watch them play.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392238" y="1311275"/>
            <a:ext cx="201771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Baseball</a:t>
            </a:r>
            <a:endParaRPr lang="zh-CN" altLang="en-US" sz="4000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55776" y="3074988"/>
            <a:ext cx="917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fun</a:t>
            </a:r>
            <a:endParaRPr lang="zh-CN" altLang="en-US" sz="4000" dirty="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403725" y="3678238"/>
            <a:ext cx="17938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family</a:t>
            </a:r>
          </a:p>
        </p:txBody>
      </p:sp>
      <p:pic>
        <p:nvPicPr>
          <p:cNvPr id="5" name="jj7bu8lesson45_07227167VQ.mp3">
            <a:hlinkClick r:id="" action="ppaction://media"/>
          </p:cNvPr>
          <p:cNvPicPr>
            <a:picLocks noRo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3" y="331788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068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93700" y="617538"/>
            <a:ext cx="8480425" cy="5078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indent="228600"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solidFill>
                  <a:srgbClr val="CC00CC"/>
                </a:solidFill>
                <a:latin typeface="Times New Roman" panose="02020603050405020304" pitchFamily="18" charset="0"/>
              </a:rPr>
              <a:t>Read aloud and finish Exercise 1 in Let’s Do It.</a:t>
            </a:r>
          </a:p>
          <a:p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(1)What is Greg going to do this summer?</a:t>
            </a:r>
          </a:p>
          <a:p>
            <a:endParaRPr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(2)What’s the “Tigers”?</a:t>
            </a:r>
          </a:p>
          <a:p>
            <a:endParaRPr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(3)What’s Greg’s </a:t>
            </a:r>
            <a:r>
              <a:rPr lang="en-US" altLang="zh-CN" sz="3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favourite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sport</a:t>
            </a:r>
            <a:r>
              <a:rPr lang="en-US" altLang="zh-CN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04850" y="2622550"/>
            <a:ext cx="840263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He is going to play baseball for the Tigers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.</a:t>
            </a:r>
            <a:endParaRPr lang="zh-CN" altLang="en-US" sz="4000" dirty="0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25513" y="4289425"/>
            <a:ext cx="7548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“Tigers” is the name of Greg’s team.</a:t>
            </a:r>
            <a:endParaRPr lang="zh-CN" altLang="en-US" sz="3600" dirty="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22375" y="5949950"/>
            <a:ext cx="62452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Baseball is his </a:t>
            </a:r>
            <a:r>
              <a:rPr lang="en-US" altLang="zh-CN" sz="3600" dirty="0" err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favourite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sport.</a:t>
            </a:r>
            <a:endParaRPr lang="zh-CN" altLang="en-US" sz="36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60375" y="457200"/>
            <a:ext cx="8540750" cy="62468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4)When will Greg’s team practice and when will they play against other teams?</a:t>
            </a:r>
            <a:endParaRPr lang="en-US" altLang="zh-CN" sz="4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They will practice in the morning and on weekends they will play against other teams.</a:t>
            </a:r>
            <a:endParaRPr lang="zh-CN" altLang="en-US" sz="4000" dirty="0"/>
          </a:p>
          <a:p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(5)Who will come and watch Greg play?</a:t>
            </a:r>
            <a:endParaRPr lang="en-US" altLang="zh-CN" sz="4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His family and friends will come and watch him play</a:t>
            </a:r>
            <a:endParaRPr lang="zh-CN" altLang="en-US" sz="4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29406" y="1343665"/>
            <a:ext cx="814705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/>
              <a:t>1</a:t>
            </a:r>
            <a:r>
              <a:rPr lang="en-US" altLang="zh-CN" sz="2400" dirty="0">
                <a:solidFill>
                  <a:srgbClr val="0000FF"/>
                </a:solidFill>
              </a:rPr>
              <a:t>.</a:t>
            </a:r>
            <a:r>
              <a:rPr lang="en-US" altLang="zh-CN" sz="24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My family and friends will come and watch me play. </a:t>
            </a:r>
          </a:p>
          <a:p>
            <a:r>
              <a:rPr lang="en-US" altLang="zh-CN" sz="2400" dirty="0"/>
              <a:t>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watch sb.do sth.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意为“观看某人做某事”,强调看见全过程或表示动作经常发生。 </a:t>
            </a:r>
          </a:p>
          <a:p>
            <a:r>
              <a:rPr lang="en-US" altLang="zh-CN" sz="2400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400" i="1" dirty="0">
                <a:latin typeface="Times New Roman" panose="02020603050405020304" pitchFamily="18" charset="0"/>
              </a:rPr>
              <a:t>She often watches her daughter</a:t>
            </a:r>
            <a:r>
              <a:rPr lang="zh-CN" altLang="en-US" sz="2400" i="1" dirty="0">
                <a:latin typeface="Times New Roman" panose="02020603050405020304" pitchFamily="18" charset="0"/>
              </a:rPr>
              <a:t>（</a:t>
            </a:r>
            <a:r>
              <a:rPr lang="en-US" altLang="zh-CN" sz="2400" i="1" dirty="0">
                <a:latin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dance</a:t>
            </a:r>
            <a:r>
              <a:rPr lang="zh-CN" altLang="en-US" sz="2400" i="1" dirty="0">
                <a:latin typeface="Times New Roman" panose="02020603050405020304" pitchFamily="18" charset="0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</a:rPr>
              <a:t>dancing)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watch sb.doing sth.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意为“看见某人正在做某事”,强调看见的动作正在进行。</a:t>
            </a:r>
          </a:p>
          <a:p>
            <a:r>
              <a:rPr lang="en-US" altLang="zh-CN" sz="2400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400" i="1" dirty="0">
                <a:latin typeface="Times New Roman" panose="02020603050405020304" pitchFamily="18" charset="0"/>
              </a:rPr>
              <a:t>I watch a girl (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dancing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,dance</a:t>
            </a:r>
            <a:r>
              <a:rPr lang="en-US" altLang="zh-CN" sz="2400" i="1" dirty="0">
                <a:latin typeface="Times New Roman" panose="02020603050405020304" pitchFamily="18" charset="0"/>
              </a:rPr>
              <a:t>) in the park now.</a:t>
            </a:r>
          </a:p>
          <a:p>
            <a:r>
              <a:rPr lang="en-US" altLang="zh-CN" sz="2400" u="sng" dirty="0">
                <a:solidFill>
                  <a:srgbClr val="0000FF"/>
                </a:solidFill>
              </a:rPr>
              <a:t>2. I don‘t care if I ever get back.</a:t>
            </a:r>
            <a:r>
              <a:rPr lang="en-US" altLang="zh-CN" sz="2400" u="sng" dirty="0">
                <a:solidFill>
                  <a:srgbClr val="CC00CC"/>
                </a:solidFill>
              </a:rPr>
              <a:t> </a:t>
            </a:r>
            <a:r>
              <a:rPr lang="en-US" altLang="zh-CN" sz="2400" u="sng" dirty="0"/>
              <a:t>if </a:t>
            </a:r>
            <a:r>
              <a:rPr lang="zh-CN" altLang="en-US" sz="2400" u="sng" dirty="0"/>
              <a:t>意为</a:t>
            </a:r>
            <a:r>
              <a:rPr lang="en-US" altLang="zh-CN" sz="2400" u="sng" dirty="0"/>
              <a:t>“</a:t>
            </a:r>
            <a:r>
              <a:rPr lang="zh-CN" altLang="en-US" sz="2400" u="sng" dirty="0"/>
              <a:t>是             否</a:t>
            </a:r>
            <a:r>
              <a:rPr lang="en-US" altLang="zh-CN" sz="2400" u="sng" dirty="0"/>
              <a:t>”</a:t>
            </a:r>
          </a:p>
          <a:p>
            <a:r>
              <a:rPr lang="en-US" altLang="zh-CN" sz="2400" u="sng" dirty="0">
                <a:solidFill>
                  <a:srgbClr val="CC00CC"/>
                </a:solidFill>
              </a:rPr>
              <a:t>   </a:t>
            </a:r>
            <a:r>
              <a:rPr lang="en-US" altLang="zh-CN" sz="2400" u="sng" dirty="0">
                <a:solidFill>
                  <a:srgbClr val="0000FF"/>
                </a:solidFill>
              </a:rPr>
              <a:t>If they don’t win, it’s a shame,… </a:t>
            </a:r>
          </a:p>
          <a:p>
            <a:r>
              <a:rPr lang="zh-CN" altLang="en-US" sz="2400" dirty="0">
                <a:solidFill>
                  <a:srgbClr val="FF0000"/>
                </a:solidFill>
              </a:rPr>
              <a:t>  if</a:t>
            </a:r>
            <a:r>
              <a:rPr lang="zh-CN" altLang="en-US" sz="2400" dirty="0">
                <a:solidFill>
                  <a:srgbClr val="000000"/>
                </a:solidFill>
              </a:rPr>
              <a:t>意为“如果”,引导条件状语从句，“主将从现”</a:t>
            </a:r>
          </a:p>
          <a:p>
            <a:r>
              <a:rPr lang="en-US" altLang="zh-CN" sz="2400" i="1" dirty="0">
                <a:solidFill>
                  <a:srgbClr val="0000CC"/>
                </a:solidFill>
              </a:rPr>
              <a:t>   I will call you if he ___( came, comes, is coming, come) back</a:t>
            </a:r>
            <a:r>
              <a:rPr lang="en-US" altLang="zh-CN" sz="2400" i="1" dirty="0" smtClean="0">
                <a:solidFill>
                  <a:srgbClr val="0000CC"/>
                </a:solidFill>
              </a:rPr>
              <a:t>.</a:t>
            </a:r>
            <a:endParaRPr lang="en-US" altLang="zh-CN" sz="2400" i="1" dirty="0">
              <a:solidFill>
                <a:srgbClr val="0000CC"/>
              </a:solidFill>
            </a:endParaRPr>
          </a:p>
        </p:txBody>
      </p:sp>
      <p:sp>
        <p:nvSpPr>
          <p:cNvPr id="12289" name="文本框 1"/>
          <p:cNvSpPr txBox="1">
            <a:spLocks noChangeArrowheads="1"/>
          </p:cNvSpPr>
          <p:nvPr/>
        </p:nvSpPr>
        <p:spPr bwMode="auto">
          <a:xfrm>
            <a:off x="611560" y="476672"/>
            <a:ext cx="4873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</a:rPr>
              <a:t>key points: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3" descr="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611688"/>
            <a:ext cx="2703513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2854325" y="466725"/>
            <a:ext cx="3433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dirty="0">
                <a:solidFill>
                  <a:srgbClr val="FF0000"/>
                </a:solidFill>
              </a:rPr>
              <a:t>sum  up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99592" y="1616075"/>
            <a:ext cx="769778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solidFill>
                  <a:srgbClr val="0000FF"/>
                </a:solidFill>
              </a:rPr>
              <a:t>play   baseball    </a:t>
            </a:r>
            <a:r>
              <a:rPr lang="zh-CN" altLang="en-US" sz="3600" dirty="0">
                <a:solidFill>
                  <a:srgbClr val="0000FF"/>
                </a:solidFill>
              </a:rPr>
              <a:t>打棒球</a:t>
            </a:r>
            <a:r>
              <a:rPr lang="en-US" altLang="zh-CN" sz="3600" dirty="0">
                <a:solidFill>
                  <a:srgbClr val="0000FF"/>
                </a:solidFill>
              </a:rPr>
              <a:t>  </a:t>
            </a:r>
          </a:p>
          <a:p>
            <a:r>
              <a:rPr lang="en-US" altLang="zh-CN" sz="3600" dirty="0">
                <a:solidFill>
                  <a:srgbClr val="0000FF"/>
                </a:solidFill>
              </a:rPr>
              <a:t>play  </a:t>
            </a:r>
            <a:r>
              <a:rPr lang="en-US" altLang="zh-CN" sz="3600" dirty="0" err="1">
                <a:solidFill>
                  <a:srgbClr val="0000FF"/>
                </a:solidFill>
              </a:rPr>
              <a:t>agaist</a:t>
            </a:r>
            <a:r>
              <a:rPr lang="en-US" altLang="zh-CN" sz="3600" dirty="0">
                <a:solidFill>
                  <a:srgbClr val="0000FF"/>
                </a:solidFill>
              </a:rPr>
              <a:t>     </a:t>
            </a:r>
            <a:r>
              <a:rPr lang="zh-CN" altLang="en-US" sz="3600" dirty="0" smtClean="0">
                <a:solidFill>
                  <a:srgbClr val="0000FF"/>
                </a:solidFill>
              </a:rPr>
              <a:t>与</a:t>
            </a:r>
            <a:r>
              <a:rPr lang="en-US" altLang="zh-CN" sz="3600" dirty="0">
                <a:solidFill>
                  <a:srgbClr val="0000FF"/>
                </a:solidFill>
              </a:rPr>
              <a:t>...</a:t>
            </a:r>
            <a:r>
              <a:rPr lang="zh-CN" altLang="en-US" sz="3600" dirty="0">
                <a:solidFill>
                  <a:srgbClr val="0000FF"/>
                </a:solidFill>
              </a:rPr>
              <a:t>比赛</a:t>
            </a:r>
          </a:p>
          <a:p>
            <a:r>
              <a:rPr lang="en-US" altLang="zh-CN" sz="3600" dirty="0">
                <a:solidFill>
                  <a:srgbClr val="0000FF"/>
                </a:solidFill>
              </a:rPr>
              <a:t>take   </a:t>
            </a:r>
            <a:r>
              <a:rPr lang="en-US" altLang="zh-CN" sz="3600" dirty="0" err="1">
                <a:solidFill>
                  <a:srgbClr val="0000FF"/>
                </a:solidFill>
              </a:rPr>
              <a:t>sb</a:t>
            </a:r>
            <a:r>
              <a:rPr lang="en-US" altLang="zh-CN" sz="3600" dirty="0">
                <a:solidFill>
                  <a:srgbClr val="0000FF"/>
                </a:solidFill>
              </a:rPr>
              <a:t>/</a:t>
            </a:r>
            <a:r>
              <a:rPr lang="en-US" altLang="zh-CN" sz="3600" dirty="0" err="1">
                <a:solidFill>
                  <a:srgbClr val="0000FF"/>
                </a:solidFill>
              </a:rPr>
              <a:t>sth</a:t>
            </a:r>
            <a:r>
              <a:rPr lang="en-US" altLang="zh-CN" sz="3600" dirty="0">
                <a:solidFill>
                  <a:srgbClr val="0000FF"/>
                </a:solidFill>
              </a:rPr>
              <a:t>   out  </a:t>
            </a:r>
            <a:r>
              <a:rPr lang="zh-CN" altLang="en-US" sz="3600" dirty="0">
                <a:solidFill>
                  <a:srgbClr val="0000FF"/>
                </a:solidFill>
              </a:rPr>
              <a:t>带</a:t>
            </a:r>
            <a:r>
              <a:rPr lang="en-US" altLang="zh-CN" sz="3600" dirty="0">
                <a:solidFill>
                  <a:srgbClr val="0000FF"/>
                </a:solidFill>
              </a:rPr>
              <a:t>......</a:t>
            </a:r>
            <a:r>
              <a:rPr lang="zh-CN" altLang="en-US" sz="3600" dirty="0">
                <a:solidFill>
                  <a:srgbClr val="0000FF"/>
                </a:solidFill>
              </a:rPr>
              <a:t>出去</a:t>
            </a:r>
          </a:p>
          <a:p>
            <a:r>
              <a:rPr lang="en-US" altLang="zh-CN" sz="3600" dirty="0">
                <a:solidFill>
                  <a:srgbClr val="0000FF"/>
                </a:solidFill>
              </a:rPr>
              <a:t>root  for...      </a:t>
            </a:r>
            <a:r>
              <a:rPr lang="zh-CN" altLang="en-US" sz="3600" dirty="0" smtClean="0">
                <a:solidFill>
                  <a:srgbClr val="0000FF"/>
                </a:solidFill>
              </a:rPr>
              <a:t>为</a:t>
            </a:r>
            <a:r>
              <a:rPr lang="en-US" altLang="zh-CN" sz="3600" dirty="0">
                <a:solidFill>
                  <a:srgbClr val="0000FF"/>
                </a:solidFill>
              </a:rPr>
              <a:t>...... </a:t>
            </a:r>
            <a:r>
              <a:rPr lang="zh-CN" altLang="en-US" sz="3600" dirty="0">
                <a:solidFill>
                  <a:srgbClr val="0000FF"/>
                </a:solidFill>
              </a:rPr>
              <a:t>加油</a:t>
            </a:r>
          </a:p>
          <a:p>
            <a:r>
              <a:rPr lang="en-US" altLang="zh-CN" sz="3600" dirty="0">
                <a:solidFill>
                  <a:srgbClr val="0000FF"/>
                </a:solidFill>
              </a:rPr>
              <a:t>watch  </a:t>
            </a:r>
            <a:r>
              <a:rPr lang="en-US" altLang="zh-CN" sz="3600" dirty="0" err="1">
                <a:solidFill>
                  <a:srgbClr val="0000FF"/>
                </a:solidFill>
              </a:rPr>
              <a:t>sb</a:t>
            </a:r>
            <a:r>
              <a:rPr lang="en-US" altLang="zh-CN" sz="3600" dirty="0">
                <a:solidFill>
                  <a:srgbClr val="0000FF"/>
                </a:solidFill>
              </a:rPr>
              <a:t>  do    </a:t>
            </a:r>
            <a:r>
              <a:rPr lang="zh-CN" altLang="en-US" sz="3600" dirty="0">
                <a:solidFill>
                  <a:srgbClr val="0000FF"/>
                </a:solidFill>
              </a:rPr>
              <a:t>观看某人做某事</a:t>
            </a:r>
          </a:p>
          <a:p>
            <a:r>
              <a:rPr lang="en-US" altLang="zh-CN" sz="3600" dirty="0">
                <a:solidFill>
                  <a:srgbClr val="0000FF"/>
                </a:solidFill>
              </a:rPr>
              <a:t>if   </a:t>
            </a:r>
            <a:r>
              <a:rPr lang="zh-CN" altLang="zh-CN" sz="3600" dirty="0">
                <a:solidFill>
                  <a:srgbClr val="0000FF"/>
                </a:solidFill>
              </a:rPr>
              <a:t>如果   </a:t>
            </a:r>
            <a:r>
              <a:rPr lang="zh-CN" altLang="zh-CN" sz="3600" dirty="0" smtClean="0">
                <a:solidFill>
                  <a:srgbClr val="0000FF"/>
                </a:solidFill>
              </a:rPr>
              <a:t>主</a:t>
            </a:r>
            <a:r>
              <a:rPr lang="zh-CN" altLang="zh-CN" sz="3600" dirty="0">
                <a:solidFill>
                  <a:srgbClr val="0000FF"/>
                </a:solidFill>
              </a:rPr>
              <a:t>将从现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"/>
          <p:cNvSpPr txBox="1">
            <a:spLocks noChangeArrowheads="1"/>
          </p:cNvSpPr>
          <p:nvPr/>
        </p:nvSpPr>
        <p:spPr bwMode="auto">
          <a:xfrm>
            <a:off x="2859088" y="406400"/>
            <a:ext cx="29511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dirty="0">
                <a:solidFill>
                  <a:srgbClr val="0000FF"/>
                </a:solidFill>
              </a:rPr>
              <a:t>Excises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54063" y="1195388"/>
            <a:ext cx="8321675" cy="52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/>
              <a:t>1. I often </a:t>
            </a:r>
            <a:r>
              <a:rPr lang="en-US" altLang="zh-CN" sz="2800" dirty="0" err="1"/>
              <a:t>play______baseball</a:t>
            </a:r>
            <a:r>
              <a:rPr lang="en-US" altLang="zh-CN" sz="2800" dirty="0"/>
              <a:t> after school.</a:t>
            </a:r>
          </a:p>
          <a:p>
            <a:r>
              <a:rPr lang="en-US" altLang="zh-CN" sz="2800" dirty="0"/>
              <a:t>     A  </a:t>
            </a:r>
            <a:r>
              <a:rPr lang="en-US" altLang="zh-CN" sz="2800" dirty="0" err="1"/>
              <a:t>a</a:t>
            </a:r>
            <a:r>
              <a:rPr lang="en-US" altLang="zh-CN" sz="2800" dirty="0"/>
              <a:t>    B  an   C  the  D  /</a:t>
            </a:r>
          </a:p>
          <a:p>
            <a:r>
              <a:rPr lang="en-US" altLang="zh-CN" sz="2800" dirty="0"/>
              <a:t>2. I often watch the teacher____ basketball after </a:t>
            </a:r>
            <a:r>
              <a:rPr lang="en-US" altLang="zh-CN" sz="2800" dirty="0" err="1"/>
              <a:t>scschool</a:t>
            </a:r>
            <a:r>
              <a:rPr lang="en-US" altLang="zh-CN" sz="2800" dirty="0"/>
              <a:t>.</a:t>
            </a:r>
          </a:p>
          <a:p>
            <a:r>
              <a:rPr lang="en-US" altLang="zh-CN" sz="2800" dirty="0"/>
              <a:t>     A  play  B  to play  C  plays  D  playing</a:t>
            </a:r>
          </a:p>
          <a:p>
            <a:r>
              <a:rPr lang="en-US" altLang="zh-CN" sz="2800" dirty="0"/>
              <a:t>3. The Tiger Team will ____the Lion Team soon.</a:t>
            </a:r>
          </a:p>
          <a:p>
            <a:r>
              <a:rPr lang="en-US" altLang="zh-CN" sz="2800" dirty="0"/>
              <a:t>        A  play with            B  play  against</a:t>
            </a:r>
          </a:p>
          <a:p>
            <a:r>
              <a:rPr lang="en-US" altLang="zh-CN" sz="2800" dirty="0"/>
              <a:t>        C  play  for             D   play</a:t>
            </a:r>
          </a:p>
          <a:p>
            <a:r>
              <a:rPr lang="en-US" altLang="zh-CN" sz="2800" dirty="0"/>
              <a:t>4.  If </a:t>
            </a:r>
            <a:r>
              <a:rPr lang="en-US" altLang="zh-CN" sz="2800" dirty="0" err="1"/>
              <a:t>he____the</a:t>
            </a:r>
            <a:r>
              <a:rPr lang="en-US" altLang="zh-CN" sz="2800" dirty="0"/>
              <a:t> exam, it will be a shame.</a:t>
            </a:r>
          </a:p>
          <a:p>
            <a:r>
              <a:rPr lang="en-US" altLang="zh-CN" sz="2800" dirty="0"/>
              <a:t>         A  doesn't pass           B  pass</a:t>
            </a:r>
          </a:p>
          <a:p>
            <a:r>
              <a:rPr lang="en-US" altLang="zh-CN" sz="2800" dirty="0"/>
              <a:t>         C   passes                   D   will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538538" y="1112838"/>
            <a:ext cx="9175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326188" y="1985963"/>
            <a:ext cx="41751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380038" y="3302000"/>
            <a:ext cx="430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38400" y="5013325"/>
            <a:ext cx="420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1pPr>
            <a:lvl2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2pPr>
            <a:lvl3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3pPr>
            <a:lvl4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4pPr>
            <a:lvl5pPr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800" b="1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">
  <a:themeElements>
    <a:clrScheme name="hi-hoo蓝色空间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i-hoo蓝色空间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hi-hoo蓝色空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主题44</Template>
  <TotalTime>0</TotalTime>
  <Words>715</Words>
  <Application>Microsoft Office PowerPoint</Application>
  <PresentationFormat>全屏显示(4:3)</PresentationFormat>
  <Paragraphs>109</Paragraphs>
  <Slides>11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宋体</vt:lpstr>
      <vt:lpstr>微软雅黑</vt:lpstr>
      <vt:lpstr>Arial</vt:lpstr>
      <vt:lpstr>Bookman Old Style</vt:lpstr>
      <vt:lpstr>Calibri</vt:lpstr>
      <vt:lpstr>Times New Roman</vt:lpstr>
      <vt:lpstr>Wingdings</vt:lpstr>
      <vt:lpstr>WWW.2PPT.COM</vt:lpstr>
      <vt:lpstr>PowerPoint 演示文稿</vt:lpstr>
      <vt:lpstr>Studying  aims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2007-02-01T03:50:00Z</dcterms:created>
  <dcterms:modified xsi:type="dcterms:W3CDTF">2023-01-16T14:19:08Z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6CFB3E8BA63E48EAAB861F5B1E97C75D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