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3" r:id="rId2"/>
    <p:sldId id="319" r:id="rId3"/>
    <p:sldId id="441" r:id="rId4"/>
    <p:sldId id="329" r:id="rId5"/>
    <p:sldId id="337" r:id="rId6"/>
    <p:sldId id="325" r:id="rId7"/>
    <p:sldId id="455" r:id="rId8"/>
    <p:sldId id="393" r:id="rId9"/>
    <p:sldId id="443" r:id="rId10"/>
    <p:sldId id="456" r:id="rId11"/>
    <p:sldId id="433" r:id="rId12"/>
    <p:sldId id="327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C55A11"/>
    <a:srgbClr val="57C6CF"/>
    <a:srgbClr val="0000FF"/>
    <a:srgbClr val="2E74B6"/>
    <a:srgbClr val="B9B9B9"/>
    <a:srgbClr val="BABABA"/>
    <a:srgbClr val="187E72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4660"/>
  </p:normalViewPr>
  <p:slideViewPr>
    <p:cSldViewPr snapToGrid="0">
      <p:cViewPr>
        <p:scale>
          <a:sx n="100" d="100"/>
          <a:sy n="100" d="100"/>
        </p:scale>
        <p:origin x="-924" y="-384"/>
      </p:cViewPr>
      <p:guideLst>
        <p:guide orient="horz" pos="2225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A6423-82FB-4CC8-9DFC-A5DF60FBF36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FF693-687D-42C9-A904-87C5278BA3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image" Target="../media/image1.jpe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6667500" y="4614350"/>
            <a:ext cx="5435600" cy="1053581"/>
          </a:xfrm>
          <a:noFill/>
        </p:spPr>
        <p:txBody>
          <a:bodyPr anchor="b">
            <a:normAutofit/>
          </a:bodyPr>
          <a:lstStyle>
            <a:lvl1pPr algn="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6667500" y="5739996"/>
            <a:ext cx="54356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Relationship Id="rId30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7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8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9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0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709154" y="1088097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9817" y="1351488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Unit 6</a:t>
            </a:r>
          </a:p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Food and lifestyle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29" y="4225577"/>
            <a:ext cx="10658901" cy="76944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Welcome to the unit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897220"/>
            <a:ext cx="12191998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9532" y="1540699"/>
            <a:ext cx="1149472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</a:t>
            </a:r>
            <a:r>
              <a:rPr lang="en-US" altLang="zh-CN" sz="3000" b="1" dirty="0" smtClean="0"/>
              <a:t> (1)keep</a:t>
            </a:r>
            <a:r>
              <a:rPr lang="zh-CN" altLang="en-US" sz="3000" b="1" dirty="0" smtClean="0"/>
              <a:t>意为“保持”，其后常接形容词作表语。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(2)keep</a:t>
            </a:r>
            <a:r>
              <a:rPr lang="zh-CN" altLang="en-US" sz="3000" b="1" dirty="0" smtClean="0"/>
              <a:t>的常用短语：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keep (on) doing sth</a:t>
            </a:r>
            <a:r>
              <a:rPr lang="zh-CN" altLang="en-US" sz="3000" b="1" dirty="0" smtClean="0"/>
              <a:t>一直做某事；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keep sb doing sth</a:t>
            </a:r>
            <a:r>
              <a:rPr lang="zh-CN" altLang="en-US" sz="3000" b="1" dirty="0" smtClean="0"/>
              <a:t>让某人一直做某事；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keep sb from doing sth</a:t>
            </a:r>
            <a:r>
              <a:rPr lang="zh-CN" altLang="en-US" sz="3000" b="1" dirty="0" smtClean="0"/>
              <a:t>阻止某人做某事</a:t>
            </a:r>
          </a:p>
          <a:p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646587" y="3522537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361" y="1040857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活学活用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3084" y="1850115"/>
            <a:ext cx="11255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他父亲给了他一些远离吸烟的建议。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His father gives him some advice to________ ________from cigarettes.</a:t>
            </a:r>
          </a:p>
        </p:txBody>
      </p:sp>
      <p:sp>
        <p:nvSpPr>
          <p:cNvPr id="6" name="矩形 5"/>
          <p:cNvSpPr/>
          <p:nvPr/>
        </p:nvSpPr>
        <p:spPr>
          <a:xfrm>
            <a:off x="6800430" y="2716599"/>
            <a:ext cx="2408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keep            away</a:t>
            </a:r>
          </a:p>
        </p:txBody>
      </p:sp>
      <p:sp>
        <p:nvSpPr>
          <p:cNvPr id="7" name="矩形 6"/>
          <p:cNvSpPr/>
          <p:nvPr/>
        </p:nvSpPr>
        <p:spPr>
          <a:xfrm>
            <a:off x="1646587" y="3522537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752102" y="1914591"/>
          <a:ext cx="10285152" cy="3621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15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单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词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闯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关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生活方式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 'laɪfstaɪl/________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保持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/kiːp/________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糖果；甜点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/swiːt/________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健康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/hel</a:t>
                      </a:r>
                      <a:r>
                        <a:rPr lang="el-GR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θ/________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5.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肉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/miːt/________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5304988" y="2081323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lifestyle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025294" y="3461071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sweet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39763" y="2781683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keep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808244" y="4131846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health 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425188" y="4861921"/>
            <a:ext cx="188339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 meat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57C6CF"/>
              </a:solidFill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 bldLvl="0" animBg="1"/>
      <p:bldP spid="13" grpId="0" bldLvl="0" animBg="1"/>
      <p:bldP spid="16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726770" y="2285999"/>
          <a:ext cx="10285152" cy="2444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2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单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词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闯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关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6.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牛肉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/biːf/________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7.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正午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/nuːn/________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8.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胡萝卜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 'kærət/________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074245" y="3312211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noon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801429" y="4008580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carrot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799220" y="2618946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beef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6" grpId="0" bldLvl="0" animBg="1"/>
      <p:bldP spid="1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18064" y="1834014"/>
          <a:ext cx="10804843" cy="2966585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65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1.be good for ____________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给某人某物 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____________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3.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十点半 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____________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4.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使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……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远离 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____________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28660" y="4002991"/>
            <a:ext cx="18189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keep…away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097991" y="3332285"/>
            <a:ext cx="181011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half past ten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704070" y="1967828"/>
            <a:ext cx="2415375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对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有好处</a:t>
            </a:r>
          </a:p>
          <a:p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62187" y="2655277"/>
            <a:ext cx="171196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give sb sth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  <p:bldP spid="11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90648" y="1708746"/>
          <a:ext cx="10354752" cy="3570635"/>
        </p:xfrm>
        <a:graphic>
          <a:graphicData uri="http://schemas.openxmlformats.org/drawingml/2006/table">
            <a:tbl>
              <a:tblPr/>
              <a:tblGrid>
                <a:gridCol w="662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06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1.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并且汉堡包对我们不好。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And hamburgers ________ ________ ________ ________ us.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一天一苹果，医生远离我！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An apple a day ________ the doctor ________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！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615257" y="2513532"/>
            <a:ext cx="59355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are                not               good             for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16311" y="3909724"/>
            <a:ext cx="1036579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 keeps</a:t>
            </a: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3903" y="4584818"/>
            <a:ext cx="1036579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 away</a:t>
            </a: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en-US" sz="2400" b="1" dirty="0" smtClean="0">
              <a:solidFill>
                <a:srgbClr val="57C6CF"/>
              </a:solidFill>
            </a:endParaRPr>
          </a:p>
          <a:p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18160" y="177831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词汇点睛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476" y="2236314"/>
            <a:ext cx="107134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health  </a:t>
            </a:r>
            <a:r>
              <a:rPr lang="en-US" altLang="zh-CN" sz="3000" b="1" i="1" dirty="0" smtClean="0"/>
              <a:t>n</a:t>
            </a:r>
            <a:r>
              <a:rPr lang="en-US" altLang="zh-CN" sz="3000" b="1" dirty="0" smtClean="0"/>
              <a:t>.  </a:t>
            </a:r>
            <a:r>
              <a:rPr lang="zh-CN" altLang="en-US" sz="3000" b="1" dirty="0" smtClean="0"/>
              <a:t>健康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It's good for our </a:t>
            </a:r>
            <a:r>
              <a:rPr lang="en-US" sz="3000" b="1" i="1" dirty="0" smtClean="0"/>
              <a:t>health</a:t>
            </a:r>
            <a:r>
              <a:rPr lang="en-US" sz="3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它对我们的健康有好处。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Your </a:t>
            </a:r>
            <a:r>
              <a:rPr lang="en-US" sz="3000" b="1" i="1" dirty="0" smtClean="0"/>
              <a:t>health</a:t>
            </a:r>
            <a:r>
              <a:rPr lang="en-US" sz="3000" b="1" dirty="0" smtClean="0"/>
              <a:t> is a big problem. You must look after yourself well.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你的健康是一个大问题。你必须好好照顾你自己。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3142" y="1225689"/>
            <a:ext cx="111878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health</a:t>
            </a:r>
            <a:r>
              <a:rPr lang="zh-CN" altLang="en-US" sz="3000" b="1" dirty="0" smtClean="0"/>
              <a:t>为不可数名词，意为“</a:t>
            </a:r>
            <a:r>
              <a:rPr lang="en-US" altLang="zh-CN" sz="3000" b="1" dirty="0" smtClean="0"/>
              <a:t>________”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health</a:t>
            </a:r>
            <a:r>
              <a:rPr lang="zh-CN" altLang="en-US" sz="3000" b="1" dirty="0" smtClean="0"/>
              <a:t>的形容词形式为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，意为“健康的”。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keep healthy</a:t>
            </a:r>
            <a:r>
              <a:rPr lang="zh-CN" altLang="en-US" sz="3000" b="1" dirty="0" smtClean="0"/>
              <a:t>意为“保持健康”。</a:t>
            </a:r>
            <a:r>
              <a:rPr lang="en-US" altLang="zh-CN" sz="3000" b="1" dirty="0" smtClean="0"/>
              <a:t>health</a:t>
            </a:r>
            <a:r>
              <a:rPr lang="zh-CN" altLang="en-US" sz="3000" b="1" dirty="0" smtClean="0"/>
              <a:t>的副词形式为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children look very healthy.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这些孩子们看起来很健康。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want to learn how to run quickly and eat healthily.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我想学习如何快速跑步和健康饮食。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771837" y="1425608"/>
            <a:ext cx="17564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健康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35051" y="2105546"/>
            <a:ext cx="17564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healthy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03314" y="2785486"/>
            <a:ext cx="17564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healthily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46" y="109369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135" y="2056686"/>
            <a:ext cx="106835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[2018·</a:t>
            </a:r>
            <a:r>
              <a:rPr lang="zh-CN" altLang="en-US" sz="3000" b="1" dirty="0" smtClean="0"/>
              <a:t>大庆改编</a:t>
            </a:r>
            <a:r>
              <a:rPr lang="en-US" altLang="zh-CN" sz="3000" b="1" dirty="0" smtClean="0"/>
              <a:t>] My grandma is 80 years old, but she is still ________ (health)</a:t>
            </a:r>
            <a:r>
              <a:rPr lang="zh-CN" altLang="en-US" sz="3000" b="1" dirty="0" smtClean="0"/>
              <a:t>．</a:t>
            </a:r>
          </a:p>
          <a:p>
            <a:pPr marL="514350" indent="-514350">
              <a:lnSpc>
                <a:spcPct val="150000"/>
              </a:lnSpc>
            </a:pPr>
            <a:endParaRPr lang="en-US" altLang="zh-CN" sz="280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514350" indent="-514350"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 marL="514350" indent="-514350">
              <a:lnSpc>
                <a:spcPct val="150000"/>
              </a:lnSpc>
            </a:pPr>
            <a:endParaRPr lang="en-US" altLang="zh-CN" sz="3000" b="1" dirty="0" smtClean="0"/>
          </a:p>
          <a:p>
            <a:pPr marL="514350" indent="-514350">
              <a:lnSpc>
                <a:spcPct val="150000"/>
              </a:lnSpc>
            </a:pPr>
            <a:endParaRPr lang="zh-CN" altLang="en-US" sz="3000" b="1" dirty="0" smtClean="0"/>
          </a:p>
          <a:p>
            <a:pPr marL="514350" indent="-514350"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9" name="圆角矩形 8"/>
          <p:cNvSpPr/>
          <p:nvPr/>
        </p:nvSpPr>
        <p:spPr bwMode="auto">
          <a:xfrm>
            <a:off x="8439325" y="3271706"/>
            <a:ext cx="746620" cy="293615"/>
          </a:xfrm>
          <a:prstGeom prst="round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rtlCol="0" anchor="ctr" anchorCtr="0" compatLnSpc="1">
            <a:spAutoFit/>
          </a:bodyPr>
          <a:lstStyle/>
          <a:p>
            <a:pPr marL="0"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8112154" y="3372374"/>
            <a:ext cx="1795244" cy="285226"/>
          </a:xfrm>
          <a:prstGeom prst="round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rtlCol="0" anchor="ctr" anchorCtr="0" compatLnSpc="1">
            <a:spAutoFit/>
          </a:bodyPr>
          <a:lstStyle/>
          <a:p>
            <a:pPr marL="0"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9912" y="2923230"/>
            <a:ext cx="17564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healthy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1425" y="1857571"/>
            <a:ext cx="1125550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An apple a day keeps the doctor away!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一天一苹果，医生远离我！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</a:t>
            </a:r>
            <a:r>
              <a:rPr lang="en-US" altLang="zh-CN" sz="3000" b="1" dirty="0" smtClean="0"/>
              <a:t> keep</a:t>
            </a:r>
            <a:r>
              <a:rPr lang="zh-CN" altLang="en-US" sz="3000" b="1" dirty="0" smtClean="0"/>
              <a:t>作动词，意为“保持”。</a:t>
            </a:r>
            <a:r>
              <a:rPr lang="en-US" altLang="zh-CN" sz="3000" b="1" dirty="0" smtClean="0"/>
              <a:t>____________</a:t>
            </a:r>
            <a:r>
              <a:rPr lang="zh-CN" altLang="en-US" sz="3000" b="1" dirty="0" smtClean="0"/>
              <a:t>意为“使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远离”；</a:t>
            </a:r>
            <a:r>
              <a:rPr lang="en-US" altLang="zh-CN" sz="3000" b="1" dirty="0" smtClean="0"/>
              <a:t>keep away from…</a:t>
            </a:r>
            <a:r>
              <a:rPr lang="zh-CN" altLang="en-US" sz="3000" b="1" dirty="0" smtClean="0"/>
              <a:t>意为“远离</a:t>
            </a:r>
            <a:r>
              <a:rPr lang="en-US" altLang="zh-CN" sz="3000" b="1" dirty="0" smtClean="0"/>
              <a:t>……”</a:t>
            </a:r>
            <a:r>
              <a:rPr lang="zh-CN" altLang="en-US" sz="3000" b="1" dirty="0" smtClean="0"/>
              <a:t>；</a:t>
            </a:r>
            <a:r>
              <a:rPr lang="en-US" altLang="zh-CN" sz="3000" b="1" dirty="0" smtClean="0"/>
              <a:t>keep…away from…</a:t>
            </a:r>
            <a:r>
              <a:rPr lang="zh-CN" altLang="en-US" sz="3000" b="1" dirty="0" smtClean="0"/>
              <a:t>意为“使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远离</a:t>
            </a:r>
            <a:r>
              <a:rPr lang="en-US" altLang="zh-CN" sz="3000" b="1" dirty="0" smtClean="0"/>
              <a:t>……”</a:t>
            </a:r>
            <a:r>
              <a:rPr lang="zh-CN" altLang="en-US" sz="3000" b="1" dirty="0" smtClean="0"/>
              <a:t>。</a:t>
            </a:r>
          </a:p>
          <a:p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646587" y="3522537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469" y="986536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句型透视</a:t>
            </a:r>
          </a:p>
        </p:txBody>
      </p:sp>
      <p:sp>
        <p:nvSpPr>
          <p:cNvPr id="5" name="矩形 4"/>
          <p:cNvSpPr/>
          <p:nvPr/>
        </p:nvSpPr>
        <p:spPr>
          <a:xfrm>
            <a:off x="6970530" y="3418852"/>
            <a:ext cx="179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keep…away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宽屏</PresentationFormat>
  <Paragraphs>96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仿宋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35BC41BB41FE4B72A009F87A26B0715A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