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64" r:id="rId4"/>
    <p:sldId id="267" r:id="rId5"/>
    <p:sldId id="265" r:id="rId6"/>
    <p:sldId id="266" r:id="rId7"/>
    <p:sldId id="271" r:id="rId8"/>
    <p:sldId id="273" r:id="rId9"/>
    <p:sldId id="277" r:id="rId10"/>
    <p:sldId id="278" r:id="rId11"/>
    <p:sldId id="289" r:id="rId12"/>
    <p:sldId id="291" r:id="rId13"/>
    <p:sldId id="293" r:id="rId14"/>
    <p:sldId id="292" r:id="rId15"/>
    <p:sldId id="295" r:id="rId16"/>
    <p:sldId id="296" r:id="rId17"/>
    <p:sldId id="317" r:id="rId18"/>
    <p:sldId id="297" r:id="rId19"/>
    <p:sldId id="300" r:id="rId20"/>
    <p:sldId id="306" r:id="rId21"/>
    <p:sldId id="301" r:id="rId22"/>
    <p:sldId id="313" r:id="rId23"/>
    <p:sldId id="316" r:id="rId24"/>
    <p:sldId id="321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5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E636-9DF4-4436-B17A-1D331713C0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5D65-3F34-4C2C-9F3E-6B23B445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A9BB-079C-4107-B178-FEC83DE4214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329D-3353-4CC2-AA6D-DC68591F6B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329D-3353-4CC2-AA6D-DC68591F6B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80E-0A1D-421C-891D-A2BDFD25BF82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solidFill>
          <a:srgbClr val="E72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03" y="1237757"/>
            <a:ext cx="5160664" cy="1836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97" y="2032626"/>
            <a:ext cx="3272150" cy="2601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34" y="3527800"/>
            <a:ext cx="5515781" cy="1528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6691850"/>
            <a:ext cx="12192000" cy="16509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2979852" y="628651"/>
            <a:ext cx="4162949" cy="404088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24143" y="1157809"/>
            <a:ext cx="12336693" cy="60959"/>
          </a:xfrm>
          <a:prstGeom prst="rect">
            <a:avLst/>
          </a:prstGeom>
          <a:pattFill prst="pct60">
            <a:fgClr>
              <a:srgbClr val="C0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 flipV="1">
            <a:off x="-290945" y="1166149"/>
            <a:ext cx="12926290" cy="15112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8000" y="571203"/>
            <a:ext cx="1629995" cy="518984"/>
          </a:xfrm>
        </p:spPr>
        <p:txBody>
          <a:bodyPr>
            <a:normAutofit/>
          </a:bodyPr>
          <a:lstStyle>
            <a:lvl1pPr marL="0" indent="0">
              <a:buNone/>
              <a:defRPr sz="2665" b="1"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2927648" y="571203"/>
            <a:ext cx="0" cy="5273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5" y="208448"/>
            <a:ext cx="701540" cy="724275"/>
          </a:xfrm>
          <a:prstGeom prst="rect">
            <a:avLst/>
          </a:prstGeom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3" y="438028"/>
            <a:ext cx="5088001" cy="72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533748"/>
            <a:ext cx="12192000" cy="370881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3" y="5539546"/>
            <a:ext cx="106919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1966" y="324582"/>
            <a:ext cx="1069198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1966" y="827103"/>
            <a:ext cx="106919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with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50847" y="1533748"/>
            <a:ext cx="6141156" cy="37088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" y="1533748"/>
            <a:ext cx="6321777" cy="3708812"/>
          </a:xfrm>
          <a:custGeom>
            <a:avLst/>
            <a:gdLst/>
            <a:ahLst/>
            <a:cxnLst/>
            <a:rect l="l" t="t" r="r" b="b"/>
            <a:pathLst>
              <a:path w="4741333" h="3090677">
                <a:moveTo>
                  <a:pt x="681038" y="182378"/>
                </a:moveTo>
                <a:cubicBezTo>
                  <a:pt x="554786" y="182378"/>
                  <a:pt x="452438" y="284726"/>
                  <a:pt x="452438" y="410978"/>
                </a:cubicBezTo>
                <a:lnTo>
                  <a:pt x="452438" y="2658878"/>
                </a:lnTo>
                <a:cubicBezTo>
                  <a:pt x="452438" y="2785130"/>
                  <a:pt x="554786" y="2887478"/>
                  <a:pt x="681038" y="2887478"/>
                </a:cubicBezTo>
                <a:cubicBezTo>
                  <a:pt x="807290" y="2887478"/>
                  <a:pt x="909638" y="2785130"/>
                  <a:pt x="909638" y="2658878"/>
                </a:cubicBezTo>
                <a:lnTo>
                  <a:pt x="909638" y="410978"/>
                </a:lnTo>
                <a:cubicBezTo>
                  <a:pt x="909638" y="284726"/>
                  <a:pt x="807290" y="182378"/>
                  <a:pt x="681038" y="182378"/>
                </a:cubicBezTo>
                <a:close/>
                <a:moveTo>
                  <a:pt x="0" y="0"/>
                </a:moveTo>
                <a:lnTo>
                  <a:pt x="4538133" y="0"/>
                </a:lnTo>
                <a:lnTo>
                  <a:pt x="4538133" y="1312678"/>
                </a:lnTo>
                <a:lnTo>
                  <a:pt x="4741333" y="1515878"/>
                </a:lnTo>
                <a:lnTo>
                  <a:pt x="4538133" y="1719078"/>
                </a:lnTo>
                <a:lnTo>
                  <a:pt x="4538133" y="3090677"/>
                </a:lnTo>
                <a:lnTo>
                  <a:pt x="0" y="3090677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5" y="5539546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672438" y="2259912"/>
            <a:ext cx="489302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672438" y="2762434"/>
            <a:ext cx="48930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72438" y="3121469"/>
            <a:ext cx="4893029" cy="1572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4" name="Rounded Rectangle 1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965962"/>
            <a:ext cx="12192000" cy="280172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209325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6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52454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054125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414186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3397254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932792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2853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275921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9822044" y="2221083"/>
            <a:ext cx="1205083" cy="10097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9182105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165173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5" y="5356666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ounded Rectangle 2"/>
          <p:cNvSpPr/>
          <p:nvPr userDrawn="1"/>
        </p:nvSpPr>
        <p:spPr>
          <a:xfrm>
            <a:off x="3099152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5977819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8872711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30" grpId="0" animBg="1"/>
      <p:bldP spid="3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4392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7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4535315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6456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4133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8504770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585911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510184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3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7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554133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10184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4588234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8504770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uiExpand="1"/>
      <p:bldP spid="44" grpId="0" uiExpan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474133" y="171537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03251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05521" y="171537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05519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10706103" y="171537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0787243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584746" y="171537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52638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-474133" y="319365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03251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805521" y="319365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805519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10706103" y="319365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0787243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584746" y="319365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252638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-474133" y="467193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03251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805521" y="467193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805519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10706103" y="467193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0787243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584746" y="467193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252638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44176" y="1638675"/>
            <a:ext cx="3030357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01380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9" name="Rounded Rectangle 2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918408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03251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4548717" y="1638675"/>
            <a:ext cx="3071283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847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818720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48717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8504768" y="1638675"/>
            <a:ext cx="3071283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02898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752193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8504768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3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644179" y="4066912"/>
            <a:ext cx="3030356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101380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918408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03251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03256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4548720" y="4066912"/>
            <a:ext cx="3071280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046847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818720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548717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548722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8504771" y="4066912"/>
            <a:ext cx="3071280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002898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9752193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8504768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8504773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23715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27856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327856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61" name="Rounded Rectangle 60"/>
          <p:cNvSpPr/>
          <p:nvPr userDrawn="1"/>
        </p:nvSpPr>
        <p:spPr>
          <a:xfrm>
            <a:off x="4002264" y="1703191"/>
            <a:ext cx="144000" cy="32040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535315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239456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4514856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239456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7998531" y="1703191"/>
            <a:ext cx="144000" cy="32040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8508299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212440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8487840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212440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651303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549706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69384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69385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338847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3064933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359669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349509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59339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15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459339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3459340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1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228802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26" name="Straight Connector 125"/>
          <p:cNvCxnSpPr/>
          <p:nvPr userDrawn="1"/>
        </p:nvCxnSpPr>
        <p:spPr>
          <a:xfrm>
            <a:off x="6011333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>
            <a:spLocks noChangeAspect="1"/>
          </p:cNvSpPr>
          <p:nvPr userDrawn="1"/>
        </p:nvSpPr>
        <p:spPr>
          <a:xfrm>
            <a:off x="659953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649793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6462179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462179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462180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7231642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53" name="Straight Connector 152"/>
          <p:cNvCxnSpPr/>
          <p:nvPr userDrawn="1"/>
        </p:nvCxnSpPr>
        <p:spPr>
          <a:xfrm>
            <a:off x="9025467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>
            <a:spLocks noChangeAspect="1"/>
          </p:cNvSpPr>
          <p:nvPr userDrawn="1"/>
        </p:nvSpPr>
        <p:spPr>
          <a:xfrm>
            <a:off x="957791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947631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9476311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476311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9476312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10245774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/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/>
      <p:bldP spid="109" grpId="0"/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42" grpId="0"/>
      <p:bldP spid="1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0" grpId="0" animBg="1"/>
      <p:bldP spid="161" grpId="0"/>
      <p:bldP spid="1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5" name="Straight Connector 84"/>
          <p:cNvCxnSpPr/>
          <p:nvPr userDrawn="1"/>
        </p:nvCxnSpPr>
        <p:spPr>
          <a:xfrm flipH="1">
            <a:off x="603251" y="3810001"/>
            <a:ext cx="532976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6096000" y="1622327"/>
            <a:ext cx="0" cy="4656556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 flipH="1">
            <a:off x="6239948" y="3810001"/>
            <a:ext cx="532976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>
            <a:spLocks noChangeAspect="1"/>
          </p:cNvSpPr>
          <p:nvPr userDrawn="1"/>
        </p:nvSpPr>
        <p:spPr>
          <a:xfrm>
            <a:off x="999955" y="162232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887" y="190118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887" y="234274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77544" y="264308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603253" y="2203997"/>
            <a:ext cx="816001" cy="734399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1751" y="220399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4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257795" y="176402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8" name="Arc 117"/>
          <p:cNvSpPr>
            <a:spLocks noChangeAspect="1"/>
          </p:cNvSpPr>
          <p:nvPr userDrawn="1"/>
        </p:nvSpPr>
        <p:spPr>
          <a:xfrm>
            <a:off x="6642996" y="162232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026928" y="190118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22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9026928" y="234274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3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9020585" y="264308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246296" y="2203997"/>
            <a:ext cx="816001" cy="734399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324792" y="220399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6900834" y="176402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Arc 138"/>
          <p:cNvSpPr>
            <a:spLocks noChangeAspect="1"/>
          </p:cNvSpPr>
          <p:nvPr userDrawn="1"/>
        </p:nvSpPr>
        <p:spPr>
          <a:xfrm>
            <a:off x="999955" y="412168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3383887" y="440054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3383887" y="484210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377544" y="514244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7" name="Oval 146"/>
          <p:cNvSpPr>
            <a:spLocks noChangeAspect="1"/>
          </p:cNvSpPr>
          <p:nvPr userDrawn="1"/>
        </p:nvSpPr>
        <p:spPr>
          <a:xfrm>
            <a:off x="603253" y="4703357"/>
            <a:ext cx="816001" cy="734399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81751" y="470335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1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1257795" y="426338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3" name="Arc 152"/>
          <p:cNvSpPr>
            <a:spLocks noChangeAspect="1"/>
          </p:cNvSpPr>
          <p:nvPr userDrawn="1"/>
        </p:nvSpPr>
        <p:spPr>
          <a:xfrm>
            <a:off x="6642996" y="412168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9026928" y="440054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9026928" y="484210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9020585" y="514244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57" name="Oval 156"/>
          <p:cNvSpPr>
            <a:spLocks noChangeAspect="1"/>
          </p:cNvSpPr>
          <p:nvPr userDrawn="1"/>
        </p:nvSpPr>
        <p:spPr>
          <a:xfrm>
            <a:off x="6246296" y="4703357"/>
            <a:ext cx="816001" cy="734399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324792" y="470335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9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6900834" y="426338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animBg="1"/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/>
      <p:bldP spid="118" grpId="0" animBg="1"/>
      <p:bldP spid="1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/>
      <p:bldP spid="139" grpId="0" animBg="1"/>
      <p:bldP spid="1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animBg="1"/>
      <p:bldP spid="1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/>
      <p:bldP spid="153" grpId="0" animBg="1"/>
      <p:bldP spid="1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animBg="1"/>
      <p:bldP spid="1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732394"/>
            <a:ext cx="869949" cy="17300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9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08669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9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ounded Rectangle 37"/>
          <p:cNvSpPr/>
          <p:nvPr userDrawn="1"/>
        </p:nvSpPr>
        <p:spPr>
          <a:xfrm>
            <a:off x="4351162" y="4732394"/>
            <a:ext cx="869949" cy="17300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432303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356580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5356580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356580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3"/>
                  </a:solidFill>
                </a:ln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43" name="Rounded Rectangle 42"/>
          <p:cNvSpPr/>
          <p:nvPr userDrawn="1"/>
        </p:nvSpPr>
        <p:spPr>
          <a:xfrm>
            <a:off x="8070147" y="4732391"/>
            <a:ext cx="869949" cy="17300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8151288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075565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9075565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075565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4"/>
                  </a:solidFill>
                </a:ln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996835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654434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 userDrawn="1"/>
        </p:nvSpPr>
        <p:spPr>
          <a:xfrm>
            <a:off x="8334611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>
            <a:spLocks noChangeAspect="1"/>
          </p:cNvSpPr>
          <p:nvPr userDrawn="1"/>
        </p:nvSpPr>
        <p:spPr>
          <a:xfrm>
            <a:off x="3873621" y="2565575"/>
            <a:ext cx="816001" cy="7343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>
            <a:spLocks noChangeAspect="1"/>
          </p:cNvSpPr>
          <p:nvPr userDrawn="1"/>
        </p:nvSpPr>
        <p:spPr>
          <a:xfrm>
            <a:off x="7514989" y="2565575"/>
            <a:ext cx="816001" cy="7343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74187" y="1483364"/>
            <a:ext cx="3072984" cy="2808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585804" y="1483364"/>
            <a:ext cx="3016120" cy="2808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8254106" y="1483364"/>
            <a:ext cx="3071508" cy="2808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947171" y="2565575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7572830" y="2565575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9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1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1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1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9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1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1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9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1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1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1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1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5" grpId="0" animBg="1"/>
      <p:bldP spid="30" grpId="0" animBg="1"/>
      <p:bldP spid="35" grpId="0" animBg="1"/>
      <p:bldP spid="37" grpId="0" animBg="1"/>
      <p:bldP spid="51" grpId="0"/>
      <p:bldP spid="52" grpId="0"/>
      <p:bldP spid="53" grpId="0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ardrop 29"/>
          <p:cNvSpPr/>
          <p:nvPr userDrawn="1"/>
        </p:nvSpPr>
        <p:spPr>
          <a:xfrm rot="13482192">
            <a:off x="1282930" y="1573861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ardrop 32"/>
          <p:cNvSpPr/>
          <p:nvPr userDrawn="1"/>
        </p:nvSpPr>
        <p:spPr>
          <a:xfrm rot="13482192">
            <a:off x="4993448" y="1573861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ardrop 33"/>
          <p:cNvSpPr/>
          <p:nvPr userDrawn="1"/>
        </p:nvSpPr>
        <p:spPr>
          <a:xfrm rot="13482192">
            <a:off x="8921272" y="1573860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1751186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5499097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9319682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1067504" y="4549516"/>
            <a:ext cx="405696" cy="27860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9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08669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9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52" name="Rounded Rectangle 51"/>
          <p:cNvSpPr/>
          <p:nvPr userDrawn="1"/>
        </p:nvSpPr>
        <p:spPr>
          <a:xfrm>
            <a:off x="4815415" y="4549516"/>
            <a:ext cx="405696" cy="27860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356580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5356580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356580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56" name="Rounded Rectangle 55"/>
          <p:cNvSpPr/>
          <p:nvPr userDrawn="1"/>
        </p:nvSpPr>
        <p:spPr>
          <a:xfrm>
            <a:off x="8534400" y="4549514"/>
            <a:ext cx="405696" cy="2786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075565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9075565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075565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406400" y="171537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05518" y="154432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05519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-406400" y="319365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84392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805518" y="302260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805519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-406400" y="467193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84392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805518" y="450088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805519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0706102" y="185253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787243" y="18982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21968" y="168148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21971" y="21622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10706102" y="333081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10787243" y="337653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21968" y="315976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421971" y="364055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10706102" y="480909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0787243" y="485481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21968" y="463804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6421971" y="511883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 noChangeAspect="1"/>
          </p:cNvSpPr>
          <p:nvPr userDrawn="1"/>
        </p:nvSpPr>
        <p:spPr>
          <a:xfrm>
            <a:off x="861369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496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4501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099962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518970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22088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22093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757555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8199147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295917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95922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8453962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5" grpId="0" animBg="1"/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bar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496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4501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22088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22093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295917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95922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3251" y="1767848"/>
            <a:ext cx="10972800" cy="2833612"/>
            <a:chOff x="452438" y="1473206"/>
            <a:chExt cx="8229600" cy="2361343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52438" y="1473206"/>
              <a:ext cx="3476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100</a:t>
              </a:r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906408" y="16455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452438" y="3572939"/>
              <a:ext cx="208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0</a:t>
              </a: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906408" y="3745305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452438" y="2540006"/>
              <a:ext cx="277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50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906408" y="2712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 userDrawn="1"/>
          </p:nvSpPr>
          <p:spPr>
            <a:xfrm>
              <a:off x="452438" y="2032006"/>
              <a:ext cx="277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75</a:t>
              </a: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906408" y="2204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452438" y="3064940"/>
              <a:ext cx="277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25</a:t>
              </a: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906408" y="3237306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331655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048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331655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9215262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9621655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215262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331655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738048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331655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215262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21655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15262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6331655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738048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331655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9215262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9621655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9215262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Oval 36"/>
          <p:cNvSpPr>
            <a:spLocks noChangeAspect="1"/>
          </p:cNvSpPr>
          <p:nvPr userDrawn="1"/>
        </p:nvSpPr>
        <p:spPr>
          <a:xfrm flipH="1">
            <a:off x="6331655" y="1568515"/>
            <a:ext cx="288000" cy="259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 flipH="1">
            <a:off x="9215261" y="1568515"/>
            <a:ext cx="288000" cy="25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 flipH="1">
            <a:off x="6331655" y="3174886"/>
            <a:ext cx="288000" cy="259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 flipH="1">
            <a:off x="9215261" y="3174886"/>
            <a:ext cx="288000" cy="259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 flipH="1">
            <a:off x="6331655" y="4762168"/>
            <a:ext cx="288000" cy="259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 flipH="1">
            <a:off x="9215261" y="4762168"/>
            <a:ext cx="288000" cy="2592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09644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1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9215262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9621655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215262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03251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09644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03251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215262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21655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15262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603251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1009644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03251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3882071" y="1568515"/>
            <a:ext cx="3953299" cy="4873008"/>
            <a:chOff x="-1393297" y="-1336778"/>
            <a:chExt cx="6142038" cy="8412162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-1393297" y="-1336778"/>
              <a:ext cx="6142038" cy="8412162"/>
              <a:chOff x="-1393297" y="-1336778"/>
              <a:chExt cx="6142038" cy="8412162"/>
            </a:xfrm>
          </p:grpSpPr>
          <p:sp>
            <p:nvSpPr>
              <p:cNvPr id="43" name="AutoShape 1"/>
              <p:cNvSpPr/>
              <p:nvPr userDrawn="1"/>
            </p:nvSpPr>
            <p:spPr bwMode="auto">
              <a:xfrm>
                <a:off x="-1385359" y="3649559"/>
                <a:ext cx="6134100" cy="3425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" y="0"/>
                    </a:moveTo>
                    <a:cubicBezTo>
                      <a:pt x="1" y="44"/>
                      <a:pt x="0" y="88"/>
                      <a:pt x="0" y="132"/>
                    </a:cubicBezTo>
                    <a:lnTo>
                      <a:pt x="0" y="2252"/>
                    </a:lnTo>
                    <a:cubicBezTo>
                      <a:pt x="0" y="12937"/>
                      <a:pt x="4834" y="21599"/>
                      <a:pt x="10799" y="21599"/>
                    </a:cubicBezTo>
                    <a:cubicBezTo>
                      <a:pt x="16763" y="21599"/>
                      <a:pt x="21599" y="12937"/>
                      <a:pt x="21599" y="2252"/>
                    </a:cubicBezTo>
                    <a:lnTo>
                      <a:pt x="21599" y="132"/>
                    </a:lnTo>
                    <a:cubicBezTo>
                      <a:pt x="21599" y="88"/>
                      <a:pt x="21598" y="44"/>
                      <a:pt x="21598" y="0"/>
                    </a:cubicBezTo>
                    <a:lnTo>
                      <a:pt x="18198" y="0"/>
                    </a:lnTo>
                    <a:lnTo>
                      <a:pt x="18198" y="2520"/>
                    </a:lnTo>
                    <a:cubicBezTo>
                      <a:pt x="18198" y="9811"/>
                      <a:pt x="14900" y="15722"/>
                      <a:pt x="10830" y="15722"/>
                    </a:cubicBezTo>
                    <a:cubicBezTo>
                      <a:pt x="6759" y="15722"/>
                      <a:pt x="3460" y="9811"/>
                      <a:pt x="3460" y="2520"/>
                    </a:cubicBezTo>
                    <a:lnTo>
                      <a:pt x="346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4" name="AutoShape 17"/>
              <p:cNvSpPr/>
              <p:nvPr userDrawn="1"/>
            </p:nvSpPr>
            <p:spPr bwMode="auto">
              <a:xfrm>
                <a:off x="2408766" y="-789091"/>
                <a:ext cx="993775" cy="5443538"/>
              </a:xfrm>
              <a:prstGeom prst="roundRect">
                <a:avLst>
                  <a:gd name="adj" fmla="val 49824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6" name="AutoShape 20"/>
              <p:cNvSpPr/>
              <p:nvPr userDrawn="1"/>
            </p:nvSpPr>
            <p:spPr bwMode="auto">
              <a:xfrm>
                <a:off x="-161397" y="-654153"/>
                <a:ext cx="993775" cy="5308600"/>
              </a:xfrm>
              <a:prstGeom prst="roundRect">
                <a:avLst>
                  <a:gd name="adj" fmla="val 4982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8" name="AutoShape 24"/>
              <p:cNvSpPr/>
              <p:nvPr userDrawn="1"/>
            </p:nvSpPr>
            <p:spPr bwMode="auto">
              <a:xfrm>
                <a:off x="1070503" y="-1336778"/>
                <a:ext cx="993775" cy="6003925"/>
              </a:xfrm>
              <a:prstGeom prst="roundRect">
                <a:avLst>
                  <a:gd name="adj" fmla="val 49824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 userDrawn="1"/>
            </p:nvSpPr>
            <p:spPr bwMode="auto">
              <a:xfrm>
                <a:off x="-1393297" y="2030309"/>
                <a:ext cx="993775" cy="2624138"/>
              </a:xfrm>
              <a:prstGeom prst="roundRect">
                <a:avLst>
                  <a:gd name="adj" fmla="val 4982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2" name="AutoShape 30"/>
              <p:cNvSpPr/>
              <p:nvPr userDrawn="1"/>
            </p:nvSpPr>
            <p:spPr bwMode="auto">
              <a:xfrm>
                <a:off x="3772428" y="561872"/>
                <a:ext cx="968375" cy="4060825"/>
              </a:xfrm>
              <a:prstGeom prst="roundRect">
                <a:avLst>
                  <a:gd name="adj" fmla="val 48509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485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s-ES" sz="67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45" name="AutoShape 18"/>
            <p:cNvSpPr/>
            <p:nvPr userDrawn="1"/>
          </p:nvSpPr>
          <p:spPr bwMode="auto">
            <a:xfrm>
              <a:off x="2415116" y="1404214"/>
              <a:ext cx="969962" cy="968375"/>
            </a:xfrm>
            <a:prstGeom prst="roundRect">
              <a:avLst>
                <a:gd name="adj" fmla="val 4981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47" name="AutoShape 21"/>
            <p:cNvSpPr/>
            <p:nvPr userDrawn="1"/>
          </p:nvSpPr>
          <p:spPr bwMode="auto">
            <a:xfrm>
              <a:off x="-159809" y="1404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49" name="AutoShape 25"/>
            <p:cNvSpPr/>
            <p:nvPr userDrawn="1"/>
          </p:nvSpPr>
          <p:spPr bwMode="auto">
            <a:xfrm>
              <a:off x="1072091" y="388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51" name="AutoShape 28"/>
            <p:cNvSpPr/>
            <p:nvPr userDrawn="1"/>
          </p:nvSpPr>
          <p:spPr bwMode="auto">
            <a:xfrm>
              <a:off x="-1379009" y="2420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53" name="AutoShape 31"/>
            <p:cNvSpPr/>
            <p:nvPr userDrawn="1"/>
          </p:nvSpPr>
          <p:spPr bwMode="auto">
            <a:xfrm>
              <a:off x="3772428" y="240178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54" name="Text Placeholder 7"/>
          <p:cNvSpPr>
            <a:spLocks noGrp="1" noChangeAspect="1"/>
          </p:cNvSpPr>
          <p:nvPr>
            <p:ph type="body" sz="quarter" idx="81" hasCustomPrompt="1"/>
          </p:nvPr>
        </p:nvSpPr>
        <p:spPr>
          <a:xfrm>
            <a:off x="3917827" y="3734194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4697095" y="3159647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02</a:t>
            </a:r>
          </a:p>
        </p:txBody>
      </p:sp>
      <p:sp>
        <p:nvSpPr>
          <p:cNvPr id="56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5500482" y="2567771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03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61221" y="3137655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04</a:t>
            </a:r>
          </a:p>
        </p:txBody>
      </p:sp>
      <p:sp>
        <p:nvSpPr>
          <p:cNvPr id="58" name="Text Placeholder 7"/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7245102" y="3733557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05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603254" y="152788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9215265" y="152788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02</a:t>
            </a:r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603254" y="3144408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03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9215265" y="3144408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4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04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603254" y="474693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5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65521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20083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857384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 flipH="1">
            <a:off x="569384" y="4289746"/>
            <a:ext cx="240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857384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 flipH="1">
            <a:off x="569384" y="4655506"/>
            <a:ext cx="240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630045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>
          <a:xfrm flipH="1">
            <a:off x="3342045" y="4289746"/>
            <a:ext cx="240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3630045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 flipH="1">
            <a:off x="3342045" y="4655506"/>
            <a:ext cx="240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6318040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 flipH="1">
            <a:off x="6030040" y="4289746"/>
            <a:ext cx="240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6318040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 flipH="1">
            <a:off x="6030040" y="4655506"/>
            <a:ext cx="240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9006035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 flipH="1">
            <a:off x="8718035" y="4289746"/>
            <a:ext cx="240000" cy="21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9006035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>
          <a:xfrm flipH="1">
            <a:off x="8718035" y="4655506"/>
            <a:ext cx="240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luete-map.png"/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1" y="1143410"/>
            <a:ext cx="10972800" cy="540255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03252" y="1467760"/>
            <a:ext cx="3931576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03254" y="1949956"/>
            <a:ext cx="393157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3715" y="2280931"/>
            <a:ext cx="3910188" cy="215228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8514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3714" y="5427908"/>
            <a:ext cx="3910188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3714" y="4769500"/>
            <a:ext cx="3910188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23714" y="5181089"/>
            <a:ext cx="39101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3" y="5482494"/>
            <a:ext cx="521052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4664085"/>
            <a:ext cx="5233107" cy="45437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2015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1" y="5151355"/>
            <a:ext cx="519924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365523" y="5482494"/>
            <a:ext cx="521052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342944" y="4664085"/>
            <a:ext cx="5233107" cy="45437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2016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376811" y="5151355"/>
            <a:ext cx="519924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51748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1748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51748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351388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3351388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351388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286494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286494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286494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192684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192684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192684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369621"/>
            <a:ext cx="10972800" cy="3507180"/>
          </a:xfrm>
          <a:custGeom>
            <a:avLst/>
            <a:gdLst/>
            <a:ahLst/>
            <a:cxnLst/>
            <a:rect l="l" t="t" r="r" b="b"/>
            <a:pathLst>
              <a:path w="8229600" h="2922650">
                <a:moveTo>
                  <a:pt x="1461325" y="0"/>
                </a:moveTo>
                <a:lnTo>
                  <a:pt x="6768275" y="0"/>
                </a:lnTo>
                <a:cubicBezTo>
                  <a:pt x="7575343" y="0"/>
                  <a:pt x="8229600" y="654257"/>
                  <a:pt x="8229600" y="1461325"/>
                </a:cubicBezTo>
                <a:cubicBezTo>
                  <a:pt x="8229600" y="2268393"/>
                  <a:pt x="7575343" y="2922650"/>
                  <a:pt x="6768275" y="2922650"/>
                </a:cubicBezTo>
                <a:lnTo>
                  <a:pt x="1461325" y="2922650"/>
                </a:lnTo>
                <a:cubicBezTo>
                  <a:pt x="654257" y="2922650"/>
                  <a:pt x="0" y="2268393"/>
                  <a:pt x="0" y="1461325"/>
                </a:cubicBezTo>
                <a:cubicBezTo>
                  <a:pt x="0" y="654257"/>
                  <a:pt x="654257" y="0"/>
                  <a:pt x="146132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473207"/>
            <a:ext cx="5204883" cy="3447167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3251" y="4920371"/>
            <a:ext cx="5204883" cy="131064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948267" y="5140217"/>
            <a:ext cx="46228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948267" y="5434998"/>
            <a:ext cx="4622800" cy="613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371168" y="1473207"/>
            <a:ext cx="5204883" cy="3447167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Rounded Rectangle 16"/>
          <p:cNvSpPr/>
          <p:nvPr userDrawn="1"/>
        </p:nvSpPr>
        <p:spPr>
          <a:xfrm>
            <a:off x="6371168" y="4920371"/>
            <a:ext cx="5204883" cy="131064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716184" y="5140217"/>
            <a:ext cx="46228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716184" y="5434998"/>
            <a:ext cx="4622800" cy="613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animBg="1"/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03251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8539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67748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567748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8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4345518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4345518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610805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310014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310014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315782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8315782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28"/>
          <p:cNvSpPr/>
          <p:nvPr userDrawn="1"/>
        </p:nvSpPr>
        <p:spPr>
          <a:xfrm>
            <a:off x="8315782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8581069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80279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9280279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animBg="1"/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8539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67748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567748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7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610805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310014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310014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050904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8327069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026279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9026279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1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4345517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7"/>
          </p:nvPr>
        </p:nvSpPr>
        <p:spPr>
          <a:xfrm>
            <a:off x="8050904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30" grpId="0"/>
      <p:bldP spid="4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21784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ounded Rectangle 18"/>
          <p:cNvSpPr/>
          <p:nvPr userDrawn="1"/>
        </p:nvSpPr>
        <p:spPr>
          <a:xfrm>
            <a:off x="721784" y="2929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066800" y="2991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1066800" y="3286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608235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Rounded Rectangle 18"/>
          <p:cNvSpPr/>
          <p:nvPr userDrawn="1"/>
        </p:nvSpPr>
        <p:spPr>
          <a:xfrm>
            <a:off x="6608235" y="2929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953251" y="2991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953251" y="3286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721784" y="4061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Rounded Rectangle 18"/>
          <p:cNvSpPr/>
          <p:nvPr userDrawn="1"/>
        </p:nvSpPr>
        <p:spPr>
          <a:xfrm>
            <a:off x="721784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66800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1066800" y="5953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6608235" y="4061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6" name="Rounded Rectangle 18"/>
          <p:cNvSpPr/>
          <p:nvPr userDrawn="1"/>
        </p:nvSpPr>
        <p:spPr>
          <a:xfrm>
            <a:off x="6608235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53251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6953251" y="5953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4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4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4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448053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3448053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3448053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225121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6225121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225121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9078903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9078903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9078903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2838451" y="181394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2838451" y="210872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2" y="180149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8589435" y="181394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8589435" y="210872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6354236" y="180149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2838451" y="399326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2838451" y="428804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03252" y="398081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8589435" y="399326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589435" y="428804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6354236" y="398081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575738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617386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3589871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54685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519338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953770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9510187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60325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24938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617386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2" name="Picture Placeholder 2"/>
          <p:cNvSpPr>
            <a:spLocks noGrp="1" noChangeAspect="1"/>
          </p:cNvSpPr>
          <p:nvPr>
            <p:ph type="pic" sz="quarter" idx="78"/>
          </p:nvPr>
        </p:nvSpPr>
        <p:spPr>
          <a:xfrm>
            <a:off x="3539071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54685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Picture Placeholder 2"/>
          <p:cNvSpPr>
            <a:spLocks noGrp="1" noChangeAspect="1"/>
          </p:cNvSpPr>
          <p:nvPr>
            <p:ph type="pic" sz="quarter" idx="80"/>
          </p:nvPr>
        </p:nvSpPr>
        <p:spPr>
          <a:xfrm>
            <a:off x="6468538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953770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Picture Placeholder 2"/>
          <p:cNvSpPr>
            <a:spLocks noGrp="1" noChangeAspect="1"/>
          </p:cNvSpPr>
          <p:nvPr>
            <p:ph type="pic" sz="quarter" idx="82"/>
          </p:nvPr>
        </p:nvSpPr>
        <p:spPr>
          <a:xfrm>
            <a:off x="9459387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/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32886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ounded Rectangle 30"/>
          <p:cNvSpPr/>
          <p:nvPr userDrawn="1"/>
        </p:nvSpPr>
        <p:spPr>
          <a:xfrm>
            <a:off x="622447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280035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Rounded Rectangle 30"/>
          <p:cNvSpPr/>
          <p:nvPr userDrawn="1"/>
        </p:nvSpPr>
        <p:spPr>
          <a:xfrm>
            <a:off x="278991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506533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30"/>
          <p:cNvSpPr/>
          <p:nvPr userDrawn="1"/>
        </p:nvSpPr>
        <p:spPr>
          <a:xfrm>
            <a:off x="505489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735133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Rounded Rectangle 30"/>
          <p:cNvSpPr/>
          <p:nvPr userDrawn="1"/>
        </p:nvSpPr>
        <p:spPr>
          <a:xfrm>
            <a:off x="734089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9624486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Rounded Rectangle 30"/>
          <p:cNvSpPr/>
          <p:nvPr userDrawn="1"/>
        </p:nvSpPr>
        <p:spPr>
          <a:xfrm>
            <a:off x="9614047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1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94298"/>
            <a:ext cx="10972800" cy="4574704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68898"/>
            <a:ext cx="10972800" cy="4889664"/>
          </a:xfrm>
          <a:prstGeom prst="rect">
            <a:avLst/>
          </a:prstGeom>
        </p:spPr>
        <p:txBody>
          <a:bodyPr vert="horz" lIns="95057" tIns="47529" rIns="95057" bIns="47529" numCol="2" spcCol="280728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406998"/>
            <a:ext cx="10972800" cy="4912524"/>
          </a:xfrm>
          <a:prstGeom prst="rect">
            <a:avLst/>
          </a:prstGeom>
        </p:spPr>
        <p:txBody>
          <a:bodyPr vert="horz" lIns="95057" tIns="47529" rIns="95057" bIns="47529" numCol="3" spcCol="280728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5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9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601613" y="-1231872"/>
            <a:ext cx="10634887" cy="7035124"/>
          </a:xfrm>
          <a:custGeom>
            <a:avLst/>
            <a:gdLst/>
            <a:ahLst/>
            <a:cxnLst/>
            <a:rect l="l" t="t" r="r" b="b"/>
            <a:pathLst>
              <a:path w="7976165" h="5862603">
                <a:moveTo>
                  <a:pt x="7653935" y="2067213"/>
                </a:moveTo>
                <a:cubicBezTo>
                  <a:pt x="7770559" y="2067213"/>
                  <a:pt x="7887183" y="2111704"/>
                  <a:pt x="7976165" y="2200685"/>
                </a:cubicBezTo>
                <a:cubicBezTo>
                  <a:pt x="8154128" y="2378648"/>
                  <a:pt x="8154128" y="2667183"/>
                  <a:pt x="7976165" y="2845147"/>
                </a:cubicBezTo>
                <a:lnTo>
                  <a:pt x="5069879" y="5751433"/>
                </a:lnTo>
                <a:cubicBezTo>
                  <a:pt x="4891915" y="5929396"/>
                  <a:pt x="4603380" y="5929396"/>
                  <a:pt x="4425417" y="5751433"/>
                </a:cubicBezTo>
                <a:cubicBezTo>
                  <a:pt x="4247454" y="5573470"/>
                  <a:pt x="4247454" y="5284935"/>
                  <a:pt x="4425417" y="5106972"/>
                </a:cubicBezTo>
                <a:lnTo>
                  <a:pt x="7331703" y="2200685"/>
                </a:lnTo>
                <a:cubicBezTo>
                  <a:pt x="7420685" y="2111704"/>
                  <a:pt x="7537310" y="2067213"/>
                  <a:pt x="7653935" y="2067213"/>
                </a:cubicBezTo>
                <a:close/>
                <a:moveTo>
                  <a:pt x="6544741" y="1630098"/>
                </a:moveTo>
                <a:cubicBezTo>
                  <a:pt x="6661367" y="1630098"/>
                  <a:pt x="6777990" y="1674589"/>
                  <a:pt x="6866973" y="1763570"/>
                </a:cubicBezTo>
                <a:cubicBezTo>
                  <a:pt x="7044936" y="1941533"/>
                  <a:pt x="7044936" y="2230068"/>
                  <a:pt x="6866973" y="2408032"/>
                </a:cubicBezTo>
                <a:lnTo>
                  <a:pt x="3495076" y="5779929"/>
                </a:lnTo>
                <a:cubicBezTo>
                  <a:pt x="3317112" y="5957892"/>
                  <a:pt x="3028578" y="5957892"/>
                  <a:pt x="2850614" y="5779929"/>
                </a:cubicBezTo>
                <a:cubicBezTo>
                  <a:pt x="2672651" y="5601966"/>
                  <a:pt x="2672651" y="5313431"/>
                  <a:pt x="2850614" y="5135467"/>
                </a:cubicBezTo>
                <a:lnTo>
                  <a:pt x="6222511" y="1763571"/>
                </a:lnTo>
                <a:cubicBezTo>
                  <a:pt x="6311493" y="1674589"/>
                  <a:pt x="6428118" y="1630098"/>
                  <a:pt x="6544741" y="1630098"/>
                </a:cubicBezTo>
                <a:close/>
                <a:moveTo>
                  <a:pt x="6609833" y="11903"/>
                </a:moveTo>
                <a:cubicBezTo>
                  <a:pt x="6726458" y="11903"/>
                  <a:pt x="6843082" y="56394"/>
                  <a:pt x="6932064" y="145375"/>
                </a:cubicBezTo>
                <a:cubicBezTo>
                  <a:pt x="7110027" y="323338"/>
                  <a:pt x="7110027" y="611873"/>
                  <a:pt x="6932064" y="789837"/>
                </a:cubicBezTo>
                <a:lnTo>
                  <a:pt x="1992770" y="5729131"/>
                </a:lnTo>
                <a:cubicBezTo>
                  <a:pt x="1814807" y="5907094"/>
                  <a:pt x="1526272" y="5907094"/>
                  <a:pt x="1348308" y="5729130"/>
                </a:cubicBezTo>
                <a:cubicBezTo>
                  <a:pt x="1170346" y="5551168"/>
                  <a:pt x="1170346" y="5262633"/>
                  <a:pt x="1348309" y="5084670"/>
                </a:cubicBezTo>
                <a:lnTo>
                  <a:pt x="6287603" y="145375"/>
                </a:lnTo>
                <a:cubicBezTo>
                  <a:pt x="6376584" y="56394"/>
                  <a:pt x="6493209" y="11903"/>
                  <a:pt x="6609833" y="11903"/>
                </a:cubicBezTo>
                <a:close/>
                <a:moveTo>
                  <a:pt x="5515050" y="0"/>
                </a:moveTo>
                <a:cubicBezTo>
                  <a:pt x="5581109" y="1"/>
                  <a:pt x="5647168" y="25201"/>
                  <a:pt x="5697568" y="75602"/>
                </a:cubicBezTo>
                <a:cubicBezTo>
                  <a:pt x="5798370" y="176403"/>
                  <a:pt x="5798370" y="339835"/>
                  <a:pt x="5697568" y="440637"/>
                </a:cubicBezTo>
                <a:lnTo>
                  <a:pt x="365035" y="5773170"/>
                </a:lnTo>
                <a:cubicBezTo>
                  <a:pt x="264233" y="5873972"/>
                  <a:pt x="100801" y="5873972"/>
                  <a:pt x="0" y="5773170"/>
                </a:cubicBezTo>
                <a:cubicBezTo>
                  <a:pt x="-100802" y="5672369"/>
                  <a:pt x="-100802" y="5508937"/>
                  <a:pt x="0" y="5408135"/>
                </a:cubicBezTo>
                <a:lnTo>
                  <a:pt x="5332533" y="75602"/>
                </a:lnTo>
                <a:cubicBezTo>
                  <a:pt x="5382934" y="25200"/>
                  <a:pt x="5448992" y="0"/>
                  <a:pt x="55150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 rot="18900000">
            <a:off x="5793654" y="296271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973" y="1958629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973" y="2542427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9434" y="2975003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3304233" y="563719"/>
            <a:ext cx="9242753" cy="7509636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37919" y="6788509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82573" y="254322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82573" y="312702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34" y="355959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1610899" y="-1708902"/>
            <a:ext cx="9242753" cy="7509636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001518" y="5334424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8173" y="3247495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38173" y="3831293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158634" y="4263868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18900000">
            <a:off x="800771" y="3115671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 rot="18900000">
            <a:off x="2256987" y="3714319"/>
            <a:ext cx="4527448" cy="6538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 rot="18900000" flipV="1">
            <a:off x="-292739" y="3248182"/>
            <a:ext cx="6422592" cy="370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18900000">
            <a:off x="627181" y="2201944"/>
            <a:ext cx="4527448" cy="6538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82573" y="254322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82573" y="312702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803034" y="355959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6" grpId="0" animBg="1"/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C14C8-55EB-4250-B35A-8B7D909C21D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BDFD6-F8D4-40C3-9DFB-741333FEC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5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93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609248" y="3916824"/>
            <a:ext cx="5265171" cy="516003"/>
            <a:chOff x="2080305" y="3957572"/>
            <a:chExt cx="5265171" cy="51600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405509" y="3957572"/>
              <a:ext cx="4614763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080305" y="4011910"/>
              <a:ext cx="325204" cy="461665"/>
            </a:xfrm>
            <a:custGeom>
              <a:avLst/>
              <a:gdLst>
                <a:gd name="connsiteX0" fmla="*/ 0 w 425798"/>
                <a:gd name="connsiteY0" fmla="*/ 0 h 461665"/>
                <a:gd name="connsiteX1" fmla="*/ 425798 w 425798"/>
                <a:gd name="connsiteY1" fmla="*/ 0 h 461665"/>
                <a:gd name="connsiteX2" fmla="*/ 425798 w 425798"/>
                <a:gd name="connsiteY2" fmla="*/ 461665 h 461665"/>
                <a:gd name="connsiteX3" fmla="*/ 0 w 425798"/>
                <a:gd name="connsiteY3" fmla="*/ 461665 h 461665"/>
                <a:gd name="connsiteX4" fmla="*/ 0 w 425798"/>
                <a:gd name="connsiteY4" fmla="*/ 0 h 461665"/>
                <a:gd name="connsiteX0-1" fmla="*/ 12 w 425810"/>
                <a:gd name="connsiteY0-2" fmla="*/ 0 h 461665"/>
                <a:gd name="connsiteX1-3" fmla="*/ 425810 w 425810"/>
                <a:gd name="connsiteY1-4" fmla="*/ 0 h 461665"/>
                <a:gd name="connsiteX2-5" fmla="*/ 425810 w 425810"/>
                <a:gd name="connsiteY2-6" fmla="*/ 461665 h 461665"/>
                <a:gd name="connsiteX3-7" fmla="*/ 12 w 425810"/>
                <a:gd name="connsiteY3-8" fmla="*/ 461665 h 461665"/>
                <a:gd name="connsiteX4-9" fmla="*/ 180696 w 425810"/>
                <a:gd name="connsiteY4-10" fmla="*/ 213733 h 461665"/>
                <a:gd name="connsiteX5" fmla="*/ 12 w 425810"/>
                <a:gd name="connsiteY5" fmla="*/ 0 h 461665"/>
                <a:gd name="connsiteX0-11" fmla="*/ 22 w 425820"/>
                <a:gd name="connsiteY0-12" fmla="*/ 0 h 461665"/>
                <a:gd name="connsiteX1-13" fmla="*/ 425820 w 425820"/>
                <a:gd name="connsiteY1-14" fmla="*/ 0 h 461665"/>
                <a:gd name="connsiteX2-15" fmla="*/ 425820 w 425820"/>
                <a:gd name="connsiteY2-16" fmla="*/ 461665 h 461665"/>
                <a:gd name="connsiteX3-17" fmla="*/ 22 w 425820"/>
                <a:gd name="connsiteY3-18" fmla="*/ 461665 h 461665"/>
                <a:gd name="connsiteX4-19" fmla="*/ 180706 w 425820"/>
                <a:gd name="connsiteY4-20" fmla="*/ 213733 h 461665"/>
                <a:gd name="connsiteX5-21" fmla="*/ 22 w 425820"/>
                <a:gd name="connsiteY5-22" fmla="*/ 0 h 461665"/>
                <a:gd name="connsiteX0-23" fmla="*/ 0 w 425798"/>
                <a:gd name="connsiteY0-24" fmla="*/ 0 h 461665"/>
                <a:gd name="connsiteX1-25" fmla="*/ 425798 w 425798"/>
                <a:gd name="connsiteY1-26" fmla="*/ 0 h 461665"/>
                <a:gd name="connsiteX2-27" fmla="*/ 425798 w 425798"/>
                <a:gd name="connsiteY2-28" fmla="*/ 461665 h 461665"/>
                <a:gd name="connsiteX3-29" fmla="*/ 0 w 425798"/>
                <a:gd name="connsiteY3-30" fmla="*/ 461665 h 461665"/>
                <a:gd name="connsiteX4-31" fmla="*/ 180684 w 425798"/>
                <a:gd name="connsiteY4-32" fmla="*/ 213733 h 461665"/>
                <a:gd name="connsiteX5-33" fmla="*/ 0 w 425798"/>
                <a:gd name="connsiteY5-34" fmla="*/ 0 h 461665"/>
                <a:gd name="connsiteX0-35" fmla="*/ 0 w 425798"/>
                <a:gd name="connsiteY0-36" fmla="*/ 0 h 461665"/>
                <a:gd name="connsiteX1-37" fmla="*/ 425798 w 425798"/>
                <a:gd name="connsiteY1-38" fmla="*/ 0 h 461665"/>
                <a:gd name="connsiteX2-39" fmla="*/ 425798 w 425798"/>
                <a:gd name="connsiteY2-40" fmla="*/ 461665 h 461665"/>
                <a:gd name="connsiteX3-41" fmla="*/ 0 w 425798"/>
                <a:gd name="connsiteY3-42" fmla="*/ 461665 h 461665"/>
                <a:gd name="connsiteX4-43" fmla="*/ 180684 w 425798"/>
                <a:gd name="connsiteY4-44" fmla="*/ 213733 h 461665"/>
                <a:gd name="connsiteX5-45" fmla="*/ 0 w 425798"/>
                <a:gd name="connsiteY5-46" fmla="*/ 0 h 461665"/>
                <a:gd name="connsiteX0-47" fmla="*/ 0 w 425798"/>
                <a:gd name="connsiteY0-48" fmla="*/ 0 h 461665"/>
                <a:gd name="connsiteX1-49" fmla="*/ 425798 w 425798"/>
                <a:gd name="connsiteY1-50" fmla="*/ 0 h 461665"/>
                <a:gd name="connsiteX2-51" fmla="*/ 425798 w 425798"/>
                <a:gd name="connsiteY2-52" fmla="*/ 461665 h 461665"/>
                <a:gd name="connsiteX3-53" fmla="*/ 0 w 425798"/>
                <a:gd name="connsiteY3-54" fmla="*/ 461665 h 461665"/>
                <a:gd name="connsiteX4-55" fmla="*/ 175660 w 425798"/>
                <a:gd name="connsiteY4-56" fmla="*/ 208709 h 461665"/>
                <a:gd name="connsiteX5-57" fmla="*/ 0 w 425798"/>
                <a:gd name="connsiteY5-58" fmla="*/ 0 h 461665"/>
                <a:gd name="connsiteX0-59" fmla="*/ 0 w 425798"/>
                <a:gd name="connsiteY0-60" fmla="*/ 0 h 461665"/>
                <a:gd name="connsiteX1-61" fmla="*/ 425798 w 425798"/>
                <a:gd name="connsiteY1-62" fmla="*/ 0 h 461665"/>
                <a:gd name="connsiteX2-63" fmla="*/ 425798 w 425798"/>
                <a:gd name="connsiteY2-64" fmla="*/ 461665 h 461665"/>
                <a:gd name="connsiteX3-65" fmla="*/ 0 w 425798"/>
                <a:gd name="connsiteY3-66" fmla="*/ 461665 h 461665"/>
                <a:gd name="connsiteX4-67" fmla="*/ 175660 w 425798"/>
                <a:gd name="connsiteY4-68" fmla="*/ 208709 h 461665"/>
                <a:gd name="connsiteX5-69" fmla="*/ 0 w 425798"/>
                <a:gd name="connsiteY5-70" fmla="*/ 0 h 461665"/>
                <a:gd name="connsiteX0-71" fmla="*/ 0 w 425798"/>
                <a:gd name="connsiteY0-72" fmla="*/ 0 h 461665"/>
                <a:gd name="connsiteX1-73" fmla="*/ 425798 w 425798"/>
                <a:gd name="connsiteY1-74" fmla="*/ 0 h 461665"/>
                <a:gd name="connsiteX2-75" fmla="*/ 425798 w 425798"/>
                <a:gd name="connsiteY2-76" fmla="*/ 461665 h 461665"/>
                <a:gd name="connsiteX3-77" fmla="*/ 0 w 425798"/>
                <a:gd name="connsiteY3-78" fmla="*/ 461665 h 461665"/>
                <a:gd name="connsiteX4-79" fmla="*/ 175660 w 425798"/>
                <a:gd name="connsiteY4-80" fmla="*/ 208709 h 461665"/>
                <a:gd name="connsiteX5-81" fmla="*/ 0 w 425798"/>
                <a:gd name="connsiteY5-82" fmla="*/ 0 h 4616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25798" h="461665">
                  <a:moveTo>
                    <a:pt x="0" y="0"/>
                  </a:moveTo>
                  <a:lnTo>
                    <a:pt x="425798" y="0"/>
                  </a:lnTo>
                  <a:lnTo>
                    <a:pt x="425798" y="461665"/>
                  </a:lnTo>
                  <a:lnTo>
                    <a:pt x="0" y="461665"/>
                  </a:lnTo>
                  <a:cubicBezTo>
                    <a:pt x="73626" y="370647"/>
                    <a:pt x="152277" y="259533"/>
                    <a:pt x="175660" y="20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070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 flipH="1">
              <a:off x="7020272" y="4011910"/>
              <a:ext cx="325204" cy="461665"/>
            </a:xfrm>
            <a:custGeom>
              <a:avLst/>
              <a:gdLst>
                <a:gd name="connsiteX0" fmla="*/ 0 w 425798"/>
                <a:gd name="connsiteY0" fmla="*/ 0 h 461665"/>
                <a:gd name="connsiteX1" fmla="*/ 425798 w 425798"/>
                <a:gd name="connsiteY1" fmla="*/ 0 h 461665"/>
                <a:gd name="connsiteX2" fmla="*/ 425798 w 425798"/>
                <a:gd name="connsiteY2" fmla="*/ 461665 h 461665"/>
                <a:gd name="connsiteX3" fmla="*/ 0 w 425798"/>
                <a:gd name="connsiteY3" fmla="*/ 461665 h 461665"/>
                <a:gd name="connsiteX4" fmla="*/ 0 w 425798"/>
                <a:gd name="connsiteY4" fmla="*/ 0 h 461665"/>
                <a:gd name="connsiteX0-1" fmla="*/ 12 w 425810"/>
                <a:gd name="connsiteY0-2" fmla="*/ 0 h 461665"/>
                <a:gd name="connsiteX1-3" fmla="*/ 425810 w 425810"/>
                <a:gd name="connsiteY1-4" fmla="*/ 0 h 461665"/>
                <a:gd name="connsiteX2-5" fmla="*/ 425810 w 425810"/>
                <a:gd name="connsiteY2-6" fmla="*/ 461665 h 461665"/>
                <a:gd name="connsiteX3-7" fmla="*/ 12 w 425810"/>
                <a:gd name="connsiteY3-8" fmla="*/ 461665 h 461665"/>
                <a:gd name="connsiteX4-9" fmla="*/ 180696 w 425810"/>
                <a:gd name="connsiteY4-10" fmla="*/ 213733 h 461665"/>
                <a:gd name="connsiteX5" fmla="*/ 12 w 425810"/>
                <a:gd name="connsiteY5" fmla="*/ 0 h 461665"/>
                <a:gd name="connsiteX0-11" fmla="*/ 22 w 425820"/>
                <a:gd name="connsiteY0-12" fmla="*/ 0 h 461665"/>
                <a:gd name="connsiteX1-13" fmla="*/ 425820 w 425820"/>
                <a:gd name="connsiteY1-14" fmla="*/ 0 h 461665"/>
                <a:gd name="connsiteX2-15" fmla="*/ 425820 w 425820"/>
                <a:gd name="connsiteY2-16" fmla="*/ 461665 h 461665"/>
                <a:gd name="connsiteX3-17" fmla="*/ 22 w 425820"/>
                <a:gd name="connsiteY3-18" fmla="*/ 461665 h 461665"/>
                <a:gd name="connsiteX4-19" fmla="*/ 180706 w 425820"/>
                <a:gd name="connsiteY4-20" fmla="*/ 213733 h 461665"/>
                <a:gd name="connsiteX5-21" fmla="*/ 22 w 425820"/>
                <a:gd name="connsiteY5-22" fmla="*/ 0 h 461665"/>
                <a:gd name="connsiteX0-23" fmla="*/ 0 w 425798"/>
                <a:gd name="connsiteY0-24" fmla="*/ 0 h 461665"/>
                <a:gd name="connsiteX1-25" fmla="*/ 425798 w 425798"/>
                <a:gd name="connsiteY1-26" fmla="*/ 0 h 461665"/>
                <a:gd name="connsiteX2-27" fmla="*/ 425798 w 425798"/>
                <a:gd name="connsiteY2-28" fmla="*/ 461665 h 461665"/>
                <a:gd name="connsiteX3-29" fmla="*/ 0 w 425798"/>
                <a:gd name="connsiteY3-30" fmla="*/ 461665 h 461665"/>
                <a:gd name="connsiteX4-31" fmla="*/ 180684 w 425798"/>
                <a:gd name="connsiteY4-32" fmla="*/ 213733 h 461665"/>
                <a:gd name="connsiteX5-33" fmla="*/ 0 w 425798"/>
                <a:gd name="connsiteY5-34" fmla="*/ 0 h 461665"/>
                <a:gd name="connsiteX0-35" fmla="*/ 0 w 425798"/>
                <a:gd name="connsiteY0-36" fmla="*/ 0 h 461665"/>
                <a:gd name="connsiteX1-37" fmla="*/ 425798 w 425798"/>
                <a:gd name="connsiteY1-38" fmla="*/ 0 h 461665"/>
                <a:gd name="connsiteX2-39" fmla="*/ 425798 w 425798"/>
                <a:gd name="connsiteY2-40" fmla="*/ 461665 h 461665"/>
                <a:gd name="connsiteX3-41" fmla="*/ 0 w 425798"/>
                <a:gd name="connsiteY3-42" fmla="*/ 461665 h 461665"/>
                <a:gd name="connsiteX4-43" fmla="*/ 180684 w 425798"/>
                <a:gd name="connsiteY4-44" fmla="*/ 213733 h 461665"/>
                <a:gd name="connsiteX5-45" fmla="*/ 0 w 425798"/>
                <a:gd name="connsiteY5-46" fmla="*/ 0 h 461665"/>
                <a:gd name="connsiteX0-47" fmla="*/ 0 w 425798"/>
                <a:gd name="connsiteY0-48" fmla="*/ 0 h 461665"/>
                <a:gd name="connsiteX1-49" fmla="*/ 425798 w 425798"/>
                <a:gd name="connsiteY1-50" fmla="*/ 0 h 461665"/>
                <a:gd name="connsiteX2-51" fmla="*/ 425798 w 425798"/>
                <a:gd name="connsiteY2-52" fmla="*/ 461665 h 461665"/>
                <a:gd name="connsiteX3-53" fmla="*/ 0 w 425798"/>
                <a:gd name="connsiteY3-54" fmla="*/ 461665 h 461665"/>
                <a:gd name="connsiteX4-55" fmla="*/ 175660 w 425798"/>
                <a:gd name="connsiteY4-56" fmla="*/ 208709 h 461665"/>
                <a:gd name="connsiteX5-57" fmla="*/ 0 w 425798"/>
                <a:gd name="connsiteY5-58" fmla="*/ 0 h 461665"/>
                <a:gd name="connsiteX0-59" fmla="*/ 0 w 425798"/>
                <a:gd name="connsiteY0-60" fmla="*/ 0 h 461665"/>
                <a:gd name="connsiteX1-61" fmla="*/ 425798 w 425798"/>
                <a:gd name="connsiteY1-62" fmla="*/ 0 h 461665"/>
                <a:gd name="connsiteX2-63" fmla="*/ 425798 w 425798"/>
                <a:gd name="connsiteY2-64" fmla="*/ 461665 h 461665"/>
                <a:gd name="connsiteX3-65" fmla="*/ 0 w 425798"/>
                <a:gd name="connsiteY3-66" fmla="*/ 461665 h 461665"/>
                <a:gd name="connsiteX4-67" fmla="*/ 175660 w 425798"/>
                <a:gd name="connsiteY4-68" fmla="*/ 208709 h 461665"/>
                <a:gd name="connsiteX5-69" fmla="*/ 0 w 425798"/>
                <a:gd name="connsiteY5-70" fmla="*/ 0 h 461665"/>
                <a:gd name="connsiteX0-71" fmla="*/ 0 w 425798"/>
                <a:gd name="connsiteY0-72" fmla="*/ 0 h 461665"/>
                <a:gd name="connsiteX1-73" fmla="*/ 425798 w 425798"/>
                <a:gd name="connsiteY1-74" fmla="*/ 0 h 461665"/>
                <a:gd name="connsiteX2-75" fmla="*/ 425798 w 425798"/>
                <a:gd name="connsiteY2-76" fmla="*/ 461665 h 461665"/>
                <a:gd name="connsiteX3-77" fmla="*/ 0 w 425798"/>
                <a:gd name="connsiteY3-78" fmla="*/ 461665 h 461665"/>
                <a:gd name="connsiteX4-79" fmla="*/ 175660 w 425798"/>
                <a:gd name="connsiteY4-80" fmla="*/ 208709 h 461665"/>
                <a:gd name="connsiteX5-81" fmla="*/ 0 w 425798"/>
                <a:gd name="connsiteY5-82" fmla="*/ 0 h 4616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25798" h="461665">
                  <a:moveTo>
                    <a:pt x="0" y="0"/>
                  </a:moveTo>
                  <a:lnTo>
                    <a:pt x="425798" y="0"/>
                  </a:lnTo>
                  <a:lnTo>
                    <a:pt x="425798" y="461665"/>
                  </a:lnTo>
                  <a:lnTo>
                    <a:pt x="0" y="461665"/>
                  </a:lnTo>
                  <a:cubicBezTo>
                    <a:pt x="73626" y="370647"/>
                    <a:pt x="152277" y="259533"/>
                    <a:pt x="175660" y="20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070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34452" y="3962990"/>
            <a:ext cx="461476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精美实用 完整的年终总结、工作汇报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82721" y="2279456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党的光辉的历程</a:t>
            </a:r>
          </a:p>
        </p:txBody>
      </p:sp>
      <p:pic>
        <p:nvPicPr>
          <p:cNvPr id="19" name="宋祖英-唱支山歌给党听(伴奏版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8803" y="10886738"/>
            <a:ext cx="812800" cy="770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1957-1976</a:t>
            </a:r>
            <a:r>
              <a:rPr lang="zh-CN" altLang="en-US" dirty="0"/>
              <a:t>发展成就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建设时期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44454" y="2134578"/>
            <a:ext cx="6730045" cy="2570160"/>
            <a:chOff x="933340" y="1551442"/>
            <a:chExt cx="5047534" cy="1927620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945756" y="2355609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1865" b="1" dirty="0">
                  <a:solidFill>
                    <a:srgbClr val="C00000"/>
                  </a:solidFill>
                </a:rPr>
                <a:t>外交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985464" y="2965797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1865" b="1" dirty="0">
                  <a:solidFill>
                    <a:srgbClr val="C00000"/>
                  </a:solidFill>
                </a:rPr>
                <a:t>科技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571998" y="2934828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1865" b="1" dirty="0">
                  <a:solidFill>
                    <a:srgbClr val="C00000"/>
                  </a:solidFill>
                </a:rPr>
                <a:t>教育</a:t>
              </a: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571997" y="2339434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1865" b="1" dirty="0">
                  <a:solidFill>
                    <a:srgbClr val="C00000"/>
                  </a:solidFill>
                </a:rPr>
                <a:t>交通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572000" y="1551442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1865" b="1" dirty="0">
                  <a:solidFill>
                    <a:srgbClr val="C00000"/>
                  </a:solidFill>
                </a:rPr>
                <a:t>经济</a:t>
              </a: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933340" y="1596033"/>
              <a:ext cx="1408874" cy="389238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1865" b="1" dirty="0">
                  <a:solidFill>
                    <a:srgbClr val="C00000"/>
                  </a:solidFill>
                </a:rPr>
                <a:t>政治</a:t>
              </a:r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638323" y="4133106"/>
            <a:ext cx="2686537" cy="482344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/>
              <a:t>两弹一星成功研制</a:t>
            </a:r>
            <a:endParaRPr lang="en-US" altLang="zh-CN" sz="1865" dirty="0"/>
          </a:p>
          <a:p>
            <a:r>
              <a:rPr lang="zh-CN" altLang="en-US" sz="1865" dirty="0"/>
              <a:t>成功研制人工胰岛素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600748" y="3141850"/>
            <a:ext cx="3532536" cy="70617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/>
              <a:t>中国成功进入联合国</a:t>
            </a:r>
            <a:endParaRPr lang="en-US" altLang="zh-CN" sz="1865" dirty="0"/>
          </a:p>
          <a:p>
            <a:r>
              <a:rPr lang="zh-CN" altLang="en-US" sz="1865" dirty="0"/>
              <a:t>中美建交，中日邦交正常化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61691" y="2186257"/>
            <a:ext cx="3655680" cy="482344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/>
              <a:t>成功召开中国人民政治协商会议</a:t>
            </a:r>
            <a:r>
              <a:rPr lang="en-US" altLang="zh-CN" sz="1865" dirty="0"/>
              <a:t>,</a:t>
            </a:r>
          </a:p>
          <a:p>
            <a:r>
              <a:rPr lang="en-US" altLang="zh-CN" sz="1865" dirty="0"/>
              <a:t>1954</a:t>
            </a:r>
            <a:r>
              <a:rPr lang="zh-CN" altLang="en-US" sz="1865" dirty="0"/>
              <a:t>年颁布了第一部宪法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771138" y="4080097"/>
            <a:ext cx="2203485" cy="482344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/>
              <a:t>普及九年义务教育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771138" y="3294210"/>
            <a:ext cx="2203485" cy="482344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/>
              <a:t>武汉长江大桥，</a:t>
            </a:r>
            <a:endParaRPr lang="en-US" altLang="zh-CN" sz="1865" dirty="0"/>
          </a:p>
          <a:p>
            <a:r>
              <a:rPr lang="zh-CN" altLang="en-US" sz="1865" dirty="0"/>
              <a:t>南京长江大桥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771138" y="2228466"/>
            <a:ext cx="2704716" cy="482344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/>
              <a:t>打下了中国的工业基础，构成了工业体系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6"/>
          <p:cNvSpPr>
            <a:spLocks noChangeArrowheads="1"/>
          </p:cNvSpPr>
          <p:nvPr/>
        </p:nvSpPr>
        <p:spPr bwMode="auto">
          <a:xfrm>
            <a:off x="1667575" y="5253203"/>
            <a:ext cx="9466263" cy="68939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9525" cmpd="sng">
            <a:noFill/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全面建设小康社会十大目标</a:t>
            </a:r>
          </a:p>
        </p:txBody>
      </p:sp>
      <p:sp>
        <p:nvSpPr>
          <p:cNvPr id="7" name="圆角矩形 9"/>
          <p:cNvSpPr>
            <a:spLocks noChangeArrowheads="1"/>
          </p:cNvSpPr>
          <p:nvPr/>
        </p:nvSpPr>
        <p:spPr bwMode="auto">
          <a:xfrm>
            <a:off x="3601883" y="1604797"/>
            <a:ext cx="4827541" cy="857251"/>
          </a:xfrm>
          <a:prstGeom prst="roundRect">
            <a:avLst>
              <a:gd name="adj" fmla="val 0"/>
            </a:avLst>
          </a:prstGeom>
          <a:noFill/>
          <a:ln w="9525" cmpd="sng">
            <a:noFill/>
            <a:rou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三步走战略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79130" y="2462048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1</a:t>
            </a:r>
            <a:r>
              <a:rPr lang="zh-CN" altLang="en-US" sz="1865" dirty="0"/>
              <a:t>、国内生产总值人均翻两番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79130" y="3017859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2</a:t>
            </a:r>
            <a:r>
              <a:rPr lang="zh-CN" altLang="en-US" sz="1865" dirty="0"/>
              <a:t>、进入创新型国家行列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79130" y="3573672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3</a:t>
            </a:r>
            <a:r>
              <a:rPr lang="zh-CN" altLang="en-US" sz="1865" dirty="0"/>
              <a:t>、居民消费率稳步提高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9130" y="4129483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4</a:t>
            </a:r>
            <a:r>
              <a:rPr lang="zh-CN" altLang="en-US" sz="1865" dirty="0"/>
              <a:t>、新农村建设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79130" y="4631507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5</a:t>
            </a:r>
            <a:r>
              <a:rPr lang="zh-CN" altLang="en-US" sz="1865" dirty="0"/>
              <a:t>、社会公平正义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142801" y="2462048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6</a:t>
            </a:r>
            <a:r>
              <a:rPr lang="zh-CN" altLang="en-US" sz="1865" dirty="0"/>
              <a:t>、文化建设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142801" y="3017859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7</a:t>
            </a:r>
            <a:r>
              <a:rPr lang="zh-CN" altLang="en-US" sz="1865" dirty="0"/>
              <a:t>、人人享有基本生活保障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42801" y="3573672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8</a:t>
            </a:r>
            <a:r>
              <a:rPr lang="zh-CN" altLang="en-US" sz="1865" dirty="0"/>
              <a:t>、绝对贫困现象基本消除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42801" y="4129483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9</a:t>
            </a:r>
            <a:r>
              <a:rPr lang="zh-CN" altLang="en-US" sz="1865" dirty="0"/>
              <a:t>、人人病有所医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2801" y="4631507"/>
            <a:ext cx="3840427" cy="267781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eaLnBrk="1" hangingPunct="1"/>
            <a:r>
              <a:rPr lang="en-US" altLang="zh-CN" sz="1865" dirty="0"/>
              <a:t>10</a:t>
            </a:r>
            <a:r>
              <a:rPr lang="zh-CN" altLang="en-US" sz="1865" dirty="0"/>
              <a:t>、生态文明建设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改革开放</a:t>
            </a:r>
          </a:p>
          <a:p>
            <a:endParaRPr lang="zh-CN" altLang="en-US" dirty="0"/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1667575" y="4462185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1667575" y="3903997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>
            <a:off x="1667575" y="3360499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1667575" y="2802311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连接符 26"/>
          <p:cNvCxnSpPr/>
          <p:nvPr/>
        </p:nvCxnSpPr>
        <p:spPr bwMode="auto">
          <a:xfrm>
            <a:off x="1667575" y="5020373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连接符 27"/>
          <p:cNvCxnSpPr/>
          <p:nvPr/>
        </p:nvCxnSpPr>
        <p:spPr bwMode="auto">
          <a:xfrm>
            <a:off x="6940981" y="4462185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>
            <a:off x="6940981" y="3903997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>
            <a:off x="6940981" y="3360499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连接符 30"/>
          <p:cNvCxnSpPr/>
          <p:nvPr/>
        </p:nvCxnSpPr>
        <p:spPr bwMode="auto">
          <a:xfrm>
            <a:off x="6940981" y="2802311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/>
          <p:cNvCxnSpPr/>
          <p:nvPr/>
        </p:nvCxnSpPr>
        <p:spPr bwMode="auto">
          <a:xfrm>
            <a:off x="6940981" y="5020373"/>
            <a:ext cx="4052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7151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3523206" y="3539765"/>
            <a:ext cx="4933950" cy="9826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九十六年的历史启示</a:t>
            </a:r>
          </a:p>
        </p:txBody>
      </p:sp>
      <p:sp>
        <p:nvSpPr>
          <p:cNvPr id="6" name="文本占位符 4"/>
          <p:cNvSpPr txBox="1"/>
          <p:nvPr/>
        </p:nvSpPr>
        <p:spPr>
          <a:xfrm>
            <a:off x="4673276" y="2675648"/>
            <a:ext cx="2298097" cy="753352"/>
          </a:xfrm>
          <a:prstGeom prst="rect">
            <a:avLst/>
          </a:prstGeom>
          <a:solidFill>
            <a:srgbClr val="B50008"/>
          </a:solidFill>
          <a:ln w="9525" cmpd="sng">
            <a:noFill/>
            <a:round/>
          </a:ln>
          <a:effectLst/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3300" b="1" kern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4400" dirty="0"/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 animBg="1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6853" y="3042174"/>
            <a:ext cx="877537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建立了独立的比较完整的工业体系和国民经济体系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206853" y="2357437"/>
            <a:ext cx="8775373" cy="1071563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 eaLnBrk="1" hangingPunct="1">
              <a:lnSpc>
                <a:spcPct val="200000"/>
              </a:lnSpc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推翻了三座大山，建立了人民当家作主的新中国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489657" y="3834681"/>
            <a:ext cx="877533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开创了中国特色社会主义道路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党完成的三件大事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历史启示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7" grpId="0"/>
      <p:bldP spid="389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539945" y="2168438"/>
            <a:ext cx="781068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865" dirty="0">
                <a:solidFill>
                  <a:srgbClr val="C00000"/>
                </a:solidFill>
              </a:rPr>
              <a:t>坚持和发展马列主义、毛泽东思想、三个代表、科学发展观、两学一做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39946" y="3320666"/>
            <a:ext cx="7429412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1865" dirty="0">
                <a:solidFill>
                  <a:srgbClr val="C00000"/>
                </a:solidFill>
                <a:effectLst/>
              </a:rPr>
              <a:t>制定科学的理论和路线方针政策，使党的全部工作与中国实际和社会发展规律相符合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539945" y="4184101"/>
            <a:ext cx="7468803" cy="37965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1865" dirty="0">
                <a:solidFill>
                  <a:srgbClr val="C00000"/>
                </a:solidFill>
                <a:effectLst/>
              </a:rPr>
              <a:t>团结一切可以团结的力量</a:t>
            </a:r>
            <a:r>
              <a:rPr lang="en-US" altLang="zh-CN" sz="1865" dirty="0">
                <a:solidFill>
                  <a:srgbClr val="C00000"/>
                </a:solidFill>
                <a:effectLst/>
              </a:rPr>
              <a:t>,</a:t>
            </a:r>
            <a:r>
              <a:rPr lang="zh-CN" altLang="en-US" sz="1865" dirty="0">
                <a:solidFill>
                  <a:srgbClr val="C00000"/>
                </a:solidFill>
                <a:effectLst/>
              </a:rPr>
              <a:t>增强中华民族的凝聚力和向心力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539945" y="2744552"/>
            <a:ext cx="736375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1865" dirty="0">
                <a:solidFill>
                  <a:srgbClr val="C00000"/>
                </a:solidFill>
                <a:effectLst/>
              </a:rPr>
              <a:t>把最广大人民的根本利益作为党全部工作的出发点和落脚点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539946" y="4760215"/>
            <a:ext cx="736375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1865" dirty="0">
                <a:solidFill>
                  <a:srgbClr val="C00000"/>
                </a:solidFill>
                <a:effectLst/>
              </a:rPr>
              <a:t>办好中国的事情，关键在中国共产党，重视加强党的建设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zh-CN" altLang="en-US" b="1" dirty="0"/>
              <a:t>党的理论、路线、方针和政策关乎着党的生命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历史启示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838089" y="2205116"/>
            <a:ext cx="2415873" cy="3230529"/>
            <a:chOff x="3628566" y="1653836"/>
            <a:chExt cx="1811905" cy="2422897"/>
          </a:xfrm>
        </p:grpSpPr>
        <p:sp>
          <p:nvSpPr>
            <p:cNvPr id="4" name="矩形 3"/>
            <p:cNvSpPr/>
            <p:nvPr/>
          </p:nvSpPr>
          <p:spPr bwMode="auto">
            <a:xfrm>
              <a:off x="3628566" y="1653836"/>
              <a:ext cx="1811905" cy="242289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3692241" y="1653836"/>
              <a:ext cx="1667115" cy="2286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不同历史时期的实践证明</a:t>
              </a:r>
              <a:r>
                <a:rPr lang="zh-CN" altLang="en-US" sz="2665" b="1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党的理论、路线、方针和政策关乎着党的生命</a:t>
              </a:r>
            </a:p>
          </p:txBody>
        </p:sp>
      </p:grp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50309" y="2629450"/>
            <a:ext cx="3587780" cy="4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农村包围城市、武装夺取政权</a:t>
            </a:r>
            <a:endParaRPr lang="en-US" altLang="zh-CN" sz="1865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59697" y="3896953"/>
            <a:ext cx="2733128" cy="4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过渡时期总路线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724852" y="5095721"/>
            <a:ext cx="3274699" cy="33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 “一个中心、两个基本点”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550511" y="2578772"/>
            <a:ext cx="3264363" cy="56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建立社会主义市场经济体制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571217" y="3837297"/>
            <a:ext cx="3264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科学发展观</a:t>
            </a:r>
            <a:endParaRPr lang="en-US" altLang="zh-CN" sz="1865" dirty="0"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社会主义和谐社会</a:t>
            </a:r>
            <a:endParaRPr lang="en-US" altLang="zh-CN" sz="1865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579276" y="5157192"/>
            <a:ext cx="3264363" cy="3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65" dirty="0">
                <a:latin typeface="微软雅黑" panose="020B0503020204020204" pitchFamily="82" charset="2"/>
                <a:ea typeface="微软雅黑" panose="020B0503020204020204" pitchFamily="82" charset="2"/>
              </a:rPr>
              <a:t>两学一做，从严治党</a:t>
            </a:r>
            <a:endParaRPr lang="en-US" altLang="zh-CN" sz="1865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039476" y="2292429"/>
            <a:ext cx="1713712" cy="3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65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1921-1949</a:t>
            </a:r>
            <a:endParaRPr lang="zh-CN" altLang="en-US" sz="2665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039476" y="3515601"/>
            <a:ext cx="1713712" cy="3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65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1949-1979</a:t>
            </a:r>
            <a:endParaRPr lang="zh-CN" altLang="en-US" sz="2665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039476" y="4686761"/>
            <a:ext cx="1713712" cy="3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65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1979-1992</a:t>
            </a:r>
            <a:endParaRPr lang="zh-CN" altLang="en-US" sz="2665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87467" y="2252177"/>
            <a:ext cx="3125539" cy="434721"/>
            <a:chOff x="5540600" y="1689132"/>
            <a:chExt cx="2344154" cy="326041"/>
          </a:xfrm>
        </p:grpSpPr>
        <p:sp>
          <p:nvSpPr>
            <p:cNvPr id="22" name="矩形 21"/>
            <p:cNvSpPr/>
            <p:nvPr/>
          </p:nvSpPr>
          <p:spPr bwMode="auto">
            <a:xfrm>
              <a:off x="5566408" y="1689132"/>
              <a:ext cx="2318346" cy="3260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>
                <a:solidFill>
                  <a:srgbClr val="C00000"/>
                </a:solidFill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540600" y="1719321"/>
              <a:ext cx="1285284" cy="26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865" dirty="0">
                  <a:solidFill>
                    <a:srgbClr val="C00000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1992-2000</a:t>
              </a:r>
              <a:endParaRPr lang="zh-CN" altLang="en-US" sz="2665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387467" y="3496256"/>
            <a:ext cx="1713712" cy="3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65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2000-2012</a:t>
            </a:r>
            <a:endParaRPr lang="zh-CN" altLang="en-US" sz="2665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7571217" y="4686761"/>
            <a:ext cx="1713712" cy="3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65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2016</a:t>
            </a:r>
            <a:endParaRPr lang="zh-CN" altLang="en-US" sz="2665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圆角矩形 3"/>
          <p:cNvSpPr>
            <a:spLocks noChangeArrowheads="1"/>
          </p:cNvSpPr>
          <p:nvPr/>
        </p:nvSpPr>
        <p:spPr bwMode="auto">
          <a:xfrm>
            <a:off x="1670298" y="2466705"/>
            <a:ext cx="4014065" cy="1214439"/>
          </a:xfrm>
          <a:prstGeom prst="roundRect">
            <a:avLst>
              <a:gd name="adj" fmla="val 4572"/>
            </a:avLst>
          </a:prstGeom>
          <a:noFill/>
          <a:ln w="19050" cmpd="sng">
            <a:noFill/>
            <a:rou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抗日时期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:</a:t>
            </a:r>
          </a:p>
          <a:p>
            <a:pPr eaLnBrk="1" hangingPunct="1"/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建立广泛的爱国抗日统一战线</a:t>
            </a:r>
          </a:p>
        </p:txBody>
      </p:sp>
      <p:sp>
        <p:nvSpPr>
          <p:cNvPr id="43011" name="圆角矩形 4"/>
          <p:cNvSpPr>
            <a:spLocks noChangeArrowheads="1"/>
          </p:cNvSpPr>
          <p:nvPr/>
        </p:nvSpPr>
        <p:spPr bwMode="auto">
          <a:xfrm>
            <a:off x="4785363" y="1887593"/>
            <a:ext cx="4714875" cy="1214439"/>
          </a:xfrm>
          <a:prstGeom prst="roundRect">
            <a:avLst>
              <a:gd name="adj" fmla="val 6991"/>
            </a:avLst>
          </a:prstGeom>
          <a:noFill/>
          <a:ln w="19050" cmpd="sng">
            <a:noFill/>
            <a:rou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改革开放：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eaLnBrk="1" hangingPunct="1"/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巩固和发展最广泛的爱国统一战线，坚持“一国两制”方针</a:t>
            </a:r>
          </a:p>
        </p:txBody>
      </p:sp>
      <p:sp>
        <p:nvSpPr>
          <p:cNvPr id="43012" name="圆角矩形 5"/>
          <p:cNvSpPr>
            <a:spLocks noChangeArrowheads="1"/>
          </p:cNvSpPr>
          <p:nvPr/>
        </p:nvSpPr>
        <p:spPr bwMode="auto">
          <a:xfrm>
            <a:off x="1597153" y="3245140"/>
            <a:ext cx="4714875" cy="2200941"/>
          </a:xfrm>
          <a:prstGeom prst="roundRect">
            <a:avLst>
              <a:gd name="adj" fmla="val 4613"/>
            </a:avLst>
          </a:prstGeom>
          <a:noFill/>
          <a:ln w="19050" cmpd="sng">
            <a:noFill/>
            <a:rou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爱国统一战线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:</a:t>
            </a:r>
          </a:p>
          <a:p>
            <a:pPr eaLnBrk="1" hangingPunct="1"/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◆中国政治人民协商会议</a:t>
            </a:r>
            <a:endParaRPr lang="en-US" altLang="zh-CN" sz="186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eaLnBrk="1" hangingPunct="1"/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◆中国共产党领导的多党合作和政治协商的重要机制</a:t>
            </a:r>
          </a:p>
        </p:txBody>
      </p:sp>
      <p:pic>
        <p:nvPicPr>
          <p:cNvPr id="43019" name="图片 8" descr="1政治协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89" y="3478869"/>
            <a:ext cx="3552497" cy="19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圆角矩形 10"/>
          <p:cNvSpPr>
            <a:spLocks noChangeArrowheads="1"/>
          </p:cNvSpPr>
          <p:nvPr/>
        </p:nvSpPr>
        <p:spPr bwMode="auto">
          <a:xfrm>
            <a:off x="1670298" y="1754959"/>
            <a:ext cx="2053428" cy="1203965"/>
          </a:xfrm>
          <a:prstGeom prst="roundRect">
            <a:avLst>
              <a:gd name="adj" fmla="val 6907"/>
            </a:avLst>
          </a:prstGeom>
          <a:noFill/>
          <a:ln w="19050" cmpd="sng">
            <a:noFill/>
            <a:rou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大革命时期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:</a:t>
            </a:r>
          </a:p>
          <a:p>
            <a:pPr eaLnBrk="1" hangingPunct="1"/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国共第一次合作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/>
              <a:t>团结一切可以团结的力量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历史启示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3625" y="1770380"/>
            <a:ext cx="6998970" cy="95313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Clr>
                <a:srgbClr val="E71E17"/>
              </a:buClr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讲奉献、有作为，强调的是履责合格，就是要践行党的宗旨、敢于担当、善于作为。</a:t>
            </a:r>
          </a:p>
        </p:txBody>
      </p:sp>
      <p:sp>
        <p:nvSpPr>
          <p:cNvPr id="10" name="矩形 9"/>
          <p:cNvSpPr/>
          <p:nvPr/>
        </p:nvSpPr>
        <p:spPr>
          <a:xfrm>
            <a:off x="1487170" y="3563620"/>
            <a:ext cx="8692515" cy="152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71E17"/>
              </a:buCl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合格党员，就要时刻不忘肩上扛的那份沉甸甸的责任，始终保持干事创业、开拓进取的精神，把毕生精力乃至生命奉献给党，面对挫折不怨天尤人，面对困难不彷徨退缩，把百姓的安危冷暖装在心里，及时了解群众所思、所盼、所忧、所急，把群众工作做实、做深、做细、做透，让群众真切感受到党的温暖，努力为人民群众谋福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3647123" y="364331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办好中国的事情关键在党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历史启示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705139" y="2312192"/>
            <a:ext cx="532881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建设什么样的党、怎样建设党，</a:t>
            </a:r>
            <a:endParaRPr lang="en-US" altLang="zh-CN" sz="186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直接关系到我们党和国家的前途命运</a:t>
            </a:r>
            <a:endParaRPr lang="zh-CN" altLang="en-US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05140" y="1558305"/>
            <a:ext cx="5996792" cy="625073"/>
            <a:chOff x="3534217" y="1433487"/>
            <a:chExt cx="4497594" cy="468805"/>
          </a:xfrm>
        </p:grpSpPr>
        <p:sp>
          <p:nvSpPr>
            <p:cNvPr id="12" name="圆角矩形 11"/>
            <p:cNvSpPr/>
            <p:nvPr/>
          </p:nvSpPr>
          <p:spPr>
            <a:xfrm>
              <a:off x="3598980" y="1433487"/>
              <a:ext cx="4432831" cy="396796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3534217" y="1525218"/>
              <a:ext cx="1798528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深化党内教育</a:t>
              </a: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1741300" y="3461012"/>
            <a:ext cx="2477104" cy="55163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领导水平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49853" y="3461012"/>
            <a:ext cx="2477104" cy="55163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执政水平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41300" y="4355152"/>
            <a:ext cx="2477104" cy="55163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拒腐防变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849853" y="4355152"/>
            <a:ext cx="2477104" cy="55163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抵御风险能力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568854" y="3736829"/>
            <a:ext cx="427179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865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提高党的</a:t>
            </a:r>
            <a:endParaRPr lang="en-US" altLang="zh-CN" sz="5865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4" name="加号 3"/>
          <p:cNvSpPr/>
          <p:nvPr/>
        </p:nvSpPr>
        <p:spPr bwMode="auto">
          <a:xfrm>
            <a:off x="4246096" y="3415309"/>
            <a:ext cx="576064" cy="576064"/>
          </a:xfrm>
          <a:prstGeom prst="mathPl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23" name="加号 22"/>
          <p:cNvSpPr/>
          <p:nvPr/>
        </p:nvSpPr>
        <p:spPr bwMode="auto">
          <a:xfrm>
            <a:off x="4246096" y="4340725"/>
            <a:ext cx="576064" cy="576064"/>
          </a:xfrm>
          <a:prstGeom prst="mathPl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/>
            <a:endParaRPr lang="zh-CN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10451 -3.7037E-6 " pathEditMode="relative" rAng="0" ptsTypes="AA">
                                      <p:cBhvr>
                                        <p:cTn id="30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0156 -3.7037E-6 " pathEditMode="relative" rAng="0" ptsTypes="AA">
                                      <p:cBhvr>
                                        <p:cTn id="41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0451 4.07407E-6 " pathEditMode="relative" rAng="0" ptsTypes="AA">
                                      <p:cBhvr>
                                        <p:cTn id="52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10156 4.07407E-6 " pathEditMode="relative" rAng="0" ptsTypes="AA">
                                      <p:cBhvr>
                                        <p:cTn id="63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21" grpId="0"/>
      <p:bldP spid="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3277238" y="3924258"/>
            <a:ext cx="5637523" cy="5365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形成了中国特色社会主义理论体系</a:t>
            </a:r>
          </a:p>
        </p:txBody>
      </p:sp>
      <p:sp>
        <p:nvSpPr>
          <p:cNvPr id="6" name="文本占位符 4"/>
          <p:cNvSpPr txBox="1"/>
          <p:nvPr/>
        </p:nvSpPr>
        <p:spPr>
          <a:xfrm>
            <a:off x="4670713" y="2606906"/>
            <a:ext cx="2298097" cy="753352"/>
          </a:xfrm>
          <a:prstGeom prst="rect">
            <a:avLst/>
          </a:prstGeom>
          <a:solidFill>
            <a:srgbClr val="B50008"/>
          </a:solidFill>
          <a:ln w="9525" cmpd="sng">
            <a:noFill/>
            <a:round/>
          </a:ln>
          <a:effectLst/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3300" b="1" kern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4400" dirty="0"/>
              <a:t>第三章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6"/>
          <p:cNvSpPr>
            <a:spLocks noChangeArrowheads="1"/>
          </p:cNvSpPr>
          <p:nvPr/>
        </p:nvSpPr>
        <p:spPr bwMode="auto">
          <a:xfrm>
            <a:off x="3790261" y="2308899"/>
            <a:ext cx="558695" cy="280984"/>
          </a:xfrm>
          <a:prstGeom prst="roundRect">
            <a:avLst>
              <a:gd name="adj" fmla="val 16667"/>
            </a:avLst>
          </a:prstGeom>
          <a:solidFill>
            <a:srgbClr val="B50008"/>
          </a:solidFill>
          <a:ln w="9525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一</a:t>
            </a:r>
          </a:p>
        </p:txBody>
      </p:sp>
      <p:sp>
        <p:nvSpPr>
          <p:cNvPr id="33" name="文本占位符 2"/>
          <p:cNvSpPr txBox="1"/>
          <p:nvPr/>
        </p:nvSpPr>
        <p:spPr bwMode="auto">
          <a:xfrm>
            <a:off x="4348956" y="2104407"/>
            <a:ext cx="6599485" cy="6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九十六年的奋斗历程</a:t>
            </a:r>
          </a:p>
        </p:txBody>
      </p:sp>
      <p:sp>
        <p:nvSpPr>
          <p:cNvPr id="34" name="文本占位符 3"/>
          <p:cNvSpPr txBox="1"/>
          <p:nvPr/>
        </p:nvSpPr>
        <p:spPr bwMode="auto">
          <a:xfrm>
            <a:off x="4293528" y="3009448"/>
            <a:ext cx="7305971" cy="6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九十六年的历史启示</a:t>
            </a:r>
          </a:p>
        </p:txBody>
      </p:sp>
      <p:sp>
        <p:nvSpPr>
          <p:cNvPr id="35" name="文本占位符 4"/>
          <p:cNvSpPr txBox="1"/>
          <p:nvPr/>
        </p:nvSpPr>
        <p:spPr bwMode="auto">
          <a:xfrm>
            <a:off x="4349038" y="3893265"/>
            <a:ext cx="7407513" cy="6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中国特色社会主义的道路、理论与制度</a:t>
            </a:r>
          </a:p>
        </p:txBody>
      </p:sp>
      <p:sp>
        <p:nvSpPr>
          <p:cNvPr id="67" name="TextBox 14"/>
          <p:cNvSpPr txBox="1"/>
          <p:nvPr/>
        </p:nvSpPr>
        <p:spPr>
          <a:xfrm>
            <a:off x="2237198" y="2666629"/>
            <a:ext cx="1433844" cy="173368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400">
                <a:gradFill flip="none" rotWithShape="1">
                  <a:gsLst>
                    <a:gs pos="0">
                      <a:srgbClr val="C00000"/>
                    </a:gs>
                    <a:gs pos="6000">
                      <a:srgbClr val="131D7E"/>
                    </a:gs>
                    <a:gs pos="31000">
                      <a:srgbClr val="151C83"/>
                    </a:gs>
                    <a:gs pos="47000">
                      <a:srgbClr val="C00000"/>
                    </a:gs>
                    <a:gs pos="100000">
                      <a:srgbClr val="C00000"/>
                    </a:gs>
                  </a:gsLst>
                  <a:lin ang="0" scaled="1"/>
                  <a:tileRect/>
                </a:gradFill>
                <a:latin typeface="方正粗谭黑简体" panose="02000000000000000000" pitchFamily="2" charset="-122"/>
                <a:ea typeface="方正粗谭黑简体" panose="02000000000000000000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335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  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766"/>
          <a:stretch>
            <a:fillRect/>
          </a:stretch>
        </p:blipFill>
        <p:spPr>
          <a:xfrm>
            <a:off x="239349" y="2051419"/>
            <a:ext cx="1881227" cy="4128459"/>
          </a:xfrm>
          <a:prstGeom prst="rect">
            <a:avLst/>
          </a:prstGeom>
        </p:spPr>
      </p:pic>
      <p:pic>
        <p:nvPicPr>
          <p:cNvPr id="21" name="Picture 52" descr="4400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1" y="5045824"/>
            <a:ext cx="5192533" cy="181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16"/>
          <p:cNvSpPr>
            <a:spLocks noChangeArrowheads="1"/>
          </p:cNvSpPr>
          <p:nvPr/>
        </p:nvSpPr>
        <p:spPr bwMode="auto">
          <a:xfrm>
            <a:off x="3790261" y="3195980"/>
            <a:ext cx="558695" cy="280984"/>
          </a:xfrm>
          <a:prstGeom prst="roundRect">
            <a:avLst>
              <a:gd name="adj" fmla="val 16667"/>
            </a:avLst>
          </a:prstGeom>
          <a:solidFill>
            <a:srgbClr val="B50008"/>
          </a:solidFill>
          <a:ln w="9525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二</a:t>
            </a:r>
          </a:p>
        </p:txBody>
      </p:sp>
      <p:sp>
        <p:nvSpPr>
          <p:cNvPr id="23" name="圆角矩形 16"/>
          <p:cNvSpPr>
            <a:spLocks noChangeArrowheads="1"/>
          </p:cNvSpPr>
          <p:nvPr/>
        </p:nvSpPr>
        <p:spPr bwMode="auto">
          <a:xfrm>
            <a:off x="3790261" y="4079797"/>
            <a:ext cx="558695" cy="280984"/>
          </a:xfrm>
          <a:prstGeom prst="roundRect">
            <a:avLst>
              <a:gd name="adj" fmla="val 16667"/>
            </a:avLst>
          </a:prstGeom>
          <a:solidFill>
            <a:srgbClr val="B50008"/>
          </a:solidFill>
          <a:ln w="9525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/>
      <p:bldP spid="34" grpId="0"/>
      <p:bldP spid="35" grpId="0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2" name="TextBox 14"/>
          <p:cNvSpPr txBox="1">
            <a:spLocks noChangeArrowheads="1"/>
          </p:cNvSpPr>
          <p:nvPr/>
        </p:nvSpPr>
        <p:spPr bwMode="auto">
          <a:xfrm>
            <a:off x="1634840" y="1746924"/>
            <a:ext cx="1943191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3200" b="1" dirty="0">
                <a:solidFill>
                  <a:srgbClr val="C00000"/>
                </a:solidFill>
              </a:rPr>
              <a:t>发展问题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614313" y="2394305"/>
            <a:ext cx="8678772" cy="9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65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中共十五大提出：要把坚持按劳分配和按市场要素分配结合起来，坚持效率优先、兼顾公平，允许和鼓励资本、技术等市场要素参与收益分配。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内容的丰富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理论体系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14313" y="3812434"/>
            <a:ext cx="1920213" cy="1152128"/>
            <a:chOff x="1157188" y="3629967"/>
            <a:chExt cx="1440160" cy="864096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1157188" y="3629967"/>
              <a:ext cx="1440160" cy="86409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378396" y="3723878"/>
              <a:ext cx="997744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可持续发展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21041" y="3812434"/>
            <a:ext cx="1920213" cy="1152128"/>
            <a:chOff x="6412234" y="3629967"/>
            <a:chExt cx="1440160" cy="864096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6412234" y="3629967"/>
              <a:ext cx="1440160" cy="86409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660232" y="3723878"/>
              <a:ext cx="94416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全面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小康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85465" y="3812434"/>
            <a:ext cx="1920213" cy="1152128"/>
            <a:chOff x="4660552" y="3629967"/>
            <a:chExt cx="1440160" cy="864096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4660552" y="3629967"/>
              <a:ext cx="1440160" cy="86409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881760" y="3723878"/>
              <a:ext cx="997744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西部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大开发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49889" y="3812434"/>
            <a:ext cx="1920213" cy="1152128"/>
            <a:chOff x="2908870" y="3629967"/>
            <a:chExt cx="1440160" cy="864096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2908870" y="3629967"/>
              <a:ext cx="1440160" cy="86409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156867" y="3723878"/>
              <a:ext cx="944166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科教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兴国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3690088" y="4522751"/>
            <a:ext cx="7488832" cy="65953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193123" y="1987720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中国特色社会主义理论体系的开创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193123" y="3714226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中国特色社会主义理论体系的发展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193123" y="4577661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中国特色社会主义理论体系的贡献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193123" y="2839069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中国特色社会主义理论体系的丰富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9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16369" y="2756925"/>
            <a:ext cx="2275712" cy="2688299"/>
            <a:chOff x="1137277" y="2067694"/>
            <a:chExt cx="1706784" cy="2016224"/>
          </a:xfrm>
        </p:grpSpPr>
        <p:sp>
          <p:nvSpPr>
            <p:cNvPr id="4" name="矩形 3"/>
            <p:cNvSpPr/>
            <p:nvPr/>
          </p:nvSpPr>
          <p:spPr bwMode="auto">
            <a:xfrm>
              <a:off x="1137277" y="2139702"/>
              <a:ext cx="1706784" cy="194421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1279442" y="2067694"/>
              <a:ext cx="1564619" cy="198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如何建设社会主义、如何巩固和发展社会主义的一系列基本问题。</a:t>
              </a: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理论体系的</a:t>
            </a:r>
            <a:r>
              <a:rPr lang="en-US" altLang="zh-CN" dirty="0"/>
              <a:t>4</a:t>
            </a:r>
            <a:r>
              <a:rPr lang="zh-CN" altLang="en-US" dirty="0"/>
              <a:t>大贡献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理论体系</a:t>
            </a:r>
          </a:p>
        </p:txBody>
      </p:sp>
      <p:sp>
        <p:nvSpPr>
          <p:cNvPr id="14" name="流程图: 可选过程 1"/>
          <p:cNvSpPr>
            <a:spLocks noChangeArrowheads="1"/>
          </p:cNvSpPr>
          <p:nvPr/>
        </p:nvSpPr>
        <p:spPr bwMode="auto">
          <a:xfrm>
            <a:off x="1406107" y="1742592"/>
            <a:ext cx="7310437" cy="857251"/>
          </a:xfrm>
          <a:prstGeom prst="flowChartAlternateProcess">
            <a:avLst/>
          </a:prstGeom>
          <a:noFill/>
          <a:ln w="9525" cmpd="sng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26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回答了“什么是社会主义、怎样建设社会主义”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78500" y="2859280"/>
            <a:ext cx="7022360" cy="1289801"/>
            <a:chOff x="2833875" y="2139702"/>
            <a:chExt cx="5266770" cy="967351"/>
          </a:xfrm>
        </p:grpSpPr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2916069" y="2235766"/>
              <a:ext cx="5184576" cy="78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35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经济结构调整、经济增长方式转变，促进区域协调发展和对外开放，推动社会主义物质文明、政治文明、精神文明的协调发展。</a:t>
              </a: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2833875" y="2139702"/>
              <a:ext cx="5194762" cy="9673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78500" y="4160272"/>
            <a:ext cx="6926349" cy="1289801"/>
            <a:chOff x="2833875" y="3120203"/>
            <a:chExt cx="5194762" cy="967351"/>
          </a:xfrm>
        </p:grpSpPr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2916069" y="3310022"/>
              <a:ext cx="5112568" cy="58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35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以人为本、实现全面协调可持续发展、构建社会主义和谐社会、建设社会主义核心价值体系等思想。</a:t>
              </a: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833875" y="3120203"/>
              <a:ext cx="5194762" cy="9673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流程图: 可选过程 1"/>
          <p:cNvSpPr>
            <a:spLocks noChangeArrowheads="1"/>
          </p:cNvSpPr>
          <p:nvPr/>
        </p:nvSpPr>
        <p:spPr bwMode="auto">
          <a:xfrm>
            <a:off x="1566126" y="1604045"/>
            <a:ext cx="7310437" cy="857251"/>
          </a:xfrm>
          <a:prstGeom prst="flowChartAlternateProcess">
            <a:avLst/>
          </a:prstGeom>
          <a:noFill/>
          <a:ln w="9525" cmpd="sng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党的基本路线的重大发展与时俱进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88" y="2532067"/>
            <a:ext cx="3256136" cy="368124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理论体系的</a:t>
            </a:r>
            <a:r>
              <a:rPr lang="en-US" altLang="zh-CN" dirty="0"/>
              <a:t>4</a:t>
            </a:r>
            <a:r>
              <a:rPr lang="zh-CN" altLang="en-US" dirty="0"/>
              <a:t>大贡献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理论体系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5563" y="2532067"/>
            <a:ext cx="5599704" cy="3681243"/>
            <a:chOff x="3859172" y="1899050"/>
            <a:chExt cx="4199778" cy="2760932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3859172" y="1899050"/>
              <a:ext cx="4199778" cy="2760932"/>
            </a:xfrm>
            <a:custGeom>
              <a:avLst/>
              <a:gdLst>
                <a:gd name="connsiteX0" fmla="*/ 318602 w 4199778"/>
                <a:gd name="connsiteY0" fmla="*/ 0 h 2760932"/>
                <a:gd name="connsiteX1" fmla="*/ 4092157 w 4199778"/>
                <a:gd name="connsiteY1" fmla="*/ 0 h 2760932"/>
                <a:gd name="connsiteX2" fmla="*/ 4199778 w 4199778"/>
                <a:gd name="connsiteY2" fmla="*/ 107621 h 2760932"/>
                <a:gd name="connsiteX3" fmla="*/ 4199778 w 4199778"/>
                <a:gd name="connsiteY3" fmla="*/ 2653311 h 2760932"/>
                <a:gd name="connsiteX4" fmla="*/ 4092157 w 4199778"/>
                <a:gd name="connsiteY4" fmla="*/ 2760932 h 2760932"/>
                <a:gd name="connsiteX5" fmla="*/ 318602 w 4199778"/>
                <a:gd name="connsiteY5" fmla="*/ 2760932 h 2760932"/>
                <a:gd name="connsiteX6" fmla="*/ 210981 w 4199778"/>
                <a:gd name="connsiteY6" fmla="*/ 2653311 h 2760932"/>
                <a:gd name="connsiteX7" fmla="*/ 210981 w 4199778"/>
                <a:gd name="connsiteY7" fmla="*/ 830639 h 2760932"/>
                <a:gd name="connsiteX8" fmla="*/ 0 w 4199778"/>
                <a:gd name="connsiteY8" fmla="*/ 708270 h 2760932"/>
                <a:gd name="connsiteX9" fmla="*/ 210981 w 4199778"/>
                <a:gd name="connsiteY9" fmla="*/ 585901 h 2760932"/>
                <a:gd name="connsiteX10" fmla="*/ 210981 w 4199778"/>
                <a:gd name="connsiteY10" fmla="*/ 107621 h 2760932"/>
                <a:gd name="connsiteX11" fmla="*/ 318602 w 4199778"/>
                <a:gd name="connsiteY11" fmla="*/ 0 h 276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9778" h="2760932">
                  <a:moveTo>
                    <a:pt x="318602" y="0"/>
                  </a:moveTo>
                  <a:lnTo>
                    <a:pt x="4092157" y="0"/>
                  </a:lnTo>
                  <a:cubicBezTo>
                    <a:pt x="4151594" y="0"/>
                    <a:pt x="4199778" y="48184"/>
                    <a:pt x="4199778" y="107621"/>
                  </a:cubicBezTo>
                  <a:lnTo>
                    <a:pt x="4199778" y="2653311"/>
                  </a:lnTo>
                  <a:cubicBezTo>
                    <a:pt x="4199778" y="2712748"/>
                    <a:pt x="4151594" y="2760932"/>
                    <a:pt x="4092157" y="2760932"/>
                  </a:cubicBezTo>
                  <a:lnTo>
                    <a:pt x="318602" y="2760932"/>
                  </a:lnTo>
                  <a:cubicBezTo>
                    <a:pt x="259165" y="2760932"/>
                    <a:pt x="210981" y="2712748"/>
                    <a:pt x="210981" y="2653311"/>
                  </a:cubicBezTo>
                  <a:lnTo>
                    <a:pt x="210981" y="830639"/>
                  </a:lnTo>
                  <a:lnTo>
                    <a:pt x="0" y="708270"/>
                  </a:lnTo>
                  <a:lnTo>
                    <a:pt x="210981" y="585901"/>
                  </a:lnTo>
                  <a:lnTo>
                    <a:pt x="210981" y="107621"/>
                  </a:lnTo>
                  <a:cubicBezTo>
                    <a:pt x="210981" y="48184"/>
                    <a:pt x="259165" y="0"/>
                    <a:pt x="318602" y="0"/>
                  </a:cubicBezTo>
                  <a:close/>
                </a:path>
              </a:pathLst>
            </a:custGeom>
            <a:noFill/>
            <a:ln w="19050" cmpd="sng">
              <a:noFill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 sz="1865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4045794" y="1899050"/>
              <a:ext cx="3600400" cy="22379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>
                <a:lnSpc>
                  <a:spcPct val="150000"/>
                </a:lnSpc>
              </a:pPr>
              <a:r>
                <a:rPr lang="zh-CN" altLang="en-US" sz="1865" b="1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习近平总书记系列讲话：</a:t>
              </a:r>
              <a:endParaRPr lang="en-US" altLang="zh-CN" sz="1865" b="1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65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 “一个中心” “两个基本点”“一个中心” 是实现中国梦，即实现中华民族伟大复兴，实现十八大确定的“两个一百年”奋斗目标。 “两个基本点”即全面深化改革和坚持群众路线。全面建成小康社会、实现中华民族伟大复兴的中国梦。</a:t>
              </a:r>
              <a:endPara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3953608" y="2783438"/>
            <a:ext cx="5360074" cy="10561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r>
              <a:rPr lang="zh-CN" altLang="en-US" sz="7200" b="1" spc="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感 谢 聆 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4"/>
          <p:cNvSpPr txBox="1"/>
          <p:nvPr/>
        </p:nvSpPr>
        <p:spPr>
          <a:xfrm>
            <a:off x="4739131" y="2590807"/>
            <a:ext cx="2298097" cy="753352"/>
          </a:xfrm>
          <a:prstGeom prst="rect">
            <a:avLst/>
          </a:prstGeom>
          <a:solidFill>
            <a:srgbClr val="B50008"/>
          </a:solidFill>
          <a:ln w="9525" cmpd="sng">
            <a:noFill/>
            <a:round/>
          </a:ln>
          <a:effectLst/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3300" b="1" kern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4400" dirty="0"/>
              <a:t>第一章</a:t>
            </a: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3524396" y="3664670"/>
            <a:ext cx="4934956" cy="9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735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九十六年的奋斗历程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4631481" y="3140968"/>
            <a:ext cx="2553062" cy="240026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/>
            <a:endParaRPr lang="zh-CN" altLang="en-US" sz="2400"/>
          </a:p>
        </p:txBody>
      </p:sp>
      <p:sp>
        <p:nvSpPr>
          <p:cNvPr id="12295" name="圆角矩形 11"/>
          <p:cNvSpPr>
            <a:spLocks noChangeArrowheads="1"/>
          </p:cNvSpPr>
          <p:nvPr/>
        </p:nvSpPr>
        <p:spPr bwMode="auto">
          <a:xfrm>
            <a:off x="2223463" y="4199880"/>
            <a:ext cx="1236739" cy="124813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mpd="sng">
            <a:noFill/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合作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成果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第一次国共合作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奋斗历程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04798" y="1933202"/>
            <a:ext cx="745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1924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-1927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年间，国共合作加速了中国革命进程。取得了一定的成果。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31379" y="4131259"/>
            <a:ext cx="2711400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领导国民革命进行北伐，基本上推翻了北洋军阀的反动统治。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4798" y="2655847"/>
            <a:ext cx="4353265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创办了黄埔军校，为过国共两党培养了大批军事人才，如陈赓，胡忠南等</a:t>
            </a:r>
          </a:p>
          <a:p>
            <a:pPr>
              <a:lnSpc>
                <a:spcPct val="150000"/>
              </a:lnSpc>
            </a:pPr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　　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9936" r="6734" b="11823"/>
          <a:stretch>
            <a:fillRect/>
          </a:stretch>
        </p:blipFill>
        <p:spPr>
          <a:xfrm>
            <a:off x="7184543" y="2566527"/>
            <a:ext cx="3264363" cy="244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295" grpId="0" animBg="1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871976" y="1932451"/>
            <a:ext cx="7504663" cy="6595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2879383" y="2795884"/>
            <a:ext cx="7488832" cy="6595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2879383" y="3659317"/>
            <a:ext cx="7488832" cy="6595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2879383" y="4522751"/>
            <a:ext cx="7488832" cy="6595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198816" y="2016000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浴血奋战，实现民族独立和人民解放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198815" y="3742506"/>
            <a:ext cx="5724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改革开放，走上中国特色社会主义新道路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229593" y="4605941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两学一做，为全面建成小康社会而奋斗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198815" y="2867349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800" b="1">
                <a:gradFill flip="none" rotWithShape="1">
                  <a:gsLst>
                    <a:gs pos="0">
                      <a:srgbClr val="FCE32C"/>
                    </a:gs>
                    <a:gs pos="100000">
                      <a:srgbClr val="FFFFBD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艰难探索，社会主义建设在曲折中前进</a:t>
            </a:r>
          </a:p>
        </p:txBody>
      </p:sp>
      <p:sp>
        <p:nvSpPr>
          <p:cNvPr id="15" name="矩形 14"/>
          <p:cNvSpPr/>
          <p:nvPr/>
        </p:nvSpPr>
        <p:spPr>
          <a:xfrm>
            <a:off x="3034238" y="1892830"/>
            <a:ext cx="770275" cy="7388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34238" y="2756263"/>
            <a:ext cx="770275" cy="7388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34238" y="3619696"/>
            <a:ext cx="770275" cy="7388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34238" y="4483130"/>
            <a:ext cx="770275" cy="7388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33472" y="1822749"/>
            <a:ext cx="5568619" cy="41150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7142801" y="2551837"/>
            <a:ext cx="4482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50000"/>
              </a:lnSpc>
            </a:pPr>
            <a:r>
              <a:rPr lang="zh-CN" altLang="en-US" sz="2400" b="0" dirty="0">
                <a:solidFill>
                  <a:srgbClr val="C00000"/>
                </a:solidFill>
              </a:rPr>
              <a:t>         </a:t>
            </a:r>
            <a:r>
              <a:rPr lang="zh-CN" altLang="en-US" sz="1865" b="0" dirty="0">
                <a:solidFill>
                  <a:srgbClr val="C00000"/>
                </a:solidFill>
              </a:rPr>
              <a:t>五四运动后，马列主义与中国工人运动相结合</a:t>
            </a:r>
            <a:r>
              <a:rPr lang="en-US" altLang="zh-CN" sz="2400" dirty="0">
                <a:solidFill>
                  <a:srgbClr val="C00000"/>
                </a:solidFill>
              </a:rPr>
              <a:t>1921</a:t>
            </a:r>
            <a:r>
              <a:rPr lang="zh-CN" altLang="en-US" sz="2400" dirty="0">
                <a:solidFill>
                  <a:srgbClr val="C00000"/>
                </a:solidFill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</a:rPr>
              <a:t>7</a:t>
            </a:r>
            <a:r>
              <a:rPr lang="zh-CN" altLang="en-US" sz="2400" dirty="0">
                <a:solidFill>
                  <a:srgbClr val="C00000"/>
                </a:solidFill>
              </a:rPr>
              <a:t>月</a:t>
            </a:r>
            <a:r>
              <a:rPr lang="en-US" altLang="zh-CN" sz="2400" dirty="0">
                <a:solidFill>
                  <a:srgbClr val="C00000"/>
                </a:solidFill>
              </a:rPr>
              <a:t>1</a:t>
            </a:r>
            <a:r>
              <a:rPr lang="zh-CN" altLang="en-US" sz="2400" dirty="0">
                <a:solidFill>
                  <a:srgbClr val="C00000"/>
                </a:solidFill>
              </a:rPr>
              <a:t>日中国共产党诞生。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62" y="2025355"/>
            <a:ext cx="5102381" cy="3707901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b="1" dirty="0"/>
              <a:t>浴血奋战，实现民族独立和人民解放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奋斗历程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7662" y="5363924"/>
            <a:ext cx="3272612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1921</a:t>
            </a:r>
            <a:r>
              <a:rPr lang="zh-CN" altLang="en-US" sz="1600" dirty="0">
                <a:solidFill>
                  <a:schemeClr val="bg1"/>
                </a:solidFill>
              </a:rPr>
              <a:t>年中共一大会址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270" grpId="0" autoUpdateAnimBg="0"/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810332" y="1700808"/>
            <a:ext cx="5952661" cy="45125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/>
            <a:endParaRPr lang="zh-CN" altLang="en-US" sz="2400"/>
          </a:p>
        </p:txBody>
      </p:sp>
      <p:pic>
        <p:nvPicPr>
          <p:cNvPr id="2" name="图片 15" descr="革命根据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5" t="7478" r="3022" b="15198"/>
          <a:stretch>
            <a:fillRect/>
          </a:stretch>
        </p:blipFill>
        <p:spPr bwMode="auto">
          <a:xfrm>
            <a:off x="1007435" y="1811106"/>
            <a:ext cx="5584552" cy="427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344139" y="3044957"/>
            <a:ext cx="4224469" cy="18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50000"/>
              </a:lnSpc>
            </a:pPr>
            <a:r>
              <a:rPr lang="zh-CN" altLang="en-US" sz="1865" b="0" dirty="0"/>
              <a:t>八一南昌起义后，共产党人相继发动了秋收起义、广州起义等，并建立了湘赣边，湘鄂西，闽北、右江等革命根据地，革命形势入星星之火燎原与神州大地</a:t>
            </a:r>
            <a:endParaRPr lang="en-US" altLang="zh-CN" sz="1865" b="0" dirty="0"/>
          </a:p>
        </p:txBody>
      </p:sp>
      <p:sp>
        <p:nvSpPr>
          <p:cNvPr id="6" name="圆角矩形 4"/>
          <p:cNvSpPr>
            <a:spLocks noChangeArrowheads="1"/>
          </p:cNvSpPr>
          <p:nvPr/>
        </p:nvSpPr>
        <p:spPr bwMode="auto">
          <a:xfrm>
            <a:off x="6960097" y="2465200"/>
            <a:ext cx="2626463" cy="678489"/>
          </a:xfrm>
          <a:prstGeom prst="rect">
            <a:avLst/>
          </a:prstGeom>
          <a:noFill/>
          <a:ln w="9525" cmpd="sng">
            <a:noFill/>
            <a:round/>
          </a:ln>
          <a:effectLst/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秋收起义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38402" y="5668373"/>
            <a:ext cx="3272612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 b="0" dirty="0">
                <a:solidFill>
                  <a:schemeClr val="bg1"/>
                </a:solidFill>
              </a:rPr>
              <a:t>1930</a:t>
            </a:r>
            <a:r>
              <a:rPr lang="zh-CN" altLang="en-US" sz="1600" b="0" dirty="0">
                <a:solidFill>
                  <a:schemeClr val="bg1"/>
                </a:solidFill>
              </a:rPr>
              <a:t>年夏革命根据地形势图</a:t>
            </a:r>
            <a:endParaRPr lang="en-US" altLang="zh-CN" sz="1600" b="0" dirty="0">
              <a:solidFill>
                <a:schemeClr val="bg1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秋收起义、广州起义等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革命形势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943254" y="3350025"/>
            <a:ext cx="294596" cy="541096"/>
            <a:chOff x="3269033" y="1247718"/>
            <a:chExt cx="327309" cy="601181"/>
          </a:xfrm>
        </p:grpSpPr>
        <p:sp>
          <p:nvSpPr>
            <p:cNvPr id="12" name="流程图: 资料带 11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组合 16"/>
          <p:cNvGrpSpPr/>
          <p:nvPr/>
        </p:nvGrpSpPr>
        <p:grpSpPr>
          <a:xfrm>
            <a:off x="4657323" y="3464840"/>
            <a:ext cx="288032" cy="529040"/>
            <a:chOff x="3269033" y="1247718"/>
            <a:chExt cx="327309" cy="601181"/>
          </a:xfrm>
        </p:grpSpPr>
        <p:sp>
          <p:nvSpPr>
            <p:cNvPr id="18" name="流程图: 资料带 17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组合 19"/>
          <p:cNvGrpSpPr/>
          <p:nvPr/>
        </p:nvGrpSpPr>
        <p:grpSpPr>
          <a:xfrm>
            <a:off x="5099689" y="3994015"/>
            <a:ext cx="223145" cy="409860"/>
            <a:chOff x="3269033" y="1247718"/>
            <a:chExt cx="327309" cy="601181"/>
          </a:xfrm>
        </p:grpSpPr>
        <p:sp>
          <p:nvSpPr>
            <p:cNvPr id="21" name="流程图: 资料带 20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22" name="直接连接符 21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组合 22"/>
          <p:cNvGrpSpPr/>
          <p:nvPr/>
        </p:nvGrpSpPr>
        <p:grpSpPr>
          <a:xfrm>
            <a:off x="1290386" y="4403875"/>
            <a:ext cx="294596" cy="541096"/>
            <a:chOff x="3269033" y="1247718"/>
            <a:chExt cx="327309" cy="601181"/>
          </a:xfrm>
        </p:grpSpPr>
        <p:sp>
          <p:nvSpPr>
            <p:cNvPr id="24" name="流程图: 资料带 23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25" name="直接连接符 24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组合 25"/>
          <p:cNvGrpSpPr/>
          <p:nvPr/>
        </p:nvGrpSpPr>
        <p:grpSpPr>
          <a:xfrm>
            <a:off x="5735611" y="2850204"/>
            <a:ext cx="294596" cy="541096"/>
            <a:chOff x="3269033" y="1247718"/>
            <a:chExt cx="327309" cy="601181"/>
          </a:xfrm>
        </p:grpSpPr>
        <p:sp>
          <p:nvSpPr>
            <p:cNvPr id="27" name="流程图: 资料带 26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组合 28"/>
          <p:cNvGrpSpPr/>
          <p:nvPr/>
        </p:nvGrpSpPr>
        <p:grpSpPr>
          <a:xfrm>
            <a:off x="5357983" y="2440207"/>
            <a:ext cx="294596" cy="541096"/>
            <a:chOff x="3269033" y="1247718"/>
            <a:chExt cx="327309" cy="601181"/>
          </a:xfrm>
        </p:grpSpPr>
        <p:sp>
          <p:nvSpPr>
            <p:cNvPr id="30" name="流程图: 资料带 29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组合 31"/>
          <p:cNvGrpSpPr/>
          <p:nvPr/>
        </p:nvGrpSpPr>
        <p:grpSpPr>
          <a:xfrm>
            <a:off x="4149573" y="2634416"/>
            <a:ext cx="294596" cy="541096"/>
            <a:chOff x="3269033" y="1247718"/>
            <a:chExt cx="327309" cy="601181"/>
          </a:xfrm>
        </p:grpSpPr>
        <p:sp>
          <p:nvSpPr>
            <p:cNvPr id="33" name="流程图: 资料带 32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组合 34"/>
          <p:cNvGrpSpPr/>
          <p:nvPr/>
        </p:nvGrpSpPr>
        <p:grpSpPr>
          <a:xfrm>
            <a:off x="3469841" y="2289156"/>
            <a:ext cx="294596" cy="541096"/>
            <a:chOff x="3269033" y="1247718"/>
            <a:chExt cx="327309" cy="601181"/>
          </a:xfrm>
        </p:grpSpPr>
        <p:sp>
          <p:nvSpPr>
            <p:cNvPr id="36" name="流程图: 资料带 35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组合 37"/>
          <p:cNvGrpSpPr/>
          <p:nvPr/>
        </p:nvGrpSpPr>
        <p:grpSpPr>
          <a:xfrm>
            <a:off x="2380113" y="2213629"/>
            <a:ext cx="294596" cy="541096"/>
            <a:chOff x="3269033" y="1247718"/>
            <a:chExt cx="327309" cy="601181"/>
          </a:xfrm>
        </p:grpSpPr>
        <p:sp>
          <p:nvSpPr>
            <p:cNvPr id="39" name="流程图: 资料带 38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40" name="直接连接符 39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组合 40"/>
          <p:cNvGrpSpPr/>
          <p:nvPr/>
        </p:nvGrpSpPr>
        <p:grpSpPr>
          <a:xfrm>
            <a:off x="1674428" y="1811106"/>
            <a:ext cx="198437" cy="364477"/>
            <a:chOff x="3269033" y="1247718"/>
            <a:chExt cx="327309" cy="601181"/>
          </a:xfrm>
        </p:grpSpPr>
        <p:sp>
          <p:nvSpPr>
            <p:cNvPr id="42" name="流程图: 资料带 41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43" name="直接连接符 42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组合 43"/>
          <p:cNvGrpSpPr/>
          <p:nvPr/>
        </p:nvGrpSpPr>
        <p:grpSpPr>
          <a:xfrm>
            <a:off x="4814138" y="1843474"/>
            <a:ext cx="198437" cy="364477"/>
            <a:chOff x="3269033" y="1247718"/>
            <a:chExt cx="327309" cy="601181"/>
          </a:xfrm>
        </p:grpSpPr>
        <p:sp>
          <p:nvSpPr>
            <p:cNvPr id="45" name="流程图: 资料带 44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组合 46"/>
          <p:cNvGrpSpPr/>
          <p:nvPr/>
        </p:nvGrpSpPr>
        <p:grpSpPr>
          <a:xfrm>
            <a:off x="4102038" y="1929788"/>
            <a:ext cx="198437" cy="364477"/>
            <a:chOff x="3269033" y="1247718"/>
            <a:chExt cx="327309" cy="601181"/>
          </a:xfrm>
        </p:grpSpPr>
        <p:sp>
          <p:nvSpPr>
            <p:cNvPr id="48" name="流程图: 资料带 47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3379150" y="1767948"/>
            <a:ext cx="198437" cy="364477"/>
            <a:chOff x="3269033" y="1247718"/>
            <a:chExt cx="327309" cy="601181"/>
          </a:xfrm>
        </p:grpSpPr>
        <p:sp>
          <p:nvSpPr>
            <p:cNvPr id="51" name="流程图: 资料带 50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组合 52"/>
          <p:cNvGrpSpPr/>
          <p:nvPr/>
        </p:nvGrpSpPr>
        <p:grpSpPr>
          <a:xfrm>
            <a:off x="4145195" y="3904246"/>
            <a:ext cx="198437" cy="364477"/>
            <a:chOff x="3269033" y="1247718"/>
            <a:chExt cx="327309" cy="601181"/>
          </a:xfrm>
        </p:grpSpPr>
        <p:sp>
          <p:nvSpPr>
            <p:cNvPr id="54" name="流程图: 资料带 53"/>
            <p:cNvSpPr/>
            <p:nvPr/>
          </p:nvSpPr>
          <p:spPr bwMode="auto">
            <a:xfrm>
              <a:off x="3269033" y="1247718"/>
              <a:ext cx="327309" cy="288032"/>
            </a:xfrm>
            <a:prstGeom prst="flowChartPunchedTap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cxnSp>
          <p:nvCxnSpPr>
            <p:cNvPr id="55" name="直接连接符 54"/>
            <p:cNvCxnSpPr/>
            <p:nvPr/>
          </p:nvCxnSpPr>
          <p:spPr bwMode="auto">
            <a:xfrm>
              <a:off x="3269033" y="1275606"/>
              <a:ext cx="0" cy="5732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utoUpdateAnimBg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2" descr="抗日统一战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6085" r="2874" b="5587"/>
          <a:stretch>
            <a:fillRect/>
          </a:stretch>
        </p:blipFill>
        <p:spPr bwMode="auto">
          <a:xfrm>
            <a:off x="2367801" y="4018611"/>
            <a:ext cx="2496277" cy="16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7" descr="抗日统一战线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5488" r="3004" b="4347"/>
          <a:stretch>
            <a:fillRect/>
          </a:stretch>
        </p:blipFill>
        <p:spPr bwMode="auto">
          <a:xfrm>
            <a:off x="7622241" y="1709659"/>
            <a:ext cx="2496277" cy="16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5763655" y="5017441"/>
            <a:ext cx="5122063" cy="653992"/>
          </a:xfrm>
          <a:prstGeom prst="roundRect">
            <a:avLst>
              <a:gd name="adj" fmla="val 8349"/>
            </a:avLst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eaLnBrk="1" hangingPunct="1"/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日本帝国主义侵占东北，华北后，</a:t>
            </a: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1937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</a:t>
            </a: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7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月</a:t>
            </a: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7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日，悍然发动全面侵华战争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1767822" y="2861543"/>
            <a:ext cx="5122063" cy="653992"/>
          </a:xfrm>
          <a:prstGeom prst="roundRect">
            <a:avLst>
              <a:gd name="adj" fmla="val 12476"/>
            </a:avLst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形成广阔的敌后战场</a:t>
            </a:r>
            <a:endParaRPr lang="en-US" altLang="zh-CN" sz="1735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5763655" y="3860374"/>
            <a:ext cx="5122063" cy="653992"/>
          </a:xfrm>
          <a:prstGeom prst="roundRect">
            <a:avLst>
              <a:gd name="adj" fmla="val 6973"/>
            </a:avLst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>
              <a:lnSpc>
                <a:spcPct val="150000"/>
              </a:lnSpc>
            </a:pP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以国共合作为基础的全民族抗日统一战线</a:t>
            </a:r>
            <a:endParaRPr lang="en-US" altLang="zh-CN" sz="1735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67822" y="1704475"/>
            <a:ext cx="5122063" cy="653992"/>
          </a:xfrm>
          <a:prstGeom prst="roundRect">
            <a:avLst>
              <a:gd name="adj" fmla="val 7661"/>
            </a:avLst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>
              <a:lnSpc>
                <a:spcPct val="150000"/>
              </a:lnSpc>
            </a:pP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1945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年进入反攻阶段，</a:t>
            </a: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8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月</a:t>
            </a:r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15</a:t>
            </a:r>
            <a:r>
              <a:rPr lang="zh-CN" altLang="en-US" sz="1735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日日本无条件投降</a:t>
            </a:r>
            <a:endParaRPr lang="en-US" altLang="zh-CN" sz="1735" dirty="0">
              <a:solidFill>
                <a:schemeClr val="bg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争取民族独立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全面抗战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516558" y="4976354"/>
            <a:ext cx="885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社会主义改造基本完成，社会主义制度基本确立后，未来中国建设社会主义的道路应怎样走？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26584" y="1747466"/>
            <a:ext cx="6144683" cy="684353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>
                <a:solidFill>
                  <a:srgbClr val="C00000"/>
                </a:solidFill>
              </a:rPr>
              <a:t>全国工业总产值达到</a:t>
            </a:r>
            <a:r>
              <a:rPr lang="en-US" altLang="zh-CN" sz="1865" dirty="0">
                <a:solidFill>
                  <a:srgbClr val="C00000"/>
                </a:solidFill>
              </a:rPr>
              <a:t>783.9</a:t>
            </a:r>
            <a:r>
              <a:rPr lang="zh-CN" altLang="en-US" sz="1865" dirty="0">
                <a:solidFill>
                  <a:srgbClr val="C00000"/>
                </a:solidFill>
              </a:rPr>
              <a:t>亿元，比</a:t>
            </a:r>
            <a:r>
              <a:rPr lang="en-US" altLang="zh-CN" sz="1865" dirty="0">
                <a:solidFill>
                  <a:srgbClr val="C00000"/>
                </a:solidFill>
              </a:rPr>
              <a:t>1952</a:t>
            </a:r>
            <a:r>
              <a:rPr lang="zh-CN" altLang="en-US" sz="1865" dirty="0">
                <a:solidFill>
                  <a:srgbClr val="C00000"/>
                </a:solidFill>
              </a:rPr>
              <a:t>年增加</a:t>
            </a:r>
            <a:r>
              <a:rPr lang="en-US" altLang="zh-CN" sz="1865" dirty="0">
                <a:solidFill>
                  <a:srgbClr val="C00000"/>
                </a:solidFill>
              </a:rPr>
              <a:t>128.3%</a:t>
            </a:r>
            <a:endParaRPr lang="zh-CN" altLang="en-US" sz="1865" dirty="0">
              <a:solidFill>
                <a:srgbClr val="C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3541" y="2723428"/>
            <a:ext cx="6269067" cy="684353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>
                <a:solidFill>
                  <a:srgbClr val="C00000"/>
                </a:solidFill>
              </a:rPr>
              <a:t>钢产量达到</a:t>
            </a:r>
            <a:r>
              <a:rPr lang="en-US" altLang="zh-CN" sz="1865" dirty="0">
                <a:solidFill>
                  <a:srgbClr val="C00000"/>
                </a:solidFill>
              </a:rPr>
              <a:t>535</a:t>
            </a:r>
            <a:r>
              <a:rPr lang="zh-CN" altLang="en-US" sz="1865" dirty="0">
                <a:solidFill>
                  <a:srgbClr val="C00000"/>
                </a:solidFill>
              </a:rPr>
              <a:t>万吨，为建国前最高年产量的</a:t>
            </a:r>
            <a:r>
              <a:rPr lang="en-US" altLang="zh-CN" sz="1865" dirty="0">
                <a:solidFill>
                  <a:srgbClr val="C00000"/>
                </a:solidFill>
              </a:rPr>
              <a:t>5.8</a:t>
            </a:r>
            <a:r>
              <a:rPr lang="zh-CN" altLang="en-US" sz="1865" dirty="0">
                <a:solidFill>
                  <a:srgbClr val="C00000"/>
                </a:solidFill>
              </a:rPr>
              <a:t>倍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26585" y="3868592"/>
            <a:ext cx="6298447" cy="684353"/>
          </a:xfrm>
          <a:prstGeom prst="rect">
            <a:avLst/>
          </a:prstGeom>
          <a:noFill/>
          <a:ln w="25400" cmpd="sng">
            <a:noFill/>
            <a:round/>
          </a:ln>
        </p:spPr>
        <p:txBody>
          <a:bodyPr anchor="ctr"/>
          <a:lstStyle>
            <a:defPPr>
              <a:defRPr lang="zh-CN"/>
            </a:defPPr>
            <a:lvl1pPr>
              <a:defRPr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sz="1865" dirty="0">
                <a:solidFill>
                  <a:srgbClr val="C00000"/>
                </a:solidFill>
              </a:rPr>
              <a:t>农业总产值达</a:t>
            </a:r>
            <a:r>
              <a:rPr lang="en-US" altLang="zh-CN" sz="1865" dirty="0">
                <a:solidFill>
                  <a:srgbClr val="C00000"/>
                </a:solidFill>
              </a:rPr>
              <a:t>604</a:t>
            </a:r>
            <a:r>
              <a:rPr lang="zh-CN" altLang="en-US" sz="1865" dirty="0">
                <a:solidFill>
                  <a:srgbClr val="C00000"/>
                </a:solidFill>
              </a:rPr>
              <a:t>亿元，完成了原定计划的</a:t>
            </a:r>
            <a:r>
              <a:rPr lang="en-US" altLang="zh-CN" sz="1865" dirty="0">
                <a:solidFill>
                  <a:srgbClr val="C00000"/>
                </a:solidFill>
              </a:rPr>
              <a:t>101%</a:t>
            </a:r>
            <a:r>
              <a:rPr lang="zh-CN" altLang="en-US" sz="1865" dirty="0">
                <a:solidFill>
                  <a:srgbClr val="C00000"/>
                </a:solidFill>
              </a:rPr>
              <a:t>，比</a:t>
            </a:r>
            <a:r>
              <a:rPr lang="en-US" altLang="zh-CN" sz="1865" dirty="0">
                <a:solidFill>
                  <a:srgbClr val="C00000"/>
                </a:solidFill>
              </a:rPr>
              <a:t>1952</a:t>
            </a:r>
            <a:r>
              <a:rPr lang="zh-CN" altLang="en-US" sz="1865" dirty="0">
                <a:solidFill>
                  <a:srgbClr val="C00000"/>
                </a:solidFill>
              </a:rPr>
              <a:t>年增长</a:t>
            </a:r>
            <a:r>
              <a:rPr lang="en-US" altLang="zh-CN" sz="1865" dirty="0">
                <a:solidFill>
                  <a:srgbClr val="C00000"/>
                </a:solidFill>
              </a:rPr>
              <a:t>25%</a:t>
            </a:r>
            <a:endParaRPr lang="zh-CN" altLang="en-US" sz="1865" dirty="0">
              <a:solidFill>
                <a:srgbClr val="C0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20733" y="1850019"/>
            <a:ext cx="2496277" cy="2887725"/>
            <a:chOff x="886026" y="1394584"/>
            <a:chExt cx="1872208" cy="2165794"/>
          </a:xfrm>
        </p:grpSpPr>
        <p:sp>
          <p:nvSpPr>
            <p:cNvPr id="8" name="矩形 7"/>
            <p:cNvSpPr/>
            <p:nvPr/>
          </p:nvSpPr>
          <p:spPr bwMode="auto">
            <a:xfrm>
              <a:off x="886026" y="1394584"/>
              <a:ext cx="1872208" cy="216579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9200"/>
              <a:endParaRPr lang="zh-CN" altLang="en-US" sz="240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111165" y="1964217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zh-CN" altLang="en-US" sz="2400" b="1" dirty="0">
                  <a:solidFill>
                    <a:schemeClr val="bg1"/>
                  </a:solidFill>
                </a:rPr>
                <a:t>一五计划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chemeClr val="bg1"/>
                  </a:solidFill>
                </a:rPr>
                <a:t>取得的成绩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111165" y="2663464"/>
              <a:ext cx="1408874" cy="513265"/>
            </a:xfrm>
            <a:prstGeom prst="rect">
              <a:avLst/>
            </a:prstGeom>
            <a:noFill/>
            <a:ln w="25400" cmpd="sng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>
                <a:defRPr>
                  <a:latin typeface="微软雅黑" panose="020B0503020204020204" pitchFamily="82" charset="2"/>
                  <a:ea typeface="微软雅黑" panose="020B0503020204020204" pitchFamily="82" charset="2"/>
                </a:defRPr>
              </a:lvl1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黑体" panose="02010609060101010101" charset="-122"/>
                </a:rPr>
                <a:t>1952-1957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黑体" panose="02010609060101010101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社会主义建设时期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一五计划</a:t>
            </a: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4015859" y="2775507"/>
            <a:ext cx="6464499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4036088" y="3800676"/>
            <a:ext cx="6464499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连接符 26"/>
          <p:cNvCxnSpPr/>
          <p:nvPr/>
        </p:nvCxnSpPr>
        <p:spPr bwMode="auto">
          <a:xfrm>
            <a:off x="4036088" y="1751224"/>
            <a:ext cx="6464499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10438733" y="4849666"/>
            <a:ext cx="11812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82" charset="2"/>
              </a:rPr>
              <a:t>？</a:t>
            </a: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10563824" y="4976354"/>
            <a:ext cx="0" cy="9966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9" grpId="0"/>
      <p:bldP spid="10" grpId="0"/>
      <p:bldP spid="11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431529-8F41-44B2-921F-0DBE86F6DD0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党的光辉历程党政历史介绍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宽屏</PresentationFormat>
  <Paragraphs>187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FontAwesome</vt:lpstr>
      <vt:lpstr>Gill Sans</vt:lpstr>
      <vt:lpstr>Lato Black</vt:lpstr>
      <vt:lpstr>Lato Hairline</vt:lpstr>
      <vt:lpstr>Lato Light</vt:lpstr>
      <vt:lpstr>Lato Regular</vt:lpstr>
      <vt:lpstr>等线</vt:lpstr>
      <vt:lpstr>等线 Light</vt:lpstr>
      <vt:lpstr>黑体</vt:lpstr>
      <vt:lpstr>华文行楷</vt:lpstr>
      <vt:lpstr>华文新魏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2016-06-17T12:52:00Z</dcterms:created>
  <dcterms:modified xsi:type="dcterms:W3CDTF">2023-01-10T05:09:02Z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320AAC436F2A447F85B0BF89AB343E26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