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345" r:id="rId2"/>
    <p:sldId id="320" r:id="rId3"/>
    <p:sldId id="324" r:id="rId4"/>
    <p:sldId id="323" r:id="rId5"/>
    <p:sldId id="327" r:id="rId6"/>
    <p:sldId id="328" r:id="rId7"/>
    <p:sldId id="326" r:id="rId8"/>
    <p:sldId id="329" r:id="rId9"/>
    <p:sldId id="341" r:id="rId10"/>
    <p:sldId id="322" r:id="rId11"/>
    <p:sldId id="331" r:id="rId12"/>
    <p:sldId id="330" r:id="rId13"/>
    <p:sldId id="336" r:id="rId14"/>
    <p:sldId id="321" r:id="rId15"/>
    <p:sldId id="325" r:id="rId16"/>
    <p:sldId id="334" r:id="rId17"/>
    <p:sldId id="335" r:id="rId18"/>
    <p:sldId id="333" r:id="rId19"/>
    <p:sldId id="342" r:id="rId20"/>
    <p:sldId id="344" r:id="rId21"/>
    <p:sldId id="343" r:id="rId22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6">
          <p15:clr>
            <a:srgbClr val="A4A3A4"/>
          </p15:clr>
        </p15:guide>
        <p15:guide id="2" pos="37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5AE"/>
    <a:srgbClr val="FAC6CB"/>
    <a:srgbClr val="9966FF"/>
    <a:srgbClr val="8DD2F4"/>
    <a:srgbClr val="9933FF"/>
    <a:srgbClr val="EE848C"/>
    <a:srgbClr val="219189"/>
    <a:srgbClr val="A3B9DA"/>
    <a:srgbClr val="F5A47F"/>
    <a:srgbClr val="AFD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672" y="-90"/>
      </p:cViewPr>
      <p:guideLst>
        <p:guide orient="horz" pos="2156"/>
        <p:guide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3.xml"/><Relationship Id="rId30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0" y="587659"/>
            <a:ext cx="12192000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可能性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4778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简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单随机现象和等可能性</a:t>
            </a:r>
          </a:p>
        </p:txBody>
      </p:sp>
      <p:sp>
        <p:nvSpPr>
          <p:cNvPr id="6" name="矩形 5"/>
          <p:cNvSpPr/>
          <p:nvPr/>
        </p:nvSpPr>
        <p:spPr>
          <a:xfrm>
            <a:off x="4795003" y="4126700"/>
            <a:ext cx="2601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冀教版  数学  五年级  上册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765231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59932" y="720282"/>
            <a:ext cx="8289925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从下面袋子里摸出一个球，结果会是什么？连一连。</a:t>
            </a:r>
            <a:endParaRPr lang="en-US" altLang="zh-CN" sz="28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>
            <a:stCxn id="4" idx="0"/>
            <a:endCxn id="12" idx="0"/>
          </p:cNvCxnSpPr>
          <p:nvPr/>
        </p:nvCxnSpPr>
        <p:spPr>
          <a:xfrm flipV="1">
            <a:off x="2263359" y="1946545"/>
            <a:ext cx="110963" cy="212894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27" name="直接连接符 26"/>
          <p:cNvCxnSpPr>
            <a:stCxn id="11" idx="2"/>
            <a:endCxn id="17" idx="0"/>
          </p:cNvCxnSpPr>
          <p:nvPr/>
        </p:nvCxnSpPr>
        <p:spPr>
          <a:xfrm flipH="1">
            <a:off x="4742088" y="2750781"/>
            <a:ext cx="5040520" cy="132078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28" name="直接连接符 27"/>
          <p:cNvCxnSpPr>
            <a:stCxn id="19" idx="0"/>
            <a:endCxn id="3" idx="2"/>
          </p:cNvCxnSpPr>
          <p:nvPr/>
        </p:nvCxnSpPr>
        <p:spPr>
          <a:xfrm flipH="1" flipV="1">
            <a:off x="4761875" y="2768547"/>
            <a:ext cx="2633180" cy="1303016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cxnSp>
        <p:nvCxnSpPr>
          <p:cNvPr id="29" name="直接连接符 28"/>
          <p:cNvCxnSpPr>
            <a:stCxn id="10" idx="2"/>
            <a:endCxn id="21" idx="0"/>
          </p:cNvCxnSpPr>
          <p:nvPr/>
        </p:nvCxnSpPr>
        <p:spPr>
          <a:xfrm>
            <a:off x="7442666" y="2761754"/>
            <a:ext cx="2524864" cy="131374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outerShdw blurRad="40000" dist="20000" dir="5400000" sx="1000" sy="1000" rotWithShape="0">
              <a:srgbClr val="000000">
                <a:alpha val="38000"/>
              </a:srgbClr>
            </a:outerShdw>
          </a:effectLst>
        </p:spPr>
      </p:cxnSp>
      <p:sp>
        <p:nvSpPr>
          <p:cNvPr id="3" name="流程图: 可选过程 2"/>
          <p:cNvSpPr/>
          <p:nvPr/>
        </p:nvSpPr>
        <p:spPr>
          <a:xfrm>
            <a:off x="4062181" y="1935571"/>
            <a:ext cx="1399387" cy="832976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很可能是红球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6799038" y="1974619"/>
            <a:ext cx="1287256" cy="787135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是绿球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9070505" y="1935571"/>
            <a:ext cx="1424205" cy="81521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很可能是绿球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1717295" y="1946545"/>
            <a:ext cx="1314053" cy="815209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一定是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红球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736179" y="4075493"/>
            <a:ext cx="1054360" cy="120367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47754" y="467732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endParaRPr lang="zh-CN" altLang="en-US" sz="14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14908" y="4071563"/>
            <a:ext cx="1054360" cy="120367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191855" y="4670266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endParaRPr lang="zh-CN" altLang="en-US" sz="1600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867875" y="4071563"/>
            <a:ext cx="1054360" cy="120367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895016" y="4678387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  <a:endParaRPr lang="zh-CN" altLang="en-US" sz="16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440350" y="4075494"/>
            <a:ext cx="1054360" cy="1203670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9587172" y="4676270"/>
            <a:ext cx="742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绿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960941" y="4685913"/>
            <a:ext cx="102552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）②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盒里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摸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到红球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摸到黄球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  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60941" y="3848136"/>
            <a:ext cx="55787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）①盒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摸到红球；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960941" y="5527215"/>
            <a:ext cx="6985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）①盒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    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摸到黄球。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392614" y="4035866"/>
            <a:ext cx="1107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一定	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432072" y="4859671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010550" y="4850340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488092" y="5688630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不可能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0896" y="725844"/>
            <a:ext cx="70050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“一定”“可能”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或“不可能”填空。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4E8"/>
              </a:clrFrom>
              <a:clrTo>
                <a:srgbClr val="FCF4E8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16114" y="1584307"/>
            <a:ext cx="3552061" cy="211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任意多边形 13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708317" y="713854"/>
            <a:ext cx="10896072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从一副扑克牌中找出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张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K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扣在桌子上，任意翻开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张，有（    	）种可能结果。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996890" y="861700"/>
            <a:ext cx="4582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233987" y="4480794"/>
            <a:ext cx="1001561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可能是红桃花色的、方片花色的、黑桃花色的、梅花花色的。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124064" y="2323658"/>
            <a:ext cx="5961102" cy="1691546"/>
            <a:chOff x="3124064" y="2323658"/>
            <a:chExt cx="5961102" cy="169154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633884" y="2323658"/>
              <a:ext cx="1233278" cy="1691546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3124064" y="2326189"/>
              <a:ext cx="1189749" cy="1635905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6310778" y="2351479"/>
              <a:ext cx="1189749" cy="1635905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895417" y="2351479"/>
              <a:ext cx="1189749" cy="16359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6"/>
          <p:cNvSpPr txBox="1">
            <a:spLocks noChangeArrowheads="1"/>
          </p:cNvSpPr>
          <p:nvPr/>
        </p:nvSpPr>
        <p:spPr bwMode="auto">
          <a:xfrm>
            <a:off x="770640" y="701036"/>
            <a:ext cx="71428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把十二生肖卡片打乱顺序，扣着放在桌上。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87256" y="1677838"/>
            <a:ext cx="62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12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7901" y="2409000"/>
            <a:ext cx="103892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）同桌一起玩，每次翻开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张，看一看几次能翻出是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自己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属相的卡片。</a:t>
            </a:r>
          </a:p>
        </p:txBody>
      </p:sp>
      <p:sp>
        <p:nvSpPr>
          <p:cNvPr id="9" name="矩形 8"/>
          <p:cNvSpPr/>
          <p:nvPr/>
        </p:nvSpPr>
        <p:spPr>
          <a:xfrm>
            <a:off x="606966" y="1511104"/>
            <a:ext cx="100521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）任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意翻开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张，翻开的生肖有（    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  ）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种可能结果。</a:t>
            </a:r>
          </a:p>
        </p:txBody>
      </p:sp>
      <p:sp>
        <p:nvSpPr>
          <p:cNvPr id="14" name="任意多边形 13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6575736" y="3396031"/>
            <a:ext cx="2675601" cy="3123946"/>
          </a:xfrm>
          <a:prstGeom prst="rect">
            <a:avLst/>
          </a:prstGeom>
        </p:spPr>
      </p:pic>
      <p:sp>
        <p:nvSpPr>
          <p:cNvPr id="11" name="圆角矩形标注 10"/>
          <p:cNvSpPr/>
          <p:nvPr/>
        </p:nvSpPr>
        <p:spPr>
          <a:xfrm>
            <a:off x="2140042" y="3620203"/>
            <a:ext cx="4456358" cy="853697"/>
          </a:xfrm>
          <a:prstGeom prst="wedgeRoundRectCallout">
            <a:avLst>
              <a:gd name="adj1" fmla="val 56630"/>
              <a:gd name="adj2" fmla="val 45965"/>
              <a:gd name="adj3" fmla="val 16667"/>
            </a:avLst>
          </a:prstGeom>
          <a:solidFill>
            <a:srgbClr val="E6B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我第一次翻开的是“小狗”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1183062" y="1851660"/>
            <a:ext cx="9895437" cy="3999121"/>
          </a:xfrm>
          <a:prstGeom prst="flowChartAlternateProcess">
            <a:avLst/>
          </a:pr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一定条件下，一些事件的结果是不可预见的，具有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不确定性；一些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事件的结果是可预知的，具有确定性。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的事件用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不可能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来描述，不确定的事件用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来描述。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一定条件下，有些事件发生的结果是可预见的，有几种情况，就有几种结果。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94054" y="1672262"/>
            <a:ext cx="10872423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）抛掷一枚硬币，出现正面和反面朝上的可能性是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的，因此，罚点球决胜时，用抛硬币的方法决定谁先罚是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553730" y="1829413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相等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180731" y="2468209"/>
            <a:ext cx="9060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公平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4054" y="8450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  <a:endParaRPr lang="zh-CN" alt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9655" y="4723409"/>
            <a:ext cx="1714500" cy="166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694054" y="3252912"/>
            <a:ext cx="10002769" cy="1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）如下图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，正方体的各个面上分别写着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。抛掷这个正方体，朝上的数字有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种可能。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6026905" y="4061436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671194" y="1688336"/>
            <a:ext cx="1044071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）盒子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里有大小、质地完全相同的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个白球和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个红球，任意摸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；如果在盒子里再放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个黄球，任意摸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个，有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可能的结果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92152" y="2489638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302311" y="3135899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立方体 5"/>
          <p:cNvSpPr/>
          <p:nvPr/>
        </p:nvSpPr>
        <p:spPr>
          <a:xfrm>
            <a:off x="5153172" y="3905918"/>
            <a:ext cx="2286000" cy="1922585"/>
          </a:xfrm>
          <a:prstGeom prst="cube">
            <a:avLst/>
          </a:prstGeom>
          <a:solidFill>
            <a:srgbClr val="FAC6CB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流程图: 联系 6"/>
          <p:cNvSpPr/>
          <p:nvPr/>
        </p:nvSpPr>
        <p:spPr>
          <a:xfrm>
            <a:off x="6018537" y="4033140"/>
            <a:ext cx="555269" cy="289477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4054" y="845076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021124" y="1472581"/>
            <a:ext cx="952876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掷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枚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硬币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，前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次都是反面朝上，第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92075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．正面朝上</a:t>
            </a:r>
          </a:p>
          <a:p>
            <a:pPr indent="92075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．反面朝上</a:t>
            </a:r>
          </a:p>
          <a:p>
            <a:pPr indent="92075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．可能正面朝上，也可能反面朝上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618210" y="1635949"/>
            <a:ext cx="425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5753" y="84507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55616" y="4254522"/>
            <a:ext cx="2296744" cy="222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631314" y="3807401"/>
            <a:ext cx="544537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）甲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盒里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摸到红球；</a:t>
            </a:r>
          </a:p>
          <a:p>
            <a:pPr marL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）乙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盒里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摸到红球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）丙盒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摸到红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球。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63408" y="3958711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一定能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812414" y="4564825"/>
            <a:ext cx="1261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不可能</a:t>
            </a:r>
          </a:p>
        </p:txBody>
      </p:sp>
      <p:sp>
        <p:nvSpPr>
          <p:cNvPr id="10" name="矩形 9"/>
          <p:cNvSpPr/>
          <p:nvPr/>
        </p:nvSpPr>
        <p:spPr>
          <a:xfrm>
            <a:off x="681770" y="702265"/>
            <a:ext cx="8867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“一定能”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“可能”或“不可能”填空。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62721" y="1493886"/>
            <a:ext cx="50668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">
              <a:lnSpc>
                <a:spcPct val="150000"/>
              </a:lnSpc>
              <a:defRPr/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甲盒里有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个红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球；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1905"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盒里有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个蓝球和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黄球；</a:t>
            </a:r>
            <a:endParaRPr lang="en-US" altLang="zh-CN" sz="28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1905"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丙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盒里有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个红球和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个绿球。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991950" y="5232612"/>
            <a:ext cx="902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6"/>
          <p:cNvSpPr txBox="1">
            <a:spLocks noChangeArrowheads="1"/>
          </p:cNvSpPr>
          <p:nvPr/>
        </p:nvSpPr>
        <p:spPr bwMode="auto">
          <a:xfrm>
            <a:off x="1235616" y="2620844"/>
            <a:ext cx="1031687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一定能摸到白球。                 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可能摸到黑球。                    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可能摸到红球。                    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 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4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）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不可能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摸到绿球。                                            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)</a:t>
            </a:r>
          </a:p>
        </p:txBody>
      </p:sp>
      <p:sp>
        <p:nvSpPr>
          <p:cNvPr id="12" name="矩形 11"/>
          <p:cNvSpPr/>
          <p:nvPr/>
        </p:nvSpPr>
        <p:spPr>
          <a:xfrm>
            <a:off x="9951762" y="2763735"/>
            <a:ext cx="651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×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51762" y="3436452"/>
            <a:ext cx="630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√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951762" y="4093561"/>
            <a:ext cx="651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×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972615" y="4734395"/>
            <a:ext cx="630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/>
              </a:rPr>
              <a:t>√</a:t>
            </a:r>
            <a:endParaRPr lang="zh-CN" altLang="en-US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32061" y="741410"/>
            <a:ext cx="8334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辨一辨。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(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对的画“√”，错的画“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×”)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2128" y="1622965"/>
            <a:ext cx="88163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袋子里有相同的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个黑球和</a:t>
            </a: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个白球，任意摸出一个球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。</a:t>
            </a:r>
            <a:endParaRPr lang="en-US" altLang="zh-CN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359" y="1869899"/>
            <a:ext cx="1143000" cy="438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06" y="3249946"/>
            <a:ext cx="1133475" cy="4381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02739" y="1097825"/>
            <a:ext cx="959063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抛硬币、掷骰子等游戏活动中，感受简单随机现象及结果发生的等可能性。</a:t>
            </a: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能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判断并说出简单情境中随机现象发生的结果，能清楚地表达判断和思考的过程。</a:t>
            </a:r>
          </a:p>
          <a:p>
            <a:pPr>
              <a:lnSpc>
                <a:spcPct val="150000"/>
              </a:lnSpc>
            </a:pPr>
            <a:r>
              <a:rPr lang="en-US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zh-CN" sz="2800" b="1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积极</a:t>
            </a:r>
            <a:r>
              <a:rPr lang="zh-CN" altLang="zh-CN" sz="28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参加数学活动，对生活中的随机现象有好奇心，感受生活中处处有数学。</a:t>
            </a:r>
            <a:endParaRPr lang="zh-CN" altLang="zh-CN" sz="28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751517" y="746147"/>
            <a:ext cx="10791825" cy="1308884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转动指针，指针停在不同颜色区域有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种可能，如果转动指针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次，估计有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次指针是停在黄色区域的。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28101" y="925945"/>
            <a:ext cx="394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247874" y="1531811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endParaRPr kumimoji="0" lang="zh-CN" alt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048998" y="2698964"/>
            <a:ext cx="2098432" cy="2079276"/>
            <a:chOff x="4048998" y="2698964"/>
            <a:chExt cx="2098432" cy="2079276"/>
          </a:xfrm>
        </p:grpSpPr>
        <p:sp>
          <p:nvSpPr>
            <p:cNvPr id="7" name="流程图: 联系 6"/>
            <p:cNvSpPr/>
            <p:nvPr/>
          </p:nvSpPr>
          <p:spPr>
            <a:xfrm>
              <a:off x="4048999" y="2703256"/>
              <a:ext cx="2098431" cy="2074984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>
              <a:stCxn id="7" idx="0"/>
              <a:endCxn id="7" idx="4"/>
            </p:cNvCxnSpPr>
            <p:nvPr/>
          </p:nvCxnSpPr>
          <p:spPr>
            <a:xfrm>
              <a:off x="5098215" y="2703256"/>
              <a:ext cx="0" cy="20749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饼形 2"/>
            <p:cNvSpPr/>
            <p:nvPr/>
          </p:nvSpPr>
          <p:spPr>
            <a:xfrm>
              <a:off x="4048999" y="2698964"/>
              <a:ext cx="2098431" cy="2058167"/>
            </a:xfrm>
            <a:prstGeom prst="pie">
              <a:avLst>
                <a:gd name="adj1" fmla="val 10799998"/>
                <a:gd name="adj2" fmla="val 16188856"/>
              </a:avLst>
            </a:prstGeom>
            <a:solidFill>
              <a:srgbClr val="FAC6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饼形 21"/>
            <p:cNvSpPr/>
            <p:nvPr/>
          </p:nvSpPr>
          <p:spPr>
            <a:xfrm flipV="1">
              <a:off x="4048998" y="2720072"/>
              <a:ext cx="2098431" cy="2058167"/>
            </a:xfrm>
            <a:prstGeom prst="pie">
              <a:avLst>
                <a:gd name="adj1" fmla="val 10799998"/>
                <a:gd name="adj2" fmla="val 16188856"/>
              </a:avLst>
            </a:prstGeom>
            <a:solidFill>
              <a:srgbClr val="99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饼形 22"/>
            <p:cNvSpPr/>
            <p:nvPr/>
          </p:nvSpPr>
          <p:spPr>
            <a:xfrm flipH="1" flipV="1">
              <a:off x="4048998" y="2717260"/>
              <a:ext cx="2098431" cy="2058167"/>
            </a:xfrm>
            <a:prstGeom prst="pie">
              <a:avLst>
                <a:gd name="adj1" fmla="val 10799998"/>
                <a:gd name="adj2" fmla="val 16188856"/>
              </a:avLst>
            </a:prstGeom>
            <a:solidFill>
              <a:srgbClr val="8DD2F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饼形 23"/>
            <p:cNvSpPr/>
            <p:nvPr/>
          </p:nvSpPr>
          <p:spPr>
            <a:xfrm flipH="1">
              <a:off x="4048998" y="2703255"/>
              <a:ext cx="2098431" cy="2058167"/>
            </a:xfrm>
            <a:prstGeom prst="pie">
              <a:avLst>
                <a:gd name="adj1" fmla="val 10799998"/>
                <a:gd name="adj2" fmla="val 16188856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048999" y="3744558"/>
              <a:ext cx="209843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5114394" y="3173950"/>
              <a:ext cx="342076" cy="56591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/>
            <p:cNvSpPr/>
            <p:nvPr/>
          </p:nvSpPr>
          <p:spPr>
            <a:xfrm>
              <a:off x="5366632" y="326903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黄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4487522" y="326903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红</a:t>
              </a:r>
              <a:endParaRPr lang="zh-CN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4520999" y="3989294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紫</a:t>
              </a:r>
              <a:endParaRPr lang="zh-CN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5388233" y="3973578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蓝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719258" y="744509"/>
            <a:ext cx="1018320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9750" indent="-539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</a:t>
            </a:r>
            <a:r>
              <a:rPr lang="zh-CN" altLang="en-US" sz="28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红和亮亮准备给下面的正方体的六个面涂上红、蓝两种颜色，要使掷出红色朝上的可能性和蓝色朝上的可能性相等，他们应该怎么涂？</a:t>
            </a:r>
          </a:p>
        </p:txBody>
      </p:sp>
      <p:sp>
        <p:nvSpPr>
          <p:cNvPr id="7" name="矩形 6"/>
          <p:cNvSpPr/>
          <p:nvPr/>
        </p:nvSpPr>
        <p:spPr>
          <a:xfrm>
            <a:off x="4159688" y="3006508"/>
            <a:ext cx="70455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答：要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使掷出红色朝上的可能性和蓝色朝上的可能性相等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红红和亮亮</a:t>
            </a: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</a:t>
            </a: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涂</a:t>
            </a: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面红色，</a:t>
            </a:r>
            <a:r>
              <a:rPr lang="en-US" altLang="zh-CN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kern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面蓝色</a:t>
            </a:r>
            <a:r>
              <a:rPr lang="zh-CN" altLang="en-US" sz="2800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516842" y="3251292"/>
            <a:ext cx="1840523" cy="1786541"/>
            <a:chOff x="1516842" y="3251292"/>
            <a:chExt cx="1840523" cy="1786541"/>
          </a:xfrm>
        </p:grpSpPr>
        <p:sp>
          <p:nvSpPr>
            <p:cNvPr id="6" name="立方体 5"/>
            <p:cNvSpPr/>
            <p:nvPr/>
          </p:nvSpPr>
          <p:spPr>
            <a:xfrm>
              <a:off x="1516842" y="3251292"/>
              <a:ext cx="1840523" cy="1786541"/>
            </a:xfrm>
            <a:prstGeom prst="cub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965309" y="3256055"/>
              <a:ext cx="0" cy="13286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1516889" y="4584699"/>
              <a:ext cx="448420" cy="4531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965309" y="4579811"/>
              <a:ext cx="1392056" cy="97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任意多边形 9"/>
          <p:cNvSpPr/>
          <p:nvPr/>
        </p:nvSpPr>
        <p:spPr>
          <a:xfrm>
            <a:off x="68580" y="774898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-793"/>
          <a:stretch>
            <a:fillRect/>
          </a:stretch>
        </p:blipFill>
        <p:spPr>
          <a:xfrm>
            <a:off x="4148861" y="1990280"/>
            <a:ext cx="3498979" cy="1978089"/>
          </a:xfrm>
          <a:prstGeom prst="rect">
            <a:avLst/>
          </a:prstGeom>
        </p:spPr>
      </p:pic>
      <p:sp>
        <p:nvSpPr>
          <p:cNvPr id="6" name="TextBox 29"/>
          <p:cNvSpPr txBox="1">
            <a:spLocks noChangeArrowheads="1"/>
          </p:cNvSpPr>
          <p:nvPr/>
        </p:nvSpPr>
        <p:spPr bwMode="auto">
          <a:xfrm>
            <a:off x="1013348" y="715585"/>
            <a:ext cx="87828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同学们，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你们</a:t>
            </a: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扔过硬币吗？是否还能想到其他的场景呢？</a:t>
            </a:r>
          </a:p>
        </p:txBody>
      </p:sp>
      <p:sp>
        <p:nvSpPr>
          <p:cNvPr id="8" name="圆角矩形标注 7"/>
          <p:cNvSpPr/>
          <p:nvPr/>
        </p:nvSpPr>
        <p:spPr>
          <a:xfrm>
            <a:off x="3307550" y="4504400"/>
            <a:ext cx="5506250" cy="1394791"/>
          </a:xfrm>
          <a:prstGeom prst="wedgeRoundRectCallout">
            <a:avLst>
              <a:gd name="adj1" fmla="val -58374"/>
              <a:gd name="adj2" fmla="val -6819"/>
              <a:gd name="adj3" fmla="val 16667"/>
            </a:avLst>
          </a:prstGeom>
          <a:solidFill>
            <a:srgbClr val="E2F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当面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临选择的时候，我们通常会通过扔硬币的方法来做决定！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631435" y="921202"/>
            <a:ext cx="31559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47030" y="821324"/>
            <a:ext cx="4081145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抛硬币游戏。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4625581" y="2259530"/>
            <a:ext cx="4987049" cy="1597793"/>
          </a:xfrm>
          <a:prstGeom prst="wedgeRoundRectCallout">
            <a:avLst>
              <a:gd name="adj1" fmla="val 57460"/>
              <a:gd name="adj2" fmla="val 31142"/>
              <a:gd name="adj3" fmla="val 16667"/>
            </a:avLst>
          </a:prstGeom>
          <a:solidFill>
            <a:srgbClr val="D57373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抛起一枚硬币，落地时哪个面朝上呢？先猜一猜，再抛。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4E8"/>
              </a:clrFrom>
              <a:clrTo>
                <a:srgbClr val="FCF4E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2504" y="1738572"/>
            <a:ext cx="2990411" cy="351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793696" y="1985089"/>
            <a:ext cx="2867742" cy="3125542"/>
            <a:chOff x="4022063" y="1905079"/>
            <a:chExt cx="2867742" cy="312554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022063" y="1905079"/>
              <a:ext cx="2867742" cy="3125542"/>
            </a:xfrm>
            <a:prstGeom prst="round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297365" y="3314271"/>
              <a:ext cx="317138" cy="307158"/>
            </a:xfrm>
            <a:prstGeom prst="rect">
              <a:avLst/>
            </a:prstGeom>
          </p:spPr>
        </p:pic>
      </p:grpSp>
      <p:sp>
        <p:nvSpPr>
          <p:cNvPr id="16" name="圆角矩形标注 15"/>
          <p:cNvSpPr/>
          <p:nvPr/>
        </p:nvSpPr>
        <p:spPr>
          <a:xfrm>
            <a:off x="7824424" y="3004369"/>
            <a:ext cx="3021548" cy="1258431"/>
          </a:xfrm>
          <a:prstGeom prst="wedgeRoundRectCallout">
            <a:avLst>
              <a:gd name="adj1" fmla="val -67234"/>
              <a:gd name="adj2" fmla="val -6872"/>
              <a:gd name="adj3" fmla="val 16667"/>
            </a:avLst>
          </a:prstGeom>
          <a:solidFill>
            <a:srgbClr val="AFD1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抛前是猜不出来哪个面朝上的。</a:t>
            </a:r>
          </a:p>
        </p:txBody>
      </p:sp>
      <p:sp>
        <p:nvSpPr>
          <p:cNvPr id="13" name="圆角矩形标注 12"/>
          <p:cNvSpPr/>
          <p:nvPr/>
        </p:nvSpPr>
        <p:spPr>
          <a:xfrm>
            <a:off x="3004843" y="1701798"/>
            <a:ext cx="2303203" cy="1302571"/>
          </a:xfrm>
          <a:prstGeom prst="wedgeRoundRectCallout">
            <a:avLst>
              <a:gd name="adj1" fmla="val 61576"/>
              <a:gd name="adj2" fmla="val 28668"/>
              <a:gd name="adj3" fmla="val 16667"/>
            </a:avLst>
          </a:prstGeom>
          <a:solidFill>
            <a:srgbClr val="A3B9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我抛的是正面朝上</a:t>
            </a:r>
            <a:r>
              <a:rPr lang="en-US" altLang="zh-CN" sz="2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2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6068998" y="631691"/>
            <a:ext cx="3515846" cy="1297605"/>
          </a:xfrm>
          <a:prstGeom prst="wedgeRoundRectCallout">
            <a:avLst>
              <a:gd name="adj1" fmla="val -30596"/>
              <a:gd name="adj2" fmla="val 65969"/>
              <a:gd name="adj3" fmla="val 16667"/>
            </a:avLst>
          </a:prstGeom>
          <a:solidFill>
            <a:srgbClr val="FAC6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我猜的是反面朝上，结果是正面朝上。</a:t>
            </a:r>
          </a:p>
        </p:txBody>
      </p:sp>
      <p:sp>
        <p:nvSpPr>
          <p:cNvPr id="15" name="圆角矩形标注 14"/>
          <p:cNvSpPr/>
          <p:nvPr/>
        </p:nvSpPr>
        <p:spPr>
          <a:xfrm>
            <a:off x="2150235" y="4123036"/>
            <a:ext cx="2960860" cy="1390980"/>
          </a:xfrm>
          <a:prstGeom prst="wedgeRoundRectCallout">
            <a:avLst>
              <a:gd name="adj1" fmla="val 59336"/>
              <a:gd name="adj2" fmla="val -41351"/>
              <a:gd name="adj3" fmla="val 16667"/>
            </a:avLst>
          </a:prstGeom>
          <a:solidFill>
            <a:srgbClr val="F5A4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哪个面朝上的可能性都有</a:t>
            </a:r>
            <a:r>
              <a:rPr lang="en-US" altLang="zh-CN" sz="2800" kern="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……</a:t>
            </a:r>
            <a:endParaRPr lang="zh-CN" altLang="en-US" sz="2800" kern="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48582" y="839463"/>
            <a:ext cx="843407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球类比赛挑选场地时，为什么经常用抛硬币的方法？</a:t>
            </a:r>
          </a:p>
        </p:txBody>
      </p:sp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1048582" y="2064907"/>
            <a:ext cx="971847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一场球类比赛只有两个队（人）进行，而硬币只有正反两面，抛一次硬币正、反面朝上的可能性相同，即比赛双方选择场地的可能性相等，这叫做等可能性。这种方法对于比赛双方公平，所以球类比赛时，经常用抛硬币的方法来选场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9"/>
          <p:cNvSpPr txBox="1">
            <a:spLocks noChangeArrowheads="1"/>
          </p:cNvSpPr>
          <p:nvPr/>
        </p:nvSpPr>
        <p:spPr bwMode="auto">
          <a:xfrm>
            <a:off x="969482" y="701176"/>
            <a:ext cx="83431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抛掷一颗骰子，朝上的点数有（      ）种可能结果。</a:t>
            </a:r>
          </a:p>
        </p:txBody>
      </p:sp>
      <p:sp>
        <p:nvSpPr>
          <p:cNvPr id="12" name="TextBox 29"/>
          <p:cNvSpPr txBox="1">
            <a:spLocks noChangeArrowheads="1"/>
          </p:cNvSpPr>
          <p:nvPr/>
        </p:nvSpPr>
        <p:spPr bwMode="auto">
          <a:xfrm>
            <a:off x="6138128" y="739231"/>
            <a:ext cx="620713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4572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8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6</a:t>
            </a:r>
            <a:endParaRPr lang="zh-CN" altLang="en-US" sz="28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775260" y="3309140"/>
            <a:ext cx="3676635" cy="1430447"/>
          </a:xfrm>
          <a:prstGeom prst="wedgeRoundRectCallout">
            <a:avLst>
              <a:gd name="adj1" fmla="val 59358"/>
              <a:gd name="adj2" fmla="val 25638"/>
              <a:gd name="adj3" fmla="val 16667"/>
            </a:avLst>
          </a:prstGeom>
          <a:solidFill>
            <a:srgbClr val="ED996B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每个面朝上的可能性都有，一共有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种。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95252" y="2140621"/>
            <a:ext cx="2337037" cy="2337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8969" y="815661"/>
            <a:ext cx="876300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从下面两个盒子中分别任意摸出一个球，结果会怎样？</a:t>
            </a:r>
          </a:p>
        </p:txBody>
      </p:sp>
      <p:sp>
        <p:nvSpPr>
          <p:cNvPr id="18" name="圆角矩形标注 17"/>
          <p:cNvSpPr/>
          <p:nvPr/>
        </p:nvSpPr>
        <p:spPr>
          <a:xfrm>
            <a:off x="6908618" y="2572559"/>
            <a:ext cx="3315141" cy="1795751"/>
          </a:xfrm>
          <a:prstGeom prst="wedgeRoundRectCallout">
            <a:avLst>
              <a:gd name="adj1" fmla="val 57276"/>
              <a:gd name="adj2" fmla="val 35112"/>
              <a:gd name="adj3" fmla="val 16667"/>
            </a:avLst>
          </a:prstGeom>
          <a:solidFill>
            <a:srgbClr val="E1EF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号盒子中有可能摸出红球，也有可能摸出黄球。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4E9"/>
              </a:clrFrom>
              <a:clrTo>
                <a:srgbClr val="FDF4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110" y="2136276"/>
            <a:ext cx="3354026" cy="20012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圆角矩形标注 16"/>
          <p:cNvSpPr/>
          <p:nvPr/>
        </p:nvSpPr>
        <p:spPr>
          <a:xfrm>
            <a:off x="3358480" y="4331423"/>
            <a:ext cx="3321453" cy="1849777"/>
          </a:xfrm>
          <a:prstGeom prst="wedgeRoundRectCallout">
            <a:avLst>
              <a:gd name="adj1" fmla="val -62556"/>
              <a:gd name="adj2" fmla="val 32144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号盒子中一定能摸出红球，因为盒子中全是红球。</a:t>
            </a:r>
          </a:p>
        </p:txBody>
      </p:sp>
      <p:sp>
        <p:nvSpPr>
          <p:cNvPr id="20" name="圆角矩形标注 19"/>
          <p:cNvSpPr/>
          <p:nvPr/>
        </p:nvSpPr>
        <p:spPr>
          <a:xfrm>
            <a:off x="3916918" y="1674011"/>
            <a:ext cx="4757000" cy="801611"/>
          </a:xfrm>
          <a:prstGeom prst="wedgeRoundRectCallout">
            <a:avLst>
              <a:gd name="adj1" fmla="val -54365"/>
              <a:gd name="adj2" fmla="val 36325"/>
              <a:gd name="adj3" fmla="val 16667"/>
            </a:avLst>
          </a:prstGeom>
          <a:solidFill>
            <a:srgbClr val="8DD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盒子中的球只是颜色不同。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4410" y="836232"/>
            <a:ext cx="942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上面的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个盒子中有可能摸出白球吗？为什么？</a:t>
            </a:r>
          </a:p>
        </p:txBody>
      </p:sp>
      <p:sp>
        <p:nvSpPr>
          <p:cNvPr id="11" name="圆角矩形标注 10"/>
          <p:cNvSpPr/>
          <p:nvPr/>
        </p:nvSpPr>
        <p:spPr>
          <a:xfrm>
            <a:off x="1506397" y="3188970"/>
            <a:ext cx="7180404" cy="1456631"/>
          </a:xfrm>
          <a:prstGeom prst="wedgeRoundRectCallout">
            <a:avLst>
              <a:gd name="adj1" fmla="val 55275"/>
              <a:gd name="adj2" fmla="val 28164"/>
              <a:gd name="adj3" fmla="val 16667"/>
            </a:avLst>
          </a:prstGeom>
          <a:solidFill>
            <a:srgbClr val="EE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不可能摸出白球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。因为在</a:t>
            </a:r>
            <a:r>
              <a:rPr lang="zh-CN" altLang="en-US" sz="2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一定条件下，一些事件的结果是可以预知的，具有</a:t>
            </a:r>
            <a:r>
              <a:rPr lang="zh-CN" altLang="en-US" sz="2800" kern="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确定性。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988</Words>
  <Application>Microsoft Office PowerPoint</Application>
  <PresentationFormat>宽屏</PresentationFormat>
  <Paragraphs>111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Calibri</vt:lpstr>
      <vt:lpstr>楷体</vt:lpstr>
      <vt:lpstr>微软雅黑</vt:lpstr>
      <vt:lpstr>Wingdings</vt:lpstr>
      <vt:lpstr>宋体</vt:lpstr>
      <vt:lpstr>Arial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2023-01-16T14:19:27Z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37D764ACD3FA4D5CA81542DEAECCA9B0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