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365" r:id="rId3"/>
    <p:sldId id="799" r:id="rId4"/>
    <p:sldId id="800" r:id="rId5"/>
    <p:sldId id="801" r:id="rId6"/>
    <p:sldId id="802" r:id="rId7"/>
    <p:sldId id="803" r:id="rId8"/>
    <p:sldId id="804" r:id="rId9"/>
    <p:sldId id="805" r:id="rId10"/>
    <p:sldId id="806" r:id="rId11"/>
    <p:sldId id="807" r:id="rId12"/>
    <p:sldId id="808" r:id="rId13"/>
    <p:sldId id="809" r:id="rId14"/>
    <p:sldId id="810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EF2BE53-B550-4BDA-B490-1BD418A273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6FC5BDC-BBF6-40F6-8BE0-5C0575A98BC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PA-组合 80"/>
          <p:cNvGrpSpPr/>
          <p:nvPr userDrawn="1">
            <p:custDataLst>
              <p:tags r:id="rId1"/>
            </p:custDataLst>
          </p:nvPr>
        </p:nvGrpSpPr>
        <p:grpSpPr>
          <a:xfrm rot="20700000">
            <a:off x="11541616" y="6164849"/>
            <a:ext cx="560512" cy="585614"/>
            <a:chOff x="2106784" y="5656683"/>
            <a:chExt cx="935186" cy="977067"/>
          </a:xfrm>
          <a:solidFill>
            <a:schemeClr val="bg1">
              <a:lumMod val="95000"/>
            </a:schemeClr>
          </a:solidFill>
        </p:grpSpPr>
        <p:sp>
          <p:nvSpPr>
            <p:cNvPr id="47" name="PA-椭圆 81"/>
            <p:cNvSpPr/>
            <p:nvPr>
              <p:custDataLst>
                <p:tags r:id="rId2"/>
              </p:custDataLst>
            </p:nvPr>
          </p:nvSpPr>
          <p:spPr>
            <a:xfrm>
              <a:off x="2106784" y="5904202"/>
              <a:ext cx="345089" cy="345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PA-椭圆 82"/>
            <p:cNvSpPr/>
            <p:nvPr>
              <p:custDataLst>
                <p:tags r:id="rId3"/>
              </p:custDataLst>
            </p:nvPr>
          </p:nvSpPr>
          <p:spPr>
            <a:xfrm>
              <a:off x="2503738" y="5656683"/>
              <a:ext cx="169621" cy="1696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PA-椭圆 83"/>
            <p:cNvSpPr/>
            <p:nvPr>
              <p:custDataLst>
                <p:tags r:id="rId4"/>
              </p:custDataLst>
            </p:nvPr>
          </p:nvSpPr>
          <p:spPr>
            <a:xfrm>
              <a:off x="2531526" y="6123306"/>
              <a:ext cx="510444" cy="5104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 userDrawn="1"/>
        </p:nvGrpSpPr>
        <p:grpSpPr>
          <a:xfrm>
            <a:off x="347332" y="391042"/>
            <a:ext cx="405130" cy="490220"/>
            <a:chOff x="958850" y="1224280"/>
            <a:chExt cx="405130" cy="490220"/>
          </a:xfrm>
        </p:grpSpPr>
        <p:sp>
          <p:nvSpPr>
            <p:cNvPr id="3" name="椭圆 2"/>
            <p:cNvSpPr/>
            <p:nvPr userDrawn="1"/>
          </p:nvSpPr>
          <p:spPr>
            <a:xfrm>
              <a:off x="958850" y="1224280"/>
              <a:ext cx="307340" cy="3073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 userDrawn="1"/>
          </p:nvSpPr>
          <p:spPr>
            <a:xfrm>
              <a:off x="1181100" y="15316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958850" y="1568450"/>
              <a:ext cx="134620" cy="1346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13623" b="204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6236" y="1891238"/>
            <a:ext cx="5980197" cy="2374363"/>
            <a:chOff x="187273" y="2493008"/>
            <a:chExt cx="5122309" cy="2374363"/>
          </a:xfrm>
        </p:grpSpPr>
        <p:sp>
          <p:nvSpPr>
            <p:cNvPr id="7" name="文本框 6"/>
            <p:cNvSpPr txBox="1"/>
            <p:nvPr/>
          </p:nvSpPr>
          <p:spPr>
            <a:xfrm>
              <a:off x="187273" y="2493008"/>
              <a:ext cx="504611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lang="zh-CN" altLang="en-US" sz="6600" b="1" spc="300" dirty="0">
                  <a:solidFill>
                    <a:srgbClr val="C00000"/>
                  </a:solidFill>
                  <a:cs typeface="+mn-ea"/>
                  <a:sym typeface="+mn-lt"/>
                </a:rPr>
                <a:t>劝告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202728" y="5083458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671540" y="133974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口语交际</a:t>
            </a:r>
            <a:r>
              <a:rPr lang="en-US" altLang="zh-CN" spc="300" dirty="0">
                <a:cs typeface="+mn-ea"/>
                <a:sym typeface="+mn-lt"/>
              </a:rPr>
              <a:t>——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pic>
        <p:nvPicPr>
          <p:cNvPr id="2" name="Picture 2" descr="C:\Users\Administrator\Desktop\LV87_看图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05" y="1569357"/>
            <a:ext cx="9597390" cy="4389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822190" y="4341767"/>
            <a:ext cx="5718810" cy="1824990"/>
          </a:xfrm>
          <a:prstGeom prst="cloudCallout">
            <a:avLst>
              <a:gd name="adj1" fmla="val -55237"/>
              <a:gd name="adj2" fmla="val -57553"/>
            </a:avLst>
          </a:prstGeom>
          <a:solidFill>
            <a:srgbClr val="CBEDA4"/>
          </a:solidFill>
          <a:ln w="9525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同学，别横穿马路。路上车很多，如果司机没注意，你会被撞伤的。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交际拓展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83915" y="2571115"/>
            <a:ext cx="8060055" cy="2547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少壮不努力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老大徒伤悲。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汉乐府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长歌行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》) 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不以规矩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无以成方圆。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孟子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 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黑发不知勤学早，白首方悔读书迟。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颜真卿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15242" y="2160633"/>
            <a:ext cx="71272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同学们这节课我们学劝说、练劝说最后会劝说，大家的表现都很精彩，老师相信同学们都能成为小小劝说家。</a:t>
            </a:r>
          </a:p>
        </p:txBody>
      </p:sp>
      <p:pic>
        <p:nvPicPr>
          <p:cNvPr id="8" name="Picture 2" descr="http://img.mp.itc.cn/upload/20170516/b7fc8f099e9d4aff97926ac798a4b704_t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7743" y="3429000"/>
            <a:ext cx="3921125" cy="24695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课文总结</a:t>
            </a:r>
          </a:p>
        </p:txBody>
      </p:sp>
      <p:pic>
        <p:nvPicPr>
          <p:cNvPr id="2" name="图片 1" descr="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45" y="1844617"/>
            <a:ext cx="8675370" cy="51702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83915" y="2386043"/>
            <a:ext cx="4733290" cy="28610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口语交际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劝说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不要使用指责的口吻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从别人角度着想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说话委婉 态度诚恳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以情动人 以理服人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家庭作业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0400" y="1564096"/>
            <a:ext cx="903224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成功劝慰的故事也有很多，如：朱武巧舌退秦师、邹忌讽齐王纳谏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同学们如果有兴趣，可以课后搜集更多这样的小故事说说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8" name="图片 7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839" y="3614419"/>
            <a:ext cx="1846761" cy="2519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13623" b="204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87240" y="1891238"/>
            <a:ext cx="5409193" cy="2374363"/>
            <a:chOff x="676364" y="2493008"/>
            <a:chExt cx="4633218" cy="2374363"/>
          </a:xfrm>
        </p:grpSpPr>
        <p:sp>
          <p:nvSpPr>
            <p:cNvPr id="7" name="文本框 6"/>
            <p:cNvSpPr txBox="1"/>
            <p:nvPr/>
          </p:nvSpPr>
          <p:spPr>
            <a:xfrm>
              <a:off x="676364" y="2493008"/>
              <a:ext cx="45570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202728" y="5083458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671540" y="133974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口语交际</a:t>
            </a:r>
            <a:r>
              <a:rPr lang="en-US" altLang="zh-CN" spc="300" dirty="0">
                <a:cs typeface="+mn-ea"/>
                <a:sym typeface="+mn-lt"/>
              </a:rPr>
              <a:t>——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4540907" y="1844675"/>
            <a:ext cx="7201149" cy="2456133"/>
          </a:xfrm>
          <a:prstGeom prst="wedgeRoundRectCallout">
            <a:avLst>
              <a:gd name="adj1" fmla="val -68543"/>
              <a:gd name="adj2" fmla="val 2226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同学们，生活中看到有一些不良行为，需要我们去劝告。恰当地劝告，会很好地解决问题，不恰当地劝告，往往会造成不必要的麻烦和冲突。怎样劝告才能打动对方，及时制止不良行为呢？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sp>
        <p:nvSpPr>
          <p:cNvPr id="2" name="矩形 1"/>
          <p:cNvSpPr/>
          <p:nvPr/>
        </p:nvSpPr>
        <p:spPr>
          <a:xfrm>
            <a:off x="4387885" y="2739225"/>
            <a:ext cx="6336704" cy="165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劝告</a:t>
            </a:r>
            <a:r>
              <a:rPr kumimoji="0" lang="zh-CN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可是一门学问，我们先来看一个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劝告</a:t>
            </a:r>
            <a:r>
              <a:rPr kumimoji="0" lang="zh-CN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的小故事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0400" y="1153313"/>
            <a:ext cx="10858500" cy="45513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有一个同学，下课时坐在楼梯的扶手上往下滑。高年级同学看到了，劝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别这么做。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你这样做太危险了，有可能会撞到别人的。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你怎么不遵守学校纪律呢？太不应该了！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小同学，别这么玩！扶手很滑，如果没抓稳的话，你会摔伤的。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56117" y="1829797"/>
            <a:ext cx="7437358" cy="624423"/>
          </a:xfrm>
          <a:prstGeom prst="snip2Diag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你觉得那个同学会接受谁的劝说呢？为什么？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0092" y="3154407"/>
            <a:ext cx="5653405" cy="1942913"/>
          </a:xfrm>
          <a:prstGeom prst="wedgeRoundRectCallout">
            <a:avLst>
              <a:gd name="adj1" fmla="val 67084"/>
              <a:gd name="adj2" fmla="val 39106"/>
              <a:gd name="adj3" fmla="val 16667"/>
            </a:avLst>
          </a:prstGeom>
          <a:noFill/>
          <a:ln w="28575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前两个同学说话的语气太严厉，第二位甚至还用指责的语气，让人难以接受。我选择第三位同学。</a:t>
            </a:r>
          </a:p>
        </p:txBody>
      </p:sp>
      <p:pic>
        <p:nvPicPr>
          <p:cNvPr id="6" name="图片 5" descr="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113" y="3803015"/>
            <a:ext cx="1823085" cy="243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12127" y="2032998"/>
            <a:ext cx="7437358" cy="624423"/>
          </a:xfrm>
          <a:prstGeom prst="snip2Diag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你觉得那个同学会接受谁的劝说呢？为什么？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7297" y="3188063"/>
            <a:ext cx="6294120" cy="2582960"/>
          </a:xfrm>
          <a:prstGeom prst="cloudCallout">
            <a:avLst>
              <a:gd name="adj1" fmla="val -58878"/>
              <a:gd name="adj2" fmla="val 12047"/>
            </a:avLst>
          </a:prstGeom>
          <a:solidFill>
            <a:srgbClr val="8DEADE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当然会接受第三位同学的劝说，因为这位同学说话语气没有那么严厉，很委婉。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86390" y="3131457"/>
            <a:ext cx="5956935" cy="2554161"/>
          </a:xfrm>
          <a:prstGeom prst="wedgeRoundRectCallout">
            <a:avLst>
              <a:gd name="adj1" fmla="val -57110"/>
              <a:gd name="adj2" fmla="val -14164"/>
              <a:gd name="adj3" fmla="val 16667"/>
            </a:avLst>
          </a:prstGeom>
          <a:solidFill>
            <a:srgbClr val="FDDEE6"/>
          </a:solidFill>
          <a:ln w="9525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那个同学会接受最后一位同学的劝说，因为她说的话，够委婉，而且是从玩扶手的同学的角度去说，很符合实际情况。就更容易让人接受。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74985" y="1945912"/>
            <a:ext cx="7437358" cy="624423"/>
          </a:xfrm>
          <a:prstGeom prst="snip2Diag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你觉得那个同学会接受谁的劝说呢？为什么？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04172" y="3388904"/>
            <a:ext cx="8210550" cy="1926553"/>
          </a:xfrm>
          <a:prstGeom prst="bevel">
            <a:avLst>
              <a:gd name="adj" fmla="val 6346"/>
            </a:avLst>
          </a:prstGeom>
          <a:solidFill>
            <a:srgbClr val="CBEDA4"/>
          </a:solidFill>
          <a:ln w="9525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）注意说话的语气，说话要委婉，不要用指责的口吻。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）多从别人的角度着想，这样别人更容易接受。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）态度要诚恳，以情动人，以理服人。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04172" y="1921375"/>
            <a:ext cx="8717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看来劝说还真是一门学问，那么劝说时要注意什么呢？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40092" y="2711287"/>
            <a:ext cx="1859280" cy="7683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情景一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89683" y="1705678"/>
            <a:ext cx="6326505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有同学违反交通规则，横穿马路。</a:t>
            </a: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Picture 5" descr="http://photocdn.sohu.com/20110516/Img307595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314" y="2738563"/>
            <a:ext cx="5197929" cy="292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jssbzuh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宽屏</PresentationFormat>
  <Paragraphs>52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Arial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2021-05-10T00:42:44Z</dcterms:created>
  <dcterms:modified xsi:type="dcterms:W3CDTF">2023-01-10T05:09:03Z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BDA58AF677544001A6823DA1C08ADF12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