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85" r:id="rId7"/>
    <p:sldId id="300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66FF"/>
    <a:srgbClr val="0000FF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44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819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51E561E-DA23-44F0-B545-D1D69AF41CDC}" type="slidenum"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61B9BB-B714-4B41-AEE3-BF08348D6AA1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27193-2196-4948-B113-E1A09D95819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21BF-EA07-4E50-B42D-2B37416BDD1F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9A1F4-7192-493A-8092-8492ED7C48B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5CB1-C8B7-4FF9-AFDF-5AC3E3E44EE1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3802-6D7E-4695-8957-63E4D2A611B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7FDA-710E-4EEB-A461-84903929DF4D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B31C-F909-4935-82B3-C6553D03D7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3B05-326D-49C3-9750-4A270B0CF696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7063-A904-4BA8-AE94-EE89E3F0145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2843-D8B0-4D83-8D19-0016CB27911E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159B-AB74-4DB7-BF63-E49D144FCC9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5513-4E8E-4FB9-A24A-BA6D96D089ED}" type="datetime1">
              <a:rPr lang="zh-CN" altLang="en-US"/>
              <a:t>2023-01-16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34D1-F893-4506-A520-E0CC6B8DCCB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796F-8704-4B10-A95F-DD3EA5A504C7}" type="datetime1">
              <a:rPr lang="zh-CN" altLang="en-US"/>
              <a:t>2023-01-16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4511B-A288-428A-BCEF-26BC4F5E9A9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3591-5D92-44F8-996D-D013375EC8D2}" type="datetime1">
              <a:rPr lang="zh-CN" altLang="en-US"/>
              <a:t>2023-01-16</a:t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2EF0-52C3-477D-8DE4-C4165FA0D4D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330D-D42A-409F-A2AE-D415246AC704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65EC5-2BC9-4B01-87A4-68EE560E0DA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1F7F-ECE8-4870-838F-69C087011C6C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1799-8746-4A7B-B956-649928EC92B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E640A2B-A9D6-4BEE-8019-B1D2A0C8D36F}" type="datetime1">
              <a:rPr lang="zh-CN" altLang="en-US"/>
              <a:t>2023-01-16</a:t>
            </a:fld>
            <a:endParaRPr 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4E82AF9-DA4A-4600-B106-3A2CE9CC86C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/>
          <p:nvPr/>
        </p:nvSpPr>
        <p:spPr>
          <a:xfrm>
            <a:off x="0" y="2924944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Liu</a:t>
            </a: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Great Idea</a:t>
            </a:r>
            <a:endParaRPr lang="zh-CN" altLang="en-US" sz="6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628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n w="12700" cap="flat" cmpd="sng">
                  <a:noFill/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a typeface="Arial" panose="020B0604020202020204" pitchFamily="34" charset="0"/>
              </a:rPr>
              <a:t>Unit 5  Buying and Selling</a:t>
            </a:r>
          </a:p>
        </p:txBody>
      </p:sp>
      <p:sp>
        <p:nvSpPr>
          <p:cNvPr id="6" name="矩形 5"/>
          <p:cNvSpPr/>
          <p:nvPr/>
        </p:nvSpPr>
        <p:spPr>
          <a:xfrm>
            <a:off x="4417060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title" idx="4294967295"/>
          </p:nvPr>
        </p:nvSpPr>
        <p:spPr>
          <a:xfrm>
            <a:off x="179512" y="68263"/>
            <a:ext cx="8964488" cy="242463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Read fast and find the sentences with object clause and try to understand the structure.</a:t>
            </a:r>
          </a:p>
        </p:txBody>
      </p:sp>
      <p:sp>
        <p:nvSpPr>
          <p:cNvPr id="30723" name="Rectangle 4"/>
          <p:cNvSpPr>
            <a:spLocks noGrp="1"/>
          </p:cNvSpPr>
          <p:nvPr>
            <p:ph type="body" idx="4294967295"/>
          </p:nvPr>
        </p:nvSpPr>
        <p:spPr>
          <a:xfrm>
            <a:off x="611560" y="2420888"/>
            <a:ext cx="8064896" cy="22383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1.She said they had a wonderful shopping experience.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她说他们有一次很棒的购物经历。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2.We were surprised to find that the farmers was so trusting.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我们对农民的信任感到很吃惊。</a:t>
            </a:r>
          </a:p>
        </p:txBody>
      </p:sp>
    </p:spTree>
  </p:cSld>
  <p:clrMapOvr>
    <a:masterClrMapping/>
  </p:clrMapOvr>
  <p:transition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/>
          </p:cNvSpPr>
          <p:nvPr>
            <p:ph type="body" idx="4294967295"/>
          </p:nvPr>
        </p:nvSpPr>
        <p:spPr>
          <a:xfrm>
            <a:off x="539552" y="1052736"/>
            <a:ext cx="7991475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3.I wonder if everyone would be honest.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我想知道是否每个人都会诚实。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4. Ms. Liu believed that most people want to be honest.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刘老师相信每个人都会诚实的。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5.Take what you need, give what you can. 拿走你想要的，留下你所能给的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6.Take what you need.Give what you can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1124744"/>
            <a:ext cx="8218487" cy="7524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zh-CN" altLang="en-US" sz="4000" dirty="0"/>
              <a:t>Groupwork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>
              <a:spcBef>
                <a:spcPts val="1100"/>
              </a:spcBef>
              <a:buClr>
                <a:srgbClr val="0000FF"/>
              </a:buClr>
            </a:pPr>
            <a:endParaRPr lang="ko-KR" altLang="en-US" sz="4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eaLnBrk="1">
              <a:spcBef>
                <a:spcPts val="1100"/>
              </a:spcBef>
              <a:buClr>
                <a:srgbClr val="0000FF"/>
              </a:buClr>
            </a:pPr>
            <a:r>
              <a:rPr lang="ko-KR" altLang="en-US" sz="4800" dirty="0">
                <a:solidFill>
                  <a:srgbClr val="0000FF"/>
                </a:solidFill>
                <a:cs typeface="Arial" panose="020B0604020202020204" pitchFamily="34" charset="0"/>
              </a:rPr>
              <a:t>Work in groups, take turns to retell text  about honestry and try to write it down.</a:t>
            </a:r>
            <a:endParaRPr lang="ko-KR" altLang="en-US" sz="4800" dirty="0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TextEdit="1"/>
          </p:cNvSpPr>
          <p:nvPr/>
        </p:nvSpPr>
        <p:spPr>
          <a:xfrm>
            <a:off x="1447800" y="21336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/>
          <p:nvPr/>
        </p:nvSpPr>
        <p:spPr>
          <a:xfrm>
            <a:off x="428625" y="1028700"/>
            <a:ext cx="8001000" cy="35394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We were surprised to find that the farmer was so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trusting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zh-CN" sz="32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trust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为动词，意思是“信任，信赖；依靠”。例如：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I can’t trust my memory. I’d better write everything down.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/>
          <p:nvPr/>
        </p:nvSpPr>
        <p:spPr>
          <a:xfrm>
            <a:off x="500063" y="1200150"/>
            <a:ext cx="8153400" cy="334245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trust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还可以作名词，意思是“信任，信赖”。例如：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have no trust in him.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trusting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作形容词，表示“容易相信他人的，轻信的”。例如：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 shy and trusting child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/>
          <p:nvPr/>
        </p:nvSpPr>
        <p:spPr>
          <a:xfrm>
            <a:off x="214313" y="942976"/>
            <a:ext cx="8610600" cy="393338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This shop would be a good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way</a:t>
            </a:r>
            <a:r>
              <a:rPr lang="en-US" altLang="zh-CN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for students to learn the value of honesty.</a:t>
            </a:r>
          </a:p>
          <a:p>
            <a:pPr eaLnBrk="1" hangingPunct="1">
              <a:spcBef>
                <a:spcPct val="2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way</a:t>
            </a:r>
            <a:r>
              <a:rPr lang="zh-CN" altLang="en-US" sz="3200" b="1" dirty="0">
                <a:latin typeface="Times New Roman" panose="02020603050405020304" pitchFamily="18" charset="0"/>
              </a:rPr>
              <a:t>为名词，意思是“方式，方法”，后边常跟</a:t>
            </a:r>
            <a:r>
              <a:rPr lang="en-US" altLang="zh-CN" sz="3200" b="1" dirty="0">
                <a:latin typeface="Times New Roman" panose="02020603050405020304" pitchFamily="18" charset="0"/>
              </a:rPr>
              <a:t>of doing</a:t>
            </a:r>
            <a:r>
              <a:rPr lang="zh-CN" altLang="en-US" sz="3200" b="1" dirty="0">
                <a:latin typeface="Times New Roman" panose="02020603050405020304" pitchFamily="18" charset="0"/>
              </a:rPr>
              <a:t>或</a:t>
            </a:r>
            <a:r>
              <a:rPr lang="en-US" altLang="zh-CN" sz="3200" b="1" dirty="0">
                <a:latin typeface="Times New Roman" panose="02020603050405020304" pitchFamily="18" charset="0"/>
              </a:rPr>
              <a:t>to do sth.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表示“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</a:rPr>
              <a:t>的方法”。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例如：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Can you tell me a way to learn English well?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TextEdit="1"/>
          </p:cNvSpPr>
          <p:nvPr/>
        </p:nvSpPr>
        <p:spPr>
          <a:xfrm>
            <a:off x="2743200" y="1066800"/>
            <a:ext cx="3810000" cy="1143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dirty="0"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  <a:tileRect/>
                </a:gradFill>
                <a:latin typeface="Arial Black" panose="020B0A04020102020204" charset="0"/>
                <a:ea typeface="Arial Black" panose="020B0A04020102020204" charset="0"/>
              </a:rPr>
              <a:t>Homework</a:t>
            </a:r>
          </a:p>
        </p:txBody>
      </p:sp>
      <p:sp>
        <p:nvSpPr>
          <p:cNvPr id="32771" name="Text Box 3"/>
          <p:cNvSpPr txBox="1"/>
          <p:nvPr/>
        </p:nvSpPr>
        <p:spPr>
          <a:xfrm>
            <a:off x="579748" y="3284984"/>
            <a:ext cx="8136904" cy="13208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900"/>
              </a:spcBef>
            </a:pPr>
            <a:r>
              <a:rPr lang="ko-KR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Finish off the exercises book of lesson 28.</a:t>
            </a:r>
          </a:p>
          <a:p>
            <a:pPr>
              <a:spcBef>
                <a:spcPts val="1900"/>
              </a:spcBef>
            </a:pPr>
            <a:r>
              <a:rPr lang="ko-KR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2.Retell the short </a:t>
            </a:r>
            <a:r>
              <a:rPr lang="ko-KR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/>
          <p:nvPr/>
        </p:nvSpPr>
        <p:spPr>
          <a:xfrm>
            <a:off x="1611313" y="2419350"/>
            <a:ext cx="5867400" cy="838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33"/>
              </a:avLst>
            </a:prstTxWarp>
            <a:normAutofit fontScale="92500" lnSpcReduction="20000"/>
          </a:bodyPr>
          <a:lstStyle/>
          <a:p>
            <a:pPr algn="ctr"/>
            <a:r>
              <a:rPr lang="zh-CN" altLang="en-US" sz="6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</a:p>
        </p:txBody>
      </p:sp>
    </p:spTree>
  </p:cSld>
  <p:clrMapOvr>
    <a:masterClrMapping/>
  </p:clrMapOvr>
  <p:transition spd="med" advClick="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标题 7372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ko-KR" altLang="en-US" sz="4000" dirty="0">
                <a:solidFill>
                  <a:srgbClr val="0000FF"/>
                </a:solidFill>
                <a:cs typeface="Arial" panose="020B0604020202020204" pitchFamily="34" charset="0"/>
              </a:rPr>
              <a:t> Objects</a:t>
            </a: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 1.Correctly use following words:honest       value,trust,trusting,honesty.</a:t>
            </a:r>
            <a:b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2.Understand these sentence structures:</a:t>
            </a:r>
            <a:b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.We were surprised to find that the farmer was so trusting.</a:t>
            </a:r>
            <a:b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.This shop would be a good way for students to learn the value of honsty.                                        </a:t>
            </a:r>
            <a:b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endParaRPr lang="ko-KR" altLang="en-US" sz="40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type="title" idx="4294967295"/>
          </p:nvPr>
        </p:nvSpPr>
        <p:spPr>
          <a:xfrm>
            <a:off x="107504" y="620688"/>
            <a:ext cx="7775575" cy="10953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zh-CN" altLang="en-US" sz="6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6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Warming up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512" y="1700808"/>
            <a:ext cx="8964488" cy="4465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.  Honesty is the best policy.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. An honest man's word is as good as his bond.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. Poor but honest.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. Lying is the first step to the gallows.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.Would  it be difficult to open a shop without a salesperson ? Why or why not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?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0" y="548641"/>
            <a:ext cx="8858250" cy="583311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endParaRPr lang="zh-CN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title" idx="4294967295"/>
          </p:nvPr>
        </p:nvSpPr>
        <p:spPr>
          <a:xfrm>
            <a:off x="0" y="692696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New words and phrases</a:t>
            </a:r>
          </a:p>
        </p:txBody>
      </p:sp>
      <p:sp>
        <p:nvSpPr>
          <p:cNvPr id="11268" name="Rectangle 4"/>
          <p:cNvSpPr>
            <a:spLocks noGrp="1"/>
          </p:cNvSpPr>
          <p:nvPr>
            <p:ph type="body" idx="4294967295"/>
          </p:nvPr>
        </p:nvSpPr>
        <p:spPr>
          <a:xfrm>
            <a:off x="755576" y="1916832"/>
            <a:ext cx="8226425" cy="4699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husband n.丈夫       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gate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n.大门 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honest adj.诚实的    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value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n. 价值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trust v.信任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be surprised to对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...很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惊讶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appreciate v.感激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honestry  n. 诚实    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trusting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adj.信任的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motto n. 座右铭，格言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es(upRight)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641351" y="746760"/>
            <a:ext cx="7739063" cy="455104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endParaRPr lang="zh-CN" altLang="zh-CN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title" idx="4294967295"/>
          </p:nvPr>
        </p:nvSpPr>
        <p:spPr>
          <a:xfrm>
            <a:off x="179512" y="746760"/>
            <a:ext cx="7221538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Listening Task: True or False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1475656" y="1916832"/>
            <a:ext cx="74168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One day Ms. Liu got a letter from Rose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Rose took some eggs but she didn</a:t>
            </a:r>
            <a:r>
              <a:rPr lang="en-US" altLang="zh-CN" sz="2800" b="1" dirty="0">
                <a:latin typeface="Times New Roman" panose="02020603050405020304" pitchFamily="18" charset="0"/>
              </a:rPr>
              <a:t>’</a:t>
            </a:r>
            <a:r>
              <a:rPr lang="zh-CN" altLang="en-US" sz="2800" b="1" dirty="0">
                <a:latin typeface="Times New Roman" panose="02020603050405020304" pitchFamily="18" charset="0"/>
              </a:rPr>
              <a:t>t put any money.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Ms. Liu believed most people want to be honest.</a:t>
            </a:r>
          </a:p>
        </p:txBody>
      </p:sp>
      <p:pic>
        <p:nvPicPr>
          <p:cNvPr id="12293" name="Picture 5" descr="07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1350" y="4707256"/>
            <a:ext cx="649288" cy="6457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4" name="Picture 6" descr="08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76" y="2114550"/>
            <a:ext cx="288925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5" name="Picture 7" descr="08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4226" y="3194686"/>
            <a:ext cx="288925" cy="30670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标题 74753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908686"/>
          </a:xfrm>
          <a:noFill/>
          <a:ln>
            <a:noFill/>
          </a:ln>
        </p:spPr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</a:rPr>
              <a:t>Reading and answering:</a:t>
            </a:r>
          </a:p>
        </p:txBody>
      </p:sp>
      <p:sp>
        <p:nvSpPr>
          <p:cNvPr id="74755" name="文本占位符 74754"/>
          <p:cNvSpPr>
            <a:spLocks noGrp="1"/>
          </p:cNvSpPr>
          <p:nvPr>
            <p:ph idx="1"/>
          </p:nvPr>
        </p:nvSpPr>
        <p:spPr>
          <a:xfrm>
            <a:off x="33804" y="1628800"/>
            <a:ext cx="9144000" cy="3773784"/>
          </a:xfrm>
          <a:noFill/>
          <a:ln>
            <a:noFill/>
          </a:ln>
        </p:spPr>
        <p:txBody>
          <a:bodyPr/>
          <a:lstStyle/>
          <a:p>
            <a:r>
              <a:rPr lang="en-US" altLang="zh-CN" sz="3600" dirty="0"/>
              <a:t>1.What did Ms.Liu 's experience?</a:t>
            </a:r>
          </a:p>
          <a:p>
            <a:pPr marL="0" indent="0">
              <a:buNone/>
            </a:pPr>
            <a:endParaRPr lang="en-US" altLang="zh-CN" sz="3600" dirty="0"/>
          </a:p>
          <a:p>
            <a:endParaRPr lang="en-US" altLang="zh-CN" sz="3600" dirty="0"/>
          </a:p>
          <a:p>
            <a:r>
              <a:rPr lang="en-US" altLang="zh-CN" sz="3600" dirty="0"/>
              <a:t>2.What are Ms.liu's ideas?</a:t>
            </a:r>
          </a:p>
          <a:p>
            <a:endParaRPr lang="zh-CN" altLang="en-US" sz="36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800100" y="457200"/>
            <a:ext cx="8229600" cy="5587366"/>
          </a:xfrm>
          <a:noFill/>
          <a:ln>
            <a:noFill/>
          </a:ln>
        </p:spPr>
        <p:txBody>
          <a:bodyPr anchor="t"/>
          <a:lstStyle/>
          <a:p>
            <a:pPr marL="0" indent="0" fontAlgn="base">
              <a:buNone/>
            </a:pPr>
            <a:r>
              <a:rPr lang="en-US" altLang="zh-CN" sz="3200" strike="noStrike" noProof="1"/>
              <a:t>    </a:t>
            </a:r>
            <a:r>
              <a:rPr lang="en-US" altLang="zh-CN" sz="3600" strike="noStrike" noProof="1">
                <a:solidFill>
                  <a:srgbClr val="FF0000"/>
                </a:solidFill>
              </a:rPr>
              <a:t> </a:t>
            </a:r>
            <a:r>
              <a:rPr lang="en-US" altLang="zh-CN" sz="3200" strike="noStrike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take a weekend trip with somebody</a:t>
            </a: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.see a sign on a gate</a:t>
            </a: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.for sale       </a:t>
            </a:r>
            <a:endParaRPr lang="ko-KR" altLang="en-US" sz="3200" strike="noStrike" noProof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.park and walk into</a:t>
            </a: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ko-KR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take eggs from the baskets  and </a:t>
            </a:r>
            <a:r>
              <a:rPr lang="ko-KR" altLang="zh-CN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leave money in the box</a:t>
            </a:r>
          </a:p>
          <a:p>
            <a:pPr marL="0" indent="0" fontAlgn="base">
              <a:buNone/>
            </a:pPr>
            <a:r>
              <a:rPr lang="en-US" altLang="zh-CN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.help</a:t>
            </a:r>
            <a:r>
              <a:rPr lang="en-US" altLang="ko-KR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ss open this kind of shop </a:t>
            </a: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.take sth from  and leave sth in</a:t>
            </a:r>
          </a:p>
          <a:p>
            <a:pPr marL="0" indent="0" fontAlgn="base">
              <a:buNone/>
            </a:pPr>
            <a:r>
              <a:rPr lang="ko-KR" altLang="en-US" sz="3200" strike="noStrike" noProof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.raise money for </a:t>
            </a:r>
            <a:endParaRPr lang="ko-KR" altLang="en-US" sz="3200" strike="noStrike" noProof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indent="0" fontAlgn="base">
              <a:buNone/>
            </a:pPr>
            <a:endParaRPr lang="en-US" altLang="zh-CN" sz="3200" strike="noStrike" noProof="1"/>
          </a:p>
        </p:txBody>
      </p:sp>
      <p:sp>
        <p:nvSpPr>
          <p:cNvPr id="11" name="椭圆 10"/>
          <p:cNvSpPr/>
          <p:nvPr/>
        </p:nvSpPr>
        <p:spPr>
          <a:xfrm>
            <a:off x="3817938" y="1882140"/>
            <a:ext cx="2192338" cy="9296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strike="noStrike" baseline="0" noProof="1" smtClean="0">
                <a:ln>
                  <a:noFill/>
                </a:ln>
                <a:solidFill>
                  <a:srgbClr val="0066FF"/>
                </a:solidFill>
                <a:effectLst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experiance</a:t>
            </a:r>
          </a:p>
        </p:txBody>
      </p:sp>
      <p:cxnSp>
        <p:nvCxnSpPr>
          <p:cNvPr id="12291" name="直接箭头连接符 13"/>
          <p:cNvCxnSpPr>
            <a:stCxn id="11" idx="1"/>
          </p:cNvCxnSpPr>
          <p:nvPr/>
        </p:nvCxnSpPr>
        <p:spPr>
          <a:xfrm flipH="1" flipV="1">
            <a:off x="3635376" y="977266"/>
            <a:ext cx="504825" cy="1042034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2" name="直接箭头连接符 14"/>
          <p:cNvCxnSpPr>
            <a:stCxn id="11" idx="2"/>
          </p:cNvCxnSpPr>
          <p:nvPr/>
        </p:nvCxnSpPr>
        <p:spPr>
          <a:xfrm flipH="1" flipV="1">
            <a:off x="2771776" y="2272666"/>
            <a:ext cx="1046163" cy="74294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3" name="直接箭头连接符 15"/>
          <p:cNvCxnSpPr>
            <a:stCxn id="11" idx="2"/>
          </p:cNvCxnSpPr>
          <p:nvPr/>
        </p:nvCxnSpPr>
        <p:spPr>
          <a:xfrm flipH="1">
            <a:off x="1116014" y="2579370"/>
            <a:ext cx="2759075" cy="417196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4" name="直接箭头连接符 16"/>
          <p:cNvCxnSpPr>
            <a:stCxn id="11" idx="2"/>
          </p:cNvCxnSpPr>
          <p:nvPr/>
        </p:nvCxnSpPr>
        <p:spPr>
          <a:xfrm flipH="1">
            <a:off x="5148263" y="2811780"/>
            <a:ext cx="188912" cy="702946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5" name="直接箭头连接符 17"/>
          <p:cNvCxnSpPr>
            <a:stCxn id="11" idx="2"/>
          </p:cNvCxnSpPr>
          <p:nvPr/>
        </p:nvCxnSpPr>
        <p:spPr>
          <a:xfrm flipH="1">
            <a:off x="4067176" y="2674621"/>
            <a:ext cx="1762125" cy="16192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9" name="椭圆 18"/>
          <p:cNvSpPr/>
          <p:nvPr/>
        </p:nvSpPr>
        <p:spPr>
          <a:xfrm>
            <a:off x="5829300" y="5646420"/>
            <a:ext cx="1200150" cy="8305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strike="noStrike" baseline="0" noProof="1" smtClean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ideas</a:t>
            </a:r>
          </a:p>
        </p:txBody>
      </p:sp>
      <p:cxnSp>
        <p:nvCxnSpPr>
          <p:cNvPr id="12297" name="直接箭头连接符 19"/>
          <p:cNvCxnSpPr>
            <a:stCxn id="19" idx="2"/>
          </p:cNvCxnSpPr>
          <p:nvPr/>
        </p:nvCxnSpPr>
        <p:spPr>
          <a:xfrm flipH="1" flipV="1">
            <a:off x="1763714" y="5071110"/>
            <a:ext cx="4065587" cy="9906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8" name="直接箭头连接符 20"/>
          <p:cNvCxnSpPr>
            <a:stCxn id="19" idx="2"/>
          </p:cNvCxnSpPr>
          <p:nvPr/>
        </p:nvCxnSpPr>
        <p:spPr>
          <a:xfrm flipV="1">
            <a:off x="6983413" y="5848350"/>
            <a:ext cx="684212" cy="447676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299" name="直接箭头连接符 22"/>
          <p:cNvCxnSpPr>
            <a:stCxn id="19" idx="2"/>
          </p:cNvCxnSpPr>
          <p:nvPr/>
        </p:nvCxnSpPr>
        <p:spPr>
          <a:xfrm flipH="1">
            <a:off x="4067175" y="6282690"/>
            <a:ext cx="1784350" cy="8382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" name="矩形 1"/>
          <p:cNvSpPr/>
          <p:nvPr/>
        </p:nvSpPr>
        <p:spPr>
          <a:xfrm>
            <a:off x="7197725" y="1400175"/>
            <a:ext cx="1728788" cy="6191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b="0" i="0" strike="noStrike" baseline="0" noProof="1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answerings</a:t>
            </a:r>
          </a:p>
        </p:txBody>
      </p:sp>
      <p:cxnSp>
        <p:nvCxnSpPr>
          <p:cNvPr id="12301" name="直接箭头连接符 2"/>
          <p:cNvCxnSpPr>
            <a:stCxn id="19" idx="2"/>
          </p:cNvCxnSpPr>
          <p:nvPr/>
        </p:nvCxnSpPr>
        <p:spPr>
          <a:xfrm flipH="1">
            <a:off x="5940426" y="1878331"/>
            <a:ext cx="1247775" cy="25527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302" name="直接箭头连接符 3"/>
          <p:cNvCxnSpPr>
            <a:stCxn id="19" idx="2"/>
          </p:cNvCxnSpPr>
          <p:nvPr/>
        </p:nvCxnSpPr>
        <p:spPr>
          <a:xfrm flipH="1">
            <a:off x="6588126" y="2044066"/>
            <a:ext cx="1000125" cy="363093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文本占位符 91138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6280"/>
          </a:xfrm>
          <a:noFill/>
          <a:ln>
            <a:noFill/>
          </a:ln>
        </p:spPr>
        <p:txBody>
          <a:bodyPr/>
          <a:lstStyle/>
          <a:p>
            <a:r>
              <a:rPr lang="en-US" altLang="zh-CN" sz="3600" dirty="0">
                <a:solidFill>
                  <a:srgbClr val="0000FF"/>
                </a:solidFill>
              </a:rPr>
              <a:t>Practise:</a:t>
            </a:r>
          </a:p>
          <a:p>
            <a:pPr>
              <a:buNone/>
            </a:pPr>
            <a:r>
              <a:rPr lang="en-US" altLang="zh-CN" sz="3600" dirty="0"/>
              <a:t>   Four ss is a group ,use above phrases to  retell the short passage.</a:t>
            </a:r>
          </a:p>
          <a:p>
            <a:pPr>
              <a:buNone/>
            </a:pPr>
            <a:r>
              <a:rPr lang="en-US" altLang="zh-CN" sz="3600" dirty="0"/>
              <a:t>  Ss had better not look at the book.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 descr="窄竖线"/>
          <p:cNvSpPr txBox="1"/>
          <p:nvPr/>
        </p:nvSpPr>
        <p:spPr>
          <a:xfrm>
            <a:off x="579438" y="1777366"/>
            <a:ext cx="8693150" cy="267765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ts val="1700"/>
              </a:spcBef>
            </a:pPr>
            <a:r>
              <a:rPr lang="ko-K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 is Ms. Liu</a:t>
            </a:r>
            <a:r>
              <a:rPr lang="ko-KR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’</a:t>
            </a:r>
            <a:r>
              <a:rPr lang="ko-K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friend. She went on a trip to the </a:t>
            </a:r>
            <a:r>
              <a:rPr lang="ko-KR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  </a:t>
            </a:r>
            <a:r>
              <a:rPr lang="ko-K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weekend with her __________. She bought some eggs in a special shop. There was ____   ______in the shop. She just followed the sigh and ______herself. She took the eggs and put monry in a box. She was _______ that the farmers trusted others.</a:t>
            </a:r>
            <a:endParaRPr lang="ko-KR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6" name="Text Box 4"/>
          <p:cNvSpPr txBox="1"/>
          <p:nvPr/>
        </p:nvSpPr>
        <p:spPr>
          <a:xfrm>
            <a:off x="377825" y="836296"/>
            <a:ext cx="7158038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the text and fill in the blanks </a:t>
            </a:r>
          </a:p>
        </p:txBody>
      </p:sp>
      <p:sp>
        <p:nvSpPr>
          <p:cNvPr id="13317" name="Text Box 5"/>
          <p:cNvSpPr txBox="1"/>
          <p:nvPr/>
        </p:nvSpPr>
        <p:spPr>
          <a:xfrm>
            <a:off x="34925" y="2160270"/>
            <a:ext cx="2065338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countryside</a:t>
            </a:r>
            <a:endParaRPr lang="ko-KR" altLang="en-U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6235700" y="2297430"/>
            <a:ext cx="159385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husband</a:t>
            </a:r>
            <a:endParaRPr lang="ko-KR" altLang="en-U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20" name="Text Box 8"/>
          <p:cNvSpPr txBox="1"/>
          <p:nvPr/>
        </p:nvSpPr>
        <p:spPr>
          <a:xfrm>
            <a:off x="450850" y="3232786"/>
            <a:ext cx="137795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nobdy</a:t>
            </a:r>
            <a:endParaRPr lang="ko-KR" altLang="en-U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21" name="Text Box 9"/>
          <p:cNvSpPr txBox="1"/>
          <p:nvPr/>
        </p:nvSpPr>
        <p:spPr>
          <a:xfrm rot="-10740000" flipH="1" flipV="1">
            <a:off x="536576" y="3557737"/>
            <a:ext cx="1254125" cy="954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endParaRPr lang="ko-KR" altLang="en-U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22" name="Text Box 10"/>
          <p:cNvSpPr txBox="1"/>
          <p:nvPr/>
        </p:nvSpPr>
        <p:spPr>
          <a:xfrm>
            <a:off x="4500563" y="3686176"/>
            <a:ext cx="19812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3" name="Text Box 11"/>
          <p:cNvSpPr txBox="1"/>
          <p:nvPr/>
        </p:nvSpPr>
        <p:spPr>
          <a:xfrm>
            <a:off x="2357439" y="4354830"/>
            <a:ext cx="200818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ts val="1700"/>
              </a:spcBef>
            </a:pPr>
            <a:r>
              <a:rPr lang="ko-K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ko-KR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</a:t>
            </a:r>
            <a:endParaRPr lang="ko-KR" altLang="en-U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蓝色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1</Pages>
  <Words>662</Words>
  <Application>Microsoft Office PowerPoint</Application>
  <PresentationFormat>全屏显示(4:3)</PresentationFormat>
  <Paragraphs>80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黑体</vt:lpstr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  Objects  1.Correctly use following words:honest       value,trust,trusting,honesty. 2.Understand these sentence structures: .We were surprised to find that the farmer was so trusting. .This shop would be a good way for students to learn the value of honsty.                                           </vt:lpstr>
      <vt:lpstr>  Warming up</vt:lpstr>
      <vt:lpstr>New words and phrases</vt:lpstr>
      <vt:lpstr>Listening Task: True or False</vt:lpstr>
      <vt:lpstr>Reading and answering:</vt:lpstr>
      <vt:lpstr>PowerPoint 演示文稿</vt:lpstr>
      <vt:lpstr>PowerPoint 演示文稿</vt:lpstr>
      <vt:lpstr>PowerPoint 演示文稿</vt:lpstr>
      <vt:lpstr>Read fast and find the sentences with object clause and try to understand the structure.</vt:lpstr>
      <vt:lpstr>PowerPoint 演示文稿</vt:lpstr>
      <vt:lpstr>Groupwork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2018-05-03T11:25:00Z</dcterms:created>
  <dcterms:modified xsi:type="dcterms:W3CDTF">2023-01-16T14:19:32Z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2D639C177F6B4110B3E5E394F85F439D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