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269" r:id="rId3"/>
    <p:sldId id="291" r:id="rId4"/>
    <p:sldId id="292" r:id="rId5"/>
    <p:sldId id="295" r:id="rId6"/>
    <p:sldId id="296" r:id="rId7"/>
    <p:sldId id="271" r:id="rId8"/>
    <p:sldId id="277" r:id="rId9"/>
    <p:sldId id="303" r:id="rId10"/>
    <p:sldId id="304" r:id="rId11"/>
    <p:sldId id="306" r:id="rId12"/>
    <p:sldId id="307" r:id="rId13"/>
    <p:sldId id="308" r:id="rId14"/>
    <p:sldId id="333" r:id="rId15"/>
    <p:sldId id="309" r:id="rId16"/>
    <p:sldId id="315" r:id="rId17"/>
    <p:sldId id="334" r:id="rId18"/>
    <p:sldId id="335" r:id="rId19"/>
    <p:sldId id="316" r:id="rId20"/>
    <p:sldId id="317" r:id="rId21"/>
    <p:sldId id="318" r:id="rId2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550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A5544-122B-43ED-BD37-D383D025D28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BB73A-4A83-4B13-93FD-0C6ADA9E98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BB73A-4A83-4B13-93FD-0C6ADA9E983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046903" y="1732071"/>
            <a:ext cx="7177839" cy="1908942"/>
            <a:chOff x="3963" y="1354"/>
            <a:chExt cx="11137" cy="2777"/>
          </a:xfrm>
        </p:grpSpPr>
        <p:sp>
          <p:nvSpPr>
            <p:cNvPr id="3" name="Rectangle 5"/>
            <p:cNvSpPr/>
            <p:nvPr/>
          </p:nvSpPr>
          <p:spPr>
            <a:xfrm>
              <a:off x="3983" y="3012"/>
              <a:ext cx="11117" cy="11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4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At the Supermarket</a:t>
              </a:r>
              <a:endParaRPr lang="zh-CN" altLang="en-US" sz="44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354"/>
              <a:ext cx="11101" cy="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 smtClean="0">
                  <a:latin typeface="微软雅黑" panose="020B0503020204020204" charset="-122"/>
                  <a:ea typeface="微软雅黑" panose="020B0503020204020204" charset="-122"/>
                </a:rPr>
                <a:t>Unit 6  Let's Go!</a:t>
              </a:r>
              <a:endParaRPr lang="zh-CN" altLang="en-US" sz="36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4131" y="2107857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-9549" y="5630520"/>
            <a:ext cx="915354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88036" y="2006025"/>
            <a:ext cx="8641080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(1)follow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为及物动词，意为“跟随，在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之后”，后接名词或代词作宾语。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(2)follow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还可以译为“理解”。</a:t>
            </a:r>
          </a:p>
          <a:p>
            <a:pPr eaLnBrk="0" hangingPunct="0"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-81168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86146" y="169223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109" y="178530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9241" y="2735514"/>
            <a:ext cx="827276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—Where is the hotel?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—It’s over there . ________ me, please.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   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</a:p>
        </p:txBody>
      </p:sp>
      <p:sp>
        <p:nvSpPr>
          <p:cNvPr id="11" name="Rectangle 5"/>
          <p:cNvSpPr/>
          <p:nvPr/>
        </p:nvSpPr>
        <p:spPr>
          <a:xfrm>
            <a:off x="-40826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073942" y="3331915"/>
            <a:ext cx="8146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hundred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百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06758" y="2402612"/>
            <a:ext cx="7560917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only two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hundred 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我仅有两百块钱。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hundreds of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in the hall.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大厅里有数百人。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20656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894" y="2049851"/>
            <a:ext cx="8593808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(1)hundred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百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thousand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千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million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百万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等在表示具体的数量时，用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形式。例如：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 hundred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五百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nine thousand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九千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-101338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7493" y="2615512"/>
            <a:ext cx="13518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894" y="1774713"/>
            <a:ext cx="8593808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(2)hundred, thousand, million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等表示约数时，与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连用，并且用复数形式。例如：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hundreds of people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数百人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thousands of students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数千名学生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millions of farmers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数百万农民</a:t>
            </a:r>
          </a:p>
        </p:txBody>
      </p:sp>
      <p:sp>
        <p:nvSpPr>
          <p:cNvPr id="14" name="Rectangle 5"/>
          <p:cNvSpPr/>
          <p:nvPr/>
        </p:nvSpPr>
        <p:spPr>
          <a:xfrm>
            <a:off x="-13933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6051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32674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97308" y="1939307"/>
            <a:ext cx="7300873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reported(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据报道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that people throw ________ plastic bags along this street every day.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hundred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hundreds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hundred of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hundreds of</a:t>
            </a:r>
          </a:p>
        </p:txBody>
      </p:sp>
      <p:sp>
        <p:nvSpPr>
          <p:cNvPr id="11" name="Rectangle 5"/>
          <p:cNvSpPr/>
          <p:nvPr/>
        </p:nvSpPr>
        <p:spPr>
          <a:xfrm>
            <a:off x="-27379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385821" y="1955717"/>
            <a:ext cx="52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7071" y="1812115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I'll show you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！我将指给你！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7191" y="3107990"/>
            <a:ext cx="8313346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(1)show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作动词，意为“带领；引导；指路”。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sb. around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意为“带领某人参观”。例如：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showing me around your school.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谢谢你带领我参观你们的学校。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40827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894" y="1774715"/>
            <a:ext cx="8593808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(2)show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作动词，意为“给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看”。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sb.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to sb.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，意为“把某物出示给某人看”。例如：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show me your photos?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show your photos to me?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你能把你的照片给我看看吗？</a:t>
            </a:r>
          </a:p>
        </p:txBody>
      </p:sp>
      <p:sp>
        <p:nvSpPr>
          <p:cNvPr id="14" name="Rectangle 5"/>
          <p:cNvSpPr/>
          <p:nvPr/>
        </p:nvSpPr>
        <p:spPr>
          <a:xfrm>
            <a:off x="-27379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09550" y="2572710"/>
            <a:ext cx="8934449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还可以作名词，意为“展览；节目；演出”。例如：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 Spring Festival Gala is  a very popular TV show.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春节联欢晚会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是一档非常受欢迎的电视节目。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20656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00980" y="142338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3123" y="153158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6100" y="2156452"/>
            <a:ext cx="8066630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你能指给我去学校的路吗？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________ me ________ ________ to the school?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今晚在央视八套有一个访谈节目。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________ ________ on CCTV 8 this evening.</a:t>
            </a:r>
          </a:p>
        </p:txBody>
      </p:sp>
      <p:sp>
        <p:nvSpPr>
          <p:cNvPr id="11" name="Rectangle 5"/>
          <p:cNvSpPr/>
          <p:nvPr/>
        </p:nvSpPr>
        <p:spPr>
          <a:xfrm>
            <a:off x="-7209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28486" y="2811122"/>
            <a:ext cx="12654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622996" y="2704770"/>
            <a:ext cx="25015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            way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910071" y="3934689"/>
            <a:ext cx="23677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           show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930655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新鲜的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freʃ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．跟随；明白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fɒləʊ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．数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kaʊnt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．四十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fɔːtɪ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．五十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fɪftɪ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034494" y="2243842"/>
            <a:ext cx="84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fresh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033487" y="2905767"/>
            <a:ext cx="9877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follow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3966774" y="3551038"/>
            <a:ext cx="9204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count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4157236" y="4122724"/>
            <a:ext cx="8338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forty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-34103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126463" y="4873000"/>
            <a:ext cx="731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fifty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7444" y="1626096"/>
            <a:ext cx="805598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OK, I will take it.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好的，我买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这件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了。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962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73003" y="2894642"/>
            <a:ext cx="8130291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在句中译为“买”，后接名词或代词作宾语，相当于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。在口语中，当顾客决定购买某商品时，通常说“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I'll take it.”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，而不说“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I'll buy it.”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will take the three books.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他将要买这三本书。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764636" y="3483534"/>
            <a:ext cx="7912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55844" y="132279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30245" y="1461597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17248" y="2467346"/>
            <a:ext cx="8066630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我将要买两瓶水。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________ ________ two bottles of water.</a:t>
            </a:r>
          </a:p>
        </p:txBody>
      </p:sp>
      <p:sp>
        <p:nvSpPr>
          <p:cNvPr id="11" name="Rectangle 5"/>
          <p:cNvSpPr/>
          <p:nvPr/>
        </p:nvSpPr>
        <p:spPr>
          <a:xfrm>
            <a:off x="-60997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08763" y="3325419"/>
            <a:ext cx="30012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          take/buy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31855" y="1521215"/>
          <a:ext cx="7471754" cy="4197186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  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六十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sɪkstɪ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．七十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sevntɪ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．八十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eɪtɪ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．九十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naɪntɪ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．百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hʌndrəd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4228521" y="2073671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sixty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4256886" y="2680497"/>
            <a:ext cx="11592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seventy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38"/>
          <p:cNvSpPr>
            <a:spLocks noChangeArrowheads="1"/>
          </p:cNvSpPr>
          <p:nvPr/>
        </p:nvSpPr>
        <p:spPr bwMode="auto">
          <a:xfrm>
            <a:off x="4008586" y="3415464"/>
            <a:ext cx="9877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eighty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矩形 38"/>
          <p:cNvSpPr>
            <a:spLocks noChangeArrowheads="1"/>
          </p:cNvSpPr>
          <p:nvPr/>
        </p:nvSpPr>
        <p:spPr bwMode="auto">
          <a:xfrm>
            <a:off x="4356571" y="4014802"/>
            <a:ext cx="10054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ninety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38"/>
          <p:cNvSpPr>
            <a:spLocks noChangeArrowheads="1"/>
          </p:cNvSpPr>
          <p:nvPr/>
        </p:nvSpPr>
        <p:spPr bwMode="auto">
          <a:xfrm>
            <a:off x="4374138" y="4557208"/>
            <a:ext cx="13092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hundred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-40826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at the supermarket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no problem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在那边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．紧邻；挨着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254970" y="2224047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在超市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080117" y="2873085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没问题；别客气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756580" y="3490343"/>
            <a:ext cx="15136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over there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729025" y="4179778"/>
            <a:ext cx="10823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next to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-20656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399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李明想要买一件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恤衫。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Li Ming ________ ________ ________ a 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T­shirt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．我正在寻找土豆。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________ ________ ________ the potatoes.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．我能为你做什么？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 ________ I do ________ you?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123119" y="2456080"/>
            <a:ext cx="36327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wants            to            buy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248519" y="3710403"/>
            <a:ext cx="38665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am            looking         for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1924999" y="4981531"/>
            <a:ext cx="23054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          can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28"/>
          <p:cNvSpPr>
            <a:spLocks noChangeArrowheads="1"/>
          </p:cNvSpPr>
          <p:nvPr/>
        </p:nvSpPr>
        <p:spPr bwMode="auto">
          <a:xfrm>
            <a:off x="5389315" y="4963600"/>
            <a:ext cx="5774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-27379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62563" y="1603103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．好的，我买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这件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了。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OK, I ________ ________ ________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．和我一起数数！</a:t>
                      </a:r>
                      <a:endParaRPr kumimoji="0" lang="en-US" altLang="zh-CN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me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！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892424" y="3090360"/>
            <a:ext cx="35686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will              take              it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962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1984330" y="4352922"/>
            <a:ext cx="24352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Count           with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261679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next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紧邻；挨着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1048" y="3603078"/>
            <a:ext cx="7495963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to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carrots.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它们挨着胡萝卜。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sit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to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good friend.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我和我的好朋友挨着坐着。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121509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86768" y="5202911"/>
            <a:ext cx="7135287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next 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意为“紧邻；挨着”，相当于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beside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66426" y="164161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1184" y="175509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97957" y="2227508"/>
            <a:ext cx="8066630" cy="19538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萨拉正坐在窗户旁边。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Sarah is sitting ________ ________ the window.</a:t>
            </a:r>
          </a:p>
          <a:p>
            <a:pPr>
              <a:lnSpc>
                <a:spcPct val="150000"/>
              </a:lnSpc>
            </a:pP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6239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152489" y="2973609"/>
            <a:ext cx="24101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              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跟随；明白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6194" y="2640657"/>
            <a:ext cx="4937570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请跟我来。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Sorry, I can't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对不起，你说的我没有理解。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6238" y="1"/>
            <a:ext cx="667766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At the Supermarket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882</Words>
  <Application>Microsoft Office PowerPoint</Application>
  <PresentationFormat>全屏显示(4:3)</PresentationFormat>
  <Paragraphs>164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209</cp:revision>
  <dcterms:created xsi:type="dcterms:W3CDTF">2018-02-07T00:47:00Z</dcterms:created>
  <dcterms:modified xsi:type="dcterms:W3CDTF">2023-01-16T14:19:43Z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8ABDA5288F4E40FBAD0194CBBFA06186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