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0" r:id="rId2"/>
    <p:sldId id="283" r:id="rId3"/>
    <p:sldId id="284" r:id="rId4"/>
    <p:sldId id="325" r:id="rId5"/>
    <p:sldId id="331" r:id="rId6"/>
    <p:sldId id="326" r:id="rId7"/>
    <p:sldId id="285" r:id="rId8"/>
    <p:sldId id="286" r:id="rId9"/>
    <p:sldId id="327" r:id="rId10"/>
    <p:sldId id="287" r:id="rId11"/>
    <p:sldId id="328" r:id="rId12"/>
    <p:sldId id="329" r:id="rId13"/>
    <p:sldId id="330" r:id="rId14"/>
    <p:sldId id="316" r:id="rId15"/>
    <p:sldId id="314" r:id="rId16"/>
    <p:sldId id="268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6FBFE"/>
    <a:srgbClr val="57D2E3"/>
    <a:srgbClr val="21B1C5"/>
    <a:srgbClr val="B2F3FC"/>
    <a:srgbClr val="4BCFE1"/>
    <a:srgbClr val="5BADF7"/>
    <a:srgbClr val="6A5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29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98D9B18A-9457-4C72-9DFE-5300B1CC9A1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B0EE3791-2739-42E5-85F3-5067432BB23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C4766B8-1343-48BB-8733-23FA7094E243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E3791-2739-42E5-85F3-5067432BB23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371600" y="1143000"/>
            <a:ext cx="41148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2457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4DAE808-D835-4F21-BEDF-A86CA0E3544C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 bwMode="auto">
          <a:xfrm>
            <a:off x="1" y="876300"/>
            <a:ext cx="6107906" cy="3740150"/>
            <a:chOff x="-1" y="869694"/>
            <a:chExt cx="8144452" cy="3740406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 rot="10800000">
              <a:off x="-1" y="869694"/>
              <a:ext cx="8144452" cy="3740406"/>
            </a:xfrm>
            <a:prstGeom prst="rect">
              <a:avLst/>
            </a:prstGeom>
            <a:gradFill flip="none" rotWithShape="1">
              <a:gsLst>
                <a:gs pos="917">
                  <a:schemeClr val="bg1"/>
                </a:gs>
                <a:gs pos="37000">
                  <a:srgbClr val="E6FBFE">
                    <a:alpha val="80000"/>
                  </a:srgbClr>
                </a:gs>
                <a:gs pos="100000">
                  <a:srgbClr val="57D2E3"/>
                </a:gs>
              </a:gsLst>
              <a:lin ang="0" scaled="1"/>
              <a:tileRect/>
            </a:gra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dirty="0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 b="-90"/>
            <a:stretch>
              <a:fillRect/>
            </a:stretch>
          </p:blipFill>
          <p:spPr bwMode="auto">
            <a:xfrm>
              <a:off x="0" y="869694"/>
              <a:ext cx="8144450" cy="3336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4899" y="1536701"/>
            <a:ext cx="6108338" cy="2298699"/>
          </a:xfrm>
          <a:prstGeom prst="rect">
            <a:avLst/>
          </a:prstGeom>
          <a:gradFill>
            <a:gsLst>
              <a:gs pos="917">
                <a:schemeClr val="bg1">
                  <a:alpha val="28000"/>
                </a:schemeClr>
              </a:gs>
              <a:gs pos="31000">
                <a:srgbClr val="E6FBFE">
                  <a:alpha val="80000"/>
                </a:srgbClr>
              </a:gs>
              <a:gs pos="79000">
                <a:srgbClr val="57D2E3"/>
              </a:gs>
            </a:gsLst>
            <a:lin ang="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六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4"/>
          <p:cNvSpPr>
            <a:spLocks noChangeArrowheads="1"/>
          </p:cNvSpPr>
          <p:nvPr/>
        </p:nvSpPr>
        <p:spPr bwMode="auto">
          <a:xfrm>
            <a:off x="-1" y="171612"/>
            <a:ext cx="9144001" cy="521785"/>
          </a:xfrm>
          <a:prstGeom prst="rect">
            <a:avLst/>
          </a:prstGeom>
          <a:gradFill flip="none" rotWithShape="1"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  <a:tileRect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pic>
        <p:nvPicPr>
          <p:cNvPr id="3" name="图片 21"/>
          <p:cNvPicPr>
            <a:picLocks noChangeAspect="1" noChangeArrowheads="1"/>
          </p:cNvPicPr>
          <p:nvPr userDrawn="1"/>
        </p:nvPicPr>
        <p:blipFill>
          <a:blip r:embed="rId2" cstate="email"/>
          <a:srcRect l="-2669" r="-10663"/>
          <a:stretch>
            <a:fillRect/>
          </a:stretch>
        </p:blipFill>
        <p:spPr bwMode="auto">
          <a:xfrm>
            <a:off x="1675210" y="182564"/>
            <a:ext cx="746879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28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04635" y="252414"/>
            <a:ext cx="392906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367331" y="280988"/>
            <a:ext cx="3127779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河北教育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六</a:t>
            </a:r>
            <a:r>
              <a:rPr lang="zh-CN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 userDrawn="1"/>
        </p:nvGrpSpPr>
        <p:grpSpPr bwMode="auto">
          <a:xfrm>
            <a:off x="0" y="839788"/>
            <a:ext cx="9144000" cy="3122612"/>
            <a:chOff x="0" y="839788"/>
            <a:chExt cx="12192000" cy="3122612"/>
          </a:xfrm>
        </p:grpSpPr>
        <p:sp>
          <p:nvSpPr>
            <p:cNvPr id="3" name="矩形 14"/>
            <p:cNvSpPr>
              <a:spLocks noChangeArrowheads="1"/>
            </p:cNvSpPr>
            <p:nvPr/>
          </p:nvSpPr>
          <p:spPr bwMode="auto">
            <a:xfrm>
              <a:off x="0" y="840303"/>
              <a:ext cx="12192000" cy="3120789"/>
            </a:xfrm>
            <a:prstGeom prst="rect">
              <a:avLst/>
            </a:prstGeom>
            <a:solidFill>
              <a:srgbClr val="57D2E3"/>
            </a:solidFill>
            <a:ln>
              <a:noFill/>
            </a:ln>
            <a:effectLst>
              <a:reflection blurRad="6350" stA="50000" endA="300" endPos="55000" dir="5400000" sy="-100000" algn="bl" rotWithShape="0"/>
            </a:effec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endParaRPr lang="zh-CN" altLang="en-US" smtClean="0"/>
            </a:p>
          </p:txBody>
        </p:sp>
        <p:pic>
          <p:nvPicPr>
            <p:cNvPr id="4" name="图片 2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80416" y="839788"/>
              <a:ext cx="11640122" cy="3122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矩形 14"/>
          <p:cNvSpPr>
            <a:spLocks noChangeArrowheads="1"/>
          </p:cNvSpPr>
          <p:nvPr/>
        </p:nvSpPr>
        <p:spPr bwMode="auto">
          <a:xfrm>
            <a:off x="-1" y="2127510"/>
            <a:ext cx="9144001" cy="1356797"/>
          </a:xfrm>
          <a:prstGeom prst="rect">
            <a:avLst/>
          </a:prstGeom>
          <a:gradFill>
            <a:gsLst>
              <a:gs pos="917">
                <a:schemeClr val="bg1"/>
              </a:gs>
              <a:gs pos="37000">
                <a:srgbClr val="E6FBFE">
                  <a:alpha val="80000"/>
                </a:srgbClr>
              </a:gs>
              <a:gs pos="100000">
                <a:srgbClr val="57D2E3"/>
              </a:gs>
            </a:gsLst>
            <a:lin ang="10800000" scaled="1"/>
          </a:gradFill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984772" y="2373314"/>
            <a:ext cx="5828109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5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840302"/>
            <a:ext cx="9144000" cy="6017698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 smtClean="0"/>
          </a:p>
        </p:txBody>
      </p:sp>
      <p:grpSp>
        <p:nvGrpSpPr>
          <p:cNvPr id="7170" name="组合 8"/>
          <p:cNvGrpSpPr/>
          <p:nvPr/>
        </p:nvGrpSpPr>
        <p:grpSpPr bwMode="auto">
          <a:xfrm>
            <a:off x="644267" y="1906836"/>
            <a:ext cx="4937136" cy="1765389"/>
            <a:chOff x="1216530" y="2105678"/>
            <a:chExt cx="4078521" cy="1767647"/>
          </a:xfrm>
        </p:grpSpPr>
        <p:sp>
          <p:nvSpPr>
            <p:cNvPr id="7171" name="矩形 24"/>
            <p:cNvSpPr>
              <a:spLocks noChangeArrowheads="1"/>
            </p:cNvSpPr>
            <p:nvPr/>
          </p:nvSpPr>
          <p:spPr bwMode="auto">
            <a:xfrm>
              <a:off x="1703859" y="2105678"/>
              <a:ext cx="3191317" cy="832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3200" b="1" dirty="0">
                  <a:latin typeface="Times New Roman" panose="02020603050405020304" pitchFamily="18" charset="0"/>
                  <a:ea typeface="微软雅黑" panose="020B0503020204020204" pitchFamily="34" charset="-122"/>
                  <a:sym typeface="微软雅黑" panose="020B0503020204020204" pitchFamily="34" charset="-122"/>
                </a:rPr>
                <a:t>Unit 1 Lesson 3</a:t>
              </a:r>
              <a:endParaRPr lang="zh-CN" altLang="en-US" sz="32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172" name="TextBox 2"/>
            <p:cNvSpPr txBox="1">
              <a:spLocks noChangeArrowheads="1"/>
            </p:cNvSpPr>
            <p:nvPr/>
          </p:nvSpPr>
          <p:spPr bwMode="auto">
            <a:xfrm>
              <a:off x="1216530" y="2948814"/>
              <a:ext cx="4078521" cy="924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5400" b="1" dirty="0" smtClean="0">
                  <a:latin typeface="Times New Roman" panose="02020603050405020304" pitchFamily="18" charset="0"/>
                </a:rPr>
                <a:t>Let's </a:t>
              </a:r>
              <a:r>
                <a:rPr lang="en-US" altLang="zh-CN" sz="5400" b="1" dirty="0">
                  <a:latin typeface="Times New Roman" panose="02020603050405020304" pitchFamily="18" charset="0"/>
                </a:rPr>
                <a:t>Play!</a:t>
              </a:r>
              <a:endParaRPr lang="en-US" altLang="zh-CN" sz="5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7173" name="图片 6" descr="英语冀教（一起）六年级下册（2014年新编）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8382" y="1518835"/>
            <a:ext cx="3045619" cy="466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785473" y="543665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5"/>
          <p:cNvSpPr>
            <a:spLocks noChangeArrowheads="1"/>
          </p:cNvSpPr>
          <p:nvPr/>
        </p:nvSpPr>
        <p:spPr bwMode="auto">
          <a:xfrm>
            <a:off x="-1" y="1031381"/>
            <a:ext cx="266007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Look and write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矩形 3"/>
          <p:cNvSpPr>
            <a:spLocks noChangeArrowheads="1"/>
          </p:cNvSpPr>
          <p:nvPr/>
        </p:nvSpPr>
        <p:spPr bwMode="auto">
          <a:xfrm>
            <a:off x="6626051" y="3266050"/>
            <a:ext cx="9316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light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6085506" y="2572314"/>
            <a:ext cx="10406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heavy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240" y="2391804"/>
            <a:ext cx="2137172" cy="227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087422" y="2483181"/>
            <a:ext cx="525991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The basketball is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The ping-pong ball is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.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5"/>
          <p:cNvSpPr>
            <a:spLocks noChangeArrowheads="1"/>
          </p:cNvSpPr>
          <p:nvPr/>
        </p:nvSpPr>
        <p:spPr bwMode="auto">
          <a:xfrm>
            <a:off x="-1" y="856077"/>
            <a:ext cx="2766951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Look and write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矩形 3"/>
          <p:cNvSpPr>
            <a:spLocks noChangeArrowheads="1"/>
          </p:cNvSpPr>
          <p:nvPr/>
        </p:nvSpPr>
        <p:spPr bwMode="auto">
          <a:xfrm>
            <a:off x="4591979" y="3090864"/>
            <a:ext cx="14494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learning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4747951" y="2343151"/>
            <a:ext cx="13981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teaching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766950" y="2144116"/>
            <a:ext cx="6377049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The man is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the boy to skate.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The boy is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to skate.</a:t>
            </a:r>
          </a:p>
          <a:p>
            <a:pPr eaLnBrk="0" hangingPunct="0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5356" y="2411413"/>
            <a:ext cx="1562100" cy="204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5"/>
          <p:cNvSpPr>
            <a:spLocks noChangeArrowheads="1"/>
          </p:cNvSpPr>
          <p:nvPr/>
        </p:nvSpPr>
        <p:spPr bwMode="auto">
          <a:xfrm>
            <a:off x="140633" y="948254"/>
            <a:ext cx="2970702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Look and write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矩形 3"/>
          <p:cNvSpPr>
            <a:spLocks noChangeArrowheads="1"/>
          </p:cNvSpPr>
          <p:nvPr/>
        </p:nvSpPr>
        <p:spPr bwMode="auto">
          <a:xfrm>
            <a:off x="5541169" y="3644901"/>
            <a:ext cx="811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that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5405438" y="2911475"/>
            <a:ext cx="7024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this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135495" y="2730500"/>
            <a:ext cx="524232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Li Ming likes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T-shirt.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He doesn’t like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 T-shirt.</a:t>
            </a:r>
          </a:p>
          <a:p>
            <a:pPr eaLnBrk="0" hangingPunct="0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192" y="2857501"/>
            <a:ext cx="2193131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5"/>
          <p:cNvSpPr>
            <a:spLocks noChangeArrowheads="1"/>
          </p:cNvSpPr>
          <p:nvPr/>
        </p:nvSpPr>
        <p:spPr bwMode="auto">
          <a:xfrm>
            <a:off x="288726" y="924504"/>
            <a:ext cx="3226369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Look and write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矩形 3"/>
          <p:cNvSpPr>
            <a:spLocks noChangeArrowheads="1"/>
          </p:cNvSpPr>
          <p:nvPr/>
        </p:nvSpPr>
        <p:spPr bwMode="auto">
          <a:xfrm>
            <a:off x="6347698" y="3465513"/>
            <a:ext cx="14237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difficult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7450216" y="2730501"/>
            <a:ext cx="8210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</a:rPr>
              <a:t>easy</a:t>
            </a:r>
            <a:endParaRPr lang="en-US" altLang="zh-CN" sz="280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67543" y="2559050"/>
            <a:ext cx="757645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Jenny can fly the kite very high. It's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. </a:t>
            </a:r>
            <a:br>
              <a:rPr lang="en-US" altLang="zh-CN" sz="3200" dirty="0">
                <a:latin typeface="Times New Roman" panose="02020603050405020304" pitchFamily="18" charset="0"/>
              </a:rPr>
            </a:br>
            <a:r>
              <a:rPr lang="en-US" altLang="zh-CN" sz="3200" dirty="0">
                <a:latin typeface="Times New Roman" panose="02020603050405020304" pitchFamily="18" charset="0"/>
              </a:rPr>
              <a:t>Danny can't fly the kite. It's </a:t>
            </a:r>
            <a:r>
              <a:rPr lang="en-US" altLang="zh-CN" sz="3200" u="sng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  <a:r>
              <a:rPr lang="en-US" altLang="zh-CN" sz="3200" u="sng" dirty="0">
                <a:latin typeface="Times New Roman" panose="02020603050405020304" pitchFamily="18" charset="0"/>
              </a:rPr>
              <a:t> 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8726" y="3021013"/>
            <a:ext cx="1397794" cy="166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78065" y="5048703"/>
            <a:ext cx="1246585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5"/>
          <p:cNvSpPr>
            <a:spLocks noChangeArrowheads="1"/>
          </p:cNvSpPr>
          <p:nvPr/>
        </p:nvSpPr>
        <p:spPr bwMode="auto">
          <a:xfrm>
            <a:off x="-263128" y="841376"/>
            <a:ext cx="217051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endParaRPr lang="zh-CN" altLang="en-US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1506" name="矩形 5"/>
          <p:cNvSpPr>
            <a:spLocks noChangeArrowheads="1"/>
          </p:cNvSpPr>
          <p:nvPr/>
        </p:nvSpPr>
        <p:spPr bwMode="auto">
          <a:xfrm>
            <a:off x="-1" y="1020763"/>
            <a:ext cx="4168239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Summary and evaluation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7573" y="2374256"/>
            <a:ext cx="75959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400">
                <a:latin typeface="Times New Roman" panose="02020603050405020304" pitchFamily="18" charset="0"/>
              </a:rPr>
              <a:t>A excellent     B good     C adequate     D need improvement</a:t>
            </a:r>
            <a:endParaRPr lang="en-US" altLang="zh-CN" sz="2400"/>
          </a:p>
        </p:txBody>
      </p: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1974056" y="2147888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3106341" y="2119313"/>
            <a:ext cx="2286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4281488" y="2119313"/>
            <a:ext cx="228600" cy="304800"/>
          </a:xfrm>
          <a:prstGeom prst="smileyFace">
            <a:avLst>
              <a:gd name="adj" fmla="val -3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5923360" y="2133600"/>
            <a:ext cx="228600" cy="3048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lIns="90000" tIns="46800" rIns="90000" bIns="46800" anchor="ctr"/>
          <a:lstStyle/>
          <a:p>
            <a:pPr eaLnBrk="0" hangingPunct="0"/>
            <a:endParaRPr lang="zh-CN" altLang="zh-CN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1482329" y="3352801"/>
          <a:ext cx="5731669" cy="3035936"/>
        </p:xfrm>
        <a:graphic>
          <a:graphicData uri="http://schemas.openxmlformats.org/drawingml/2006/table">
            <a:tbl>
              <a:tblPr/>
              <a:tblGrid>
                <a:gridCol w="291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kumimoji="0" lang="zh-CN" alt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内容</a:t>
                      </a:r>
                      <a:endParaRPr kumimoji="0" lang="zh-CN" alt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学生自评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小组互评</a:t>
                      </a:r>
                      <a:endParaRPr kumimoji="0" lang="zh-CN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我能认真听老师讲课，听同学发言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遇到我会回答的问题主动举手了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活动中坚持使用英语来交际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我能积极参与小组讨论活动，能与他人合作。</a:t>
                      </a:r>
                      <a:r>
                        <a:rPr kumimoji="0" lang="zh-C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B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006204" y="1419225"/>
            <a:ext cx="7019043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en-US" altLang="zh-CN" sz="32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What have you learned in this class?</a:t>
            </a:r>
            <a:endParaRPr lang="zh-CN" altLang="en-US" sz="32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841897" y="2330450"/>
            <a:ext cx="6827089" cy="137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1. </a:t>
            </a:r>
            <a:r>
              <a:rPr lang="en-US" altLang="zh-CN" sz="32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Copy the key words three times</a:t>
            </a:r>
            <a:r>
              <a:rPr lang="en-US" altLang="zh-CN" sz="3200" dirty="0" smtClean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.  </a:t>
            </a:r>
            <a:endParaRPr lang="en-US" altLang="zh-CN" sz="3200" dirty="0">
              <a:solidFill>
                <a:srgbClr val="CC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2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2. </a:t>
            </a:r>
            <a:r>
              <a:rPr lang="en-US" altLang="zh-CN" sz="32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Recite the</a:t>
            </a:r>
            <a:r>
              <a:rPr lang="zh-CN" altLang="en-US" sz="32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3200" dirty="0">
                <a:solidFill>
                  <a:srgbClr val="CC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conversations on Page6.</a:t>
            </a:r>
            <a:endParaRPr lang="zh-CN" altLang="en-US" sz="3200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0" name="矩形 3"/>
          <p:cNvSpPr>
            <a:spLocks noChangeArrowheads="1"/>
          </p:cNvSpPr>
          <p:nvPr/>
        </p:nvSpPr>
        <p:spPr bwMode="auto">
          <a:xfrm>
            <a:off x="498762" y="1043134"/>
            <a:ext cx="2671949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Homework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4" descr="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125" y="4306889"/>
            <a:ext cx="154186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圆角矩形标注 9"/>
          <p:cNvSpPr>
            <a:spLocks noChangeArrowheads="1"/>
          </p:cNvSpPr>
          <p:nvPr/>
        </p:nvSpPr>
        <p:spPr bwMode="auto">
          <a:xfrm>
            <a:off x="1019175" y="2608264"/>
            <a:ext cx="2682479" cy="1304925"/>
          </a:xfrm>
          <a:prstGeom prst="wedgeRoundRectCallout">
            <a:avLst>
              <a:gd name="adj1" fmla="val 28792"/>
              <a:gd name="adj2" fmla="val 88056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32701" y="1591697"/>
            <a:ext cx="6406753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What are they going to do ?</a:t>
            </a:r>
            <a:endParaRPr lang="zh-CN" alt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矩形 5"/>
          <p:cNvSpPr>
            <a:spLocks noChangeArrowheads="1"/>
          </p:cNvSpPr>
          <p:nvPr/>
        </p:nvSpPr>
        <p:spPr bwMode="auto">
          <a:xfrm>
            <a:off x="233957" y="836613"/>
            <a:ext cx="1879851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Warm-up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29151" y="4330701"/>
            <a:ext cx="840581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019174" y="2578100"/>
            <a:ext cx="287593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400" dirty="0">
                <a:latin typeface="Times New Roman" panose="02020603050405020304" pitchFamily="18" charset="0"/>
              </a:rPr>
              <a:t>Are you ready to learn</a:t>
            </a:r>
            <a:br>
              <a:rPr lang="en-US" altLang="zh-CN" sz="2400" dirty="0">
                <a:latin typeface="Times New Roman" panose="02020603050405020304" pitchFamily="18" charset="0"/>
              </a:rPr>
            </a:br>
            <a:r>
              <a:rPr lang="en-US" altLang="zh-CN" sz="2400" dirty="0">
                <a:latin typeface="Times New Roman" panose="02020603050405020304" pitchFamily="18" charset="0"/>
              </a:rPr>
              <a:t>to play basketball,</a:t>
            </a:r>
            <a:br>
              <a:rPr lang="en-US" altLang="zh-CN" sz="2400" dirty="0">
                <a:latin typeface="Times New Roman" panose="02020603050405020304" pitchFamily="18" charset="0"/>
              </a:rPr>
            </a:br>
            <a:r>
              <a:rPr lang="en-US" altLang="zh-CN" sz="2400" dirty="0">
                <a:latin typeface="Times New Roman" panose="02020603050405020304" pitchFamily="18" charset="0"/>
              </a:rPr>
              <a:t>Li Ming?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圆角矩形标注 11"/>
          <p:cNvSpPr>
            <a:spLocks noChangeArrowheads="1"/>
          </p:cNvSpPr>
          <p:nvPr/>
        </p:nvSpPr>
        <p:spPr bwMode="auto">
          <a:xfrm>
            <a:off x="4330304" y="2760664"/>
            <a:ext cx="3127400" cy="1304925"/>
          </a:xfrm>
          <a:prstGeom prst="wedgeRoundRectCallout">
            <a:avLst>
              <a:gd name="adj1" fmla="val -48653"/>
              <a:gd name="adj2" fmla="val 92181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313634" y="2766871"/>
            <a:ext cx="314406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400" dirty="0">
                <a:latin typeface="Times New Roman" panose="02020603050405020304" pitchFamily="18" charset="0"/>
              </a:rPr>
              <a:t>Yes! Are you ready to</a:t>
            </a:r>
            <a:br>
              <a:rPr lang="en-US" altLang="zh-CN" sz="2400" dirty="0">
                <a:latin typeface="Times New Roman" panose="02020603050405020304" pitchFamily="18" charset="0"/>
              </a:rPr>
            </a:br>
            <a:r>
              <a:rPr lang="en-US" altLang="zh-CN" sz="2400" dirty="0">
                <a:latin typeface="Times New Roman" panose="02020603050405020304" pitchFamily="18" charset="0"/>
              </a:rPr>
              <a:t>learn to play ping-pong?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圆角矩形标注 12"/>
          <p:cNvSpPr>
            <a:spLocks noChangeArrowheads="1"/>
          </p:cNvSpPr>
          <p:nvPr/>
        </p:nvSpPr>
        <p:spPr bwMode="auto">
          <a:xfrm>
            <a:off x="5731669" y="4746626"/>
            <a:ext cx="1519238" cy="1103313"/>
          </a:xfrm>
          <a:prstGeom prst="wedgeRoundRectCallout">
            <a:avLst>
              <a:gd name="adj1" fmla="val -76657"/>
              <a:gd name="adj2" fmla="val -42352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755482" y="4840289"/>
            <a:ext cx="14656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dirty="0">
                <a:latin typeface="Times New Roman" panose="02020603050405020304" pitchFamily="18" charset="0"/>
              </a:rPr>
              <a:t>I want to</a:t>
            </a:r>
            <a:br>
              <a:rPr lang="en-US" altLang="zh-CN" sz="2400" dirty="0">
                <a:latin typeface="Times New Roman" panose="02020603050405020304" pitchFamily="18" charset="0"/>
              </a:rPr>
            </a:br>
            <a:r>
              <a:rPr lang="en-US" altLang="zh-CN" sz="2400" dirty="0">
                <a:latin typeface="Times New Roman" panose="02020603050405020304" pitchFamily="18" charset="0"/>
              </a:rPr>
              <a:t>learn, too!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197" grpId="0"/>
      <p:bldP spid="9" grpId="0"/>
      <p:bldP spid="12" grpId="0" animBg="1"/>
      <p:bldP spid="11" grpId="0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12"/>
          <p:cNvSpPr>
            <a:spLocks noChangeArrowheads="1"/>
          </p:cNvSpPr>
          <p:nvPr/>
        </p:nvSpPr>
        <p:spPr bwMode="auto">
          <a:xfrm>
            <a:off x="100013" y="1028330"/>
            <a:ext cx="2785691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Let’s  learn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0242" name="图片 8" descr="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6332" y="2717800"/>
            <a:ext cx="2664619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078016" y="2141539"/>
            <a:ext cx="21259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try basketball</a:t>
            </a:r>
            <a:endParaRPr lang="en-US" altLang="zh-C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235054" y="3070225"/>
            <a:ext cx="449341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Let me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try</a:t>
            </a:r>
            <a:r>
              <a:rPr lang="en-US" altLang="zh-CN" sz="3200" dirty="0">
                <a:latin typeface="Times New Roman" panose="02020603050405020304" pitchFamily="18" charset="0"/>
              </a:rPr>
              <a:t>. Here I go!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I'm throwing the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basketball</a:t>
            </a:r>
            <a:r>
              <a:rPr lang="en-US" altLang="zh-CN" sz="3200" dirty="0">
                <a:latin typeface="Times New Roman" panose="02020603050405020304" pitchFamily="18" charset="0"/>
              </a:rPr>
              <a:t>!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矩形 12"/>
          <p:cNvSpPr>
            <a:spLocks noChangeArrowheads="1"/>
          </p:cNvSpPr>
          <p:nvPr/>
        </p:nvSpPr>
        <p:spPr bwMode="auto">
          <a:xfrm>
            <a:off x="100013" y="885826"/>
            <a:ext cx="3248829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 Let’s  learn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407819" y="2530475"/>
            <a:ext cx="23694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heavy  difficult</a:t>
            </a:r>
            <a:endParaRPr lang="en-US" altLang="zh-C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530282" y="3344864"/>
            <a:ext cx="449341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The ball is too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heavy</a:t>
            </a:r>
            <a:r>
              <a:rPr lang="en-US" altLang="zh-CN" sz="3200" dirty="0">
                <a:latin typeface="Times New Roman" panose="02020603050405020304" pitchFamily="18" charset="0"/>
              </a:rPr>
              <a:t>!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This is too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difficult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!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  <p:pic>
        <p:nvPicPr>
          <p:cNvPr id="11268" name="图片 5" descr="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3872" y="2625349"/>
            <a:ext cx="2777729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2"/>
          <p:cNvSpPr>
            <a:spLocks noChangeArrowheads="1"/>
          </p:cNvSpPr>
          <p:nvPr/>
        </p:nvSpPr>
        <p:spPr bwMode="auto">
          <a:xfrm>
            <a:off x="100013" y="885826"/>
            <a:ext cx="269068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Let’s  learn</a:t>
            </a:r>
            <a:endParaRPr lang="zh-CN" altLang="en-US" sz="2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407819" y="2530475"/>
            <a:ext cx="16578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</a:rPr>
              <a:t>light  easy</a:t>
            </a:r>
            <a:endParaRPr lang="en-US" altLang="zh-CN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411529" y="3344863"/>
            <a:ext cx="449341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The ball is too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light</a:t>
            </a:r>
            <a:r>
              <a:rPr lang="en-US" altLang="zh-CN" sz="3200" dirty="0">
                <a:latin typeface="Times New Roman" panose="02020603050405020304" pitchFamily="18" charset="0"/>
              </a:rPr>
              <a:t>!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This is </a:t>
            </a:r>
            <a:r>
              <a:rPr lang="en-US" altLang="zh-CN" sz="3200" dirty="0">
                <a:solidFill>
                  <a:srgbClr val="C00000"/>
                </a:solidFill>
                <a:latin typeface="Times New Roman" panose="02020603050405020304" pitchFamily="18" charset="0"/>
              </a:rPr>
              <a:t>easy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!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185" y="3130550"/>
            <a:ext cx="182880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2"/>
          <p:cNvSpPr>
            <a:spLocks noChangeArrowheads="1"/>
          </p:cNvSpPr>
          <p:nvPr/>
        </p:nvSpPr>
        <p:spPr bwMode="auto">
          <a:xfrm>
            <a:off x="100013" y="885826"/>
            <a:ext cx="326231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  <a:ea typeface="微软雅黑" panose="020B0503020204020204" pitchFamily="34" charset="-122"/>
              </a:rPr>
              <a:t>      Let’s  learn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3942608" y="2638426"/>
            <a:ext cx="520139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The basketball is heavy.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The ping-pong ball is light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.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  <p:pic>
        <p:nvPicPr>
          <p:cNvPr id="1331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398" y="2413001"/>
            <a:ext cx="2091928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369219" y="919555"/>
            <a:ext cx="56530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</a:rPr>
              <a:t>Listen to </a:t>
            </a:r>
            <a:r>
              <a:rPr lang="en-US" altLang="zh-CN" sz="2800">
                <a:solidFill>
                  <a:srgbClr val="CC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en-US" sz="280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>
                <a:solidFill>
                  <a:srgbClr val="CC0000"/>
                </a:solidFill>
                <a:latin typeface="Times New Roman" panose="02020603050405020304" pitchFamily="18" charset="0"/>
              </a:rPr>
              <a:t>conversations on Page6 again </a:t>
            </a:r>
            <a:r>
              <a:rPr lang="en-US" altLang="zh-CN" sz="2800">
                <a:solidFill>
                  <a:srgbClr val="C00000"/>
                </a:solidFill>
                <a:latin typeface="Times New Roman" panose="02020603050405020304" pitchFamily="18" charset="0"/>
              </a:rPr>
              <a:t>and check the words you hear.</a:t>
            </a:r>
            <a:endParaRPr lang="en-US" altLang="zh-CN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302669" y="2144713"/>
            <a:ext cx="4267200" cy="2665412"/>
          </a:xfrm>
          <a:prstGeom prst="horizontalScroll">
            <a:avLst>
              <a:gd name="adj" fmla="val 12500"/>
            </a:avLst>
          </a:prstGeom>
          <a:solidFill>
            <a:srgbClr val="33CCFF"/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eaLnBrk="0" hangingPunct="0">
              <a:buFontTx/>
              <a:buNone/>
              <a:defRPr/>
            </a:pPr>
            <a:r>
              <a:rPr lang="zh-CN" altLang="en-U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heavy            difficult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basketball      try</a:t>
            </a:r>
          </a:p>
          <a:p>
            <a:pPr eaLnBrk="0" hangingPunct="0">
              <a:buFontTx/>
              <a:buNone/>
              <a:defRPr/>
            </a:pP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easy               light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4466035" y="3222625"/>
            <a:ext cx="1133475" cy="503238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4451747" y="3748089"/>
            <a:ext cx="1156097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2789635" y="3249614"/>
            <a:ext cx="1406128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4367213" y="2674939"/>
            <a:ext cx="1331119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2708673" y="2674939"/>
            <a:ext cx="1025128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801541" y="3752851"/>
            <a:ext cx="1156097" cy="574675"/>
          </a:xfrm>
          <a:prstGeom prst="ellipse">
            <a:avLst/>
          </a:prstGeom>
          <a:noFill/>
          <a:ln w="635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eaLnBrk="0" hangingPunct="0"/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  <p:bldP spid="10245" grpId="0" animBg="1"/>
      <p:bldP spid="10246" grpId="0" animBg="1"/>
      <p:bldP spid="10247" grpId="0" animBg="1"/>
      <p:bldP spid="10250" grpId="0" animBg="1"/>
      <p:bldP spid="10251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5"/>
          <p:cNvSpPr>
            <a:spLocks noChangeArrowheads="1"/>
          </p:cNvSpPr>
          <p:nvPr/>
        </p:nvSpPr>
        <p:spPr bwMode="auto">
          <a:xfrm>
            <a:off x="-1" y="854076"/>
            <a:ext cx="293320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Let’s look and read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3491872" y="2135930"/>
            <a:ext cx="547399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L: I am hitting the ball to Jenny.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    Can you hit the ball to Jenny?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dirty="0">
                <a:latin typeface="Times New Roman" panose="02020603050405020304" pitchFamily="18" charset="0"/>
              </a:rPr>
              <a:t>D: I think I can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!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  <p:pic>
        <p:nvPicPr>
          <p:cNvPr id="15363" name="图片 11" descr="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135" y="2576513"/>
            <a:ext cx="257294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云形标注 13"/>
          <p:cNvSpPr>
            <a:spLocks noChangeArrowheads="1"/>
          </p:cNvSpPr>
          <p:nvPr/>
        </p:nvSpPr>
        <p:spPr bwMode="auto">
          <a:xfrm>
            <a:off x="486966" y="2259013"/>
            <a:ext cx="2569369" cy="1371600"/>
          </a:xfrm>
          <a:prstGeom prst="cloudCallout">
            <a:avLst>
              <a:gd name="adj1" fmla="val 32731"/>
              <a:gd name="adj2" fmla="val 6280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6" name="矩形 5"/>
          <p:cNvSpPr>
            <a:spLocks noChangeArrowheads="1"/>
          </p:cNvSpPr>
          <p:nvPr/>
        </p:nvSpPr>
        <p:spPr bwMode="auto">
          <a:xfrm>
            <a:off x="-1" y="854076"/>
            <a:ext cx="3250408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Let’s look and read</a:t>
            </a:r>
            <a:endParaRPr lang="zh-CN" altLang="en-US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云形标注 8"/>
          <p:cNvSpPr>
            <a:spLocks noChangeArrowheads="1"/>
          </p:cNvSpPr>
          <p:nvPr/>
        </p:nvSpPr>
        <p:spPr bwMode="auto">
          <a:xfrm>
            <a:off x="5224463" y="1196975"/>
            <a:ext cx="2581275" cy="2070100"/>
          </a:xfrm>
          <a:prstGeom prst="cloudCallout">
            <a:avLst>
              <a:gd name="adj1" fmla="val -21097"/>
              <a:gd name="adj2" fmla="val 69995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07778" y="2654829"/>
            <a:ext cx="2776538" cy="57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Ouch! I hit my hand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!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355771" y="1617663"/>
            <a:ext cx="244996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400" dirty="0">
                <a:latin typeface="Times New Roman" panose="02020603050405020304" pitchFamily="18" charset="0"/>
              </a:rPr>
              <a:t>Li Ming hits the ball,</a:t>
            </a:r>
            <a:br>
              <a:rPr lang="en-US" altLang="zh-CN" sz="2400" dirty="0">
                <a:latin typeface="Times New Roman" panose="02020603050405020304" pitchFamily="18" charset="0"/>
              </a:rPr>
            </a:br>
            <a:r>
              <a:rPr lang="en-US" altLang="zh-CN" sz="2400" dirty="0">
                <a:latin typeface="Times New Roman" panose="02020603050405020304" pitchFamily="18" charset="0"/>
              </a:rPr>
              <a:t>but Danny hits his</a:t>
            </a:r>
            <a:br>
              <a:rPr lang="en-US" altLang="zh-CN" sz="2400" dirty="0">
                <a:latin typeface="Times New Roman" panose="02020603050405020304" pitchFamily="18" charset="0"/>
              </a:rPr>
            </a:br>
            <a:r>
              <a:rPr lang="en-US" altLang="zh-CN" sz="2400" dirty="0">
                <a:latin typeface="Times New Roman" panose="02020603050405020304" pitchFamily="18" charset="0"/>
              </a:rPr>
              <a:t>hand! Poor Danny!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90" name="图片 12" descr="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7604" y="3740151"/>
            <a:ext cx="9144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39617" y="3767139"/>
            <a:ext cx="1221581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/>
      <p:bldP spid="11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全屏显示(4:3)</PresentationFormat>
  <Paragraphs>70</Paragraphs>
  <Slides>16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2023-01-16T14:20:01Z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8D4FC6A4FE8B41E7BA2D6F2390200219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