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7"/>
  </p:notesMasterIdLst>
  <p:sldIdLst>
    <p:sldId id="256" r:id="rId3"/>
    <p:sldId id="373" r:id="rId4"/>
    <p:sldId id="372" r:id="rId5"/>
    <p:sldId id="374" r:id="rId6"/>
    <p:sldId id="383" r:id="rId7"/>
    <p:sldId id="402" r:id="rId8"/>
    <p:sldId id="385" r:id="rId9"/>
    <p:sldId id="386" r:id="rId10"/>
    <p:sldId id="375" r:id="rId11"/>
    <p:sldId id="403" r:id="rId12"/>
    <p:sldId id="388" r:id="rId13"/>
    <p:sldId id="377" r:id="rId14"/>
    <p:sldId id="391" r:id="rId15"/>
    <p:sldId id="392" r:id="rId16"/>
    <p:sldId id="376" r:id="rId17"/>
    <p:sldId id="394" r:id="rId18"/>
    <p:sldId id="395" r:id="rId19"/>
    <p:sldId id="396" r:id="rId20"/>
    <p:sldId id="378" r:id="rId21"/>
    <p:sldId id="397" r:id="rId22"/>
    <p:sldId id="399" r:id="rId23"/>
    <p:sldId id="400" r:id="rId24"/>
    <p:sldId id="404" r:id="rId25"/>
    <p:sldId id="37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F4C6-00C0-4FF7-8423-9B244B19142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96412-16D4-499D-8117-2B76F5D5DC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3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90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0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332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6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331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4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267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54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67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9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0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59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31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222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662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99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64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14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17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1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8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B1FD25-76DF-4DB1-9CB3-BE65F40EEF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23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69233B-F683-450B-8F44-27DBB2D545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9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74334-8CF2-EB53-C692-965DA2ED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87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F2FA-214A-14D2-1B69-FB4E00CF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850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01492-CF7F-8F58-7D28-13A461F4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829935-CED8-D94E-C19C-AA4D5DFE3882}"/>
              </a:ext>
            </a:extLst>
          </p:cNvPr>
          <p:cNvSpPr txBox="1"/>
          <p:nvPr userDrawn="1"/>
        </p:nvSpPr>
        <p:spPr>
          <a:xfrm>
            <a:off x="421804" y="64928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780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5D9ED8-7AEA-F633-0FE9-3E12D702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50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D5BC6-B446-13A2-CD52-DD76A830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91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FA9EE-9D13-170C-2A46-96ECFE2E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25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68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27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4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762070"/>
            <a:ext cx="12192000" cy="6095846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64" y="4267262"/>
            <a:ext cx="8534336" cy="259073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762070"/>
          </a:xfrm>
          <a:prstGeom prst="rect">
            <a:avLst/>
          </a:prstGeom>
          <a:solidFill>
            <a:srgbClr val="CB0313">
              <a:alpha val="7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3" y="121721"/>
            <a:ext cx="914376" cy="6403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26221" y="22794"/>
            <a:ext cx="659009" cy="739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235200" y="3921803"/>
            <a:ext cx="7720772" cy="707886"/>
            <a:chOff x="2235200" y="3921803"/>
            <a:chExt cx="7720772" cy="707886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2235200" y="4275746"/>
              <a:ext cx="8864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121628" y="3921803"/>
              <a:ext cx="5948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把改革开放不断推向深入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9070372" y="4272080"/>
              <a:ext cx="885600" cy="7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 descr="图片包含 物体&#10;&#10;已生成高可信度的说明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" y="5110480"/>
            <a:ext cx="12192000" cy="174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DE880D-1C8E-C0DC-C384-87A5EF1E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76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A7798-6B25-A1FA-BE52-AEA0E8D6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85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2B854-C4B4-4B1B-E57A-AC89CA2A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34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047C47-48FC-102C-A318-64CC8C67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486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06C912-15E2-A5C0-6AEF-473448C9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48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19E62-9B88-045A-EE32-A6CAE4EA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51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2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3327" y="683688"/>
            <a:ext cx="2865346" cy="15195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768" y="918389"/>
            <a:ext cx="635514" cy="63551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" y="5110480"/>
            <a:ext cx="12192000" cy="17475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62229" y="2259227"/>
            <a:ext cx="1046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cs typeface="+mn-cs"/>
              </a:rPr>
              <a:t>把改革开放不断推向深入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615184" y="3573942"/>
            <a:ext cx="8839141" cy="398780"/>
            <a:chOff x="1615184" y="3689691"/>
            <a:chExt cx="8839141" cy="39878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615184" y="3889746"/>
              <a:ext cx="72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413318" y="3689691"/>
              <a:ext cx="735547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学习解读时隔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年再赴广东，相关领导释放了哪些重要信号？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9726601" y="3889746"/>
              <a:ext cx="7277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2837667" y="4151901"/>
            <a:ext cx="6506773" cy="850937"/>
            <a:chOff x="2171367" y="4273844"/>
            <a:chExt cx="6506773" cy="85093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71367" y="4286544"/>
              <a:ext cx="1128079" cy="838237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9157" y="4273844"/>
              <a:ext cx="4948983" cy="591925"/>
            </a:xfrm>
            <a:prstGeom prst="rect">
              <a:avLst/>
            </a:prstGeom>
          </p:spPr>
        </p:pic>
        <p:sp>
          <p:nvSpPr>
            <p:cNvPr id="46" name="矩形: 圆角 45"/>
            <p:cNvSpPr/>
            <p:nvPr/>
          </p:nvSpPr>
          <p:spPr>
            <a:xfrm>
              <a:off x="4008120" y="4312285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改</a:t>
              </a: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4392817" y="4312285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革</a:t>
              </a:r>
            </a:p>
          </p:txBody>
        </p:sp>
        <p:sp>
          <p:nvSpPr>
            <p:cNvPr id="48" name="矩形: 圆角 47"/>
            <p:cNvSpPr/>
            <p:nvPr/>
          </p:nvSpPr>
          <p:spPr>
            <a:xfrm>
              <a:off x="4762387" y="4312284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开</a:t>
              </a:r>
            </a:p>
          </p:txBody>
        </p:sp>
        <p:sp>
          <p:nvSpPr>
            <p:cNvPr id="49" name="矩形: 圆角 48"/>
            <p:cNvSpPr/>
            <p:nvPr/>
          </p:nvSpPr>
          <p:spPr>
            <a:xfrm>
              <a:off x="5147084" y="4312284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协调推进粤港澳大湾区发展</a:t>
            </a:r>
          </a:p>
        </p:txBody>
      </p:sp>
      <p:sp>
        <p:nvSpPr>
          <p:cNvPr id="18" name="矩形 17"/>
          <p:cNvSpPr/>
          <p:nvPr/>
        </p:nvSpPr>
        <p:spPr>
          <a:xfrm>
            <a:off x="6116740" y="2286224"/>
            <a:ext cx="5363658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粤港澳大湾区建设是领导亲自谋划、亲自部署、亲自推动的国家战略。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104040" y="3777042"/>
            <a:ext cx="5363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港珠澳大桥跨越伶仃洋，东接香港，西接广东珠海和澳门，总长约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公里，是粤港澳三地首次合作共建的超大型跨海交通工程。大桥开通对推进粤港澳大湾区建设具有重大意义。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/>
            </a:r>
            <a:b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2" y="1905000"/>
            <a:ext cx="4749800" cy="304799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1" name="矩形 20"/>
          <p:cNvSpPr/>
          <p:nvPr/>
        </p:nvSpPr>
        <p:spPr>
          <a:xfrm>
            <a:off x="6129440" y="2872674"/>
            <a:ext cx="53267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日上午，正在珠海考察的领导，专程出席了港珠澳大桥开通仪式，宣布大桥正式开通并巡览大桥。</a:t>
            </a:r>
          </a:p>
        </p:txBody>
      </p:sp>
      <p:sp>
        <p:nvSpPr>
          <p:cNvPr id="26" name="矩形 25"/>
          <p:cNvSpPr/>
          <p:nvPr/>
        </p:nvSpPr>
        <p:spPr>
          <a:xfrm>
            <a:off x="5632048" y="2334860"/>
            <a:ext cx="484692" cy="33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32048" y="2929971"/>
            <a:ext cx="484692" cy="33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32048" y="3844213"/>
            <a:ext cx="484692" cy="33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86400" y="1905000"/>
            <a:ext cx="5873348" cy="304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协调推进粤港澳大湾区发展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07817" y="2045669"/>
            <a:ext cx="3975100" cy="293020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99917" y="2362753"/>
            <a:ext cx="336423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对港珠澳大桥这样的重大工程，既要高质量建设好，全力打造精品工程、样板工程、平安工程、廉洁工程，又要用好管好大桥，为粤港澳大湾区建设发挥重要作用。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　</a:t>
            </a:r>
          </a:p>
        </p:txBody>
      </p:sp>
      <p:sp>
        <p:nvSpPr>
          <p:cNvPr id="12" name="圆角矩形 9"/>
          <p:cNvSpPr/>
          <p:nvPr/>
        </p:nvSpPr>
        <p:spPr>
          <a:xfrm>
            <a:off x="939400" y="2045669"/>
            <a:ext cx="2887133" cy="1278467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精品工程</a:t>
            </a:r>
          </a:p>
        </p:txBody>
      </p:sp>
      <p:sp>
        <p:nvSpPr>
          <p:cNvPr id="13" name="圆角矩形 10"/>
          <p:cNvSpPr/>
          <p:nvPr/>
        </p:nvSpPr>
        <p:spPr>
          <a:xfrm>
            <a:off x="4155125" y="2048181"/>
            <a:ext cx="2887133" cy="1278467"/>
          </a:xfrm>
          <a:prstGeom prst="roundRect">
            <a:avLst/>
          </a:prstGeom>
          <a:solidFill>
            <a:srgbClr val="C92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样板工程</a:t>
            </a:r>
          </a:p>
        </p:txBody>
      </p:sp>
      <p:sp>
        <p:nvSpPr>
          <p:cNvPr id="14" name="圆角矩形 11"/>
          <p:cNvSpPr/>
          <p:nvPr/>
        </p:nvSpPr>
        <p:spPr>
          <a:xfrm>
            <a:off x="939400" y="3697407"/>
            <a:ext cx="2887133" cy="1278467"/>
          </a:xfrm>
          <a:prstGeom prst="roundRect">
            <a:avLst/>
          </a:prstGeom>
          <a:solidFill>
            <a:srgbClr val="C92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平安工程</a:t>
            </a:r>
          </a:p>
        </p:txBody>
      </p:sp>
      <p:sp>
        <p:nvSpPr>
          <p:cNvPr id="15" name="圆角矩形 12"/>
          <p:cNvSpPr/>
          <p:nvPr/>
        </p:nvSpPr>
        <p:spPr>
          <a:xfrm>
            <a:off x="4155125" y="3699919"/>
            <a:ext cx="2887133" cy="1278467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廉洁工程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3129" y="2681898"/>
            <a:ext cx="8225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破解城乡二元结构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破解城乡二元结构</a:t>
            </a:r>
          </a:p>
        </p:txBody>
      </p:sp>
      <p:sp>
        <p:nvSpPr>
          <p:cNvPr id="8" name="矩形 7"/>
          <p:cNvSpPr/>
          <p:nvPr/>
        </p:nvSpPr>
        <p:spPr>
          <a:xfrm>
            <a:off x="6179532" y="1802113"/>
            <a:ext cx="4897440" cy="37846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广东，中国经济最发达的地区之一，也是城乡发展二元结构问题最突出的地区之一。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　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日下午，领导来到位于广东省中北部地区的清远市，考察了清远市所辖英德市电子商务产业园。产业园里，当地产的农副产品摆满了货架，红茶浓郁、瓜果飘香。领导看产品、问销路、话发展。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06" y="1797769"/>
            <a:ext cx="4803235" cy="367627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破解城乡二元结构</a:t>
            </a:r>
          </a:p>
        </p:txBody>
      </p:sp>
      <p:sp>
        <p:nvSpPr>
          <p:cNvPr id="3" name="矩形 2"/>
          <p:cNvSpPr/>
          <p:nvPr/>
        </p:nvSpPr>
        <p:spPr>
          <a:xfrm>
            <a:off x="1121404" y="3656276"/>
            <a:ext cx="5512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他强调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，要下功夫解决广东城乡发展二元结构问题，力度要更大一些，措施要更精准一些，久久为功，把短板变成“潜力板”。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要发挥粤东西北的长处和优势，促进一二三产业均衡发展，不断拓展广东发展空间、增强发展后劲。</a:t>
            </a:r>
          </a:p>
        </p:txBody>
      </p:sp>
      <p:sp>
        <p:nvSpPr>
          <p:cNvPr id="4" name="椭圆 3"/>
          <p:cNvSpPr/>
          <p:nvPr/>
        </p:nvSpPr>
        <p:spPr>
          <a:xfrm>
            <a:off x="1467067" y="2000250"/>
            <a:ext cx="1428750" cy="1428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短板</a:t>
            </a:r>
          </a:p>
        </p:txBody>
      </p:sp>
      <p:sp>
        <p:nvSpPr>
          <p:cNvPr id="5" name="椭圆 4"/>
          <p:cNvSpPr/>
          <p:nvPr/>
        </p:nvSpPr>
        <p:spPr>
          <a:xfrm>
            <a:off x="4927067" y="2034116"/>
            <a:ext cx="1428750" cy="1428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潜力板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18356" y="2296652"/>
            <a:ext cx="1318438" cy="756152"/>
            <a:chOff x="7639885" y="2327719"/>
            <a:chExt cx="1318438" cy="756152"/>
          </a:xfrm>
        </p:grpSpPr>
        <p:sp>
          <p:nvSpPr>
            <p:cNvPr id="7" name="燕尾形箭头 4"/>
            <p:cNvSpPr/>
            <p:nvPr/>
          </p:nvSpPr>
          <p:spPr>
            <a:xfrm>
              <a:off x="7639885" y="2327719"/>
              <a:ext cx="1318438" cy="756152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75938" y="252112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变成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016" y="2295595"/>
            <a:ext cx="3715489" cy="26841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3533" y="2681898"/>
            <a:ext cx="1042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sp>
        <p:nvSpPr>
          <p:cNvPr id="6" name="矩形 5"/>
          <p:cNvSpPr/>
          <p:nvPr/>
        </p:nvSpPr>
        <p:spPr>
          <a:xfrm>
            <a:off x="1480816" y="4191040"/>
            <a:ext cx="9230367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　“中小企业能办大事！”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日下午，领导来到广州明珞汽车装备有限公司，同在场的中小民营企业负责人亲切交谈，肯定他们在自主创新方面取得的成就。　他表示，党中央高度重视并一直在想办法促进中小企业发展。只有这样才能够真正使我国经济全面发展、科学发展、高质量发展。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12218" y="1778114"/>
            <a:ext cx="2242721" cy="2122554"/>
            <a:chOff x="1571617" y="1778114"/>
            <a:chExt cx="2242721" cy="2122554"/>
          </a:xfrm>
        </p:grpSpPr>
        <p:sp>
          <p:nvSpPr>
            <p:cNvPr id="5" name="形状"/>
            <p:cNvSpPr/>
            <p:nvPr/>
          </p:nvSpPr>
          <p:spPr bwMode="auto">
            <a:xfrm>
              <a:off x="1571617" y="1778114"/>
              <a:ext cx="2242721" cy="21225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036906" y="2260707"/>
              <a:ext cx="1312142" cy="1157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经济全面发展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燕尾形 13"/>
          <p:cNvSpPr>
            <a:spLocks noChangeArrowheads="1"/>
          </p:cNvSpPr>
          <p:nvPr/>
        </p:nvSpPr>
        <p:spPr bwMode="auto">
          <a:xfrm>
            <a:off x="4285643" y="2560554"/>
            <a:ext cx="395859" cy="557675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 w="31750" algn="ctr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12206" y="1778114"/>
            <a:ext cx="2242721" cy="2122555"/>
            <a:chOff x="4609624" y="1778114"/>
            <a:chExt cx="2242721" cy="2122555"/>
          </a:xfrm>
        </p:grpSpPr>
        <p:sp>
          <p:nvSpPr>
            <p:cNvPr id="3" name="形状"/>
            <p:cNvSpPr/>
            <p:nvPr/>
          </p:nvSpPr>
          <p:spPr bwMode="auto">
            <a:xfrm>
              <a:off x="4609624" y="1778114"/>
              <a:ext cx="2242721" cy="212255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5074913" y="2260707"/>
              <a:ext cx="1312142" cy="1157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科学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发展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12193" y="1778114"/>
            <a:ext cx="2242721" cy="2122555"/>
            <a:chOff x="8171592" y="1778114"/>
            <a:chExt cx="2242721" cy="2122555"/>
          </a:xfrm>
        </p:grpSpPr>
        <p:sp>
          <p:nvSpPr>
            <p:cNvPr id="4" name="形状"/>
            <p:cNvSpPr/>
            <p:nvPr/>
          </p:nvSpPr>
          <p:spPr bwMode="auto">
            <a:xfrm>
              <a:off x="8171592" y="1778114"/>
              <a:ext cx="2242721" cy="212255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8636881" y="2362338"/>
              <a:ext cx="1312142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高质量发展</a:t>
              </a:r>
            </a:p>
          </p:txBody>
        </p:sp>
      </p:grpSp>
      <p:sp>
        <p:nvSpPr>
          <p:cNvPr id="11" name="燕尾形 22"/>
          <p:cNvSpPr>
            <a:spLocks noChangeArrowheads="1"/>
          </p:cNvSpPr>
          <p:nvPr/>
        </p:nvSpPr>
        <p:spPr bwMode="auto">
          <a:xfrm>
            <a:off x="7585631" y="2560554"/>
            <a:ext cx="395859" cy="557675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 w="31750" algn="ctr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grpSp>
        <p:nvGrpSpPr>
          <p:cNvPr id="3" name="Group 370"/>
          <p:cNvGrpSpPr/>
          <p:nvPr/>
        </p:nvGrpSpPr>
        <p:grpSpPr>
          <a:xfrm>
            <a:off x="3662803" y="1630377"/>
            <a:ext cx="3926372" cy="3597245"/>
            <a:chOff x="-1" y="-1"/>
            <a:chExt cx="6341643" cy="5810056"/>
          </a:xfrm>
        </p:grpSpPr>
        <p:grpSp>
          <p:nvGrpSpPr>
            <p:cNvPr id="4" name="Group 365"/>
            <p:cNvGrpSpPr/>
            <p:nvPr/>
          </p:nvGrpSpPr>
          <p:grpSpPr>
            <a:xfrm>
              <a:off x="-1" y="-1"/>
              <a:ext cx="6341643" cy="5810056"/>
              <a:chOff x="-1" y="-1"/>
              <a:chExt cx="6341643" cy="5810056"/>
            </a:xfrm>
          </p:grpSpPr>
          <p:sp>
            <p:nvSpPr>
              <p:cNvPr id="9" name="Shape 362"/>
              <p:cNvSpPr/>
              <p:nvPr/>
            </p:nvSpPr>
            <p:spPr>
              <a:xfrm>
                <a:off x="1900820" y="-1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01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" name="Shape 363"/>
              <p:cNvSpPr/>
              <p:nvPr/>
            </p:nvSpPr>
            <p:spPr>
              <a:xfrm>
                <a:off x="3801641" y="3270054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03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Shape 364"/>
              <p:cNvSpPr/>
              <p:nvPr/>
            </p:nvSpPr>
            <p:spPr>
              <a:xfrm>
                <a:off x="-1" y="3270054"/>
                <a:ext cx="2540001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  <a:sym typeface="+mn-lt"/>
                  </a:rPr>
                  <a:t>02</a:t>
                </a:r>
                <a:endPara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5" name="Group 369"/>
            <p:cNvGrpSpPr/>
            <p:nvPr/>
          </p:nvGrpSpPr>
          <p:grpSpPr>
            <a:xfrm>
              <a:off x="1734849" y="2567219"/>
              <a:ext cx="2871944" cy="1972836"/>
              <a:chOff x="0" y="-1"/>
              <a:chExt cx="2871944" cy="1972836"/>
            </a:xfrm>
          </p:grpSpPr>
          <p:sp>
            <p:nvSpPr>
              <p:cNvPr id="6" name="Shape 366"/>
              <p:cNvSpPr/>
              <p:nvPr/>
            </p:nvSpPr>
            <p:spPr>
              <a:xfrm flipV="1">
                <a:off x="0" y="0"/>
                <a:ext cx="458944" cy="531870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7" name="Shape 367"/>
              <p:cNvSpPr/>
              <p:nvPr/>
            </p:nvSpPr>
            <p:spPr>
              <a:xfrm flipH="1" flipV="1">
                <a:off x="2413000" y="-1"/>
                <a:ext cx="458944" cy="531871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8" name="Shape 368"/>
              <p:cNvSpPr/>
              <p:nvPr/>
            </p:nvSpPr>
            <p:spPr>
              <a:xfrm flipH="1">
                <a:off x="1089605" y="1972834"/>
                <a:ext cx="692733" cy="1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3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9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</p:grpSp>
      <p:sp>
        <p:nvSpPr>
          <p:cNvPr id="12" name="TextBox 29"/>
          <p:cNvSpPr txBox="1"/>
          <p:nvPr/>
        </p:nvSpPr>
        <p:spPr>
          <a:xfrm>
            <a:off x="6954857" y="1801133"/>
            <a:ext cx="2858994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领导希望广大中小企业聚焦主业，加强自主创新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1106264" y="2933599"/>
            <a:ext cx="24208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通过自身努力不断取得新的业绩，让企业兴旺发达，为我们祖国强大和人民幸福作出更大贡献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8338411" y="4164705"/>
            <a:ext cx="2920429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领导说，我们大力提倡创新创造创业，既离不开中小企业，也给中小企业发展提供了更多机会和更大空间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965129" y="1808851"/>
            <a:ext cx="7788471" cy="718385"/>
            <a:chOff x="5695559" y="2748715"/>
            <a:chExt cx="7788471" cy="718385"/>
          </a:xfrm>
        </p:grpSpPr>
        <p:sp>
          <p:nvSpPr>
            <p:cNvPr id="4" name="矩形 3"/>
            <p:cNvSpPr/>
            <p:nvPr/>
          </p:nvSpPr>
          <p:spPr>
            <a:xfrm>
              <a:off x="6146716" y="2880779"/>
              <a:ext cx="69088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355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从今年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9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月考察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东北强调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“党中央毫不动摇地支持民营经济发展”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695559" y="2748715"/>
              <a:ext cx="717941" cy="718385"/>
            </a:xfrm>
            <a:custGeom>
              <a:avLst/>
              <a:gdLst>
                <a:gd name="T0" fmla="*/ 810 w 1620"/>
                <a:gd name="T1" fmla="*/ 1621 h 1621"/>
                <a:gd name="T2" fmla="*/ 0 w 1620"/>
                <a:gd name="T3" fmla="*/ 811 h 1621"/>
                <a:gd name="T4" fmla="*/ 810 w 1620"/>
                <a:gd name="T5" fmla="*/ 0 h 1621"/>
                <a:gd name="T6" fmla="*/ 1620 w 1620"/>
                <a:gd name="T7" fmla="*/ 811 h 1621"/>
                <a:gd name="T8" fmla="*/ 810 w 1620"/>
                <a:gd name="T9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621">
                  <a:moveTo>
                    <a:pt x="810" y="1621"/>
                  </a:moveTo>
                  <a:lnTo>
                    <a:pt x="0" y="811"/>
                  </a:lnTo>
                  <a:lnTo>
                    <a:pt x="810" y="0"/>
                  </a:lnTo>
                  <a:lnTo>
                    <a:pt x="1620" y="811"/>
                  </a:lnTo>
                  <a:lnTo>
                    <a:pt x="810" y="16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476269" y="3383043"/>
              <a:ext cx="7007761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965129" y="2774051"/>
            <a:ext cx="7788471" cy="718385"/>
            <a:chOff x="5695559" y="2748715"/>
            <a:chExt cx="7788471" cy="718385"/>
          </a:xfrm>
        </p:grpSpPr>
        <p:sp>
          <p:nvSpPr>
            <p:cNvPr id="8" name="矩形 7"/>
            <p:cNvSpPr/>
            <p:nvPr/>
          </p:nvSpPr>
          <p:spPr>
            <a:xfrm>
              <a:off x="6146716" y="2880779"/>
              <a:ext cx="69088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355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到不久前回信勉励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广大民营企业家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“坚定发展信心，踏踏实实办好企业”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695559" y="2748715"/>
              <a:ext cx="717941" cy="718385"/>
            </a:xfrm>
            <a:custGeom>
              <a:avLst/>
              <a:gdLst>
                <a:gd name="T0" fmla="*/ 810 w 1620"/>
                <a:gd name="T1" fmla="*/ 1621 h 1621"/>
                <a:gd name="T2" fmla="*/ 0 w 1620"/>
                <a:gd name="T3" fmla="*/ 811 h 1621"/>
                <a:gd name="T4" fmla="*/ 810 w 1620"/>
                <a:gd name="T5" fmla="*/ 0 h 1621"/>
                <a:gd name="T6" fmla="*/ 1620 w 1620"/>
                <a:gd name="T7" fmla="*/ 811 h 1621"/>
                <a:gd name="T8" fmla="*/ 810 w 1620"/>
                <a:gd name="T9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621">
                  <a:moveTo>
                    <a:pt x="810" y="1621"/>
                  </a:moveTo>
                  <a:lnTo>
                    <a:pt x="0" y="811"/>
                  </a:lnTo>
                  <a:lnTo>
                    <a:pt x="810" y="0"/>
                  </a:lnTo>
                  <a:lnTo>
                    <a:pt x="1620" y="811"/>
                  </a:lnTo>
                  <a:lnTo>
                    <a:pt x="810" y="16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511389" y="3383043"/>
              <a:ext cx="6972641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955715" y="3672746"/>
            <a:ext cx="7797885" cy="718385"/>
            <a:chOff x="5695559" y="2748715"/>
            <a:chExt cx="7797885" cy="718385"/>
          </a:xfrm>
        </p:grpSpPr>
        <p:sp>
          <p:nvSpPr>
            <p:cNvPr id="12" name="矩形 11"/>
            <p:cNvSpPr/>
            <p:nvPr/>
          </p:nvSpPr>
          <p:spPr>
            <a:xfrm>
              <a:off x="6146716" y="2880779"/>
              <a:ext cx="7289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355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再到这次考察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广东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表示“党中央高度重视并一直在想办法促进中小企业发展”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695559" y="2748715"/>
              <a:ext cx="717941" cy="718385"/>
            </a:xfrm>
            <a:custGeom>
              <a:avLst/>
              <a:gdLst>
                <a:gd name="T0" fmla="*/ 810 w 1620"/>
                <a:gd name="T1" fmla="*/ 1621 h 1621"/>
                <a:gd name="T2" fmla="*/ 0 w 1620"/>
                <a:gd name="T3" fmla="*/ 811 h 1621"/>
                <a:gd name="T4" fmla="*/ 810 w 1620"/>
                <a:gd name="T5" fmla="*/ 0 h 1621"/>
                <a:gd name="T6" fmla="*/ 1620 w 1620"/>
                <a:gd name="T7" fmla="*/ 811 h 1621"/>
                <a:gd name="T8" fmla="*/ 810 w 1620"/>
                <a:gd name="T9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621">
                  <a:moveTo>
                    <a:pt x="810" y="1621"/>
                  </a:moveTo>
                  <a:lnTo>
                    <a:pt x="0" y="811"/>
                  </a:lnTo>
                  <a:lnTo>
                    <a:pt x="810" y="0"/>
                  </a:lnTo>
                  <a:lnTo>
                    <a:pt x="1620" y="811"/>
                  </a:lnTo>
                  <a:lnTo>
                    <a:pt x="810" y="16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476269" y="3383043"/>
              <a:ext cx="7017175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955715" y="4566087"/>
            <a:ext cx="7797885" cy="718385"/>
            <a:chOff x="5695559" y="2748715"/>
            <a:chExt cx="7797885" cy="718385"/>
          </a:xfrm>
        </p:grpSpPr>
        <p:sp>
          <p:nvSpPr>
            <p:cNvPr id="16" name="矩形 15"/>
            <p:cNvSpPr/>
            <p:nvPr/>
          </p:nvSpPr>
          <p:spPr>
            <a:xfrm>
              <a:off x="6146716" y="2880779"/>
              <a:ext cx="7289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355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接连释放出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毫不动摇支持民营经济和中小企业发展的强烈信号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695559" y="2748715"/>
              <a:ext cx="717941" cy="718385"/>
            </a:xfrm>
            <a:custGeom>
              <a:avLst/>
              <a:gdLst>
                <a:gd name="T0" fmla="*/ 810 w 1620"/>
                <a:gd name="T1" fmla="*/ 1621 h 1621"/>
                <a:gd name="T2" fmla="*/ 0 w 1620"/>
                <a:gd name="T3" fmla="*/ 811 h 1621"/>
                <a:gd name="T4" fmla="*/ 810 w 1620"/>
                <a:gd name="T5" fmla="*/ 0 h 1621"/>
                <a:gd name="T6" fmla="*/ 1620 w 1620"/>
                <a:gd name="T7" fmla="*/ 811 h 1621"/>
                <a:gd name="T8" fmla="*/ 810 w 1620"/>
                <a:gd name="T9" fmla="*/ 1621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0" h="1621">
                  <a:moveTo>
                    <a:pt x="810" y="1621"/>
                  </a:moveTo>
                  <a:lnTo>
                    <a:pt x="0" y="811"/>
                  </a:lnTo>
                  <a:lnTo>
                    <a:pt x="810" y="0"/>
                  </a:lnTo>
                  <a:lnTo>
                    <a:pt x="1620" y="811"/>
                  </a:lnTo>
                  <a:lnTo>
                    <a:pt x="810" y="16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476269" y="3383043"/>
              <a:ext cx="7017175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2103526" y="29153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03526" y="201402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03526" y="380072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03526" y="47232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3533" y="2681898"/>
            <a:ext cx="1042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物体&#10;&#10;已生成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7250"/>
            <a:ext cx="12192000" cy="15507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74432" y="507842"/>
            <a:ext cx="9843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 言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53147" y="1764608"/>
            <a:ext cx="7947024" cy="737235"/>
            <a:chOff x="1053147" y="1764608"/>
            <a:chExt cx="7947024" cy="737235"/>
          </a:xfrm>
        </p:grpSpPr>
        <p:sp>
          <p:nvSpPr>
            <p:cNvPr id="19" name="矩形 18"/>
            <p:cNvSpPr/>
            <p:nvPr/>
          </p:nvSpPr>
          <p:spPr>
            <a:xfrm>
              <a:off x="3323271" y="1764608"/>
              <a:ext cx="5525475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党的十八大后，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领导首次赴地方考察就选择了广东。他当时表示，之所以到广东来，就是要到在我国改革开放中得风气之先的地方，现场回顾我国改革开放的历史进程，将改革开放继续推向前进。</a:t>
              </a:r>
            </a:p>
          </p:txBody>
        </p:sp>
        <p:sp>
          <p:nvSpPr>
            <p:cNvPr id="20" name="圆角矩形 14"/>
            <p:cNvSpPr/>
            <p:nvPr/>
          </p:nvSpPr>
          <p:spPr>
            <a:xfrm>
              <a:off x="3191826" y="1774450"/>
              <a:ext cx="5808345" cy="717550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4"/>
            <p:cNvSpPr/>
            <p:nvPr/>
          </p:nvSpPr>
          <p:spPr>
            <a:xfrm>
              <a:off x="1053147" y="1774451"/>
              <a:ext cx="2291079" cy="71754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党的十八大后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53147" y="2985907"/>
            <a:ext cx="7946430" cy="717550"/>
            <a:chOff x="1053147" y="2845060"/>
            <a:chExt cx="7946430" cy="717550"/>
          </a:xfrm>
        </p:grpSpPr>
        <p:sp>
          <p:nvSpPr>
            <p:cNvPr id="23" name="矩形 22"/>
            <p:cNvSpPr/>
            <p:nvPr/>
          </p:nvSpPr>
          <p:spPr>
            <a:xfrm>
              <a:off x="3361371" y="3049947"/>
              <a:ext cx="3432575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时隔近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，领导再赴广东考察调研。</a:t>
              </a:r>
            </a:p>
          </p:txBody>
        </p:sp>
        <p:sp>
          <p:nvSpPr>
            <p:cNvPr id="24" name="圆角矩形 15"/>
            <p:cNvSpPr/>
            <p:nvPr/>
          </p:nvSpPr>
          <p:spPr>
            <a:xfrm>
              <a:off x="3191826" y="2845060"/>
              <a:ext cx="5807751" cy="717550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圆角矩形 5"/>
            <p:cNvSpPr/>
            <p:nvPr/>
          </p:nvSpPr>
          <p:spPr>
            <a:xfrm>
              <a:off x="1053147" y="2845061"/>
              <a:ext cx="2291079" cy="71754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时隔近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53147" y="4187520"/>
            <a:ext cx="7946430" cy="737235"/>
            <a:chOff x="1053147" y="4187520"/>
            <a:chExt cx="7946430" cy="737235"/>
          </a:xfrm>
        </p:grpSpPr>
        <p:sp>
          <p:nvSpPr>
            <p:cNvPr id="27" name="矩形 26"/>
            <p:cNvSpPr/>
            <p:nvPr/>
          </p:nvSpPr>
          <p:spPr>
            <a:xfrm>
              <a:off x="3361371" y="4187520"/>
              <a:ext cx="4781455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22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日至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25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天时间，风尘仆仆，领导先后来到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珠海、清远、深圳、广州等地，进车间、访农户、看社区、入高校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，发表了一系列重要讲话。</a:t>
              </a:r>
            </a:p>
          </p:txBody>
        </p:sp>
        <p:sp>
          <p:nvSpPr>
            <p:cNvPr id="28" name="圆角矩形 16"/>
            <p:cNvSpPr/>
            <p:nvPr/>
          </p:nvSpPr>
          <p:spPr>
            <a:xfrm>
              <a:off x="3191826" y="4197362"/>
              <a:ext cx="5807751" cy="717550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圆角矩形 6"/>
            <p:cNvSpPr/>
            <p:nvPr/>
          </p:nvSpPr>
          <p:spPr>
            <a:xfrm>
              <a:off x="1053147" y="4197363"/>
              <a:ext cx="2291079" cy="71754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22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日至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25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矩形: 圆角 29"/>
          <p:cNvSpPr/>
          <p:nvPr/>
        </p:nvSpPr>
        <p:spPr>
          <a:xfrm>
            <a:off x="9169122" y="1723650"/>
            <a:ext cx="2475235" cy="3214203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广东之行释放了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哪些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重要信号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7283" y="1204111"/>
            <a:ext cx="1674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EFEFE"/>
                </a:solidFill>
              </a:rPr>
              <a:t>https://www.PPT818.com/</a:t>
            </a:r>
            <a:endParaRPr lang="zh-CN" altLang="en-US" sz="1050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46" y="1824785"/>
            <a:ext cx="4572000" cy="270748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074" y="3016219"/>
            <a:ext cx="3403600" cy="2140142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7214279" y="1948766"/>
            <a:ext cx="3551205" cy="3207595"/>
            <a:chOff x="6832315" y="2342305"/>
            <a:chExt cx="3551205" cy="3207595"/>
          </a:xfrm>
        </p:grpSpPr>
        <p:sp>
          <p:nvSpPr>
            <p:cNvPr id="15" name="矩形 14"/>
            <p:cNvSpPr/>
            <p:nvPr/>
          </p:nvSpPr>
          <p:spPr>
            <a:xfrm>
              <a:off x="6832315" y="2940050"/>
              <a:ext cx="3513762" cy="26098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63386" y="3063245"/>
              <a:ext cx="2420134" cy="2291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24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日下午，领导先后考察了广州市荔湾区西关历史文化街区永庆坊和暨南大学。永庆坊所在的恩宁路曾是全市危旧房最集中的区域之一。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年，广州开展抢险排危工作，在修缮维护过程中保留原有街巷肌理，对建筑立面进行更新、保护和整饰，同时增加了配套设施。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　　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832315" y="2342305"/>
              <a:ext cx="3513762" cy="5034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广州历史绵长，人文荟萃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832315" y="3296920"/>
              <a:ext cx="1095511" cy="6299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24</a:t>
              </a: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日下午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832315" y="4323080"/>
              <a:ext cx="1095511" cy="6299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2015</a:t>
              </a: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373" y="1617902"/>
            <a:ext cx="9250837" cy="26552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050155" y="4944260"/>
            <a:ext cx="836652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暨南大学创建于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1906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年，是我国第一所由政府创办的华侨学府。</a:t>
            </a:r>
          </a:p>
        </p:txBody>
      </p:sp>
      <p:sp>
        <p:nvSpPr>
          <p:cNvPr id="7" name="矩形 6"/>
          <p:cNvSpPr/>
          <p:nvPr/>
        </p:nvSpPr>
        <p:spPr>
          <a:xfrm>
            <a:off x="1552624" y="4502099"/>
            <a:ext cx="1877265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暨南大学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576" y="1643407"/>
            <a:ext cx="3036587" cy="206097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753" y="1640585"/>
            <a:ext cx="3309203" cy="20636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21" y="1643223"/>
            <a:ext cx="2915157" cy="206134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509343" y="4147946"/>
            <a:ext cx="723977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日下午，领导来到暨南大学，观看校史展览和办学成果展示，了解学校教学科研、文化学术、人才培养等情况。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75009" y="4974819"/>
            <a:ext cx="735916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在学校图书馆华侨华人文献馆，领导认真察看馆藏文献和实物，同学生们亲切交谈，询问大家学习生活情况，学成后有什么打算。</a:t>
            </a:r>
          </a:p>
        </p:txBody>
      </p:sp>
      <p:sp>
        <p:nvSpPr>
          <p:cNvPr id="8" name="矩形 7"/>
          <p:cNvSpPr/>
          <p:nvPr/>
        </p:nvSpPr>
        <p:spPr>
          <a:xfrm>
            <a:off x="1792417" y="4161269"/>
            <a:ext cx="275590" cy="596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2417" y="4977537"/>
            <a:ext cx="275590" cy="596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sp>
        <p:nvSpPr>
          <p:cNvPr id="6" name="矩形 5"/>
          <p:cNvSpPr/>
          <p:nvPr/>
        </p:nvSpPr>
        <p:spPr>
          <a:xfrm>
            <a:off x="1856639" y="3543910"/>
            <a:ext cx="8648521" cy="13220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听到不少学生来自港澳台地区和海外，领导勉励他们好好学习、早日成才，为社会作出贡献，把中华优秀传统文化传播到五湖四海。</a:t>
            </a:r>
          </a:p>
        </p:txBody>
      </p:sp>
      <p:sp>
        <p:nvSpPr>
          <p:cNvPr id="7" name="矩形 6"/>
          <p:cNvSpPr/>
          <p:nvPr/>
        </p:nvSpPr>
        <p:spPr>
          <a:xfrm>
            <a:off x="1856639" y="2284492"/>
            <a:ext cx="8648521" cy="110799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好好学习  早日成才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3327" y="683688"/>
            <a:ext cx="2865346" cy="15195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768" y="918389"/>
            <a:ext cx="635514" cy="63551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" y="5110480"/>
            <a:ext cx="12192000" cy="17475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62229" y="2259227"/>
            <a:ext cx="1046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cs typeface="+mn-cs"/>
              </a:rPr>
              <a:t>感谢倾听 谢谢大家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615184" y="3573942"/>
            <a:ext cx="8839141" cy="398780"/>
            <a:chOff x="1615184" y="3689691"/>
            <a:chExt cx="8839141" cy="39878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615184" y="3889746"/>
              <a:ext cx="72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413318" y="3689691"/>
              <a:ext cx="735547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学习解读时隔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年再赴广东，领导释放了哪些重要信号？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9726601" y="3889746"/>
              <a:ext cx="7277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2837667" y="4151901"/>
            <a:ext cx="6506773" cy="850937"/>
            <a:chOff x="2171367" y="4273844"/>
            <a:chExt cx="6506773" cy="85093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71367" y="4286544"/>
              <a:ext cx="1128079" cy="838237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9157" y="4273844"/>
              <a:ext cx="4948983" cy="591925"/>
            </a:xfrm>
            <a:prstGeom prst="rect">
              <a:avLst/>
            </a:prstGeom>
          </p:spPr>
        </p:pic>
        <p:sp>
          <p:nvSpPr>
            <p:cNvPr id="46" name="矩形: 圆角 45"/>
            <p:cNvSpPr/>
            <p:nvPr/>
          </p:nvSpPr>
          <p:spPr>
            <a:xfrm>
              <a:off x="4008120" y="4312285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改</a:t>
              </a: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4392817" y="4312285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革</a:t>
              </a:r>
            </a:p>
          </p:txBody>
        </p:sp>
        <p:sp>
          <p:nvSpPr>
            <p:cNvPr id="48" name="矩形: 圆角 47"/>
            <p:cNvSpPr/>
            <p:nvPr/>
          </p:nvSpPr>
          <p:spPr>
            <a:xfrm>
              <a:off x="4762387" y="4312284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开</a:t>
              </a:r>
            </a:p>
          </p:txBody>
        </p:sp>
        <p:sp>
          <p:nvSpPr>
            <p:cNvPr id="49" name="矩形: 圆角 48"/>
            <p:cNvSpPr/>
            <p:nvPr/>
          </p:nvSpPr>
          <p:spPr>
            <a:xfrm>
              <a:off x="5147084" y="4312284"/>
              <a:ext cx="270510" cy="280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rPr>
                <a:t>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户外&#10;&#10;已生成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316" y="822960"/>
            <a:ext cx="4976986" cy="6035040"/>
          </a:xfrm>
          <a:prstGeom prst="rect">
            <a:avLst/>
          </a:prstGeom>
        </p:spPr>
      </p:pic>
      <p:sp>
        <p:nvSpPr>
          <p:cNvPr id="18" name="圆角矩形 1"/>
          <p:cNvSpPr/>
          <p:nvPr/>
        </p:nvSpPr>
        <p:spPr>
          <a:xfrm>
            <a:off x="4734034" y="1473906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圆角矩形 12"/>
          <p:cNvSpPr/>
          <p:nvPr/>
        </p:nvSpPr>
        <p:spPr>
          <a:xfrm>
            <a:off x="5659302" y="1473906"/>
            <a:ext cx="5527786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sp>
        <p:nvSpPr>
          <p:cNvPr id="20" name="圆角矩形 14"/>
          <p:cNvSpPr/>
          <p:nvPr/>
        </p:nvSpPr>
        <p:spPr>
          <a:xfrm>
            <a:off x="4734034" y="2264451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圆角矩形 15"/>
          <p:cNvSpPr/>
          <p:nvPr/>
        </p:nvSpPr>
        <p:spPr>
          <a:xfrm>
            <a:off x="5659302" y="2264451"/>
            <a:ext cx="5542097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协调推进粤港澳大湾区发展</a:t>
            </a:r>
          </a:p>
        </p:txBody>
      </p:sp>
      <p:sp>
        <p:nvSpPr>
          <p:cNvPr id="22" name="圆角矩形 16"/>
          <p:cNvSpPr/>
          <p:nvPr/>
        </p:nvSpPr>
        <p:spPr>
          <a:xfrm>
            <a:off x="4734034" y="3037784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圆角矩形 17"/>
          <p:cNvSpPr/>
          <p:nvPr/>
        </p:nvSpPr>
        <p:spPr>
          <a:xfrm>
            <a:off x="5659302" y="3037784"/>
            <a:ext cx="5512514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破解城乡二元结构</a:t>
            </a:r>
          </a:p>
        </p:txBody>
      </p:sp>
      <p:sp>
        <p:nvSpPr>
          <p:cNvPr id="24" name="圆角矩形 21"/>
          <p:cNvSpPr/>
          <p:nvPr/>
        </p:nvSpPr>
        <p:spPr>
          <a:xfrm>
            <a:off x="4734034" y="3848855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圆角矩形 22"/>
          <p:cNvSpPr/>
          <p:nvPr/>
        </p:nvSpPr>
        <p:spPr>
          <a:xfrm>
            <a:off x="5659302" y="3848855"/>
            <a:ext cx="5527786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党中央高度重视中小企业发展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4734034" y="4659926"/>
            <a:ext cx="699500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659302" y="4659926"/>
            <a:ext cx="5527786" cy="5311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保护和弘扬中华优秀传统文化</a:t>
            </a:r>
          </a:p>
        </p:txBody>
      </p:sp>
      <p:sp>
        <p:nvSpPr>
          <p:cNvPr id="28" name="矩形 27"/>
          <p:cNvSpPr/>
          <p:nvPr/>
        </p:nvSpPr>
        <p:spPr>
          <a:xfrm>
            <a:off x="2694730" y="1260588"/>
            <a:ext cx="669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迷你简菱心" panose="02010609000101010101" pitchFamily="49" charset="-122"/>
                <a:ea typeface="迷你简菱心" panose="02010609000101010101" pitchFamily="49" charset="-122"/>
                <a:cs typeface="+mn-cs"/>
              </a:rPr>
              <a:t>目录</a:t>
            </a:r>
          </a:p>
        </p:txBody>
      </p:sp>
      <p:sp>
        <p:nvSpPr>
          <p:cNvPr id="29" name="矩形 28"/>
          <p:cNvSpPr/>
          <p:nvPr/>
        </p:nvSpPr>
        <p:spPr>
          <a:xfrm>
            <a:off x="3724785" y="1936760"/>
            <a:ext cx="313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4432" y="2681898"/>
            <a:ext cx="9843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sp>
        <p:nvSpPr>
          <p:cNvPr id="3" name="矩形 2"/>
          <p:cNvSpPr/>
          <p:nvPr/>
        </p:nvSpPr>
        <p:spPr>
          <a:xfrm>
            <a:off x="1856639" y="3543910"/>
            <a:ext cx="8648521" cy="12184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　“再一次来到深圳，再次来到广东，我们就是要在这里向世界宣示：中国改革开放永不停步！下一个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年的中国，定当有让世界刮目相看的新成就！”　</a:t>
            </a:r>
          </a:p>
        </p:txBody>
      </p:sp>
      <p:sp>
        <p:nvSpPr>
          <p:cNvPr id="6" name="矩形 5"/>
          <p:cNvSpPr/>
          <p:nvPr/>
        </p:nvSpPr>
        <p:spPr>
          <a:xfrm>
            <a:off x="1856639" y="2284492"/>
            <a:ext cx="8648521" cy="1107996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455022" y="1687046"/>
            <a:ext cx="1697516" cy="1697516"/>
            <a:chOff x="1477004" y="2131534"/>
            <a:chExt cx="1697516" cy="1697516"/>
          </a:xfrm>
        </p:grpSpPr>
        <p:sp>
          <p:nvSpPr>
            <p:cNvPr id="10" name="TextBox 30"/>
            <p:cNvSpPr txBox="1"/>
            <p:nvPr/>
          </p:nvSpPr>
          <p:spPr>
            <a:xfrm>
              <a:off x="1984586" y="2571870"/>
              <a:ext cx="888228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pitchFamily="34" charset="0"/>
                </a:rPr>
                <a:t>24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pitchFamily="34" charset="0"/>
                </a:rPr>
                <a:t>日上午</a:t>
              </a:r>
              <a:endParaRPr kumimoji="0" lang="zh-CN" alt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77004" y="2131534"/>
              <a:ext cx="1697516" cy="1697516"/>
              <a:chOff x="1318254" y="2004534"/>
              <a:chExt cx="1996446" cy="19964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318254" y="2004534"/>
                <a:ext cx="1996446" cy="1996446"/>
                <a:chOff x="1766094" y="2627734"/>
                <a:chExt cx="2610644" cy="2610644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1856582" y="2718222"/>
                  <a:ext cx="2429668" cy="2429668"/>
                </a:xfrm>
                <a:custGeom>
                  <a:avLst/>
                  <a:gdLst>
                    <a:gd name="connsiteX0" fmla="*/ 1214834 w 2429668"/>
                    <a:gd name="connsiteY0" fmla="*/ 235897 h 2429668"/>
                    <a:gd name="connsiteX1" fmla="*/ 235897 w 2429668"/>
                    <a:gd name="connsiteY1" fmla="*/ 1214834 h 2429668"/>
                    <a:gd name="connsiteX2" fmla="*/ 1214834 w 2429668"/>
                    <a:gd name="connsiteY2" fmla="*/ 2193771 h 2429668"/>
                    <a:gd name="connsiteX3" fmla="*/ 2193771 w 2429668"/>
                    <a:gd name="connsiteY3" fmla="*/ 1214834 h 2429668"/>
                    <a:gd name="connsiteX4" fmla="*/ 1214834 w 2429668"/>
                    <a:gd name="connsiteY4" fmla="*/ 235897 h 2429668"/>
                    <a:gd name="connsiteX5" fmla="*/ 1214834 w 2429668"/>
                    <a:gd name="connsiteY5" fmla="*/ 0 h 2429668"/>
                    <a:gd name="connsiteX6" fmla="*/ 2429668 w 2429668"/>
                    <a:gd name="connsiteY6" fmla="*/ 1214834 h 2429668"/>
                    <a:gd name="connsiteX7" fmla="*/ 1214834 w 2429668"/>
                    <a:gd name="connsiteY7" fmla="*/ 2429668 h 2429668"/>
                    <a:gd name="connsiteX8" fmla="*/ 0 w 2429668"/>
                    <a:gd name="connsiteY8" fmla="*/ 1214834 h 2429668"/>
                    <a:gd name="connsiteX9" fmla="*/ 1214834 w 2429668"/>
                    <a:gd name="connsiteY9" fmla="*/ 0 h 2429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9668" h="2429668">
                      <a:moveTo>
                        <a:pt x="1214834" y="235897"/>
                      </a:moveTo>
                      <a:cubicBezTo>
                        <a:pt x="674182" y="235897"/>
                        <a:pt x="235897" y="674182"/>
                        <a:pt x="235897" y="1214834"/>
                      </a:cubicBezTo>
                      <a:cubicBezTo>
                        <a:pt x="235897" y="1755486"/>
                        <a:pt x="674182" y="2193771"/>
                        <a:pt x="1214834" y="2193771"/>
                      </a:cubicBezTo>
                      <a:cubicBezTo>
                        <a:pt x="1755486" y="2193771"/>
                        <a:pt x="2193771" y="1755486"/>
                        <a:pt x="2193771" y="1214834"/>
                      </a:cubicBezTo>
                      <a:cubicBezTo>
                        <a:pt x="2193771" y="674182"/>
                        <a:pt x="1755486" y="235897"/>
                        <a:pt x="1214834" y="235897"/>
                      </a:cubicBezTo>
                      <a:close/>
                      <a:moveTo>
                        <a:pt x="1214834" y="0"/>
                      </a:moveTo>
                      <a:cubicBezTo>
                        <a:pt x="1885768" y="0"/>
                        <a:pt x="2429668" y="543900"/>
                        <a:pt x="2429668" y="1214834"/>
                      </a:cubicBezTo>
                      <a:cubicBezTo>
                        <a:pt x="2429668" y="1885768"/>
                        <a:pt x="1885768" y="2429668"/>
                        <a:pt x="1214834" y="2429668"/>
                      </a:cubicBezTo>
                      <a:cubicBezTo>
                        <a:pt x="543900" y="2429668"/>
                        <a:pt x="0" y="1885768"/>
                        <a:pt x="0" y="1214834"/>
                      </a:cubicBezTo>
                      <a:cubicBezTo>
                        <a:pt x="0" y="543900"/>
                        <a:pt x="543900" y="0"/>
                        <a:pt x="121483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3" name="弧形 12"/>
              <p:cNvSpPr/>
              <p:nvPr/>
            </p:nvSpPr>
            <p:spPr>
              <a:xfrm>
                <a:off x="1442812" y="2129092"/>
                <a:ext cx="1747330" cy="1747330"/>
              </a:xfrm>
              <a:prstGeom prst="arc">
                <a:avLst>
                  <a:gd name="adj1" fmla="val 16200000"/>
                  <a:gd name="adj2" fmla="val 758092"/>
                </a:avLst>
              </a:prstGeom>
              <a:ln w="330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318254" y="2004534"/>
                <a:ext cx="1996446" cy="1996446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31222" y="3579346"/>
            <a:ext cx="1697516" cy="1697516"/>
            <a:chOff x="1477004" y="2131534"/>
            <a:chExt cx="1697516" cy="1697516"/>
          </a:xfrm>
        </p:grpSpPr>
        <p:sp>
          <p:nvSpPr>
            <p:cNvPr id="19" name="TextBox 30"/>
            <p:cNvSpPr txBox="1"/>
            <p:nvPr/>
          </p:nvSpPr>
          <p:spPr>
            <a:xfrm>
              <a:off x="1881648" y="2635370"/>
              <a:ext cx="888228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pitchFamily="34" charset="0"/>
                </a:rPr>
                <a:t>展览中</a:t>
              </a:r>
              <a:endParaRPr kumimoji="0" lang="zh-CN" alt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477004" y="2131534"/>
              <a:ext cx="1697516" cy="1697516"/>
              <a:chOff x="1318254" y="2004534"/>
              <a:chExt cx="1996446" cy="199644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318254" y="2004534"/>
                <a:ext cx="1996446" cy="1996446"/>
                <a:chOff x="1766094" y="2627734"/>
                <a:chExt cx="2610644" cy="2610644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任意多边形 23"/>
                <p:cNvSpPr/>
                <p:nvPr/>
              </p:nvSpPr>
              <p:spPr>
                <a:xfrm>
                  <a:off x="1856582" y="2718222"/>
                  <a:ext cx="2429668" cy="2429668"/>
                </a:xfrm>
                <a:custGeom>
                  <a:avLst/>
                  <a:gdLst>
                    <a:gd name="connsiteX0" fmla="*/ 1214834 w 2429668"/>
                    <a:gd name="connsiteY0" fmla="*/ 235897 h 2429668"/>
                    <a:gd name="connsiteX1" fmla="*/ 235897 w 2429668"/>
                    <a:gd name="connsiteY1" fmla="*/ 1214834 h 2429668"/>
                    <a:gd name="connsiteX2" fmla="*/ 1214834 w 2429668"/>
                    <a:gd name="connsiteY2" fmla="*/ 2193771 h 2429668"/>
                    <a:gd name="connsiteX3" fmla="*/ 2193771 w 2429668"/>
                    <a:gd name="connsiteY3" fmla="*/ 1214834 h 2429668"/>
                    <a:gd name="connsiteX4" fmla="*/ 1214834 w 2429668"/>
                    <a:gd name="connsiteY4" fmla="*/ 235897 h 2429668"/>
                    <a:gd name="connsiteX5" fmla="*/ 1214834 w 2429668"/>
                    <a:gd name="connsiteY5" fmla="*/ 0 h 2429668"/>
                    <a:gd name="connsiteX6" fmla="*/ 2429668 w 2429668"/>
                    <a:gd name="connsiteY6" fmla="*/ 1214834 h 2429668"/>
                    <a:gd name="connsiteX7" fmla="*/ 1214834 w 2429668"/>
                    <a:gd name="connsiteY7" fmla="*/ 2429668 h 2429668"/>
                    <a:gd name="connsiteX8" fmla="*/ 0 w 2429668"/>
                    <a:gd name="connsiteY8" fmla="*/ 1214834 h 2429668"/>
                    <a:gd name="connsiteX9" fmla="*/ 1214834 w 2429668"/>
                    <a:gd name="connsiteY9" fmla="*/ 0 h 2429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9668" h="2429668">
                      <a:moveTo>
                        <a:pt x="1214834" y="235897"/>
                      </a:moveTo>
                      <a:cubicBezTo>
                        <a:pt x="674182" y="235897"/>
                        <a:pt x="235897" y="674182"/>
                        <a:pt x="235897" y="1214834"/>
                      </a:cubicBezTo>
                      <a:cubicBezTo>
                        <a:pt x="235897" y="1755486"/>
                        <a:pt x="674182" y="2193771"/>
                        <a:pt x="1214834" y="2193771"/>
                      </a:cubicBezTo>
                      <a:cubicBezTo>
                        <a:pt x="1755486" y="2193771"/>
                        <a:pt x="2193771" y="1755486"/>
                        <a:pt x="2193771" y="1214834"/>
                      </a:cubicBezTo>
                      <a:cubicBezTo>
                        <a:pt x="2193771" y="674182"/>
                        <a:pt x="1755486" y="235897"/>
                        <a:pt x="1214834" y="235897"/>
                      </a:cubicBezTo>
                      <a:close/>
                      <a:moveTo>
                        <a:pt x="1214834" y="0"/>
                      </a:moveTo>
                      <a:cubicBezTo>
                        <a:pt x="1885768" y="0"/>
                        <a:pt x="2429668" y="543900"/>
                        <a:pt x="2429668" y="1214834"/>
                      </a:cubicBezTo>
                      <a:cubicBezTo>
                        <a:pt x="2429668" y="1885768"/>
                        <a:pt x="1885768" y="2429668"/>
                        <a:pt x="1214834" y="2429668"/>
                      </a:cubicBezTo>
                      <a:cubicBezTo>
                        <a:pt x="543900" y="2429668"/>
                        <a:pt x="0" y="1885768"/>
                        <a:pt x="0" y="1214834"/>
                      </a:cubicBezTo>
                      <a:cubicBezTo>
                        <a:pt x="0" y="543900"/>
                        <a:pt x="543900" y="0"/>
                        <a:pt x="121483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2" name="弧形 21"/>
              <p:cNvSpPr/>
              <p:nvPr/>
            </p:nvSpPr>
            <p:spPr>
              <a:xfrm>
                <a:off x="1442812" y="2129092"/>
                <a:ext cx="1747330" cy="1747330"/>
              </a:xfrm>
              <a:prstGeom prst="arc">
                <a:avLst>
                  <a:gd name="adj1" fmla="val 16200000"/>
                  <a:gd name="adj2" fmla="val 758092"/>
                </a:avLst>
              </a:prstGeom>
              <a:ln w="330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318254" y="2004534"/>
                <a:ext cx="1996446" cy="1996446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7554212" y="1792954"/>
            <a:ext cx="34471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日上午，领导在深圳参观“大潮起珠江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广东改革开放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周年展览”时坚定作出上述表示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27474" y="3740696"/>
            <a:ext cx="347391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展览中，今昔图片强烈对比，历史场景历历再现，全景展示了广东改革开放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年的峥嵘岁月。领导不时驻足察看，询问有关细节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739775" y="1687195"/>
            <a:ext cx="4178935" cy="3498850"/>
          </a:xfrm>
          <a:prstGeom prst="snip1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753979" y="1810271"/>
            <a:ext cx="8489692" cy="810510"/>
            <a:chOff x="6200844" y="2680174"/>
            <a:chExt cx="8489692" cy="545784"/>
          </a:xfrm>
        </p:grpSpPr>
        <p:sp>
          <p:nvSpPr>
            <p:cNvPr id="13" name="矩形 12"/>
            <p:cNvSpPr/>
            <p:nvPr/>
          </p:nvSpPr>
          <p:spPr>
            <a:xfrm>
              <a:off x="6200844" y="2680174"/>
              <a:ext cx="545784" cy="545784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760274" y="2680174"/>
              <a:ext cx="7930262" cy="545784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在会见广东省改革开放相关方面代表时，领导指出，今年是改革开放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周年。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40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年来，中国发展成就令世界刮目相看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53979" y="2830995"/>
            <a:ext cx="8489692" cy="1094662"/>
            <a:chOff x="6200844" y="3419697"/>
            <a:chExt cx="8489692" cy="737127"/>
          </a:xfrm>
        </p:grpSpPr>
        <p:sp>
          <p:nvSpPr>
            <p:cNvPr id="16" name="矩形 15"/>
            <p:cNvSpPr/>
            <p:nvPr/>
          </p:nvSpPr>
          <p:spPr>
            <a:xfrm>
              <a:off x="6200844" y="3419697"/>
              <a:ext cx="545784" cy="737127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760274" y="3419697"/>
              <a:ext cx="7930262" cy="737127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既然是越走越好，为什么不继续走下去呢？即便我们存在这样那样的一些困难和问题，也要在继续走下去中加以解决、加以克服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53979" y="4091842"/>
            <a:ext cx="8489692" cy="882863"/>
            <a:chOff x="6200844" y="4320395"/>
            <a:chExt cx="8489692" cy="594505"/>
          </a:xfrm>
        </p:grpSpPr>
        <p:sp>
          <p:nvSpPr>
            <p:cNvPr id="20" name="矩形 19"/>
            <p:cNvSpPr/>
            <p:nvPr/>
          </p:nvSpPr>
          <p:spPr>
            <a:xfrm>
              <a:off x="6200844" y="4320395"/>
              <a:ext cx="545784" cy="594505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760274" y="4320395"/>
              <a:ext cx="7930262" cy="594505"/>
            </a:xfrm>
            <a:prstGeom prst="rect">
              <a:avLst/>
            </a:prstGeom>
            <a:solidFill>
              <a:srgbClr val="C92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我们要坚定沿着改革开放之路走下去，同时要向更深更广的领域中不断开拓，不断提高水平</a:t>
              </a:r>
            </a:p>
          </p:txBody>
        </p:sp>
      </p:grpSp>
      <p:pic>
        <p:nvPicPr>
          <p:cNvPr id="22" name="图片 21" descr="图片包含 室内, 餐桌, 红色, 就坐&#10;&#10;已生成高可信度的说明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778" y="1810270"/>
            <a:ext cx="1840375" cy="3164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41651" y="11574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中国改革开放永不停步</a:t>
            </a:r>
          </a:p>
        </p:txBody>
      </p:sp>
      <p:sp>
        <p:nvSpPr>
          <p:cNvPr id="12" name="矩形 11"/>
          <p:cNvSpPr/>
          <p:nvPr/>
        </p:nvSpPr>
        <p:spPr>
          <a:xfrm>
            <a:off x="1616860" y="3797814"/>
            <a:ext cx="840105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深圳，前海石公园。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月，领导在这里发表重要讲话，发出了改革开放再出发的号召。昔日的滩涂，如今，树影婆娑、绿草如茵、高楼林立，一派勃勃生机。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上午，领导特意来到这里，察看前海发展变化。眺望四周，领导深有感触地说，发展这么快，说明前海的模式是可行的，要研究出一批可复制可推广的经验，向全国推广。深圳、珠海等经济特区的成功经验要坚持并不断完善。实践证明，我们走改革开放这条路是一条正确道路，只要锲而不舍、一以贯之、再接再厉，必然创造出新的更大奇迹。</a:t>
            </a:r>
          </a:p>
        </p:txBody>
      </p:sp>
      <p:sp>
        <p:nvSpPr>
          <p:cNvPr id="13" name="椭圆 12"/>
          <p:cNvSpPr/>
          <p:nvPr/>
        </p:nvSpPr>
        <p:spPr>
          <a:xfrm>
            <a:off x="2451189" y="1838464"/>
            <a:ext cx="1453793" cy="1453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锲而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84090" y="1838464"/>
            <a:ext cx="1453793" cy="1453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一以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贯之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269398" y="1838464"/>
            <a:ext cx="1453793" cy="1453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再接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73446" y="1838463"/>
            <a:ext cx="1453793" cy="1453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创造出新的更大奇迹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68400" y="3655448"/>
            <a:ext cx="248460" cy="259080"/>
            <a:chOff x="1046940" y="4023360"/>
            <a:chExt cx="248460" cy="25908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72340" y="4023360"/>
              <a:ext cx="0" cy="259080"/>
            </a:xfrm>
            <a:prstGeom prst="line">
              <a:avLst/>
            </a:prstGeom>
            <a:ln w="57150">
              <a:solidFill>
                <a:srgbClr val="C92E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46940" y="4023360"/>
              <a:ext cx="248460" cy="0"/>
            </a:xfrm>
            <a:prstGeom prst="line">
              <a:avLst/>
            </a:prstGeom>
            <a:ln w="57150">
              <a:solidFill>
                <a:srgbClr val="C92E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H="1" flipV="1">
            <a:off x="9765254" y="4863177"/>
            <a:ext cx="323625" cy="337458"/>
            <a:chOff x="1046940" y="4023360"/>
            <a:chExt cx="248460" cy="25908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072340" y="4023360"/>
              <a:ext cx="0" cy="259080"/>
            </a:xfrm>
            <a:prstGeom prst="line">
              <a:avLst/>
            </a:prstGeom>
            <a:ln w="57150">
              <a:solidFill>
                <a:srgbClr val="C92E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46940" y="4023360"/>
              <a:ext cx="248460" cy="0"/>
            </a:xfrm>
            <a:prstGeom prst="line">
              <a:avLst/>
            </a:prstGeom>
            <a:ln w="57150">
              <a:solidFill>
                <a:srgbClr val="C92E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KSO_Shape"/>
          <p:cNvSpPr/>
          <p:nvPr/>
        </p:nvSpPr>
        <p:spPr>
          <a:xfrm flipH="1">
            <a:off x="3905561" y="2333648"/>
            <a:ext cx="478529" cy="478529"/>
          </a:xfrm>
          <a:prstGeom prst="mathPlus">
            <a:avLst>
              <a:gd name="adj1" fmla="val 92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KSO_Shape"/>
          <p:cNvSpPr/>
          <p:nvPr/>
        </p:nvSpPr>
        <p:spPr>
          <a:xfrm flipH="1">
            <a:off x="7823233" y="2402760"/>
            <a:ext cx="550171" cy="455725"/>
          </a:xfrm>
          <a:prstGeom prst="mathEqual">
            <a:avLst>
              <a:gd name="adj1" fmla="val 13987"/>
              <a:gd name="adj2" fmla="val 1176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KSO_Shape"/>
          <p:cNvSpPr/>
          <p:nvPr/>
        </p:nvSpPr>
        <p:spPr>
          <a:xfrm flipH="1">
            <a:off x="5814376" y="2333648"/>
            <a:ext cx="478529" cy="478529"/>
          </a:xfrm>
          <a:prstGeom prst="mathPlus">
            <a:avLst>
              <a:gd name="adj1" fmla="val 92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BDE996A-A35D-379E-7881-249DA9B7DE9F}"/>
              </a:ext>
            </a:extLst>
          </p:cNvPr>
          <p:cNvSpPr txBox="1"/>
          <p:nvPr/>
        </p:nvSpPr>
        <p:spPr>
          <a:xfrm>
            <a:off x="1221904" y="655116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3533" y="2681898"/>
            <a:ext cx="10424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协调推进粤港澳大湾区发展</a:t>
            </a:r>
          </a:p>
        </p:txBody>
      </p:sp>
      <p:sp>
        <p:nvSpPr>
          <p:cNvPr id="6" name="椭圆 5"/>
          <p:cNvSpPr/>
          <p:nvPr/>
        </p:nvSpPr>
        <p:spPr>
          <a:xfrm>
            <a:off x="5299076" y="879706"/>
            <a:ext cx="1593848" cy="15938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27"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微党课把改革开放不断推向深入PPT模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8019"/>
  <p:tag name="KSO_WM_TAG_VERSION" val="1.0"/>
  <p:tag name="KSO_WM_SLIDE_ID" val="custom20178019_10"/>
  <p:tag name="KSO_WM_SLIDE_INDEX" val="10"/>
  <p:tag name="KSO_WM_SLIDE_ITEM_CNT" val="6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heme/theme1.xml><?xml version="1.0" encoding="utf-8"?>
<a:theme xmlns:a="http://schemas.openxmlformats.org/drawingml/2006/main" name="第一PPT，www.1ppt.com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1182</Words>
  <Application>Microsoft Office PowerPoint</Application>
  <PresentationFormat>宽屏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等线 Light</vt:lpstr>
      <vt:lpstr>迷你简菱心</vt:lpstr>
      <vt:lpstr>宋体</vt:lpstr>
      <vt:lpstr>微软雅黑</vt:lpstr>
      <vt:lpstr>Arial</vt:lpstr>
      <vt:lpstr>Calibri</vt:lpstr>
      <vt:lpstr>Corbel</vt:lpstr>
      <vt:lpstr>Helvetica</vt:lpstr>
      <vt:lpstr>Impact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14</cp:revision>
  <dcterms:created xsi:type="dcterms:W3CDTF">2018-10-31T06:32:00Z</dcterms:created>
  <dcterms:modified xsi:type="dcterms:W3CDTF">2023-04-17T03:52:18Z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2F330498A9B5418FB5EED34A0640CF5D</vt:lpwstr>
  </property>
  <property fmtid="{D5CDD505-2E9C-101B-9397-08002B2CF9AE}" pid="3" name="KSOProductBuildVer">
    <vt:lpwstr>2052-11.1.0.10700</vt:lpwstr>
  </property>
</Properties>
</file>