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1861" r:id="rId4"/>
    <p:sldId id="1862" r:id="rId5"/>
    <p:sldId id="281" r:id="rId6"/>
    <p:sldId id="282" r:id="rId7"/>
    <p:sldId id="283" r:id="rId8"/>
    <p:sldId id="288" r:id="rId9"/>
    <p:sldId id="302" r:id="rId10"/>
    <p:sldId id="285" r:id="rId11"/>
    <p:sldId id="305" r:id="rId12"/>
    <p:sldId id="287" r:id="rId13"/>
    <p:sldId id="1863" r:id="rId14"/>
    <p:sldId id="307" r:id="rId15"/>
    <p:sldId id="308" r:id="rId16"/>
    <p:sldId id="294" r:id="rId17"/>
    <p:sldId id="293" r:id="rId18"/>
    <p:sldId id="1864" r:id="rId19"/>
    <p:sldId id="296" r:id="rId20"/>
    <p:sldId id="297" r:id="rId21"/>
    <p:sldId id="298" r:id="rId22"/>
    <p:sldId id="1865" r:id="rId23"/>
    <p:sldId id="272" r:id="rId24"/>
    <p:sldId id="277" r:id="rId25"/>
    <p:sldId id="1866" r:id="rId26"/>
    <p:sldId id="186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822CF-ADCD-4EAF-A95B-5127424320B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A8219-1B05-46CC-8DA5-8451F70E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775ebce5-2ea8-4506-9d63-92cd856f48a7.source.default.zh-Hans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E3519-AA41-4C8F-81B1-98F81BDCD1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47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8219-1B05-46CC-8DA5-8451F70EBB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12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CCB5C8-C25A-0C78-359C-B155C8A91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F17CD6-9275-42C9-6706-611F24F56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12F208-B8D0-1B3C-FF0F-F680EE8B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3BD74-BAD1-4350-CB32-6E865355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F144EF-6F9D-1B3E-A49B-EFF5AF3C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32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68329-A235-C2C6-2E48-07534541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600EFA-7682-D459-1425-74027C8E2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114F30-5692-3EA5-74FC-A6F5F5E53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8BB2A1-581D-AA37-5995-2844381F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64CB0D-8F0E-4A60-C02D-55E61093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297D50-7A17-B810-996C-98EF362B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94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C7BB8-D790-E1FB-DD23-0381C7E6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495D51-6F14-AB46-ED7D-F7B3E13C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5DCC1F-CACC-2674-DA80-2E84D9C3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BAF86B-2674-CC70-8540-53EA9578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E152EA-DF14-CF71-E192-112ED120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89AB0C-E5F3-6088-BF3E-8D736FC49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5D4F58-1A84-83B0-9389-88E5326D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ED2BB0-C0B5-493C-A43F-24F69106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350D8A-3A58-0C3E-15DB-8E805F1D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DFC9B0-C781-E7E3-689E-21DFC2E9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35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0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1216AA-6F21-FAF3-0A53-67CB46DB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99F09E-E7C7-8D41-95B8-53E9E085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DDB85B-A70D-CBFD-6F99-225904E9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1AA6C4-C99F-3191-B5C5-93A7B3FB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B149FC-8980-CFC7-24C5-4050A6CE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70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A4D931-1567-C476-D5FA-E52F760B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65032B-6BB1-D09C-6947-726367B83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52892F-69A8-BC87-AE89-30D9A516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94B289-AFA7-41AC-DA1D-DFCB480D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3CB46-44EB-C4A3-59F5-6BAC5971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80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BC0DA-19BB-BBB9-3D73-42AAE8F6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F2BF9E-92F1-DE5F-2726-2127F008D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04ACF0-EDB5-A925-1C5C-5B31B7876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4540DD-CAF6-B92D-73EC-4D7F9515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CA6742-69EB-15D7-C1B2-DBBD0B63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8504D6-15C3-4B91-1AD6-ECA3716A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03917E-5A74-0AF8-F648-0CF16E59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0EB5E6-67C3-76C9-68F9-8D0CF617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06E71C-57A0-21E9-BB23-346F144B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02C114-5CD0-6DB1-FDA1-06F906933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2656E2-A91B-1B44-C89C-8B0011F17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11F433-3BDE-B7CE-1167-604649B5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30F83-DCBE-5B81-C227-F996C482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370E08-BF71-5614-6CEF-406A4EFA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03917E-5A74-0AF8-F648-0CF16E59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0EB5E6-67C3-76C9-68F9-8D0CF617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06E71C-57A0-21E9-BB23-346F144B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02C114-5CD0-6DB1-FDA1-06F906933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2656E2-A91B-1B44-C89C-8B0011F17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11F433-3BDE-B7CE-1167-604649B5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30F83-DCBE-5B81-C227-F996C482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370E08-BF71-5614-6CEF-406A4EFA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78790" y="672660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2894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4FB39-1C61-2D41-B597-9AD40CF3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815576-9FAA-24C6-95D6-3F89BDF1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980D8E-8DF1-977E-3E41-53745D15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DAE1A7-5D04-58CB-2D4F-67095FDB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9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746E3E-3463-8685-9953-E03E7BEF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F30FA9E-ED81-BE27-E3B7-0604F4CD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516575-FB66-B927-9AD1-D75CB5DD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43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84EF5-4C9E-9197-2F7C-BE4677E2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4DC05E-8329-B93E-8593-EBD586926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11260-F18B-68F7-DC40-CB4F69928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3671F5-439C-1EF3-35AE-4B6FB453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6547A5-C16D-65C8-294A-0933274C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FF2F2F-05A7-9655-8FDF-66E532A1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3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EB0596-709A-A4AD-7F3B-DDF95B08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58C37-F4E0-B529-6309-5828D7B5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829D46-1DC5-FD2E-F1B6-63E1C07F9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6272-F337-464C-9C47-9515CC76B1D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D38EE3-0CC4-4292-FCE2-F63E68C46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4A3C0C-04AE-FE29-65C6-2F1904A3B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D8D9-F008-4AD8-8FAF-3E1475F7A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64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baike.baidu.com/item/%E7%AB%8B%E7%A7%8B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4D2C1D6-73CE-0DDE-4B03-00BA2B105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768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32BB09-A1DF-E223-1A87-0BBDE03C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A102915-5EB9-0370-4462-DA46CC3EF2A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5000">
                <a:schemeClr val="bg1">
                  <a:alpha val="80000"/>
                </a:schemeClr>
              </a:gs>
              <a:gs pos="79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52AC6A4-D092-F9E8-48F4-C3BBAFB7399E}"/>
              </a:ext>
            </a:extLst>
          </p:cNvPr>
          <p:cNvSpPr/>
          <p:nvPr/>
        </p:nvSpPr>
        <p:spPr>
          <a:xfrm>
            <a:off x="579123" y="4637047"/>
            <a:ext cx="1392552" cy="369333"/>
          </a:xfrm>
          <a:prstGeom prst="roundRect">
            <a:avLst>
              <a:gd name="adj" fmla="val 4226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050" smtClean="0">
                <a:solidFill>
                  <a:prstClr val="white"/>
                </a:solidFill>
                <a:cs typeface="+mn-ea"/>
                <a:sym typeface="+mn-lt"/>
              </a:rPr>
              <a:t>汇报人：</a:t>
            </a:r>
            <a:r>
              <a:rPr lang="en-US" altLang="zh-CN" sz="1050" smtClean="0">
                <a:solidFill>
                  <a:prstClr val="white"/>
                </a:solidFill>
                <a:cs typeface="+mn-ea"/>
                <a:sym typeface="+mn-lt"/>
              </a:rPr>
              <a:t>PPT818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AF1B1D6-6254-8D66-332F-003FD2DE016E}"/>
              </a:ext>
            </a:extLst>
          </p:cNvPr>
          <p:cNvSpPr/>
          <p:nvPr/>
        </p:nvSpPr>
        <p:spPr>
          <a:xfrm>
            <a:off x="2289543" y="4625245"/>
            <a:ext cx="1296080" cy="3693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cs typeface="+mn-ea"/>
                <a:sym typeface="+mn-lt"/>
              </a:rPr>
              <a:t>时间：</a:t>
            </a:r>
            <a:r>
              <a:rPr lang="en-US" altLang="zh-CN" sz="1050" dirty="0">
                <a:cs typeface="+mn-ea"/>
                <a:sym typeface="+mn-lt"/>
              </a:rPr>
              <a:t>202X.X.X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BDB0C9-BBAA-0750-8D49-FA96468616D7}"/>
              </a:ext>
            </a:extLst>
          </p:cNvPr>
          <p:cNvSpPr txBox="1"/>
          <p:nvPr/>
        </p:nvSpPr>
        <p:spPr>
          <a:xfrm>
            <a:off x="643840" y="3666500"/>
            <a:ext cx="6092240" cy="30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40000"/>
              </a:lnSpc>
              <a:spcBef>
                <a:spcPts val="0"/>
              </a:spcBef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健康知识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疾病预防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运动养生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身体防护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FD4B7D-FBA1-A4E0-426F-E7149D576229}"/>
              </a:ext>
            </a:extLst>
          </p:cNvPr>
          <p:cNvSpPr txBox="1"/>
          <p:nvPr/>
        </p:nvSpPr>
        <p:spPr>
          <a:xfrm>
            <a:off x="528670" y="1867754"/>
            <a:ext cx="4275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cs typeface="+mn-ea"/>
                <a:sym typeface="+mn-lt"/>
              </a:rPr>
              <a:t>AUTUMN HEALTH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713DC0-1BA2-DB4D-7AA3-8D81EA95D7F6}"/>
              </a:ext>
            </a:extLst>
          </p:cNvPr>
          <p:cNvSpPr txBox="1"/>
          <p:nvPr/>
        </p:nvSpPr>
        <p:spPr>
          <a:xfrm>
            <a:off x="467710" y="2467769"/>
            <a:ext cx="64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秋季健康知识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7F029D0-6992-4275-6063-262D2CA6CC66}"/>
              </a:ext>
            </a:extLst>
          </p:cNvPr>
          <p:cNvSpPr txBox="1"/>
          <p:nvPr/>
        </p:nvSpPr>
        <p:spPr>
          <a:xfrm>
            <a:off x="579123" y="293830"/>
            <a:ext cx="41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20440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šḻîḋe">
            <a:extLst>
              <a:ext uri="{FF2B5EF4-FFF2-40B4-BE49-F238E27FC236}">
                <a16:creationId xmlns:a16="http://schemas.microsoft.com/office/drawing/2014/main" id="{1EE26D0C-5C8F-965B-4966-0F57964440E9}"/>
              </a:ext>
            </a:extLst>
          </p:cNvPr>
          <p:cNvSpPr/>
          <p:nvPr/>
        </p:nvSpPr>
        <p:spPr bwMode="auto">
          <a:xfrm>
            <a:off x="4449764" y="4773359"/>
            <a:ext cx="3292473" cy="146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b="0" i="0" dirty="0">
                <a:solidFill>
                  <a:srgbClr val="222222"/>
                </a:solidFill>
                <a:effectLst/>
                <a:cs typeface="+mn-ea"/>
                <a:sym typeface="+mn-lt"/>
              </a:rPr>
              <a:t>如慢跑、散步、打拳、跳舞、做操、球类运动等。</a:t>
            </a:r>
            <a:endParaRPr lang="en-US" altLang="zh-CN" b="0" i="0" dirty="0">
              <a:solidFill>
                <a:srgbClr val="222222"/>
              </a:solidFill>
              <a:effectLst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endParaRPr lang="en-US" altLang="zh-CN" dirty="0">
              <a:solidFill>
                <a:srgbClr val="222222"/>
              </a:solidFill>
              <a:cs typeface="+mn-ea"/>
              <a:sym typeface="+mn-lt"/>
            </a:endParaRPr>
          </a:p>
        </p:txBody>
      </p:sp>
      <p:sp>
        <p:nvSpPr>
          <p:cNvPr id="66" name="íŝlïḓè">
            <a:extLst>
              <a:ext uri="{FF2B5EF4-FFF2-40B4-BE49-F238E27FC236}">
                <a16:creationId xmlns:a16="http://schemas.microsoft.com/office/drawing/2014/main" id="{1330A2C2-35EC-163B-ECF3-A1D95D52B2C7}"/>
              </a:ext>
            </a:extLst>
          </p:cNvPr>
          <p:cNvSpPr/>
          <p:nvPr/>
        </p:nvSpPr>
        <p:spPr bwMode="auto">
          <a:xfrm>
            <a:off x="965278" y="4773359"/>
            <a:ext cx="3292473" cy="146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b="0" i="0" dirty="0">
                <a:solidFill>
                  <a:srgbClr val="222222"/>
                </a:solidFill>
                <a:effectLst/>
                <a:cs typeface="+mn-ea"/>
                <a:sym typeface="+mn-lt"/>
              </a:rPr>
              <a:t>掌握科学的运动方法，根据自己的身体状况量力而行，可以适当地参加一些体育活动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4" name="íṡľïďé">
            <a:extLst>
              <a:ext uri="{FF2B5EF4-FFF2-40B4-BE49-F238E27FC236}">
                <a16:creationId xmlns:a16="http://schemas.microsoft.com/office/drawing/2014/main" id="{720E74E2-6670-1481-3DEE-002B6C271FC6}"/>
              </a:ext>
            </a:extLst>
          </p:cNvPr>
          <p:cNvSpPr/>
          <p:nvPr/>
        </p:nvSpPr>
        <p:spPr bwMode="auto">
          <a:xfrm>
            <a:off x="7934248" y="4773359"/>
            <a:ext cx="3292473" cy="146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zh-CN" altLang="en-US" b="0" i="0" dirty="0">
                <a:solidFill>
                  <a:srgbClr val="222222"/>
                </a:solidFill>
                <a:effectLst/>
                <a:cs typeface="+mn-ea"/>
                <a:sym typeface="+mn-lt"/>
              </a:rPr>
              <a:t>另外在参加体育锻炼的同时要加强保暖，避免过度流汗吹风导致着凉。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2" name="ïṡlîḍe">
            <a:extLst>
              <a:ext uri="{FF2B5EF4-FFF2-40B4-BE49-F238E27FC236}">
                <a16:creationId xmlns:a16="http://schemas.microsoft.com/office/drawing/2014/main" id="{DF434EBA-07C6-EF3D-EF1E-3F184707D399}"/>
              </a:ext>
            </a:extLst>
          </p:cNvPr>
          <p:cNvCxnSpPr/>
          <p:nvPr/>
        </p:nvCxnSpPr>
        <p:spPr>
          <a:xfrm>
            <a:off x="4353758" y="4799459"/>
            <a:ext cx="0" cy="118526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ïśḷiḑê">
            <a:extLst>
              <a:ext uri="{FF2B5EF4-FFF2-40B4-BE49-F238E27FC236}">
                <a16:creationId xmlns:a16="http://schemas.microsoft.com/office/drawing/2014/main" id="{EDFBEEF3-F49E-584A-D353-ABA75E1D59A1}"/>
              </a:ext>
            </a:extLst>
          </p:cNvPr>
          <p:cNvCxnSpPr/>
          <p:nvPr/>
        </p:nvCxnSpPr>
        <p:spPr>
          <a:xfrm>
            <a:off x="7838242" y="4799459"/>
            <a:ext cx="0" cy="118526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091F90E-3D04-25E5-CCCF-DC73F67EB491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C5F1DFE7-4052-DD6C-0844-1BEF83DBA05B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FBFA0952-7A59-0981-92D4-66EBEBF67315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运动篇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2E78ACBC-676C-2A8E-4D2A-00DF8CA5A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56" y="1240445"/>
            <a:ext cx="10286065" cy="3276600"/>
          </a:xfrm>
          <a:prstGeom prst="roundRect">
            <a:avLst>
              <a:gd name="adj" fmla="val 11086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6F08153-9138-4709-AA0A-0C3C1293A953}"/>
              </a:ext>
            </a:extLst>
          </p:cNvPr>
          <p:cNvGrpSpPr/>
          <p:nvPr/>
        </p:nvGrpSpPr>
        <p:grpSpPr>
          <a:xfrm>
            <a:off x="5233077" y="1604992"/>
            <a:ext cx="6491061" cy="1591205"/>
            <a:chOff x="1483377" y="2209800"/>
            <a:chExt cx="6491061" cy="159120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B302B5B7-C25F-36FE-3864-47C37E1D843E}"/>
                </a:ext>
              </a:extLst>
            </p:cNvPr>
            <p:cNvSpPr/>
            <p:nvPr/>
          </p:nvSpPr>
          <p:spPr>
            <a:xfrm>
              <a:off x="1491226" y="2209800"/>
              <a:ext cx="4269494" cy="448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秋季，在精神调养上也应顺应季节特点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CB06BFA-BCDD-D8E3-6465-3B95B3B6CA47}"/>
                </a:ext>
              </a:extLst>
            </p:cNvPr>
            <p:cNvSpPr txBox="1"/>
            <p:nvPr/>
          </p:nvSpPr>
          <p:spPr>
            <a:xfrm>
              <a:off x="1483377" y="2877675"/>
              <a:ext cx="64910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以“收”为要，做到“心境宁静”，这样才会减轻肃杀之气对人体的影响，人们在秋季且易生悲忧之情绪。</a:t>
              </a:r>
            </a:p>
            <a:p>
              <a:pPr algn="just"/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应顺应季节特点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08EC926-5E5B-67D3-6E74-C1C2B5CC2DBB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D9B3D74-4BE1-3B5F-A9FB-ADFE6D2AEE7F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C8DF755-044F-5C95-B849-D5F4BC4D1E31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精神篇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755384-5AA8-E527-FE76-17123DA078DF}"/>
              </a:ext>
            </a:extLst>
          </p:cNvPr>
          <p:cNvGrpSpPr/>
          <p:nvPr/>
        </p:nvGrpSpPr>
        <p:grpSpPr>
          <a:xfrm>
            <a:off x="5233077" y="3822385"/>
            <a:ext cx="6491061" cy="1923603"/>
            <a:chOff x="1483377" y="2209800"/>
            <a:chExt cx="6491061" cy="192360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895B5EA-F4FF-59CC-05C0-810BF8192252}"/>
                </a:ext>
              </a:extLst>
            </p:cNvPr>
            <p:cNvSpPr/>
            <p:nvPr/>
          </p:nvSpPr>
          <p:spPr>
            <a:xfrm>
              <a:off x="1491226" y="2209800"/>
              <a:ext cx="4269494" cy="448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保持平和心态和愉悦心情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B0F7F12-0D4F-ADEC-02AF-36ED196B3B3B}"/>
                </a:ext>
              </a:extLst>
            </p:cNvPr>
            <p:cNvSpPr txBox="1"/>
            <p:nvPr/>
          </p:nvSpPr>
          <p:spPr>
            <a:xfrm>
              <a:off x="1483377" y="2877675"/>
              <a:ext cx="6491061" cy="1255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有利于降低交感神经的兴奋性、减缓新陈代谢、减轻燥热感。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just">
                <a:lnSpc>
                  <a:spcPct val="14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郁闷烦躁时，不妨听听舒缓音乐、看看优美画册等等，才能更好地保持心情愉悦。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0FF3500-8856-F597-4B2D-124AA523D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52" y="1604992"/>
            <a:ext cx="4069080" cy="4069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3813D22-BFFB-A856-CFEB-68303C55DA16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2C1D6-73CE-0DDE-4B03-00BA2B10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10768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632BB09-A1DF-E223-1A87-0BBDE03C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3680" y="0"/>
              <a:ext cx="5608320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A102915-5EB9-0370-4462-DA46CC3EF2A8}"/>
                </a:ext>
              </a:extLst>
            </p:cNvPr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8000">
                  <a:schemeClr val="bg1">
                    <a:alpha val="7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A41469F-4543-106A-A8F5-FAAE7EC8CEEA}"/>
              </a:ext>
            </a:extLst>
          </p:cNvPr>
          <p:cNvSpPr txBox="1"/>
          <p:nvPr/>
        </p:nvSpPr>
        <p:spPr>
          <a:xfrm>
            <a:off x="5560892" y="2944318"/>
            <a:ext cx="6143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323031"/>
                </a:solidFill>
                <a:effectLst/>
                <a:cs typeface="+mn-ea"/>
                <a:sym typeface="+mn-lt"/>
              </a:rPr>
              <a:t>秋季健康运动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AECE49-DB01-23A1-8417-1C289ED0B719}"/>
              </a:ext>
            </a:extLst>
          </p:cNvPr>
          <p:cNvSpPr/>
          <p:nvPr/>
        </p:nvSpPr>
        <p:spPr>
          <a:xfrm>
            <a:off x="8438618" y="4021051"/>
            <a:ext cx="387976" cy="59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DC3B5D3-F4C1-D76D-8012-27F287607646}"/>
              </a:ext>
            </a:extLst>
          </p:cNvPr>
          <p:cNvSpPr/>
          <p:nvPr/>
        </p:nvSpPr>
        <p:spPr>
          <a:xfrm>
            <a:off x="7704363" y="2175462"/>
            <a:ext cx="1856487" cy="584853"/>
          </a:xfrm>
          <a:prstGeom prst="roundRect">
            <a:avLst>
              <a:gd name="adj" fmla="val 3157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18A3378-DB37-777C-33ED-C80F24866B78}"/>
              </a:ext>
            </a:extLst>
          </p:cNvPr>
          <p:cNvSpPr txBox="1"/>
          <p:nvPr/>
        </p:nvSpPr>
        <p:spPr>
          <a:xfrm>
            <a:off x="6567586" y="4288611"/>
            <a:ext cx="41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13909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şḷïḑé">
            <a:extLst>
              <a:ext uri="{FF2B5EF4-FFF2-40B4-BE49-F238E27FC236}">
                <a16:creationId xmlns:a16="http://schemas.microsoft.com/office/drawing/2014/main" id="{6CAB2C14-3B56-D6DE-FA31-E148219FF922}"/>
              </a:ext>
            </a:extLst>
          </p:cNvPr>
          <p:cNvSpPr/>
          <p:nvPr/>
        </p:nvSpPr>
        <p:spPr>
          <a:xfrm>
            <a:off x="4541042" y="4213120"/>
            <a:ext cx="3094197" cy="76007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4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二是秋季天气凉爽，人的食欲增加，有的人就暴饮暴食，致使胃肠负担加重，功能紊乱；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îsľiďê">
            <a:extLst>
              <a:ext uri="{FF2B5EF4-FFF2-40B4-BE49-F238E27FC236}">
                <a16:creationId xmlns:a16="http://schemas.microsoft.com/office/drawing/2014/main" id="{AB42536B-1EBA-3067-32C5-EFA383A858B3}"/>
              </a:ext>
            </a:extLst>
          </p:cNvPr>
          <p:cNvSpPr/>
          <p:nvPr/>
        </p:nvSpPr>
        <p:spPr>
          <a:xfrm>
            <a:off x="635818" y="4213120"/>
            <a:ext cx="3094197" cy="76007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4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一是苍蝇在秋季的活力并不比夏季弱，吃了被污染过的食品，人就容易患各类肠道传染病；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íS1iḍé">
            <a:extLst>
              <a:ext uri="{FF2B5EF4-FFF2-40B4-BE49-F238E27FC236}">
                <a16:creationId xmlns:a16="http://schemas.microsoft.com/office/drawing/2014/main" id="{2AEB39F9-9071-A96E-302D-5F41FCE9B66C}"/>
              </a:ext>
            </a:extLst>
          </p:cNvPr>
          <p:cNvSpPr/>
          <p:nvPr/>
        </p:nvSpPr>
        <p:spPr>
          <a:xfrm>
            <a:off x="8446265" y="4213120"/>
            <a:ext cx="3094197" cy="76007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40000"/>
              </a:lnSpc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三是昼夜温差较大，易引起腹部着凉，使一些原来有胃病的人旧病复发或使肠蠕动增强而导致腹泻。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ïṣḻïdé" descr="C4D拟物图标">
            <a:extLst>
              <a:ext uri="{FF2B5EF4-FFF2-40B4-BE49-F238E27FC236}">
                <a16:creationId xmlns:a16="http://schemas.microsoft.com/office/drawing/2014/main" id="{AB9E41ED-C12F-48A8-EF1D-10D143CF661C}"/>
              </a:ext>
            </a:extLst>
          </p:cNvPr>
          <p:cNvSpPr/>
          <p:nvPr/>
        </p:nvSpPr>
        <p:spPr bwMode="auto">
          <a:xfrm>
            <a:off x="5906900" y="5016755"/>
            <a:ext cx="378205" cy="37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987D30B-EC61-2541-606D-31AE8A1E45CF}"/>
              </a:ext>
            </a:extLst>
          </p:cNvPr>
          <p:cNvSpPr txBox="1"/>
          <p:nvPr/>
        </p:nvSpPr>
        <p:spPr>
          <a:xfrm>
            <a:off x="3048000" y="1423096"/>
            <a:ext cx="6096000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秋天患胃肠道疾病的人数往往会多于夏季，其原因有三个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F5531EE-0FE1-6961-0AF9-A2DFCA31AB80}"/>
              </a:ext>
            </a:extLst>
          </p:cNvPr>
          <p:cNvSpPr txBox="1"/>
          <p:nvPr/>
        </p:nvSpPr>
        <p:spPr>
          <a:xfrm>
            <a:off x="3849231" y="5830277"/>
            <a:ext cx="4493538" cy="39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秋季是食物中毒的多发期，更要注意饮食卫生。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D9D9C83-5B28-5C71-3E58-A3AF9DB50B3B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EA77C66-B205-B7A2-EE52-468A729722E9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F0A6E9F-1BE4-74B2-41C9-F84634760C16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胃肠道疾病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17425C5-38F8-DC18-E8CA-C3AF9C5CB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735" y="2157575"/>
            <a:ext cx="1884810" cy="1884810"/>
          </a:xfrm>
          <a:prstGeom prst="ellipse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1F5384-B68A-4D5D-78F3-F8A71FDA91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094" y="2155985"/>
            <a:ext cx="1886400" cy="1886400"/>
          </a:xfrm>
          <a:prstGeom prst="ellipse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462E328-93BC-48C5-1055-356E10FA11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0163" y="2157457"/>
            <a:ext cx="1886400" cy="1886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6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î$ļïḑ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1A9830F-49B0-4043-1322-0F6B3597219B}"/>
              </a:ext>
            </a:extLst>
          </p:cNvPr>
          <p:cNvGrpSpPr>
            <a:grpSpLocks noChangeAspect="1"/>
          </p:cNvGrpSpPr>
          <p:nvPr/>
        </p:nvGrpSpPr>
        <p:grpSpPr>
          <a:xfrm>
            <a:off x="660400" y="1889312"/>
            <a:ext cx="10858500" cy="3539931"/>
            <a:chOff x="660400" y="1889312"/>
            <a:chExt cx="10858500" cy="3539931"/>
          </a:xfrm>
        </p:grpSpPr>
        <p:sp>
          <p:nvSpPr>
            <p:cNvPr id="50" name="îş1îḓe">
              <a:extLst>
                <a:ext uri="{FF2B5EF4-FFF2-40B4-BE49-F238E27FC236}">
                  <a16:creationId xmlns:a16="http://schemas.microsoft.com/office/drawing/2014/main" id="{EF2E29A8-3695-D27E-11BE-17E6DBA4C05C}"/>
                </a:ext>
              </a:extLst>
            </p:cNvPr>
            <p:cNvSpPr txBox="1"/>
            <p:nvPr/>
          </p:nvSpPr>
          <p:spPr>
            <a:xfrm>
              <a:off x="660400" y="1889312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搞好环境卫生，继续做好灭蚊灭蝇工作；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î$ḷîḍé">
              <a:extLst>
                <a:ext uri="{FF2B5EF4-FFF2-40B4-BE49-F238E27FC236}">
                  <a16:creationId xmlns:a16="http://schemas.microsoft.com/office/drawing/2014/main" id="{8793B05D-489E-C145-2BDD-FF57D20A7ABF}"/>
                </a:ext>
              </a:extLst>
            </p:cNvPr>
            <p:cNvGrpSpPr/>
            <p:nvPr/>
          </p:nvGrpSpPr>
          <p:grpSpPr>
            <a:xfrm>
              <a:off x="4780353" y="1904551"/>
              <a:ext cx="897365" cy="875552"/>
              <a:chOff x="4780353" y="1904551"/>
              <a:chExt cx="897365" cy="875552"/>
            </a:xfrm>
          </p:grpSpPr>
          <p:sp>
            <p:nvSpPr>
              <p:cNvPr id="46" name="išlíḓè">
                <a:extLst>
                  <a:ext uri="{FF2B5EF4-FFF2-40B4-BE49-F238E27FC236}">
                    <a16:creationId xmlns:a16="http://schemas.microsoft.com/office/drawing/2014/main" id="{6A9E3521-F720-7286-A222-F4A552360C1C}"/>
                  </a:ext>
                </a:extLst>
              </p:cNvPr>
              <p:cNvSpPr/>
              <p:nvPr/>
            </p:nvSpPr>
            <p:spPr>
              <a:xfrm>
                <a:off x="4926470" y="2031551"/>
                <a:ext cx="661484" cy="66148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ïs1iďe">
                <a:extLst>
                  <a:ext uri="{FF2B5EF4-FFF2-40B4-BE49-F238E27FC236}">
                    <a16:creationId xmlns:a16="http://schemas.microsoft.com/office/drawing/2014/main" id="{34D2F89A-36B4-1A6A-F90E-AE8AF309DFA3}"/>
                  </a:ext>
                </a:extLst>
              </p:cNvPr>
              <p:cNvSpPr/>
              <p:nvPr/>
            </p:nvSpPr>
            <p:spPr>
              <a:xfrm rot="16200000">
                <a:off x="4836702" y="1939088"/>
                <a:ext cx="841015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iṧlïḓé">
                <a:extLst>
                  <a:ext uri="{FF2B5EF4-FFF2-40B4-BE49-F238E27FC236}">
                    <a16:creationId xmlns:a16="http://schemas.microsoft.com/office/drawing/2014/main" id="{B20D7015-14DB-719E-0C8A-D21A4C75B820}"/>
                  </a:ext>
                </a:extLst>
              </p:cNvPr>
              <p:cNvSpPr/>
              <p:nvPr/>
            </p:nvSpPr>
            <p:spPr>
              <a:xfrm>
                <a:off x="4881585" y="2031552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49" name="ïṧļíḋe">
                <a:extLst>
                  <a:ext uri="{FF2B5EF4-FFF2-40B4-BE49-F238E27FC236}">
                    <a16:creationId xmlns:a16="http://schemas.microsoft.com/office/drawing/2014/main" id="{CA0AE75C-840F-F14A-1065-C1E9165B28AC}"/>
                  </a:ext>
                </a:extLst>
              </p:cNvPr>
              <p:cNvCxnSpPr/>
              <p:nvPr/>
            </p:nvCxnSpPr>
            <p:spPr>
              <a:xfrm rot="16200000" flipV="1">
                <a:off x="4770837" y="1914067"/>
                <a:ext cx="127000" cy="107968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í$lîdè">
              <a:extLst>
                <a:ext uri="{FF2B5EF4-FFF2-40B4-BE49-F238E27FC236}">
                  <a16:creationId xmlns:a16="http://schemas.microsoft.com/office/drawing/2014/main" id="{AD6B0C18-E597-D0C0-4E15-BB4F6287E3EA}"/>
                </a:ext>
              </a:extLst>
            </p:cNvPr>
            <p:cNvSpPr txBox="1"/>
            <p:nvPr/>
          </p:nvSpPr>
          <p:spPr>
            <a:xfrm>
              <a:off x="660400" y="3179185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积极参加体育锻炼，改善胃肠道的血液循环；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í$ļiḑè">
              <a:extLst>
                <a:ext uri="{FF2B5EF4-FFF2-40B4-BE49-F238E27FC236}">
                  <a16:creationId xmlns:a16="http://schemas.microsoft.com/office/drawing/2014/main" id="{B08B18F9-5A5F-D151-1B4A-D68E5BC2ED04}"/>
                </a:ext>
              </a:extLst>
            </p:cNvPr>
            <p:cNvGrpSpPr/>
            <p:nvPr/>
          </p:nvGrpSpPr>
          <p:grpSpPr>
            <a:xfrm>
              <a:off x="4780354" y="4484298"/>
              <a:ext cx="897365" cy="875551"/>
              <a:chOff x="4780354" y="4484298"/>
              <a:chExt cx="897365" cy="875551"/>
            </a:xfrm>
          </p:grpSpPr>
          <p:sp>
            <p:nvSpPr>
              <p:cNvPr id="40" name="îŝ1îḑé">
                <a:extLst>
                  <a:ext uri="{FF2B5EF4-FFF2-40B4-BE49-F238E27FC236}">
                    <a16:creationId xmlns:a16="http://schemas.microsoft.com/office/drawing/2014/main" id="{09A5B5D0-6B00-B050-CFC0-7E86DE4C5852}"/>
                  </a:ext>
                </a:extLst>
              </p:cNvPr>
              <p:cNvSpPr/>
              <p:nvPr/>
            </p:nvSpPr>
            <p:spPr>
              <a:xfrm>
                <a:off x="4926470" y="4571366"/>
                <a:ext cx="661484" cy="66148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îS1ïḍê">
                <a:extLst>
                  <a:ext uri="{FF2B5EF4-FFF2-40B4-BE49-F238E27FC236}">
                    <a16:creationId xmlns:a16="http://schemas.microsoft.com/office/drawing/2014/main" id="{8D1DB1C5-7C2F-27F2-9964-1CF6732D9D54}"/>
                  </a:ext>
                </a:extLst>
              </p:cNvPr>
              <p:cNvSpPr/>
              <p:nvPr/>
            </p:nvSpPr>
            <p:spPr>
              <a:xfrm rot="5400000" flipV="1">
                <a:off x="4836703" y="4484298"/>
                <a:ext cx="841016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îslîďé">
                <a:extLst>
                  <a:ext uri="{FF2B5EF4-FFF2-40B4-BE49-F238E27FC236}">
                    <a16:creationId xmlns:a16="http://schemas.microsoft.com/office/drawing/2014/main" id="{6495FFCE-9160-01E5-6C13-346460515B52}"/>
                  </a:ext>
                </a:extLst>
              </p:cNvPr>
              <p:cNvSpPr/>
              <p:nvPr/>
            </p:nvSpPr>
            <p:spPr>
              <a:xfrm flipV="1">
                <a:off x="4881586" y="5135183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43" name="ïṣḷiḋé">
                <a:extLst>
                  <a:ext uri="{FF2B5EF4-FFF2-40B4-BE49-F238E27FC236}">
                    <a16:creationId xmlns:a16="http://schemas.microsoft.com/office/drawing/2014/main" id="{8DC19C15-1582-FC96-9C8F-399857822901}"/>
                  </a:ext>
                </a:extLst>
              </p:cNvPr>
              <p:cNvCxnSpPr/>
              <p:nvPr/>
            </p:nvCxnSpPr>
            <p:spPr>
              <a:xfrm rot="5400000">
                <a:off x="4770838" y="5242365"/>
                <a:ext cx="127000" cy="107968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îślíḍe">
              <a:extLst>
                <a:ext uri="{FF2B5EF4-FFF2-40B4-BE49-F238E27FC236}">
                  <a16:creationId xmlns:a16="http://schemas.microsoft.com/office/drawing/2014/main" id="{C2DDE184-42BA-7C36-11EB-3D868C5CBE08}"/>
                </a:ext>
              </a:extLst>
            </p:cNvPr>
            <p:cNvSpPr txBox="1"/>
            <p:nvPr/>
          </p:nvSpPr>
          <p:spPr>
            <a:xfrm>
              <a:off x="660400" y="4469059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尽量减少在外就餐，特别要杜绝在卫生条件差的摊贩处就餐；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îṧ1îde">
              <a:extLst>
                <a:ext uri="{FF2B5EF4-FFF2-40B4-BE49-F238E27FC236}">
                  <a16:creationId xmlns:a16="http://schemas.microsoft.com/office/drawing/2014/main" id="{06650399-E272-D589-D60B-1080B0D1E077}"/>
                </a:ext>
              </a:extLst>
            </p:cNvPr>
            <p:cNvSpPr txBox="1"/>
            <p:nvPr/>
          </p:nvSpPr>
          <p:spPr>
            <a:xfrm>
              <a:off x="7679019" y="1889312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养成良好的饮食习惯：注意日常饮食，不暴饮暴食、乱吃零食；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ïŝľíďe">
              <a:extLst>
                <a:ext uri="{FF2B5EF4-FFF2-40B4-BE49-F238E27FC236}">
                  <a16:creationId xmlns:a16="http://schemas.microsoft.com/office/drawing/2014/main" id="{3FAC8A28-744C-C0A0-A17D-C95E81D2C1BA}"/>
                </a:ext>
              </a:extLst>
            </p:cNvPr>
            <p:cNvGrpSpPr/>
            <p:nvPr/>
          </p:nvGrpSpPr>
          <p:grpSpPr>
            <a:xfrm>
              <a:off x="6501582" y="1904551"/>
              <a:ext cx="897361" cy="875552"/>
              <a:chOff x="6501582" y="1904551"/>
              <a:chExt cx="897361" cy="875552"/>
            </a:xfrm>
          </p:grpSpPr>
          <p:sp>
            <p:nvSpPr>
              <p:cNvPr id="32" name="íṧļîḋè">
                <a:extLst>
                  <a:ext uri="{FF2B5EF4-FFF2-40B4-BE49-F238E27FC236}">
                    <a16:creationId xmlns:a16="http://schemas.microsoft.com/office/drawing/2014/main" id="{49BC06ED-87FF-9AB2-0C62-F4B76D6D7E3B}"/>
                  </a:ext>
                </a:extLst>
              </p:cNvPr>
              <p:cNvSpPr/>
              <p:nvPr/>
            </p:nvSpPr>
            <p:spPr>
              <a:xfrm>
                <a:off x="6591346" y="2031551"/>
                <a:ext cx="661484" cy="66148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33" name="î$lîḑê">
                <a:extLst>
                  <a:ext uri="{FF2B5EF4-FFF2-40B4-BE49-F238E27FC236}">
                    <a16:creationId xmlns:a16="http://schemas.microsoft.com/office/drawing/2014/main" id="{64EEF5C2-D240-4A7D-F44C-0B4F88E216EB}"/>
                  </a:ext>
                </a:extLst>
              </p:cNvPr>
              <p:cNvSpPr/>
              <p:nvPr/>
            </p:nvSpPr>
            <p:spPr>
              <a:xfrm rot="5400000" flipH="1">
                <a:off x="6501582" y="1939088"/>
                <a:ext cx="841015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í$ļîḑe">
                <a:extLst>
                  <a:ext uri="{FF2B5EF4-FFF2-40B4-BE49-F238E27FC236}">
                    <a16:creationId xmlns:a16="http://schemas.microsoft.com/office/drawing/2014/main" id="{4C1DA389-3C06-02BD-BEF6-29BEE03B8DA1}"/>
                  </a:ext>
                </a:extLst>
              </p:cNvPr>
              <p:cNvSpPr/>
              <p:nvPr/>
            </p:nvSpPr>
            <p:spPr>
              <a:xfrm flipH="1">
                <a:off x="7200044" y="2031552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35" name="íṥļiḓê">
                <a:extLst>
                  <a:ext uri="{FF2B5EF4-FFF2-40B4-BE49-F238E27FC236}">
                    <a16:creationId xmlns:a16="http://schemas.microsoft.com/office/drawing/2014/main" id="{AA02FF5E-5425-B791-4CD5-0B98688EB834}"/>
                  </a:ext>
                </a:extLst>
              </p:cNvPr>
              <p:cNvCxnSpPr/>
              <p:nvPr/>
            </p:nvCxnSpPr>
            <p:spPr>
              <a:xfrm rot="5400000" flipH="1" flipV="1">
                <a:off x="7281459" y="1914067"/>
                <a:ext cx="127000" cy="107968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íšḷíďè">
              <a:extLst>
                <a:ext uri="{FF2B5EF4-FFF2-40B4-BE49-F238E27FC236}">
                  <a16:creationId xmlns:a16="http://schemas.microsoft.com/office/drawing/2014/main" id="{29D46A0C-961D-3F14-2620-6C015D644E4C}"/>
                </a:ext>
              </a:extLst>
            </p:cNvPr>
            <p:cNvSpPr txBox="1"/>
            <p:nvPr/>
          </p:nvSpPr>
          <p:spPr>
            <a:xfrm>
              <a:off x="7679019" y="3179185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养成良好的个人卫生习惯，采用科学的方式勤洗手，特别要加强饭前便后洗手习惯的培养；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iş1idê">
              <a:extLst>
                <a:ext uri="{FF2B5EF4-FFF2-40B4-BE49-F238E27FC236}">
                  <a16:creationId xmlns:a16="http://schemas.microsoft.com/office/drawing/2014/main" id="{72B35E21-29D3-3132-63A9-9BE4143A2C86}"/>
                </a:ext>
              </a:extLst>
            </p:cNvPr>
            <p:cNvGrpSpPr/>
            <p:nvPr/>
          </p:nvGrpSpPr>
          <p:grpSpPr>
            <a:xfrm>
              <a:off x="6501582" y="4484299"/>
              <a:ext cx="897361" cy="875550"/>
              <a:chOff x="6501582" y="4484299"/>
              <a:chExt cx="897361" cy="875550"/>
            </a:xfrm>
          </p:grpSpPr>
          <p:sp>
            <p:nvSpPr>
              <p:cNvPr id="26" name="íśľiḓè">
                <a:extLst>
                  <a:ext uri="{FF2B5EF4-FFF2-40B4-BE49-F238E27FC236}">
                    <a16:creationId xmlns:a16="http://schemas.microsoft.com/office/drawing/2014/main" id="{BDE7FC77-B4AF-F710-FA9D-814061BDDC6D}"/>
                  </a:ext>
                </a:extLst>
              </p:cNvPr>
              <p:cNvSpPr/>
              <p:nvPr/>
            </p:nvSpPr>
            <p:spPr>
              <a:xfrm>
                <a:off x="6591346" y="4571366"/>
                <a:ext cx="661484" cy="66148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išļidé">
                <a:extLst>
                  <a:ext uri="{FF2B5EF4-FFF2-40B4-BE49-F238E27FC236}">
                    <a16:creationId xmlns:a16="http://schemas.microsoft.com/office/drawing/2014/main" id="{1A2DCCC0-7C19-184C-A3EC-4ECB4344D432}"/>
                  </a:ext>
                </a:extLst>
              </p:cNvPr>
              <p:cNvSpPr/>
              <p:nvPr/>
            </p:nvSpPr>
            <p:spPr>
              <a:xfrm rot="16200000" flipH="1" flipV="1">
                <a:off x="6501582" y="4484299"/>
                <a:ext cx="841016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ísḷîḍê">
                <a:extLst>
                  <a:ext uri="{FF2B5EF4-FFF2-40B4-BE49-F238E27FC236}">
                    <a16:creationId xmlns:a16="http://schemas.microsoft.com/office/drawing/2014/main" id="{1BBCFE8D-7C3A-E093-C397-8D42A7979A29}"/>
                  </a:ext>
                </a:extLst>
              </p:cNvPr>
              <p:cNvSpPr/>
              <p:nvPr/>
            </p:nvSpPr>
            <p:spPr>
              <a:xfrm flipH="1" flipV="1">
                <a:off x="7200044" y="5135183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29" name="iṧlíḓè">
                <a:extLst>
                  <a:ext uri="{FF2B5EF4-FFF2-40B4-BE49-F238E27FC236}">
                    <a16:creationId xmlns:a16="http://schemas.microsoft.com/office/drawing/2014/main" id="{709B0DB9-0DC3-7A95-E568-89BB730DFA4D}"/>
                  </a:ext>
                </a:extLst>
              </p:cNvPr>
              <p:cNvCxnSpPr/>
              <p:nvPr/>
            </p:nvCxnSpPr>
            <p:spPr>
              <a:xfrm rot="16200000" flipH="1">
                <a:off x="7281459" y="5242365"/>
                <a:ext cx="127000" cy="107968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îşlidê">
              <a:extLst>
                <a:ext uri="{FF2B5EF4-FFF2-40B4-BE49-F238E27FC236}">
                  <a16:creationId xmlns:a16="http://schemas.microsoft.com/office/drawing/2014/main" id="{9C7CA2F5-7E31-8CE6-F1AA-86F3D407548D}"/>
                </a:ext>
              </a:extLst>
            </p:cNvPr>
            <p:cNvSpPr txBox="1"/>
            <p:nvPr/>
          </p:nvSpPr>
          <p:spPr>
            <a:xfrm>
              <a:off x="7679019" y="4469059"/>
              <a:ext cx="3839881" cy="9601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防止腹部受凉，根据气候的变化适时增减衣服；夜间要盖好被褥。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íṩľîḑè">
              <a:extLst>
                <a:ext uri="{FF2B5EF4-FFF2-40B4-BE49-F238E27FC236}">
                  <a16:creationId xmlns:a16="http://schemas.microsoft.com/office/drawing/2014/main" id="{90395E08-CB5A-0E26-8B1F-F72B2EEC0A72}"/>
                </a:ext>
              </a:extLst>
            </p:cNvPr>
            <p:cNvGrpSpPr/>
            <p:nvPr/>
          </p:nvGrpSpPr>
          <p:grpSpPr>
            <a:xfrm>
              <a:off x="4649131" y="3211692"/>
              <a:ext cx="1032547" cy="841016"/>
              <a:chOff x="4649131" y="3211692"/>
              <a:chExt cx="1032547" cy="841016"/>
            </a:xfrm>
          </p:grpSpPr>
          <p:sp>
            <p:nvSpPr>
              <p:cNvPr id="20" name="iS1îďê">
                <a:extLst>
                  <a:ext uri="{FF2B5EF4-FFF2-40B4-BE49-F238E27FC236}">
                    <a16:creationId xmlns:a16="http://schemas.microsoft.com/office/drawing/2014/main" id="{10BA0BC8-9BD5-504F-1243-2B852C2547F9}"/>
                  </a:ext>
                </a:extLst>
              </p:cNvPr>
              <p:cNvSpPr/>
              <p:nvPr/>
            </p:nvSpPr>
            <p:spPr>
              <a:xfrm>
                <a:off x="4932337" y="3299553"/>
                <a:ext cx="661484" cy="66148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iSlïḍè">
                <a:extLst>
                  <a:ext uri="{FF2B5EF4-FFF2-40B4-BE49-F238E27FC236}">
                    <a16:creationId xmlns:a16="http://schemas.microsoft.com/office/drawing/2014/main" id="{11A62161-3791-C4A1-DCF2-D53F88CC5E27}"/>
                  </a:ext>
                </a:extLst>
              </p:cNvPr>
              <p:cNvSpPr/>
              <p:nvPr/>
            </p:nvSpPr>
            <p:spPr>
              <a:xfrm rot="8100000" flipV="1">
                <a:off x="4840663" y="3211692"/>
                <a:ext cx="841015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22" name="ís1íḓè">
                <a:extLst>
                  <a:ext uri="{FF2B5EF4-FFF2-40B4-BE49-F238E27FC236}">
                    <a16:creationId xmlns:a16="http://schemas.microsoft.com/office/drawing/2014/main" id="{66A65D0D-675F-A4D7-10A4-D723ABA1C9CD}"/>
                  </a:ext>
                </a:extLst>
              </p:cNvPr>
              <p:cNvCxnSpPr/>
              <p:nvPr/>
            </p:nvCxnSpPr>
            <p:spPr>
              <a:xfrm flipH="1">
                <a:off x="4649131" y="3598558"/>
                <a:ext cx="127000" cy="0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iŝ1ïďê">
                <a:extLst>
                  <a:ext uri="{FF2B5EF4-FFF2-40B4-BE49-F238E27FC236}">
                    <a16:creationId xmlns:a16="http://schemas.microsoft.com/office/drawing/2014/main" id="{F31F3302-1B90-5131-8A25-98A35A7FBDB4}"/>
                  </a:ext>
                </a:extLst>
              </p:cNvPr>
              <p:cNvSpPr/>
              <p:nvPr/>
            </p:nvSpPr>
            <p:spPr>
              <a:xfrm>
                <a:off x="4783829" y="3549725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ïṡḷïḋé">
              <a:extLst>
                <a:ext uri="{FF2B5EF4-FFF2-40B4-BE49-F238E27FC236}">
                  <a16:creationId xmlns:a16="http://schemas.microsoft.com/office/drawing/2014/main" id="{AB0BE113-ACD0-6071-0577-C6A03B74E0B7}"/>
                </a:ext>
              </a:extLst>
            </p:cNvPr>
            <p:cNvGrpSpPr/>
            <p:nvPr/>
          </p:nvGrpSpPr>
          <p:grpSpPr>
            <a:xfrm>
              <a:off x="6497622" y="3211692"/>
              <a:ext cx="1032547" cy="841015"/>
              <a:chOff x="6497622" y="3211692"/>
              <a:chExt cx="1032547" cy="841015"/>
            </a:xfrm>
          </p:grpSpPr>
          <p:sp>
            <p:nvSpPr>
              <p:cNvPr id="16" name="îṥḷïḋe">
                <a:extLst>
                  <a:ext uri="{FF2B5EF4-FFF2-40B4-BE49-F238E27FC236}">
                    <a16:creationId xmlns:a16="http://schemas.microsoft.com/office/drawing/2014/main" id="{41231FE6-11BC-DEF3-450C-D1AF86C25DCF}"/>
                  </a:ext>
                </a:extLst>
              </p:cNvPr>
              <p:cNvSpPr/>
              <p:nvPr/>
            </p:nvSpPr>
            <p:spPr>
              <a:xfrm rot="13500000" flipH="1" flipV="1">
                <a:off x="6497622" y="3211692"/>
                <a:ext cx="841015" cy="841016"/>
              </a:xfrm>
              <a:prstGeom prst="arc">
                <a:avLst>
                  <a:gd name="adj1" fmla="val 16041187"/>
                  <a:gd name="adj2" fmla="val 426928"/>
                </a:avLst>
              </a:prstGeom>
              <a:ln w="6350">
                <a:solidFill>
                  <a:schemeClr val="bg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isļïḍè">
                <a:extLst>
                  <a:ext uri="{FF2B5EF4-FFF2-40B4-BE49-F238E27FC236}">
                    <a16:creationId xmlns:a16="http://schemas.microsoft.com/office/drawing/2014/main" id="{9D7FB3AE-89EF-4211-B69C-0BFED8CE1DC4}"/>
                  </a:ext>
                </a:extLst>
              </p:cNvPr>
              <p:cNvSpPr/>
              <p:nvPr/>
            </p:nvSpPr>
            <p:spPr>
              <a:xfrm>
                <a:off x="6585479" y="3299553"/>
                <a:ext cx="661484" cy="66148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îslïdé">
                <a:extLst>
                  <a:ext uri="{FF2B5EF4-FFF2-40B4-BE49-F238E27FC236}">
                    <a16:creationId xmlns:a16="http://schemas.microsoft.com/office/drawing/2014/main" id="{A872EF1B-FFF4-CF59-C82C-1EC79FEA1532}"/>
                  </a:ext>
                </a:extLst>
              </p:cNvPr>
              <p:cNvSpPr/>
              <p:nvPr/>
            </p:nvSpPr>
            <p:spPr>
              <a:xfrm flipH="1">
                <a:off x="7297805" y="3549725"/>
                <a:ext cx="97666" cy="9766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19" name="ï$ľiďè">
                <a:extLst>
                  <a:ext uri="{FF2B5EF4-FFF2-40B4-BE49-F238E27FC236}">
                    <a16:creationId xmlns:a16="http://schemas.microsoft.com/office/drawing/2014/main" id="{17A87C81-4367-5E16-5838-934691EC6EB1}"/>
                  </a:ext>
                </a:extLst>
              </p:cNvPr>
              <p:cNvCxnSpPr/>
              <p:nvPr/>
            </p:nvCxnSpPr>
            <p:spPr>
              <a:xfrm>
                <a:off x="7403169" y="3598558"/>
                <a:ext cx="127000" cy="0"/>
              </a:xfrm>
              <a:prstGeom prst="line">
                <a:avLst/>
              </a:prstGeom>
              <a:ln cap="rnd">
                <a:solidFill>
                  <a:schemeClr val="bg1">
                    <a:lumMod val="75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A7A39C9-83A7-D19A-88D4-D75AEE645CCF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6384740-019F-E29D-0641-8E22288CD27D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E22E8FA-B3AC-D108-5653-1DC5260D56A8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胃肠道疾病的预防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30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454368" y="4233626"/>
            <a:ext cx="49987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天气候多变，早午晚及室内外温差较大，呼吸道黏膜不断受到乍暖乍寒的刺激，抵抗力减弱，给病原微生物提供了可乘之机，极易使人伤风感冒，还会引起扁桃体炎、气管炎和肺炎。患有慢性气管炎和哮喘的病人，症状也往往加重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79CB1BA-BB30-43C0-0869-8E40FA4F0567}"/>
              </a:ext>
            </a:extLst>
          </p:cNvPr>
          <p:cNvGrpSpPr/>
          <p:nvPr/>
        </p:nvGrpSpPr>
        <p:grpSpPr>
          <a:xfrm>
            <a:off x="738912" y="1514109"/>
            <a:ext cx="4842124" cy="2268214"/>
            <a:chOff x="910976" y="2825308"/>
            <a:chExt cx="4842124" cy="2268214"/>
          </a:xfrm>
        </p:grpSpPr>
        <p:sp>
          <p:nvSpPr>
            <p:cNvPr id="9" name="文本框 8"/>
            <p:cNvSpPr txBox="1"/>
            <p:nvPr/>
          </p:nvSpPr>
          <p:spPr>
            <a:xfrm>
              <a:off x="910976" y="3622350"/>
              <a:ext cx="4842124" cy="1471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注意随温度变化选择衣物，多增加户外活动，积极锻炼，增强体质，保持学习生活环境的良好通风，尽量避免出入公共场所。要适当多饮水，多食新鲜水果和蔬菜，适当补充维生素，经常使用冷水洗脸。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E5A031B-30EE-907B-93D0-25960D4CAD34}"/>
                </a:ext>
              </a:extLst>
            </p:cNvPr>
            <p:cNvSpPr/>
            <p:nvPr/>
          </p:nvSpPr>
          <p:spPr>
            <a:xfrm>
              <a:off x="910976" y="2825308"/>
              <a:ext cx="4842124" cy="7102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要遵循 “春捂秋冻”和“耐寒锻炼从秋始”的规律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CB8EEE0-8783-330C-F4EF-1B37E39C3D7C}"/>
              </a:ext>
            </a:extLst>
          </p:cNvPr>
          <p:cNvSpPr txBox="1"/>
          <p:nvPr/>
        </p:nvSpPr>
        <p:spPr>
          <a:xfrm>
            <a:off x="2121802" y="2912090"/>
            <a:ext cx="3771072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238E944-63B2-0EE5-26C0-B6421F3AEF67}"/>
              </a:ext>
            </a:extLst>
          </p:cNvPr>
          <p:cNvGrpSpPr/>
          <p:nvPr/>
        </p:nvGrpSpPr>
        <p:grpSpPr>
          <a:xfrm>
            <a:off x="738912" y="3969197"/>
            <a:ext cx="4842124" cy="1923504"/>
            <a:chOff x="910976" y="2825308"/>
            <a:chExt cx="4842124" cy="192350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B853B74-B85C-940C-6EF0-28AF92EB42BB}"/>
                </a:ext>
              </a:extLst>
            </p:cNvPr>
            <p:cNvSpPr txBox="1"/>
            <p:nvPr/>
          </p:nvSpPr>
          <p:spPr>
            <a:xfrm>
              <a:off x="910976" y="3622350"/>
              <a:ext cx="4842124" cy="1126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应大量喝水，宜吃清淡食物，如蔬菜、水果等，不宜吃肥腻、煎炸及过凉的食物，少吃辛辣食物，多吃养阴润肺食物，如梨、萝卜等。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BB0ED26-98D0-86A3-766F-7283289E34B1}"/>
                </a:ext>
              </a:extLst>
            </p:cNvPr>
            <p:cNvSpPr/>
            <p:nvPr/>
          </p:nvSpPr>
          <p:spPr>
            <a:xfrm>
              <a:off x="910976" y="2825308"/>
              <a:ext cx="4842124" cy="7102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如果已感染感冒等呼吸道疾病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7F51B9E-3431-8FC0-0ACA-CE972FDEB28A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22BE971-1F2E-A365-9AC0-117158906878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586502F-BB1F-FFC4-8743-FBFCA642A1B4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呼吸道感染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6F11439-71CB-ADC7-BEA8-F2C9A858A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966" y="1514109"/>
            <a:ext cx="4761786" cy="2564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687D72E-4B83-BCC7-A91A-1CA662D9D55C}"/>
              </a:ext>
            </a:extLst>
          </p:cNvPr>
          <p:cNvGrpSpPr/>
          <p:nvPr/>
        </p:nvGrpSpPr>
        <p:grpSpPr>
          <a:xfrm>
            <a:off x="4937760" y="1693903"/>
            <a:ext cx="5765899" cy="502920"/>
            <a:chOff x="1082040" y="2158723"/>
            <a:chExt cx="5765899" cy="502920"/>
          </a:xfrm>
        </p:grpSpPr>
        <p:sp>
          <p:nvSpPr>
            <p:cNvPr id="5" name="文本框 4"/>
            <p:cNvSpPr txBox="1"/>
            <p:nvPr/>
          </p:nvSpPr>
          <p:spPr>
            <a:xfrm>
              <a:off x="1584960" y="2176651"/>
              <a:ext cx="5262979" cy="4381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注意天气变化，加强户外活动，增强机体抵抗力；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EB3407A9-AAF1-11F6-08E5-E729844B0A17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D2F979A-E59C-E1E9-1EFE-34CCF7C31F29}"/>
              </a:ext>
            </a:extLst>
          </p:cNvPr>
          <p:cNvGrpSpPr/>
          <p:nvPr/>
        </p:nvGrpSpPr>
        <p:grpSpPr>
          <a:xfrm>
            <a:off x="4937760" y="2462530"/>
            <a:ext cx="6385561" cy="1273655"/>
            <a:chOff x="1082040" y="2158723"/>
            <a:chExt cx="6385561" cy="1273655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080FC4E-462B-7BFA-AA4C-DD425D3EFEFB}"/>
                </a:ext>
              </a:extLst>
            </p:cNvPr>
            <p:cNvSpPr txBox="1"/>
            <p:nvPr/>
          </p:nvSpPr>
          <p:spPr>
            <a:xfrm>
              <a:off x="1584961" y="2176650"/>
              <a:ext cx="5882640" cy="1255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注意保暖，但最好不要过早、过多添加衣褥，让机体逐渐适应忽热忽凉的环境；如果在外活动的满头大汗，回来时要用毛巾擦拭汗水，不要脱掉衣服吹风。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D0F35EB-313F-16FA-25BD-E0013B2FD590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4ECE558-1AB9-0326-9454-0930B07A4ACE}"/>
              </a:ext>
            </a:extLst>
          </p:cNvPr>
          <p:cNvGrpSpPr/>
          <p:nvPr/>
        </p:nvGrpSpPr>
        <p:grpSpPr>
          <a:xfrm>
            <a:off x="4937760" y="3969961"/>
            <a:ext cx="6324601" cy="843859"/>
            <a:chOff x="1082040" y="2158723"/>
            <a:chExt cx="6324601" cy="84385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2005DC4-1B72-D65E-079E-B00764FFB7B4}"/>
                </a:ext>
              </a:extLst>
            </p:cNvPr>
            <p:cNvSpPr txBox="1"/>
            <p:nvPr/>
          </p:nvSpPr>
          <p:spPr>
            <a:xfrm>
              <a:off x="1584960" y="2176650"/>
              <a:ext cx="5821681" cy="82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有哮喘病史的人要尽量减少与致敏因素接触，已知过敏原因者，更应杜绝接触；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2A69B02-AE3E-A824-C07D-0E96D266F215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D99EEAE-4AB6-356B-3976-BFD94944C6BA}"/>
              </a:ext>
            </a:extLst>
          </p:cNvPr>
          <p:cNvGrpSpPr/>
          <p:nvPr/>
        </p:nvGrpSpPr>
        <p:grpSpPr>
          <a:xfrm>
            <a:off x="4937760" y="5089592"/>
            <a:ext cx="6385561" cy="502920"/>
            <a:chOff x="1082040" y="2158723"/>
            <a:chExt cx="6385561" cy="50292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50F5690-5AC2-331D-F15B-52DCDDB6691D}"/>
                </a:ext>
              </a:extLst>
            </p:cNvPr>
            <p:cNvSpPr txBox="1"/>
            <p:nvPr/>
          </p:nvSpPr>
          <p:spPr>
            <a:xfrm>
              <a:off x="1584961" y="2176650"/>
              <a:ext cx="5882640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加强室内通风，特别是办公室和会场等人群集中的地方。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063A027-0133-938D-8B68-33D102E95E09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2C4A5A1-5BD6-567C-27E1-796932E366BD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33E1D4-47E2-9769-0FE3-6998C56DC733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02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FE54BC6-DBB5-9070-4AF3-4E5D10FA5B42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呼吸道感染的预防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21BEC0DA-36B0-A774-64D8-389E0F4C7F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8390" y="1491870"/>
            <a:ext cx="2654860" cy="4424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3813D22-BFFB-A856-CFEB-68303C55DA16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2C1D6-73CE-0DDE-4B03-00BA2B10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10768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632BB09-A1DF-E223-1A87-0BBDE03C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3680" y="0"/>
              <a:ext cx="5608320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A102915-5EB9-0370-4462-DA46CC3EF2A8}"/>
                </a:ext>
              </a:extLst>
            </p:cNvPr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chemeClr val="bg1">
                    <a:alpha val="7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A41469F-4543-106A-A8F5-FAAE7EC8CEEA}"/>
              </a:ext>
            </a:extLst>
          </p:cNvPr>
          <p:cNvSpPr txBox="1"/>
          <p:nvPr/>
        </p:nvSpPr>
        <p:spPr>
          <a:xfrm>
            <a:off x="5560892" y="2944318"/>
            <a:ext cx="6143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323031"/>
                </a:solidFill>
                <a:effectLst/>
                <a:cs typeface="+mn-ea"/>
                <a:sym typeface="+mn-lt"/>
              </a:rPr>
              <a:t>秋季的疾病预防</a:t>
            </a:r>
            <a:endParaRPr lang="zh-CN" altLang="en-US" sz="6000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AECE49-DB01-23A1-8417-1C289ED0B719}"/>
              </a:ext>
            </a:extLst>
          </p:cNvPr>
          <p:cNvSpPr/>
          <p:nvPr/>
        </p:nvSpPr>
        <p:spPr>
          <a:xfrm>
            <a:off x="8438618" y="4021051"/>
            <a:ext cx="387976" cy="59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DC3B5D3-F4C1-D76D-8012-27F287607646}"/>
              </a:ext>
            </a:extLst>
          </p:cNvPr>
          <p:cNvSpPr/>
          <p:nvPr/>
        </p:nvSpPr>
        <p:spPr>
          <a:xfrm>
            <a:off x="7704363" y="2175462"/>
            <a:ext cx="1856487" cy="584853"/>
          </a:xfrm>
          <a:prstGeom prst="roundRect">
            <a:avLst>
              <a:gd name="adj" fmla="val 3157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DECF1F3-F1D0-A91B-A8CB-95F09A494DFC}"/>
              </a:ext>
            </a:extLst>
          </p:cNvPr>
          <p:cNvSpPr txBox="1"/>
          <p:nvPr/>
        </p:nvSpPr>
        <p:spPr>
          <a:xfrm>
            <a:off x="6567586" y="4288611"/>
            <a:ext cx="41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12095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40201" y="1966561"/>
            <a:ext cx="8311597" cy="82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秋季天气慢慢转冷，爆出性的无氧运动轻易引起身体不适，甚至造成运动损害，所以，健身时一定要选择动作幅度较小、热量消耗较大的有氧运动。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CC4080-6A4D-4B2E-A446-5155C1893F92}"/>
              </a:ext>
            </a:extLst>
          </p:cNvPr>
          <p:cNvGrpSpPr/>
          <p:nvPr/>
        </p:nvGrpSpPr>
        <p:grpSpPr>
          <a:xfrm>
            <a:off x="1066800" y="3716651"/>
            <a:ext cx="2667000" cy="1413699"/>
            <a:chOff x="792480" y="3716651"/>
            <a:chExt cx="2667000" cy="1413699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44B07460-325B-2AB6-7A56-DDA28B9BEA15}"/>
                </a:ext>
              </a:extLst>
            </p:cNvPr>
            <p:cNvSpPr/>
            <p:nvPr/>
          </p:nvSpPr>
          <p:spPr>
            <a:xfrm>
              <a:off x="792480" y="3716651"/>
              <a:ext cx="2667000" cy="14136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92480" y="4055441"/>
              <a:ext cx="2667000" cy="744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青年人，可以安排跑步等高冲击有氧运动。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49F2791-8B48-FCB1-4858-CD69A6C34D52}"/>
              </a:ext>
            </a:extLst>
          </p:cNvPr>
          <p:cNvGrpSpPr/>
          <p:nvPr/>
        </p:nvGrpSpPr>
        <p:grpSpPr>
          <a:xfrm>
            <a:off x="4775379" y="3716651"/>
            <a:ext cx="2667000" cy="1413699"/>
            <a:chOff x="792480" y="3716651"/>
            <a:chExt cx="2667000" cy="1413699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FDBC33-CBA0-047D-66A2-7FF44D1EEE11}"/>
                </a:ext>
              </a:extLst>
            </p:cNvPr>
            <p:cNvSpPr/>
            <p:nvPr/>
          </p:nvSpPr>
          <p:spPr>
            <a:xfrm>
              <a:off x="792480" y="3716651"/>
              <a:ext cx="2667000" cy="14136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605DA1F-814B-218B-AD4F-B2421FD07DE9}"/>
                </a:ext>
              </a:extLst>
            </p:cNvPr>
            <p:cNvSpPr txBox="1"/>
            <p:nvPr/>
          </p:nvSpPr>
          <p:spPr>
            <a:xfrm>
              <a:off x="792480" y="4055441"/>
              <a:ext cx="2667000" cy="744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中年人可安排快走、慢跑、爬楼梯等低冲击有氧运动。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BE14DE8-7515-93DE-5381-81F9BA682740}"/>
              </a:ext>
            </a:extLst>
          </p:cNvPr>
          <p:cNvGrpSpPr/>
          <p:nvPr/>
        </p:nvGrpSpPr>
        <p:grpSpPr>
          <a:xfrm>
            <a:off x="8483958" y="3716650"/>
            <a:ext cx="2667000" cy="1413699"/>
            <a:chOff x="792480" y="3716651"/>
            <a:chExt cx="2667000" cy="141369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3661C48-B526-10F8-37D7-8262B9D422CE}"/>
                </a:ext>
              </a:extLst>
            </p:cNvPr>
            <p:cNvSpPr/>
            <p:nvPr/>
          </p:nvSpPr>
          <p:spPr>
            <a:xfrm>
              <a:off x="792480" y="3716651"/>
              <a:ext cx="2667000" cy="14136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432DAFF-9310-061C-51D6-CD2A3FADFB49}"/>
                </a:ext>
              </a:extLst>
            </p:cNvPr>
            <p:cNvSpPr txBox="1"/>
            <p:nvPr/>
          </p:nvSpPr>
          <p:spPr>
            <a:xfrm>
              <a:off x="792480" y="4055441"/>
              <a:ext cx="2667000" cy="744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老年人可安排散步、瑜伽、太极拳等项目。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BA9E8BA-4525-C8C8-D1A8-89537ECFD0BB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9D3CBB4-E1F8-1C23-AEE3-5FE0D7D64542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03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90DE95B-2A13-2398-0A64-747F86BDBFBD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以有氧运动为主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A91D708-8164-AB85-DA95-11FE07DE5E11}"/>
              </a:ext>
            </a:extLst>
          </p:cNvPr>
          <p:cNvSpPr/>
          <p:nvPr/>
        </p:nvSpPr>
        <p:spPr>
          <a:xfrm>
            <a:off x="4241201" y="4714763"/>
            <a:ext cx="940399" cy="940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4563" y="2464680"/>
            <a:ext cx="58778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年青人秋季锻炼可以适当加大运动量，时间可以长一些，比如跑步，可以比夏季多10—15分钟。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中年人身体状况一般都处于下降趋势，不要由于工作忙就不健身了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AB4D30-DCE0-F85C-779F-3A5C4CDD1F91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0D862C9-2DC1-79E3-21B2-61DB62AED604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03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98C6158-C744-6507-DEBD-62316582ACF7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运动需坚持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567FEE9-B655-08F5-A18C-C44BA3AEA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699961"/>
            <a:ext cx="3764280" cy="376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4D2C1D6-73CE-0DDE-4B03-00BA2B105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768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32BB09-A1DF-E223-1A87-0BBDE03C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A102915-5EB9-0370-4462-DA46CC3EF2A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alpha val="80000"/>
                </a:schemeClr>
              </a:gs>
              <a:gs pos="81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54CE12-5AB4-F5C2-A8BB-EE6F1956E04F}"/>
              </a:ext>
            </a:extLst>
          </p:cNvPr>
          <p:cNvGrpSpPr/>
          <p:nvPr/>
        </p:nvGrpSpPr>
        <p:grpSpPr>
          <a:xfrm>
            <a:off x="692685" y="2622529"/>
            <a:ext cx="3858326" cy="906359"/>
            <a:chOff x="660399" y="3429000"/>
            <a:chExt cx="3393441" cy="1000860"/>
          </a:xfrm>
        </p:grpSpPr>
        <p:sp>
          <p:nvSpPr>
            <p:cNvPr id="3" name="ïṩḷïdê">
              <a:extLst>
                <a:ext uri="{FF2B5EF4-FFF2-40B4-BE49-F238E27FC236}">
                  <a16:creationId xmlns:a16="http://schemas.microsoft.com/office/drawing/2014/main" id="{5B8EA66B-B44E-9F1F-8F7B-B71D90F23478}"/>
                </a:ext>
              </a:extLst>
            </p:cNvPr>
            <p:cNvSpPr/>
            <p:nvPr/>
          </p:nvSpPr>
          <p:spPr>
            <a:xfrm>
              <a:off x="660400" y="3429000"/>
              <a:ext cx="3393440" cy="1000860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01600" sx="105000" sy="105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íṣ1ïde">
              <a:extLst>
                <a:ext uri="{FF2B5EF4-FFF2-40B4-BE49-F238E27FC236}">
                  <a16:creationId xmlns:a16="http://schemas.microsoft.com/office/drawing/2014/main" id="{FD9052DB-0496-90CA-2CFD-05AA809680B3}"/>
                </a:ext>
              </a:extLst>
            </p:cNvPr>
            <p:cNvSpPr txBox="1"/>
            <p:nvPr/>
          </p:nvSpPr>
          <p:spPr bwMode="auto">
            <a:xfrm>
              <a:off x="660399" y="3429000"/>
              <a:ext cx="3393440" cy="100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cs typeface="+mn-ea"/>
                  <a:sym typeface="+mn-lt"/>
                </a:rPr>
                <a:t>01.</a:t>
              </a: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秋季健康小知识</a:t>
              </a:r>
            </a:p>
          </p:txBody>
        </p:sp>
      </p:grpSp>
      <p:sp>
        <p:nvSpPr>
          <p:cNvPr id="15" name="iSļiḋê">
            <a:extLst>
              <a:ext uri="{FF2B5EF4-FFF2-40B4-BE49-F238E27FC236}">
                <a16:creationId xmlns:a16="http://schemas.microsoft.com/office/drawing/2014/main" id="{5BABE018-D9A7-3434-B27B-F4CC441B25CE}"/>
              </a:ext>
            </a:extLst>
          </p:cNvPr>
          <p:cNvSpPr txBox="1"/>
          <p:nvPr/>
        </p:nvSpPr>
        <p:spPr bwMode="auto">
          <a:xfrm>
            <a:off x="649990" y="1103737"/>
            <a:ext cx="4283960" cy="95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4800" b="1" dirty="0">
                <a:solidFill>
                  <a:schemeClr val="accent2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8AE977C-29C4-78D2-07BD-A34061674D38}"/>
              </a:ext>
            </a:extLst>
          </p:cNvPr>
          <p:cNvGrpSpPr/>
          <p:nvPr/>
        </p:nvGrpSpPr>
        <p:grpSpPr>
          <a:xfrm>
            <a:off x="692685" y="4095799"/>
            <a:ext cx="3858326" cy="906359"/>
            <a:chOff x="660399" y="3429000"/>
            <a:chExt cx="3393441" cy="1000860"/>
          </a:xfrm>
        </p:grpSpPr>
        <p:sp>
          <p:nvSpPr>
            <p:cNvPr id="33" name="ïṩḷïdê">
              <a:extLst>
                <a:ext uri="{FF2B5EF4-FFF2-40B4-BE49-F238E27FC236}">
                  <a16:creationId xmlns:a16="http://schemas.microsoft.com/office/drawing/2014/main" id="{2157208D-942B-492A-AA41-BEFBED840F5A}"/>
                </a:ext>
              </a:extLst>
            </p:cNvPr>
            <p:cNvSpPr/>
            <p:nvPr/>
          </p:nvSpPr>
          <p:spPr>
            <a:xfrm>
              <a:off x="660400" y="3429000"/>
              <a:ext cx="3393440" cy="1000860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01600" sx="105000" sy="105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íṣ1ïde">
              <a:extLst>
                <a:ext uri="{FF2B5EF4-FFF2-40B4-BE49-F238E27FC236}">
                  <a16:creationId xmlns:a16="http://schemas.microsoft.com/office/drawing/2014/main" id="{516EC80D-562B-4C50-77E2-A1BC6282E39D}"/>
                </a:ext>
              </a:extLst>
            </p:cNvPr>
            <p:cNvSpPr txBox="1"/>
            <p:nvPr/>
          </p:nvSpPr>
          <p:spPr bwMode="auto">
            <a:xfrm>
              <a:off x="660399" y="3429000"/>
              <a:ext cx="3393440" cy="100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03.</a:t>
              </a:r>
              <a:r>
                <a:rPr lang="zh-CN" altLang="en-US" sz="3200" dirty="0">
                  <a:solidFill>
                    <a:srgbClr val="323031"/>
                  </a:solidFill>
                  <a:effectLst/>
                  <a:cs typeface="+mn-ea"/>
                  <a:sym typeface="+mn-lt"/>
                </a:rPr>
                <a:t>秋季的疾病预防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05808F4-EA9E-A4CE-5059-8C70331620A1}"/>
              </a:ext>
            </a:extLst>
          </p:cNvPr>
          <p:cNvGrpSpPr/>
          <p:nvPr/>
        </p:nvGrpSpPr>
        <p:grpSpPr>
          <a:xfrm>
            <a:off x="5173245" y="2622529"/>
            <a:ext cx="3858326" cy="906359"/>
            <a:chOff x="660399" y="3429000"/>
            <a:chExt cx="3393441" cy="1000860"/>
          </a:xfrm>
        </p:grpSpPr>
        <p:sp>
          <p:nvSpPr>
            <p:cNvPr id="36" name="ïṩḷïdê">
              <a:extLst>
                <a:ext uri="{FF2B5EF4-FFF2-40B4-BE49-F238E27FC236}">
                  <a16:creationId xmlns:a16="http://schemas.microsoft.com/office/drawing/2014/main" id="{8E4DA4A8-5A5F-5652-37E7-98986F148ABE}"/>
                </a:ext>
              </a:extLst>
            </p:cNvPr>
            <p:cNvSpPr/>
            <p:nvPr/>
          </p:nvSpPr>
          <p:spPr>
            <a:xfrm>
              <a:off x="660400" y="3429000"/>
              <a:ext cx="3393440" cy="1000860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01600" sx="105000" sy="105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íṣ1ïde">
              <a:extLst>
                <a:ext uri="{FF2B5EF4-FFF2-40B4-BE49-F238E27FC236}">
                  <a16:creationId xmlns:a16="http://schemas.microsoft.com/office/drawing/2014/main" id="{7E1FB8B8-B9D4-F4BC-CCF5-9B011E1A8687}"/>
                </a:ext>
              </a:extLst>
            </p:cNvPr>
            <p:cNvSpPr txBox="1"/>
            <p:nvPr/>
          </p:nvSpPr>
          <p:spPr bwMode="auto">
            <a:xfrm>
              <a:off x="660399" y="3429000"/>
              <a:ext cx="3393440" cy="100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02.</a:t>
              </a:r>
              <a:r>
                <a:rPr lang="zh-CN" altLang="en-US" sz="3200" dirty="0">
                  <a:solidFill>
                    <a:srgbClr val="323031"/>
                  </a:solidFill>
                  <a:effectLst/>
                  <a:cs typeface="+mn-ea"/>
                  <a:sym typeface="+mn-lt"/>
                </a:rPr>
                <a:t>秋季健康运动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2F11269-03FD-50CC-B0D4-62BA1C28B23D}"/>
              </a:ext>
            </a:extLst>
          </p:cNvPr>
          <p:cNvGrpSpPr/>
          <p:nvPr/>
        </p:nvGrpSpPr>
        <p:grpSpPr>
          <a:xfrm>
            <a:off x="5173245" y="4095799"/>
            <a:ext cx="3858326" cy="906359"/>
            <a:chOff x="660399" y="3429000"/>
            <a:chExt cx="3393441" cy="1000860"/>
          </a:xfrm>
        </p:grpSpPr>
        <p:sp>
          <p:nvSpPr>
            <p:cNvPr id="39" name="ïṩḷïdê">
              <a:extLst>
                <a:ext uri="{FF2B5EF4-FFF2-40B4-BE49-F238E27FC236}">
                  <a16:creationId xmlns:a16="http://schemas.microsoft.com/office/drawing/2014/main" id="{9D28EE7E-FC0F-9D2C-5CE7-1273A85C65EB}"/>
                </a:ext>
              </a:extLst>
            </p:cNvPr>
            <p:cNvSpPr/>
            <p:nvPr/>
          </p:nvSpPr>
          <p:spPr>
            <a:xfrm>
              <a:off x="660400" y="3429000"/>
              <a:ext cx="3393440" cy="1000860"/>
            </a:xfrm>
            <a:prstGeom prst="roundRect">
              <a:avLst>
                <a:gd name="adj" fmla="val 3101"/>
              </a:avLst>
            </a:pr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101600" sx="105000" sy="105000" algn="c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íṣ1ïde">
              <a:extLst>
                <a:ext uri="{FF2B5EF4-FFF2-40B4-BE49-F238E27FC236}">
                  <a16:creationId xmlns:a16="http://schemas.microsoft.com/office/drawing/2014/main" id="{E13595DD-098F-ED47-D8CA-0A09E3143CA5}"/>
                </a:ext>
              </a:extLst>
            </p:cNvPr>
            <p:cNvSpPr txBox="1"/>
            <p:nvPr/>
          </p:nvSpPr>
          <p:spPr bwMode="auto">
            <a:xfrm>
              <a:off x="660399" y="3429000"/>
              <a:ext cx="3393440" cy="1000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04.</a:t>
              </a:r>
              <a:r>
                <a:rPr lang="zh-CN" altLang="en-US" sz="3200" dirty="0">
                  <a:solidFill>
                    <a:srgbClr val="323031"/>
                  </a:solidFill>
                  <a:effectLst/>
                  <a:cs typeface="+mn-ea"/>
                  <a:sym typeface="+mn-lt"/>
                </a:rPr>
                <a:t>秋季老人健康养生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5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95320" y="1446718"/>
            <a:ext cx="6417141" cy="4381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各个年龄段的人要根据自己的身体状况来选择活动的时间段。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5A1CBB4-FCF9-5C68-7624-BE1C72AA3A83}"/>
              </a:ext>
            </a:extLst>
          </p:cNvPr>
          <p:cNvGrpSpPr/>
          <p:nvPr/>
        </p:nvGrpSpPr>
        <p:grpSpPr>
          <a:xfrm>
            <a:off x="1310640" y="2303503"/>
            <a:ext cx="5913120" cy="843859"/>
            <a:chOff x="1082040" y="2158723"/>
            <a:chExt cx="5913120" cy="84385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4B2069B-C44F-F269-4107-B910305A1275}"/>
                </a:ext>
              </a:extLst>
            </p:cNvPr>
            <p:cNvSpPr txBox="1"/>
            <p:nvPr/>
          </p:nvSpPr>
          <p:spPr>
            <a:xfrm>
              <a:off x="1584960" y="2176650"/>
              <a:ext cx="5410200" cy="82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年青人由于身体对天气的适应能力较强，体质较好，体力恢复快，秋季健身时间可以安排在早晨和下午；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423D000-54BA-4C86-F334-3D25D1AEE9EB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27836D5-4693-02A0-3395-4CD54FD8437A}"/>
              </a:ext>
            </a:extLst>
          </p:cNvPr>
          <p:cNvGrpSpPr/>
          <p:nvPr/>
        </p:nvGrpSpPr>
        <p:grpSpPr>
          <a:xfrm>
            <a:off x="1310640" y="3439108"/>
            <a:ext cx="5913120" cy="843859"/>
            <a:chOff x="1082040" y="2158723"/>
            <a:chExt cx="5913120" cy="84385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4D21FA2-5896-DACD-B8DD-B0DB148D639C}"/>
                </a:ext>
              </a:extLst>
            </p:cNvPr>
            <p:cNvSpPr txBox="1"/>
            <p:nvPr/>
          </p:nvSpPr>
          <p:spPr>
            <a:xfrm>
              <a:off x="1584960" y="2176650"/>
              <a:ext cx="5410200" cy="82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中年人适应能力稍差，可以在放工后，18点—20点身心比较放松的时间段进行锻炼；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94187B9-992F-66B4-85E4-06D6A8CEA2B0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21ECFA8-DE3D-00B6-916C-D9D82D096A6D}"/>
              </a:ext>
            </a:extLst>
          </p:cNvPr>
          <p:cNvGrpSpPr/>
          <p:nvPr/>
        </p:nvGrpSpPr>
        <p:grpSpPr>
          <a:xfrm>
            <a:off x="1310640" y="4574713"/>
            <a:ext cx="5913120" cy="1273655"/>
            <a:chOff x="1082040" y="2158723"/>
            <a:chExt cx="5913120" cy="127365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0C6B3FA-A26C-9EA7-301A-1652B5D2C9BF}"/>
                </a:ext>
              </a:extLst>
            </p:cNvPr>
            <p:cNvSpPr txBox="1"/>
            <p:nvPr/>
          </p:nvSpPr>
          <p:spPr>
            <a:xfrm>
              <a:off x="1584960" y="2176650"/>
              <a:ext cx="5410200" cy="1255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老年人健身的时间一般应选在14点—19点，他们身体较差，选择温度最高、有阳光的时间进行健身，更轻易活动开，从而幸免身体损害。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8938B1F-2198-D4C4-6189-D3652BF724B0}"/>
                </a:ext>
              </a:extLst>
            </p:cNvPr>
            <p:cNvSpPr/>
            <p:nvPr/>
          </p:nvSpPr>
          <p:spPr>
            <a:xfrm>
              <a:off x="1082040" y="2158723"/>
              <a:ext cx="502920" cy="5029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D47C1EF-8DBE-759F-F09E-40A49EFC616C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FF1876C-D7CD-9B2E-9C35-ABDF7FBE9469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03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202326D-43CD-E9A9-1D52-63B43CC4C9CD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秋天运动选择好时间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1B70BB0-B0F0-E916-8383-30726641B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884" y="-5132"/>
            <a:ext cx="102758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3813D22-BFFB-A856-CFEB-68303C55DA16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2C1D6-73CE-0DDE-4B03-00BA2B10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10768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632BB09-A1DF-E223-1A87-0BBDE03C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3680" y="0"/>
              <a:ext cx="5608320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A102915-5EB9-0370-4462-DA46CC3EF2A8}"/>
                </a:ext>
              </a:extLst>
            </p:cNvPr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3000">
                  <a:schemeClr val="bg1">
                    <a:alpha val="7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A41469F-4543-106A-A8F5-FAAE7EC8CEEA}"/>
              </a:ext>
            </a:extLst>
          </p:cNvPr>
          <p:cNvSpPr txBox="1"/>
          <p:nvPr/>
        </p:nvSpPr>
        <p:spPr>
          <a:xfrm>
            <a:off x="5560892" y="2944318"/>
            <a:ext cx="614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23031"/>
                </a:solidFill>
                <a:effectLst/>
                <a:cs typeface="+mn-ea"/>
                <a:sym typeface="+mn-lt"/>
              </a:rPr>
              <a:t>秋季老人健康养生</a:t>
            </a:r>
            <a:endParaRPr lang="zh-CN" altLang="en-US" sz="5400" b="1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AECE49-DB01-23A1-8417-1C289ED0B719}"/>
              </a:ext>
            </a:extLst>
          </p:cNvPr>
          <p:cNvSpPr/>
          <p:nvPr/>
        </p:nvSpPr>
        <p:spPr>
          <a:xfrm>
            <a:off x="8438618" y="4021051"/>
            <a:ext cx="387976" cy="59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DC3B5D3-F4C1-D76D-8012-27F287607646}"/>
              </a:ext>
            </a:extLst>
          </p:cNvPr>
          <p:cNvSpPr/>
          <p:nvPr/>
        </p:nvSpPr>
        <p:spPr>
          <a:xfrm>
            <a:off x="7704363" y="2175462"/>
            <a:ext cx="1856487" cy="584853"/>
          </a:xfrm>
          <a:prstGeom prst="roundRect">
            <a:avLst>
              <a:gd name="adj" fmla="val 3157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6478B24-8CC4-3A03-10DD-C8C7836F0999}"/>
              </a:ext>
            </a:extLst>
          </p:cNvPr>
          <p:cNvSpPr txBox="1"/>
          <p:nvPr/>
        </p:nvSpPr>
        <p:spPr>
          <a:xfrm>
            <a:off x="6567586" y="4288611"/>
            <a:ext cx="41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40664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43828" y="1476843"/>
            <a:ext cx="9698492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立秋</a:t>
            </a: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之后，气清风寒万物变色，早晚凉风时至，秋风秋雨渐多，气候多变，此时，应顺应时令，重视养生，特别是老年人应该做到三个“坚持”，即秋冻、秋防、秋练，以提高健康水平，增强抗病能力，即机体的自身免疫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9548" y="3736888"/>
            <a:ext cx="48064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要遵循“耐寒锻炼从初秋开始”的规律，气温下降但不要急于添加过多的衣服，使身体有抗御风寒的能力，增强身体抵抗力。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l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但秋冻也不能过头，有支气管炎、胃炎等病史的人，则要注意适当保暖，防止旧病复发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BA623D8-A6B2-BADA-5317-BC2709A96E12}"/>
              </a:ext>
            </a:extLst>
          </p:cNvPr>
          <p:cNvSpPr/>
          <p:nvPr/>
        </p:nvSpPr>
        <p:spPr>
          <a:xfrm>
            <a:off x="1289548" y="3099188"/>
            <a:ext cx="1813560" cy="452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坚持秋冻</a:t>
            </a:r>
            <a:endParaRPr lang="zh-CN" altLang="en-US" sz="18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DF728A0-A684-51A2-3145-ABBC4D16CFA4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2A68624-F196-7B16-FC32-95C51FA620C0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04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90E8FB4-9174-FA16-5DCD-4306D93D71CA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老年养生注意事项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6BCAD6A-4FC1-D1A3-3705-B7C3A11DF2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099187"/>
            <a:ext cx="3886171" cy="2673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9E87D58-858F-EC8D-E4D1-DB7FD354688F}"/>
              </a:ext>
            </a:extLst>
          </p:cNvPr>
          <p:cNvGrpSpPr/>
          <p:nvPr/>
        </p:nvGrpSpPr>
        <p:grpSpPr>
          <a:xfrm>
            <a:off x="1059180" y="1420791"/>
            <a:ext cx="8503920" cy="1260387"/>
            <a:chOff x="1844040" y="1447799"/>
            <a:chExt cx="8503920" cy="123337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D69CD36-6101-5F00-FA3F-E69D024B76E3}"/>
                </a:ext>
              </a:extLst>
            </p:cNvPr>
            <p:cNvGrpSpPr/>
            <p:nvPr/>
          </p:nvGrpSpPr>
          <p:grpSpPr>
            <a:xfrm>
              <a:off x="1844040" y="1447799"/>
              <a:ext cx="8503920" cy="1233379"/>
              <a:chOff x="1508760" y="1143258"/>
              <a:chExt cx="8503920" cy="1462782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D57D820-B9D5-1916-ACBC-1514BFBB91C5}"/>
                  </a:ext>
                </a:extLst>
              </p:cNvPr>
              <p:cNvSpPr/>
              <p:nvPr/>
            </p:nvSpPr>
            <p:spPr>
              <a:xfrm>
                <a:off x="1524000" y="1295400"/>
                <a:ext cx="8488680" cy="131064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5463D93-9A79-2505-EA2E-E002191CE973}"/>
                  </a:ext>
                </a:extLst>
              </p:cNvPr>
              <p:cNvSpPr/>
              <p:nvPr/>
            </p:nvSpPr>
            <p:spPr>
              <a:xfrm>
                <a:off x="1508760" y="1143258"/>
                <a:ext cx="8488680" cy="1310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C734A02-CC2C-012D-A958-CDC692ED10AE}"/>
                </a:ext>
              </a:extLst>
            </p:cNvPr>
            <p:cNvSpPr txBox="1"/>
            <p:nvPr/>
          </p:nvSpPr>
          <p:spPr>
            <a:xfrm>
              <a:off x="2057400" y="1776247"/>
              <a:ext cx="8275320" cy="428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《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素问</a:t>
              </a: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?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四气调神大论</a:t>
              </a: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》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说 “秋三月，早卧早起，与鸡俱兴。”</a:t>
              </a:r>
              <a:endPara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940E99C-4138-BBD2-6DD0-AEF8331B5BA8}"/>
              </a:ext>
            </a:extLst>
          </p:cNvPr>
          <p:cNvGrpSpPr/>
          <p:nvPr/>
        </p:nvGrpSpPr>
        <p:grpSpPr>
          <a:xfrm>
            <a:off x="1920240" y="3061625"/>
            <a:ext cx="8503920" cy="1427120"/>
            <a:chOff x="1844040" y="1447799"/>
            <a:chExt cx="8503920" cy="123337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C8C86B1-D993-66AF-508C-8F8EBE871F8C}"/>
                </a:ext>
              </a:extLst>
            </p:cNvPr>
            <p:cNvGrpSpPr/>
            <p:nvPr/>
          </p:nvGrpSpPr>
          <p:grpSpPr>
            <a:xfrm>
              <a:off x="1844040" y="1447799"/>
              <a:ext cx="8503920" cy="1233379"/>
              <a:chOff x="1508760" y="1143258"/>
              <a:chExt cx="8503920" cy="1462782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AFD152C-3762-65DA-BB4E-414A7E464DE1}"/>
                  </a:ext>
                </a:extLst>
              </p:cNvPr>
              <p:cNvSpPr/>
              <p:nvPr/>
            </p:nvSpPr>
            <p:spPr>
              <a:xfrm>
                <a:off x="1524000" y="1295400"/>
                <a:ext cx="8488680" cy="131064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727ADCC-2246-1AF2-0168-5F329B372D9A}"/>
                  </a:ext>
                </a:extLst>
              </p:cNvPr>
              <p:cNvSpPr/>
              <p:nvPr/>
            </p:nvSpPr>
            <p:spPr>
              <a:xfrm>
                <a:off x="1508760" y="1143258"/>
                <a:ext cx="8488680" cy="1310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795A499-B953-F711-CA4A-538798A89362}"/>
                </a:ext>
              </a:extLst>
            </p:cNvPr>
            <p:cNvSpPr txBox="1"/>
            <p:nvPr/>
          </p:nvSpPr>
          <p:spPr>
            <a:xfrm>
              <a:off x="2057400" y="1623847"/>
              <a:ext cx="8275320" cy="713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早卧，以顺应阴精的收藏，以养“收”气。早起，以顺应阳气的舒长，使肺气得以舒展。常言道 “动则不衰，用则不退。”</a:t>
              </a:r>
              <a:endPara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AB3D1CE-28E0-6C53-2AE4-465687DCE2CC}"/>
              </a:ext>
            </a:extLst>
          </p:cNvPr>
          <p:cNvGrpSpPr/>
          <p:nvPr/>
        </p:nvGrpSpPr>
        <p:grpSpPr>
          <a:xfrm>
            <a:off x="2781300" y="4869191"/>
            <a:ext cx="8503920" cy="1603074"/>
            <a:chOff x="1844040" y="1447799"/>
            <a:chExt cx="8503920" cy="1233379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B44E0DD-C0E7-134C-73C6-BA783D8DA58E}"/>
                </a:ext>
              </a:extLst>
            </p:cNvPr>
            <p:cNvGrpSpPr/>
            <p:nvPr/>
          </p:nvGrpSpPr>
          <p:grpSpPr>
            <a:xfrm>
              <a:off x="1844040" y="1447799"/>
              <a:ext cx="8503920" cy="1233379"/>
              <a:chOff x="1508760" y="1143258"/>
              <a:chExt cx="8503920" cy="146278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310E293-8A9B-F24D-BB35-13724BA857FC}"/>
                  </a:ext>
                </a:extLst>
              </p:cNvPr>
              <p:cNvSpPr/>
              <p:nvPr/>
            </p:nvSpPr>
            <p:spPr>
              <a:xfrm>
                <a:off x="1524000" y="1295400"/>
                <a:ext cx="8488680" cy="1310640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625592D-E35A-DA23-13F1-47E1B787FC1F}"/>
                  </a:ext>
                </a:extLst>
              </p:cNvPr>
              <p:cNvSpPr/>
              <p:nvPr/>
            </p:nvSpPr>
            <p:spPr>
              <a:xfrm>
                <a:off x="1508760" y="1143258"/>
                <a:ext cx="8488680" cy="1310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1AA8827-12D2-DBBB-294D-0D0731A9878E}"/>
                </a:ext>
              </a:extLst>
            </p:cNvPr>
            <p:cNvSpPr txBox="1"/>
            <p:nvPr/>
          </p:nvSpPr>
          <p:spPr>
            <a:xfrm>
              <a:off x="2057400" y="1530075"/>
              <a:ext cx="8275320" cy="966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老年人应经常从事一些力所能及的劳动或运动，如扫地、浇花、登楼、做操、打太极拳户外散步、慢跑、跳交谊舞、短程旅游等，达到通血脉、利关节、丰肌肉、延缓各脏器组织的衰老的目的。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5F18EAC-45A7-E067-F1CD-A8745A50A260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2881DC6-AC97-CD60-EEC2-63EDA6315794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04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7327CA7-238F-8E8F-425E-FEDBE5189517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坚持秋练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íşľîďê">
            <a:extLst>
              <a:ext uri="{FF2B5EF4-FFF2-40B4-BE49-F238E27FC236}">
                <a16:creationId xmlns:a16="http://schemas.microsoft.com/office/drawing/2014/main" id="{58CC9CA2-0332-5060-29BD-4486C61D7211}"/>
              </a:ext>
            </a:extLst>
          </p:cNvPr>
          <p:cNvGrpSpPr/>
          <p:nvPr/>
        </p:nvGrpSpPr>
        <p:grpSpPr>
          <a:xfrm flipH="1">
            <a:off x="1053011" y="1888524"/>
            <a:ext cx="3484615" cy="704188"/>
            <a:chOff x="2981986" y="1665524"/>
            <a:chExt cx="2786107" cy="563030"/>
          </a:xfrm>
        </p:grpSpPr>
        <p:sp>
          <p:nvSpPr>
            <p:cNvPr id="41" name="ïsľíďê">
              <a:extLst>
                <a:ext uri="{FF2B5EF4-FFF2-40B4-BE49-F238E27FC236}">
                  <a16:creationId xmlns:a16="http://schemas.microsoft.com/office/drawing/2014/main" id="{8B995DDA-D43B-ACE2-C865-5039BCCB5B45}"/>
                </a:ext>
              </a:extLst>
            </p:cNvPr>
            <p:cNvSpPr/>
            <p:nvPr/>
          </p:nvSpPr>
          <p:spPr>
            <a:xfrm>
              <a:off x="3565318" y="1665524"/>
              <a:ext cx="2202775" cy="389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秋养指饮食调养和适当休息。</a:t>
              </a:r>
              <a:endPara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37" name="íŝľîḍè">
              <a:extLst>
                <a:ext uri="{FF2B5EF4-FFF2-40B4-BE49-F238E27FC236}">
                  <a16:creationId xmlns:a16="http://schemas.microsoft.com/office/drawing/2014/main" id="{78BEFCEE-94F6-D4B4-106E-1777C44D0D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2981986" y="1688554"/>
              <a:ext cx="540000" cy="540000"/>
              <a:chOff x="2832175" y="5599496"/>
              <a:chExt cx="540000" cy="540000"/>
            </a:xfrm>
          </p:grpSpPr>
          <p:sp>
            <p:nvSpPr>
              <p:cNvPr id="38" name="ïṧļîdè">
                <a:extLst>
                  <a:ext uri="{FF2B5EF4-FFF2-40B4-BE49-F238E27FC236}">
                    <a16:creationId xmlns:a16="http://schemas.microsoft.com/office/drawing/2014/main" id="{F74B67C8-BD06-0672-7A17-D8F9B564FD86}"/>
                  </a:ext>
                </a:extLst>
              </p:cNvPr>
              <p:cNvSpPr txBox="1"/>
              <p:nvPr/>
            </p:nvSpPr>
            <p:spPr>
              <a:xfrm flipH="1">
                <a:off x="2832175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íṥlídé">
                <a:extLst>
                  <a:ext uri="{FF2B5EF4-FFF2-40B4-BE49-F238E27FC236}">
                    <a16:creationId xmlns:a16="http://schemas.microsoft.com/office/drawing/2014/main" id="{0F4AD194-5D7B-AD49-0E5A-2527301D639C}"/>
                  </a:ext>
                </a:extLst>
              </p:cNvPr>
              <p:cNvSpPr/>
              <p:nvPr/>
            </p:nvSpPr>
            <p:spPr>
              <a:xfrm flipH="1">
                <a:off x="2989061" y="5731793"/>
                <a:ext cx="226228" cy="275406"/>
              </a:xfrm>
              <a:custGeom>
                <a:avLst/>
                <a:gdLst>
                  <a:gd name="connsiteX0" fmla="*/ 284197 w 438150"/>
                  <a:gd name="connsiteY0" fmla="*/ 621 h 533400"/>
                  <a:gd name="connsiteX1" fmla="*/ 286102 w 438150"/>
                  <a:gd name="connsiteY1" fmla="*/ 621 h 533400"/>
                  <a:gd name="connsiteX2" fmla="*/ 286102 w 438150"/>
                  <a:gd name="connsiteY2" fmla="*/ 124446 h 533400"/>
                  <a:gd name="connsiteX3" fmla="*/ 286102 w 438150"/>
                  <a:gd name="connsiteY3" fmla="*/ 126351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502 w 438150"/>
                  <a:gd name="connsiteY6" fmla="*/ 153021 h 533400"/>
                  <a:gd name="connsiteX7" fmla="*/ 438502 w 438150"/>
                  <a:gd name="connsiteY7" fmla="*/ 154926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4197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49907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724 w 438150"/>
                  <a:gd name="connsiteY34" fmla="*/ 133971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4197" y="621"/>
                    </a:moveTo>
                    <a:cubicBezTo>
                      <a:pt x="285149" y="621"/>
                      <a:pt x="286102" y="621"/>
                      <a:pt x="286102" y="621"/>
                    </a:cubicBezTo>
                    <a:lnTo>
                      <a:pt x="286102" y="124446"/>
                    </a:lnTo>
                    <a:lnTo>
                      <a:pt x="286102" y="126351"/>
                    </a:lnTo>
                    <a:cubicBezTo>
                      <a:pt x="287055" y="141591"/>
                      <a:pt x="299437" y="153021"/>
                      <a:pt x="314677" y="153021"/>
                    </a:cubicBezTo>
                    <a:lnTo>
                      <a:pt x="314677" y="153021"/>
                    </a:lnTo>
                    <a:lnTo>
                      <a:pt x="438502" y="153021"/>
                    </a:lnTo>
                    <a:cubicBezTo>
                      <a:pt x="438502" y="153974"/>
                      <a:pt x="438502" y="154926"/>
                      <a:pt x="438502" y="154926"/>
                    </a:cubicBezTo>
                    <a:lnTo>
                      <a:pt x="438502" y="505446"/>
                    </a:lnTo>
                    <a:cubicBezTo>
                      <a:pt x="438502" y="521639"/>
                      <a:pt x="426120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2734" y="534021"/>
                      <a:pt x="352" y="521639"/>
                      <a:pt x="352" y="505446"/>
                    </a:cubicBezTo>
                    <a:lnTo>
                      <a:pt x="352" y="29196"/>
                    </a:lnTo>
                    <a:cubicBezTo>
                      <a:pt x="352" y="13004"/>
                      <a:pt x="12734" y="621"/>
                      <a:pt x="28927" y="621"/>
                    </a:cubicBezTo>
                    <a:lnTo>
                      <a:pt x="284197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49907" y="314946"/>
                    </a:lnTo>
                    <a:cubicBezTo>
                      <a:pt x="280387" y="313994"/>
                      <a:pt x="305152" y="288276"/>
                      <a:pt x="305152" y="257796"/>
                    </a:cubicBezTo>
                    <a:cubicBezTo>
                      <a:pt x="305152" y="226364"/>
                      <a:pt x="279434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8957" y="219696"/>
                      <a:pt x="286102" y="236841"/>
                      <a:pt x="286102" y="257796"/>
                    </a:cubicBezTo>
                    <a:cubicBezTo>
                      <a:pt x="286102" y="278751"/>
                      <a:pt x="268957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724" y="133971"/>
                    </a:lnTo>
                    <a:cubicBezTo>
                      <a:pt x="308962" y="133019"/>
                      <a:pt x="305152" y="129209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iş1íḋe">
            <a:extLst>
              <a:ext uri="{FF2B5EF4-FFF2-40B4-BE49-F238E27FC236}">
                <a16:creationId xmlns:a16="http://schemas.microsoft.com/office/drawing/2014/main" id="{FF43FAB3-7188-EC58-233E-16A68A4031E5}"/>
              </a:ext>
            </a:extLst>
          </p:cNvPr>
          <p:cNvGrpSpPr/>
          <p:nvPr/>
        </p:nvGrpSpPr>
        <p:grpSpPr>
          <a:xfrm>
            <a:off x="7666243" y="1856605"/>
            <a:ext cx="3472747" cy="1424594"/>
            <a:chOff x="7891479" y="2003258"/>
            <a:chExt cx="2776618" cy="1139027"/>
          </a:xfrm>
        </p:grpSpPr>
        <p:sp>
          <p:nvSpPr>
            <p:cNvPr id="33" name="íṣ1ïḑè">
              <a:extLst>
                <a:ext uri="{FF2B5EF4-FFF2-40B4-BE49-F238E27FC236}">
                  <a16:creationId xmlns:a16="http://schemas.microsoft.com/office/drawing/2014/main" id="{CB60B9FF-F02E-C4B2-AD96-345AC6A5C141}"/>
                </a:ext>
              </a:extLst>
            </p:cNvPr>
            <p:cNvSpPr/>
            <p:nvPr/>
          </p:nvSpPr>
          <p:spPr>
            <a:xfrm>
              <a:off x="8465322" y="2003258"/>
              <a:ext cx="2202775" cy="1139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just">
                <a:lnSpc>
                  <a:spcPct val="14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祖国医药著作</a:t>
              </a:r>
              <a:r>
                <a:rPr lang="en-US" altLang="zh-CN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《</a:t>
              </a: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素问</a:t>
              </a:r>
              <a:r>
                <a:rPr lang="en-US" altLang="zh-CN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》</a:t>
              </a: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中指出 “五谷为养，五果为助，五菜为充，气味合而已之，以补益精气”。</a:t>
              </a:r>
              <a:endPara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29" name="íṩḻîḑé">
              <a:extLst>
                <a:ext uri="{FF2B5EF4-FFF2-40B4-BE49-F238E27FC236}">
                  <a16:creationId xmlns:a16="http://schemas.microsoft.com/office/drawing/2014/main" id="{55C3218E-8EB8-2069-E8E4-2F72D7A03963}"/>
                </a:ext>
              </a:extLst>
            </p:cNvPr>
            <p:cNvGrpSpPr>
              <a:grpSpLocks/>
            </p:cNvGrpSpPr>
            <p:nvPr/>
          </p:nvGrpSpPr>
          <p:grpSpPr>
            <a:xfrm>
              <a:off x="7891479" y="2026291"/>
              <a:ext cx="540000" cy="540000"/>
              <a:chOff x="4584079" y="5599496"/>
              <a:chExt cx="540000" cy="540000"/>
            </a:xfrm>
          </p:grpSpPr>
          <p:sp>
            <p:nvSpPr>
              <p:cNvPr id="30" name="ïš1íḍe">
                <a:extLst>
                  <a:ext uri="{FF2B5EF4-FFF2-40B4-BE49-F238E27FC236}">
                    <a16:creationId xmlns:a16="http://schemas.microsoft.com/office/drawing/2014/main" id="{AEDA008F-A222-9E11-0950-E9FFBA962874}"/>
                  </a:ext>
                </a:extLst>
              </p:cNvPr>
              <p:cNvSpPr txBox="1"/>
              <p:nvPr/>
            </p:nvSpPr>
            <p:spPr>
              <a:xfrm>
                <a:off x="4584079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iSliḓê">
                <a:extLst>
                  <a:ext uri="{FF2B5EF4-FFF2-40B4-BE49-F238E27FC236}">
                    <a16:creationId xmlns:a16="http://schemas.microsoft.com/office/drawing/2014/main" id="{FF4500B2-9A00-A2BB-80A5-85078A064872}"/>
                  </a:ext>
                </a:extLst>
              </p:cNvPr>
              <p:cNvSpPr/>
              <p:nvPr/>
            </p:nvSpPr>
            <p:spPr>
              <a:xfrm>
                <a:off x="4716376" y="5766219"/>
                <a:ext cx="275406" cy="206554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133 w 533400"/>
                  <a:gd name="connsiteY9" fmla="*/ 198741 h 400050"/>
                  <a:gd name="connsiteX10" fmla="*/ 351128 w 533400"/>
                  <a:gd name="connsiteY10" fmla="*/ 204456 h 400050"/>
                  <a:gd name="connsiteX11" fmla="*/ 351128 w 533400"/>
                  <a:gd name="connsiteY11" fmla="*/ 204456 h 400050"/>
                  <a:gd name="connsiteX12" fmla="*/ 267308 w 533400"/>
                  <a:gd name="connsiteY12" fmla="*/ 315899 h 400050"/>
                  <a:gd name="connsiteX13" fmla="*/ 264451 w 533400"/>
                  <a:gd name="connsiteY13" fmla="*/ 318756 h 400050"/>
                  <a:gd name="connsiteX14" fmla="*/ 224446 w 533400"/>
                  <a:gd name="connsiteY14" fmla="*/ 318756 h 400050"/>
                  <a:gd name="connsiteX15" fmla="*/ 224446 w 533400"/>
                  <a:gd name="connsiteY15" fmla="*/ 318756 h 400050"/>
                  <a:gd name="connsiteX16" fmla="*/ 162533 w 533400"/>
                  <a:gd name="connsiteY16" fmla="*/ 257796 h 400050"/>
                  <a:gd name="connsiteX17" fmla="*/ 160628 w 533400"/>
                  <a:gd name="connsiteY17" fmla="*/ 255891 h 400050"/>
                  <a:gd name="connsiteX18" fmla="*/ 120623 w 533400"/>
                  <a:gd name="connsiteY18" fmla="*/ 259701 h 400050"/>
                  <a:gd name="connsiteX19" fmla="*/ 120623 w 533400"/>
                  <a:gd name="connsiteY19" fmla="*/ 259701 h 400050"/>
                  <a:gd name="connsiteX20" fmla="*/ 32993 w 533400"/>
                  <a:gd name="connsiteY20" fmla="*/ 366381 h 400050"/>
                  <a:gd name="connsiteX21" fmla="*/ 31088 w 533400"/>
                  <a:gd name="connsiteY21" fmla="*/ 372096 h 400050"/>
                  <a:gd name="connsiteX22" fmla="*/ 40613 w 533400"/>
                  <a:gd name="connsiteY22" fmla="*/ 381621 h 400050"/>
                  <a:gd name="connsiteX23" fmla="*/ 40613 w 533400"/>
                  <a:gd name="connsiteY23" fmla="*/ 381621 h 400050"/>
                  <a:gd name="connsiteX24" fmla="*/ 497813 w 533400"/>
                  <a:gd name="connsiteY24" fmla="*/ 381621 h 400050"/>
                  <a:gd name="connsiteX25" fmla="*/ 503528 w 533400"/>
                  <a:gd name="connsiteY25" fmla="*/ 379716 h 400050"/>
                  <a:gd name="connsiteX26" fmla="*/ 506386 w 533400"/>
                  <a:gd name="connsiteY26" fmla="*/ 366381 h 400050"/>
                  <a:gd name="connsiteX27" fmla="*/ 506386 w 533400"/>
                  <a:gd name="connsiteY27" fmla="*/ 366381 h 400050"/>
                  <a:gd name="connsiteX28" fmla="*/ 398753 w 533400"/>
                  <a:gd name="connsiteY28" fmla="*/ 205409 h 400050"/>
                  <a:gd name="connsiteX29" fmla="*/ 391133 w 533400"/>
                  <a:gd name="connsiteY29" fmla="*/ 198741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626" y="621"/>
                      <a:pt x="534008" y="13004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8289"/>
                      <a:pt x="521626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2990" y="400671"/>
                      <a:pt x="608" y="388289"/>
                      <a:pt x="608" y="372096"/>
                    </a:cubicBezTo>
                    <a:lnTo>
                      <a:pt x="608" y="29196"/>
                    </a:lnTo>
                    <a:cubicBezTo>
                      <a:pt x="608" y="13004"/>
                      <a:pt x="12990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133" y="198741"/>
                    </a:moveTo>
                    <a:cubicBezTo>
                      <a:pt x="378751" y="189216"/>
                      <a:pt x="360653" y="192074"/>
                      <a:pt x="351128" y="204456"/>
                    </a:cubicBezTo>
                    <a:lnTo>
                      <a:pt x="351128" y="204456"/>
                    </a:lnTo>
                    <a:lnTo>
                      <a:pt x="267308" y="315899"/>
                    </a:lnTo>
                    <a:cubicBezTo>
                      <a:pt x="266355" y="316851"/>
                      <a:pt x="265403" y="317804"/>
                      <a:pt x="264451" y="318756"/>
                    </a:cubicBezTo>
                    <a:cubicBezTo>
                      <a:pt x="253021" y="330186"/>
                      <a:pt x="234923" y="330186"/>
                      <a:pt x="224446" y="318756"/>
                    </a:cubicBezTo>
                    <a:lnTo>
                      <a:pt x="224446" y="318756"/>
                    </a:lnTo>
                    <a:lnTo>
                      <a:pt x="162533" y="257796"/>
                    </a:lnTo>
                    <a:cubicBezTo>
                      <a:pt x="161580" y="256844"/>
                      <a:pt x="161580" y="256844"/>
                      <a:pt x="160628" y="255891"/>
                    </a:cubicBezTo>
                    <a:cubicBezTo>
                      <a:pt x="148246" y="245414"/>
                      <a:pt x="130148" y="247319"/>
                      <a:pt x="120623" y="259701"/>
                    </a:cubicBezTo>
                    <a:lnTo>
                      <a:pt x="120623" y="259701"/>
                    </a:lnTo>
                    <a:lnTo>
                      <a:pt x="32993" y="366381"/>
                    </a:lnTo>
                    <a:cubicBezTo>
                      <a:pt x="32040" y="368286"/>
                      <a:pt x="31088" y="370191"/>
                      <a:pt x="31088" y="372096"/>
                    </a:cubicBezTo>
                    <a:cubicBezTo>
                      <a:pt x="31088" y="377811"/>
                      <a:pt x="34898" y="381621"/>
                      <a:pt x="40613" y="381621"/>
                    </a:cubicBezTo>
                    <a:lnTo>
                      <a:pt x="40613" y="381621"/>
                    </a:lnTo>
                    <a:lnTo>
                      <a:pt x="497813" y="381621"/>
                    </a:lnTo>
                    <a:cubicBezTo>
                      <a:pt x="499718" y="381621"/>
                      <a:pt x="501623" y="380669"/>
                      <a:pt x="503528" y="379716"/>
                    </a:cubicBezTo>
                    <a:cubicBezTo>
                      <a:pt x="508290" y="376859"/>
                      <a:pt x="509243" y="371144"/>
                      <a:pt x="506386" y="366381"/>
                    </a:cubicBezTo>
                    <a:lnTo>
                      <a:pt x="506386" y="366381"/>
                    </a:lnTo>
                    <a:lnTo>
                      <a:pt x="398753" y="205409"/>
                    </a:lnTo>
                    <a:cubicBezTo>
                      <a:pt x="395896" y="202551"/>
                      <a:pt x="393990" y="200646"/>
                      <a:pt x="391133" y="198741"/>
                    </a:cubicBezTo>
                    <a:close/>
                    <a:moveTo>
                      <a:pt x="95858" y="57771"/>
                    </a:moveTo>
                    <a:cubicBezTo>
                      <a:pt x="74903" y="57771"/>
                      <a:pt x="57758" y="74916"/>
                      <a:pt x="57758" y="95871"/>
                    </a:cubicBezTo>
                    <a:cubicBezTo>
                      <a:pt x="57758" y="116826"/>
                      <a:pt x="74903" y="133971"/>
                      <a:pt x="95858" y="133971"/>
                    </a:cubicBezTo>
                    <a:cubicBezTo>
                      <a:pt x="116813" y="133971"/>
                      <a:pt x="133958" y="116826"/>
                      <a:pt x="133958" y="95871"/>
                    </a:cubicBezTo>
                    <a:cubicBezTo>
                      <a:pt x="133958" y="74916"/>
                      <a:pt x="116813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iśľïdê">
            <a:extLst>
              <a:ext uri="{FF2B5EF4-FFF2-40B4-BE49-F238E27FC236}">
                <a16:creationId xmlns:a16="http://schemas.microsoft.com/office/drawing/2014/main" id="{4B68F42A-8730-9238-EF87-33BE776BCA42}"/>
              </a:ext>
            </a:extLst>
          </p:cNvPr>
          <p:cNvGrpSpPr/>
          <p:nvPr/>
        </p:nvGrpSpPr>
        <p:grpSpPr>
          <a:xfrm>
            <a:off x="1053010" y="4498911"/>
            <a:ext cx="3484617" cy="1726215"/>
            <a:chOff x="1514414" y="4676415"/>
            <a:chExt cx="2786108" cy="1380187"/>
          </a:xfrm>
        </p:grpSpPr>
        <p:sp>
          <p:nvSpPr>
            <p:cNvPr id="25" name="îṡḷide">
              <a:extLst>
                <a:ext uri="{FF2B5EF4-FFF2-40B4-BE49-F238E27FC236}">
                  <a16:creationId xmlns:a16="http://schemas.microsoft.com/office/drawing/2014/main" id="{DA469BD6-282A-FF71-D73D-28A53B70EFAF}"/>
                </a:ext>
              </a:extLst>
            </p:cNvPr>
            <p:cNvSpPr/>
            <p:nvPr/>
          </p:nvSpPr>
          <p:spPr>
            <a:xfrm flipH="1">
              <a:off x="1514414" y="4676415"/>
              <a:ext cx="2202775" cy="1380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r">
                <a:lnSpc>
                  <a:spcPct val="14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秋季气候干燥，应适当多饮些开水、淡茶、豆浆以及牛奶等饮料，还应多吃些番薯、玉米、芝麻、青菜、柿子、香蕉、蜂蜜、红枣等柔润之品。</a:t>
              </a:r>
              <a:endPara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21" name="ïṣ1ide">
              <a:extLst>
                <a:ext uri="{FF2B5EF4-FFF2-40B4-BE49-F238E27FC236}">
                  <a16:creationId xmlns:a16="http://schemas.microsoft.com/office/drawing/2014/main" id="{282D5A41-CD97-F338-5F14-D920533C83C0}"/>
                </a:ext>
              </a:extLst>
            </p:cNvPr>
            <p:cNvGrpSpPr>
              <a:grpSpLocks/>
            </p:cNvGrpSpPr>
            <p:nvPr/>
          </p:nvGrpSpPr>
          <p:grpSpPr>
            <a:xfrm>
              <a:off x="3760522" y="4699447"/>
              <a:ext cx="540000" cy="540000"/>
              <a:chOff x="6335984" y="5599496"/>
              <a:chExt cx="540000" cy="540000"/>
            </a:xfrm>
          </p:grpSpPr>
          <p:sp>
            <p:nvSpPr>
              <p:cNvPr id="22" name="iṩlïḋe">
                <a:extLst>
                  <a:ext uri="{FF2B5EF4-FFF2-40B4-BE49-F238E27FC236}">
                    <a16:creationId xmlns:a16="http://schemas.microsoft.com/office/drawing/2014/main" id="{3F65F7DA-53C2-76AB-82FF-5A60D05800A3}"/>
                  </a:ext>
                </a:extLst>
              </p:cNvPr>
              <p:cNvSpPr txBox="1"/>
              <p:nvPr/>
            </p:nvSpPr>
            <p:spPr>
              <a:xfrm>
                <a:off x="6335984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îṡḻíďe">
                <a:extLst>
                  <a:ext uri="{FF2B5EF4-FFF2-40B4-BE49-F238E27FC236}">
                    <a16:creationId xmlns:a16="http://schemas.microsoft.com/office/drawing/2014/main" id="{4A54E861-B310-AA07-8CE6-14780AD88152}"/>
                  </a:ext>
                </a:extLst>
              </p:cNvPr>
              <p:cNvSpPr/>
              <p:nvPr/>
            </p:nvSpPr>
            <p:spPr>
              <a:xfrm>
                <a:off x="6468280" y="5734252"/>
                <a:ext cx="275408" cy="270488"/>
              </a:xfrm>
              <a:custGeom>
                <a:avLst/>
                <a:gdLst>
                  <a:gd name="connsiteX0" fmla="*/ 343764 w 533400"/>
                  <a:gd name="connsiteY0" fmla="*/ 276846 h 523875"/>
                  <a:gd name="connsiteX1" fmla="*/ 372339 w 533400"/>
                  <a:gd name="connsiteY1" fmla="*/ 305421 h 523875"/>
                  <a:gd name="connsiteX2" fmla="*/ 372339 w 533400"/>
                  <a:gd name="connsiteY2" fmla="*/ 495921 h 523875"/>
                  <a:gd name="connsiteX3" fmla="*/ 343764 w 533400"/>
                  <a:gd name="connsiteY3" fmla="*/ 524496 h 523875"/>
                  <a:gd name="connsiteX4" fmla="*/ 191364 w 533400"/>
                  <a:gd name="connsiteY4" fmla="*/ 524496 h 523875"/>
                  <a:gd name="connsiteX5" fmla="*/ 162789 w 533400"/>
                  <a:gd name="connsiteY5" fmla="*/ 495921 h 523875"/>
                  <a:gd name="connsiteX6" fmla="*/ 162789 w 533400"/>
                  <a:gd name="connsiteY6" fmla="*/ 305421 h 523875"/>
                  <a:gd name="connsiteX7" fmla="*/ 191364 w 533400"/>
                  <a:gd name="connsiteY7" fmla="*/ 276846 h 523875"/>
                  <a:gd name="connsiteX8" fmla="*/ 343764 w 533400"/>
                  <a:gd name="connsiteY8" fmla="*/ 276846 h 523875"/>
                  <a:gd name="connsiteX9" fmla="*/ 143739 w 533400"/>
                  <a:gd name="connsiteY9" fmla="*/ 114921 h 523875"/>
                  <a:gd name="connsiteX10" fmla="*/ 179934 w 533400"/>
                  <a:gd name="connsiteY10" fmla="*/ 153021 h 523875"/>
                  <a:gd name="connsiteX11" fmla="*/ 181839 w 533400"/>
                  <a:gd name="connsiteY11" fmla="*/ 153021 h 523875"/>
                  <a:gd name="connsiteX12" fmla="*/ 353289 w 533400"/>
                  <a:gd name="connsiteY12" fmla="*/ 153021 h 523875"/>
                  <a:gd name="connsiteX13" fmla="*/ 391389 w 533400"/>
                  <a:gd name="connsiteY13" fmla="*/ 116826 h 523875"/>
                  <a:gd name="connsiteX14" fmla="*/ 391389 w 533400"/>
                  <a:gd name="connsiteY14" fmla="*/ 114921 h 523875"/>
                  <a:gd name="connsiteX15" fmla="*/ 505689 w 533400"/>
                  <a:gd name="connsiteY15" fmla="*/ 114921 h 523875"/>
                  <a:gd name="connsiteX16" fmla="*/ 534264 w 533400"/>
                  <a:gd name="connsiteY16" fmla="*/ 143496 h 523875"/>
                  <a:gd name="connsiteX17" fmla="*/ 534264 w 533400"/>
                  <a:gd name="connsiteY17" fmla="*/ 381621 h 523875"/>
                  <a:gd name="connsiteX18" fmla="*/ 505689 w 533400"/>
                  <a:gd name="connsiteY18" fmla="*/ 410196 h 523875"/>
                  <a:gd name="connsiteX19" fmla="*/ 391389 w 533400"/>
                  <a:gd name="connsiteY19" fmla="*/ 410196 h 523875"/>
                  <a:gd name="connsiteX20" fmla="*/ 391389 w 533400"/>
                  <a:gd name="connsiteY20" fmla="*/ 295896 h 523875"/>
                  <a:gd name="connsiteX21" fmla="*/ 355194 w 533400"/>
                  <a:gd name="connsiteY21" fmla="*/ 257796 h 523875"/>
                  <a:gd name="connsiteX22" fmla="*/ 353289 w 533400"/>
                  <a:gd name="connsiteY22" fmla="*/ 257796 h 523875"/>
                  <a:gd name="connsiteX23" fmla="*/ 181839 w 533400"/>
                  <a:gd name="connsiteY23" fmla="*/ 257796 h 523875"/>
                  <a:gd name="connsiteX24" fmla="*/ 143739 w 533400"/>
                  <a:gd name="connsiteY24" fmla="*/ 293991 h 523875"/>
                  <a:gd name="connsiteX25" fmla="*/ 143739 w 533400"/>
                  <a:gd name="connsiteY25" fmla="*/ 295896 h 523875"/>
                  <a:gd name="connsiteX26" fmla="*/ 143739 w 533400"/>
                  <a:gd name="connsiteY26" fmla="*/ 410196 h 523875"/>
                  <a:gd name="connsiteX27" fmla="*/ 29439 w 533400"/>
                  <a:gd name="connsiteY27" fmla="*/ 410196 h 523875"/>
                  <a:gd name="connsiteX28" fmla="*/ 864 w 533400"/>
                  <a:gd name="connsiteY28" fmla="*/ 381621 h 523875"/>
                  <a:gd name="connsiteX29" fmla="*/ 864 w 533400"/>
                  <a:gd name="connsiteY29" fmla="*/ 201599 h 523875"/>
                  <a:gd name="connsiteX30" fmla="*/ 11342 w 533400"/>
                  <a:gd name="connsiteY30" fmla="*/ 175881 h 523875"/>
                  <a:gd name="connsiteX31" fmla="*/ 56109 w 533400"/>
                  <a:gd name="connsiteY31" fmla="*/ 127304 h 523875"/>
                  <a:gd name="connsiteX32" fmla="*/ 83732 w 533400"/>
                  <a:gd name="connsiteY32" fmla="*/ 114921 h 523875"/>
                  <a:gd name="connsiteX33" fmla="*/ 143739 w 533400"/>
                  <a:gd name="connsiteY33" fmla="*/ 114921 h 523875"/>
                  <a:gd name="connsiteX34" fmla="*/ 462827 w 533400"/>
                  <a:gd name="connsiteY34" fmla="*/ 172071 h 523875"/>
                  <a:gd name="connsiteX35" fmla="*/ 448539 w 533400"/>
                  <a:gd name="connsiteY35" fmla="*/ 186359 h 523875"/>
                  <a:gd name="connsiteX36" fmla="*/ 462827 w 533400"/>
                  <a:gd name="connsiteY36" fmla="*/ 200646 h 523875"/>
                  <a:gd name="connsiteX37" fmla="*/ 477114 w 533400"/>
                  <a:gd name="connsiteY37" fmla="*/ 186359 h 523875"/>
                  <a:gd name="connsiteX38" fmla="*/ 462827 w 533400"/>
                  <a:gd name="connsiteY38" fmla="*/ 172071 h 523875"/>
                  <a:gd name="connsiteX39" fmla="*/ 343764 w 533400"/>
                  <a:gd name="connsiteY39" fmla="*/ 621 h 523875"/>
                  <a:gd name="connsiteX40" fmla="*/ 372339 w 533400"/>
                  <a:gd name="connsiteY40" fmla="*/ 29196 h 523875"/>
                  <a:gd name="connsiteX41" fmla="*/ 372339 w 533400"/>
                  <a:gd name="connsiteY41" fmla="*/ 105396 h 523875"/>
                  <a:gd name="connsiteX42" fmla="*/ 343764 w 533400"/>
                  <a:gd name="connsiteY42" fmla="*/ 133971 h 523875"/>
                  <a:gd name="connsiteX43" fmla="*/ 191364 w 533400"/>
                  <a:gd name="connsiteY43" fmla="*/ 133971 h 523875"/>
                  <a:gd name="connsiteX44" fmla="*/ 162789 w 533400"/>
                  <a:gd name="connsiteY44" fmla="*/ 105396 h 523875"/>
                  <a:gd name="connsiteX45" fmla="*/ 162789 w 533400"/>
                  <a:gd name="connsiteY45" fmla="*/ 29196 h 523875"/>
                  <a:gd name="connsiteX46" fmla="*/ 191364 w 533400"/>
                  <a:gd name="connsiteY46" fmla="*/ 621 h 523875"/>
                  <a:gd name="connsiteX47" fmla="*/ 343764 w 533400"/>
                  <a:gd name="connsiteY47" fmla="*/ 6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33400" h="523875">
                    <a:moveTo>
                      <a:pt x="343764" y="276846"/>
                    </a:moveTo>
                    <a:cubicBezTo>
                      <a:pt x="359957" y="276846"/>
                      <a:pt x="372339" y="289229"/>
                      <a:pt x="372339" y="305421"/>
                    </a:cubicBezTo>
                    <a:lnTo>
                      <a:pt x="372339" y="495921"/>
                    </a:lnTo>
                    <a:cubicBezTo>
                      <a:pt x="372339" y="512114"/>
                      <a:pt x="359957" y="524496"/>
                      <a:pt x="343764" y="524496"/>
                    </a:cubicBezTo>
                    <a:lnTo>
                      <a:pt x="191364" y="524496"/>
                    </a:lnTo>
                    <a:cubicBezTo>
                      <a:pt x="175171" y="524496"/>
                      <a:pt x="162789" y="512114"/>
                      <a:pt x="162789" y="495921"/>
                    </a:cubicBezTo>
                    <a:lnTo>
                      <a:pt x="162789" y="305421"/>
                    </a:lnTo>
                    <a:cubicBezTo>
                      <a:pt x="162789" y="289229"/>
                      <a:pt x="175171" y="276846"/>
                      <a:pt x="191364" y="276846"/>
                    </a:cubicBezTo>
                    <a:lnTo>
                      <a:pt x="343764" y="276846"/>
                    </a:lnTo>
                    <a:close/>
                    <a:moveTo>
                      <a:pt x="143739" y="114921"/>
                    </a:moveTo>
                    <a:cubicBezTo>
                      <a:pt x="143739" y="134924"/>
                      <a:pt x="159932" y="152069"/>
                      <a:pt x="179934" y="153021"/>
                    </a:cubicBezTo>
                    <a:lnTo>
                      <a:pt x="181839" y="153021"/>
                    </a:lnTo>
                    <a:lnTo>
                      <a:pt x="353289" y="153021"/>
                    </a:lnTo>
                    <a:cubicBezTo>
                      <a:pt x="373292" y="153021"/>
                      <a:pt x="390436" y="136829"/>
                      <a:pt x="391389" y="116826"/>
                    </a:cubicBezTo>
                    <a:lnTo>
                      <a:pt x="391389" y="114921"/>
                    </a:lnTo>
                    <a:lnTo>
                      <a:pt x="505689" y="114921"/>
                    </a:lnTo>
                    <a:cubicBezTo>
                      <a:pt x="521882" y="114921"/>
                      <a:pt x="534264" y="127304"/>
                      <a:pt x="534264" y="143496"/>
                    </a:cubicBezTo>
                    <a:lnTo>
                      <a:pt x="534264" y="381621"/>
                    </a:lnTo>
                    <a:cubicBezTo>
                      <a:pt x="534264" y="397814"/>
                      <a:pt x="521882" y="410196"/>
                      <a:pt x="505689" y="410196"/>
                    </a:cubicBezTo>
                    <a:lnTo>
                      <a:pt x="391389" y="410196"/>
                    </a:lnTo>
                    <a:lnTo>
                      <a:pt x="391389" y="295896"/>
                    </a:lnTo>
                    <a:cubicBezTo>
                      <a:pt x="391389" y="275894"/>
                      <a:pt x="375196" y="258749"/>
                      <a:pt x="355194" y="257796"/>
                    </a:cubicBezTo>
                    <a:lnTo>
                      <a:pt x="353289" y="257796"/>
                    </a:lnTo>
                    <a:lnTo>
                      <a:pt x="181839" y="257796"/>
                    </a:lnTo>
                    <a:cubicBezTo>
                      <a:pt x="161836" y="257796"/>
                      <a:pt x="144692" y="273989"/>
                      <a:pt x="143739" y="293991"/>
                    </a:cubicBezTo>
                    <a:lnTo>
                      <a:pt x="143739" y="295896"/>
                    </a:lnTo>
                    <a:lnTo>
                      <a:pt x="143739" y="410196"/>
                    </a:lnTo>
                    <a:lnTo>
                      <a:pt x="29439" y="410196"/>
                    </a:lnTo>
                    <a:cubicBezTo>
                      <a:pt x="13246" y="410196"/>
                      <a:pt x="864" y="397814"/>
                      <a:pt x="864" y="381621"/>
                    </a:cubicBezTo>
                    <a:lnTo>
                      <a:pt x="864" y="201599"/>
                    </a:lnTo>
                    <a:cubicBezTo>
                      <a:pt x="864" y="192074"/>
                      <a:pt x="4674" y="182549"/>
                      <a:pt x="11342" y="175881"/>
                    </a:cubicBezTo>
                    <a:lnTo>
                      <a:pt x="56109" y="127304"/>
                    </a:lnTo>
                    <a:cubicBezTo>
                      <a:pt x="63729" y="119684"/>
                      <a:pt x="73254" y="114921"/>
                      <a:pt x="83732" y="114921"/>
                    </a:cubicBezTo>
                    <a:lnTo>
                      <a:pt x="143739" y="114921"/>
                    </a:lnTo>
                    <a:close/>
                    <a:moveTo>
                      <a:pt x="462827" y="172071"/>
                    </a:moveTo>
                    <a:cubicBezTo>
                      <a:pt x="455207" y="172071"/>
                      <a:pt x="448539" y="178739"/>
                      <a:pt x="448539" y="186359"/>
                    </a:cubicBezTo>
                    <a:cubicBezTo>
                      <a:pt x="448539" y="193979"/>
                      <a:pt x="455207" y="200646"/>
                      <a:pt x="462827" y="200646"/>
                    </a:cubicBezTo>
                    <a:cubicBezTo>
                      <a:pt x="470446" y="200646"/>
                      <a:pt x="477114" y="193979"/>
                      <a:pt x="477114" y="186359"/>
                    </a:cubicBezTo>
                    <a:cubicBezTo>
                      <a:pt x="477114" y="178739"/>
                      <a:pt x="470446" y="172071"/>
                      <a:pt x="462827" y="172071"/>
                    </a:cubicBezTo>
                    <a:close/>
                    <a:moveTo>
                      <a:pt x="343764" y="621"/>
                    </a:moveTo>
                    <a:cubicBezTo>
                      <a:pt x="359957" y="621"/>
                      <a:pt x="372339" y="13004"/>
                      <a:pt x="372339" y="29196"/>
                    </a:cubicBezTo>
                    <a:lnTo>
                      <a:pt x="372339" y="105396"/>
                    </a:lnTo>
                    <a:cubicBezTo>
                      <a:pt x="372339" y="121589"/>
                      <a:pt x="359957" y="133971"/>
                      <a:pt x="343764" y="133971"/>
                    </a:cubicBezTo>
                    <a:lnTo>
                      <a:pt x="191364" y="133971"/>
                    </a:lnTo>
                    <a:cubicBezTo>
                      <a:pt x="175171" y="133971"/>
                      <a:pt x="162789" y="121589"/>
                      <a:pt x="162789" y="105396"/>
                    </a:cubicBezTo>
                    <a:lnTo>
                      <a:pt x="162789" y="29196"/>
                    </a:lnTo>
                    <a:cubicBezTo>
                      <a:pt x="162789" y="13004"/>
                      <a:pt x="175171" y="621"/>
                      <a:pt x="191364" y="621"/>
                    </a:cubicBezTo>
                    <a:lnTo>
                      <a:pt x="343764" y="62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íşlíďè">
            <a:extLst>
              <a:ext uri="{FF2B5EF4-FFF2-40B4-BE49-F238E27FC236}">
                <a16:creationId xmlns:a16="http://schemas.microsoft.com/office/drawing/2014/main" id="{79317309-D835-49FD-0998-944BBC4105F0}"/>
              </a:ext>
            </a:extLst>
          </p:cNvPr>
          <p:cNvGrpSpPr/>
          <p:nvPr/>
        </p:nvGrpSpPr>
        <p:grpSpPr>
          <a:xfrm>
            <a:off x="7666243" y="4498910"/>
            <a:ext cx="3472746" cy="1424594"/>
            <a:chOff x="7891479" y="4676414"/>
            <a:chExt cx="2776617" cy="1139028"/>
          </a:xfrm>
        </p:grpSpPr>
        <p:sp>
          <p:nvSpPr>
            <p:cNvPr id="17" name="í$ľîďê">
              <a:extLst>
                <a:ext uri="{FF2B5EF4-FFF2-40B4-BE49-F238E27FC236}">
                  <a16:creationId xmlns:a16="http://schemas.microsoft.com/office/drawing/2014/main" id="{0691E8EE-275A-C2A2-5EA2-2DF09E342669}"/>
                </a:ext>
              </a:extLst>
            </p:cNvPr>
            <p:cNvSpPr/>
            <p:nvPr/>
          </p:nvSpPr>
          <p:spPr>
            <a:xfrm>
              <a:off x="8465321" y="4676414"/>
              <a:ext cx="2202775" cy="1139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just">
                <a:lnSpc>
                  <a:spcPct val="140000"/>
                </a:lnSpc>
              </a:pP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适当休息同样也是老年人养生良方。白天工作劳动锻炼要适度，晚上娱乐更不能搞至深更半夜，每天至少睡眠</a:t>
              </a:r>
              <a:r>
                <a:rPr lang="en-US" altLang="zh-CN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8</a:t>
              </a:r>
              <a:r>
                <a:rPr lang="zh-CN" altLang="en-US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小时。</a:t>
              </a:r>
            </a:p>
          </p:txBody>
        </p:sp>
        <p:grpSp>
          <p:nvGrpSpPr>
            <p:cNvPr id="13" name="iṧḷïďè">
              <a:extLst>
                <a:ext uri="{FF2B5EF4-FFF2-40B4-BE49-F238E27FC236}">
                  <a16:creationId xmlns:a16="http://schemas.microsoft.com/office/drawing/2014/main" id="{DD8AAAC9-06D6-1538-49F0-0861E34897FA}"/>
                </a:ext>
              </a:extLst>
            </p:cNvPr>
            <p:cNvGrpSpPr>
              <a:grpSpLocks/>
            </p:cNvGrpSpPr>
            <p:nvPr/>
          </p:nvGrpSpPr>
          <p:grpSpPr>
            <a:xfrm>
              <a:off x="7891479" y="4699447"/>
              <a:ext cx="540000" cy="540000"/>
              <a:chOff x="5460031" y="5599496"/>
              <a:chExt cx="540000" cy="540000"/>
            </a:xfrm>
          </p:grpSpPr>
          <p:sp>
            <p:nvSpPr>
              <p:cNvPr id="14" name="ïṡļïḓe">
                <a:extLst>
                  <a:ext uri="{FF2B5EF4-FFF2-40B4-BE49-F238E27FC236}">
                    <a16:creationId xmlns:a16="http://schemas.microsoft.com/office/drawing/2014/main" id="{3FE4AA66-8B49-2337-4139-B2E4A3491704}"/>
                  </a:ext>
                </a:extLst>
              </p:cNvPr>
              <p:cNvSpPr txBox="1"/>
              <p:nvPr/>
            </p:nvSpPr>
            <p:spPr>
              <a:xfrm>
                <a:off x="5460031" y="5599496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ïṩľîḓê">
                <a:extLst>
                  <a:ext uri="{FF2B5EF4-FFF2-40B4-BE49-F238E27FC236}">
                    <a16:creationId xmlns:a16="http://schemas.microsoft.com/office/drawing/2014/main" id="{6BCE9042-5CF2-D817-E9C1-F0EE98080C4C}"/>
                  </a:ext>
                </a:extLst>
              </p:cNvPr>
              <p:cNvSpPr/>
              <p:nvPr/>
            </p:nvSpPr>
            <p:spPr>
              <a:xfrm>
                <a:off x="5604182" y="5734497"/>
                <a:ext cx="251698" cy="269998"/>
              </a:xfrm>
              <a:custGeom>
                <a:avLst/>
                <a:gdLst>
                  <a:gd name="connsiteX0" fmla="*/ 8356 w 487477"/>
                  <a:gd name="connsiteY0" fmla="*/ 512114 h 522922"/>
                  <a:gd name="connsiteX1" fmla="*/ 8356 w 487477"/>
                  <a:gd name="connsiteY1" fmla="*/ 512114 h 522922"/>
                  <a:gd name="connsiteX2" fmla="*/ 8356 w 487477"/>
                  <a:gd name="connsiteY2" fmla="*/ 512114 h 522922"/>
                  <a:gd name="connsiteX3" fmla="*/ 7404 w 487477"/>
                  <a:gd name="connsiteY3" fmla="*/ 511161 h 522922"/>
                  <a:gd name="connsiteX4" fmla="*/ 5499 w 487477"/>
                  <a:gd name="connsiteY4" fmla="*/ 508303 h 522922"/>
                  <a:gd name="connsiteX5" fmla="*/ 5499 w 487477"/>
                  <a:gd name="connsiteY5" fmla="*/ 508303 h 522922"/>
                  <a:gd name="connsiteX6" fmla="*/ 5499 w 487477"/>
                  <a:gd name="connsiteY6" fmla="*/ 507351 h 522922"/>
                  <a:gd name="connsiteX7" fmla="*/ 4546 w 487477"/>
                  <a:gd name="connsiteY7" fmla="*/ 505446 h 522922"/>
                  <a:gd name="connsiteX8" fmla="*/ 3593 w 487477"/>
                  <a:gd name="connsiteY8" fmla="*/ 503541 h 522922"/>
                  <a:gd name="connsiteX9" fmla="*/ 3593 w 487477"/>
                  <a:gd name="connsiteY9" fmla="*/ 503541 h 522922"/>
                  <a:gd name="connsiteX10" fmla="*/ 3593 w 487477"/>
                  <a:gd name="connsiteY10" fmla="*/ 503541 h 522922"/>
                  <a:gd name="connsiteX11" fmla="*/ 3593 w 487477"/>
                  <a:gd name="connsiteY11" fmla="*/ 503541 h 522922"/>
                  <a:gd name="connsiteX12" fmla="*/ 2641 w 487477"/>
                  <a:gd name="connsiteY12" fmla="*/ 501636 h 522922"/>
                  <a:gd name="connsiteX13" fmla="*/ 2641 w 487477"/>
                  <a:gd name="connsiteY13" fmla="*/ 500684 h 522922"/>
                  <a:gd name="connsiteX14" fmla="*/ 1689 w 487477"/>
                  <a:gd name="connsiteY14" fmla="*/ 498778 h 522922"/>
                  <a:gd name="connsiteX15" fmla="*/ 736 w 487477"/>
                  <a:gd name="connsiteY15" fmla="*/ 494968 h 522922"/>
                  <a:gd name="connsiteX16" fmla="*/ 736 w 487477"/>
                  <a:gd name="connsiteY16" fmla="*/ 492111 h 522922"/>
                  <a:gd name="connsiteX17" fmla="*/ 736 w 487477"/>
                  <a:gd name="connsiteY17" fmla="*/ 485443 h 522922"/>
                  <a:gd name="connsiteX18" fmla="*/ 5499 w 487477"/>
                  <a:gd name="connsiteY18" fmla="*/ 467346 h 522922"/>
                  <a:gd name="connsiteX19" fmla="*/ 155041 w 487477"/>
                  <a:gd name="connsiteY19" fmla="*/ 151116 h 522922"/>
                  <a:gd name="connsiteX20" fmla="*/ 158851 w 487477"/>
                  <a:gd name="connsiteY20" fmla="*/ 134924 h 522922"/>
                  <a:gd name="connsiteX21" fmla="*/ 158851 w 487477"/>
                  <a:gd name="connsiteY21" fmla="*/ 19671 h 522922"/>
                  <a:gd name="connsiteX22" fmla="*/ 120751 w 487477"/>
                  <a:gd name="connsiteY22" fmla="*/ 19671 h 522922"/>
                  <a:gd name="connsiteX23" fmla="*/ 120751 w 487477"/>
                  <a:gd name="connsiteY23" fmla="*/ 621 h 522922"/>
                  <a:gd name="connsiteX24" fmla="*/ 368401 w 487477"/>
                  <a:gd name="connsiteY24" fmla="*/ 621 h 522922"/>
                  <a:gd name="connsiteX25" fmla="*/ 368401 w 487477"/>
                  <a:gd name="connsiteY25" fmla="*/ 19671 h 522922"/>
                  <a:gd name="connsiteX26" fmla="*/ 330301 w 487477"/>
                  <a:gd name="connsiteY26" fmla="*/ 19671 h 522922"/>
                  <a:gd name="connsiteX27" fmla="*/ 330301 w 487477"/>
                  <a:gd name="connsiteY27" fmla="*/ 134924 h 522922"/>
                  <a:gd name="connsiteX28" fmla="*/ 334111 w 487477"/>
                  <a:gd name="connsiteY28" fmla="*/ 151116 h 522922"/>
                  <a:gd name="connsiteX29" fmla="*/ 483654 w 487477"/>
                  <a:gd name="connsiteY29" fmla="*/ 467346 h 522922"/>
                  <a:gd name="connsiteX30" fmla="*/ 485558 w 487477"/>
                  <a:gd name="connsiteY30" fmla="*/ 504493 h 522922"/>
                  <a:gd name="connsiteX31" fmla="*/ 485558 w 487477"/>
                  <a:gd name="connsiteY31" fmla="*/ 504493 h 522922"/>
                  <a:gd name="connsiteX32" fmla="*/ 484606 w 487477"/>
                  <a:gd name="connsiteY32" fmla="*/ 506399 h 522922"/>
                  <a:gd name="connsiteX33" fmla="*/ 459841 w 487477"/>
                  <a:gd name="connsiteY33" fmla="*/ 523543 h 522922"/>
                  <a:gd name="connsiteX34" fmla="*/ 457936 w 487477"/>
                  <a:gd name="connsiteY34" fmla="*/ 523543 h 522922"/>
                  <a:gd name="connsiteX35" fmla="*/ 32168 w 487477"/>
                  <a:gd name="connsiteY35" fmla="*/ 523543 h 522922"/>
                  <a:gd name="connsiteX36" fmla="*/ 30264 w 487477"/>
                  <a:gd name="connsiteY36" fmla="*/ 523543 h 522922"/>
                  <a:gd name="connsiteX37" fmla="*/ 27406 w 487477"/>
                  <a:gd name="connsiteY37" fmla="*/ 523543 h 522922"/>
                  <a:gd name="connsiteX38" fmla="*/ 23596 w 487477"/>
                  <a:gd name="connsiteY38" fmla="*/ 522591 h 522922"/>
                  <a:gd name="connsiteX39" fmla="*/ 23596 w 487477"/>
                  <a:gd name="connsiteY39" fmla="*/ 522591 h 522922"/>
                  <a:gd name="connsiteX40" fmla="*/ 17881 w 487477"/>
                  <a:gd name="connsiteY40" fmla="*/ 520686 h 522922"/>
                  <a:gd name="connsiteX41" fmla="*/ 15976 w 487477"/>
                  <a:gd name="connsiteY41" fmla="*/ 519734 h 522922"/>
                  <a:gd name="connsiteX42" fmla="*/ 15024 w 487477"/>
                  <a:gd name="connsiteY42" fmla="*/ 518781 h 522922"/>
                  <a:gd name="connsiteX43" fmla="*/ 10261 w 487477"/>
                  <a:gd name="connsiteY43" fmla="*/ 514971 h 522922"/>
                  <a:gd name="connsiteX44" fmla="*/ 8356 w 487477"/>
                  <a:gd name="connsiteY44" fmla="*/ 512114 h 522922"/>
                  <a:gd name="connsiteX45" fmla="*/ 8356 w 487477"/>
                  <a:gd name="connsiteY45" fmla="*/ 512114 h 522922"/>
                  <a:gd name="connsiteX46" fmla="*/ 255054 w 487477"/>
                  <a:gd name="connsiteY46" fmla="*/ 402576 h 522922"/>
                  <a:gd name="connsiteX47" fmla="*/ 252196 w 487477"/>
                  <a:gd name="connsiteY47" fmla="*/ 404481 h 522922"/>
                  <a:gd name="connsiteX48" fmla="*/ 246481 w 487477"/>
                  <a:gd name="connsiteY48" fmla="*/ 408291 h 522922"/>
                  <a:gd name="connsiteX49" fmla="*/ 55029 w 487477"/>
                  <a:gd name="connsiteY49" fmla="*/ 414959 h 522922"/>
                  <a:gd name="connsiteX50" fmla="*/ 51218 w 487477"/>
                  <a:gd name="connsiteY50" fmla="*/ 413053 h 522922"/>
                  <a:gd name="connsiteX51" fmla="*/ 22643 w 487477"/>
                  <a:gd name="connsiteY51" fmla="*/ 474014 h 522922"/>
                  <a:gd name="connsiteX52" fmla="*/ 21691 w 487477"/>
                  <a:gd name="connsiteY52" fmla="*/ 475918 h 522922"/>
                  <a:gd name="connsiteX53" fmla="*/ 21691 w 487477"/>
                  <a:gd name="connsiteY53" fmla="*/ 495921 h 522922"/>
                  <a:gd name="connsiteX54" fmla="*/ 29311 w 487477"/>
                  <a:gd name="connsiteY54" fmla="*/ 502589 h 522922"/>
                  <a:gd name="connsiteX55" fmla="*/ 30264 w 487477"/>
                  <a:gd name="connsiteY55" fmla="*/ 502589 h 522922"/>
                  <a:gd name="connsiteX56" fmla="*/ 31216 w 487477"/>
                  <a:gd name="connsiteY56" fmla="*/ 502589 h 522922"/>
                  <a:gd name="connsiteX57" fmla="*/ 456983 w 487477"/>
                  <a:gd name="connsiteY57" fmla="*/ 502589 h 522922"/>
                  <a:gd name="connsiteX58" fmla="*/ 457936 w 487477"/>
                  <a:gd name="connsiteY58" fmla="*/ 502589 h 522922"/>
                  <a:gd name="connsiteX59" fmla="*/ 466508 w 487477"/>
                  <a:gd name="connsiteY59" fmla="*/ 495921 h 522922"/>
                  <a:gd name="connsiteX60" fmla="*/ 467461 w 487477"/>
                  <a:gd name="connsiteY60" fmla="*/ 477824 h 522922"/>
                  <a:gd name="connsiteX61" fmla="*/ 466508 w 487477"/>
                  <a:gd name="connsiteY61" fmla="*/ 475918 h 522922"/>
                  <a:gd name="connsiteX62" fmla="*/ 465556 w 487477"/>
                  <a:gd name="connsiteY62" fmla="*/ 474014 h 522922"/>
                  <a:gd name="connsiteX63" fmla="*/ 423646 w 487477"/>
                  <a:gd name="connsiteY63" fmla="*/ 385431 h 522922"/>
                  <a:gd name="connsiteX64" fmla="*/ 255054 w 487477"/>
                  <a:gd name="connsiteY64" fmla="*/ 402576 h 522922"/>
                  <a:gd name="connsiteX65" fmla="*/ 305536 w 487477"/>
                  <a:gd name="connsiteY65" fmla="*/ 255891 h 522922"/>
                  <a:gd name="connsiteX66" fmla="*/ 272199 w 487477"/>
                  <a:gd name="connsiteY66" fmla="*/ 289228 h 522922"/>
                  <a:gd name="connsiteX67" fmla="*/ 305536 w 487477"/>
                  <a:gd name="connsiteY67" fmla="*/ 322566 h 522922"/>
                  <a:gd name="connsiteX68" fmla="*/ 338874 w 487477"/>
                  <a:gd name="connsiteY68" fmla="*/ 289228 h 522922"/>
                  <a:gd name="connsiteX69" fmla="*/ 305536 w 487477"/>
                  <a:gd name="connsiteY69" fmla="*/ 255891 h 52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477" h="522922">
                    <a:moveTo>
                      <a:pt x="8356" y="512114"/>
                    </a:moveTo>
                    <a:lnTo>
                      <a:pt x="8356" y="512114"/>
                    </a:lnTo>
                    <a:lnTo>
                      <a:pt x="8356" y="512114"/>
                    </a:lnTo>
                    <a:lnTo>
                      <a:pt x="7404" y="511161"/>
                    </a:lnTo>
                    <a:cubicBezTo>
                      <a:pt x="6451" y="510209"/>
                      <a:pt x="6451" y="509256"/>
                      <a:pt x="5499" y="508303"/>
                    </a:cubicBezTo>
                    <a:lnTo>
                      <a:pt x="5499" y="508303"/>
                    </a:lnTo>
                    <a:lnTo>
                      <a:pt x="5499" y="507351"/>
                    </a:lnTo>
                    <a:lnTo>
                      <a:pt x="4546" y="505446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3593" y="503541"/>
                    </a:lnTo>
                    <a:lnTo>
                      <a:pt x="2641" y="501636"/>
                    </a:lnTo>
                    <a:cubicBezTo>
                      <a:pt x="2641" y="501636"/>
                      <a:pt x="2641" y="500684"/>
                      <a:pt x="2641" y="500684"/>
                    </a:cubicBezTo>
                    <a:cubicBezTo>
                      <a:pt x="2641" y="499731"/>
                      <a:pt x="2641" y="499731"/>
                      <a:pt x="1689" y="498778"/>
                    </a:cubicBezTo>
                    <a:cubicBezTo>
                      <a:pt x="1689" y="497826"/>
                      <a:pt x="736" y="495921"/>
                      <a:pt x="736" y="494968"/>
                    </a:cubicBezTo>
                    <a:lnTo>
                      <a:pt x="736" y="492111"/>
                    </a:lnTo>
                    <a:cubicBezTo>
                      <a:pt x="736" y="490206"/>
                      <a:pt x="736" y="487349"/>
                      <a:pt x="736" y="485443"/>
                    </a:cubicBezTo>
                    <a:cubicBezTo>
                      <a:pt x="736" y="478776"/>
                      <a:pt x="2641" y="473061"/>
                      <a:pt x="5499" y="467346"/>
                    </a:cubicBezTo>
                    <a:lnTo>
                      <a:pt x="155041" y="151116"/>
                    </a:lnTo>
                    <a:cubicBezTo>
                      <a:pt x="157899" y="146353"/>
                      <a:pt x="158851" y="140639"/>
                      <a:pt x="158851" y="134924"/>
                    </a:cubicBezTo>
                    <a:lnTo>
                      <a:pt x="158851" y="19671"/>
                    </a:lnTo>
                    <a:lnTo>
                      <a:pt x="120751" y="19671"/>
                    </a:lnTo>
                    <a:lnTo>
                      <a:pt x="120751" y="621"/>
                    </a:lnTo>
                    <a:lnTo>
                      <a:pt x="368401" y="621"/>
                    </a:lnTo>
                    <a:lnTo>
                      <a:pt x="368401" y="19671"/>
                    </a:lnTo>
                    <a:lnTo>
                      <a:pt x="330301" y="19671"/>
                    </a:lnTo>
                    <a:lnTo>
                      <a:pt x="330301" y="134924"/>
                    </a:lnTo>
                    <a:cubicBezTo>
                      <a:pt x="330301" y="140639"/>
                      <a:pt x="331254" y="146353"/>
                      <a:pt x="334111" y="151116"/>
                    </a:cubicBezTo>
                    <a:lnTo>
                      <a:pt x="483654" y="467346"/>
                    </a:lnTo>
                    <a:cubicBezTo>
                      <a:pt x="489368" y="478776"/>
                      <a:pt x="489368" y="492111"/>
                      <a:pt x="485558" y="504493"/>
                    </a:cubicBezTo>
                    <a:lnTo>
                      <a:pt x="485558" y="504493"/>
                    </a:lnTo>
                    <a:lnTo>
                      <a:pt x="484606" y="506399"/>
                    </a:lnTo>
                    <a:cubicBezTo>
                      <a:pt x="479843" y="515924"/>
                      <a:pt x="470318" y="522591"/>
                      <a:pt x="459841" y="523543"/>
                    </a:cubicBezTo>
                    <a:lnTo>
                      <a:pt x="457936" y="523543"/>
                    </a:lnTo>
                    <a:lnTo>
                      <a:pt x="32168" y="523543"/>
                    </a:lnTo>
                    <a:lnTo>
                      <a:pt x="30264" y="523543"/>
                    </a:lnTo>
                    <a:cubicBezTo>
                      <a:pt x="29311" y="523543"/>
                      <a:pt x="28358" y="523543"/>
                      <a:pt x="27406" y="523543"/>
                    </a:cubicBezTo>
                    <a:cubicBezTo>
                      <a:pt x="26454" y="523543"/>
                      <a:pt x="24549" y="523543"/>
                      <a:pt x="23596" y="522591"/>
                    </a:cubicBezTo>
                    <a:lnTo>
                      <a:pt x="23596" y="522591"/>
                    </a:lnTo>
                    <a:cubicBezTo>
                      <a:pt x="21691" y="521639"/>
                      <a:pt x="19786" y="521639"/>
                      <a:pt x="17881" y="520686"/>
                    </a:cubicBezTo>
                    <a:lnTo>
                      <a:pt x="15976" y="519734"/>
                    </a:lnTo>
                    <a:cubicBezTo>
                      <a:pt x="15976" y="519734"/>
                      <a:pt x="15024" y="519734"/>
                      <a:pt x="15024" y="518781"/>
                    </a:cubicBezTo>
                    <a:cubicBezTo>
                      <a:pt x="13118" y="517828"/>
                      <a:pt x="11214" y="515924"/>
                      <a:pt x="10261" y="514971"/>
                    </a:cubicBezTo>
                    <a:lnTo>
                      <a:pt x="8356" y="512114"/>
                    </a:lnTo>
                    <a:lnTo>
                      <a:pt x="8356" y="512114"/>
                    </a:lnTo>
                    <a:close/>
                    <a:moveTo>
                      <a:pt x="255054" y="402576"/>
                    </a:moveTo>
                    <a:lnTo>
                      <a:pt x="252196" y="404481"/>
                    </a:lnTo>
                    <a:lnTo>
                      <a:pt x="246481" y="408291"/>
                    </a:lnTo>
                    <a:cubicBezTo>
                      <a:pt x="198856" y="439724"/>
                      <a:pt x="119799" y="440676"/>
                      <a:pt x="55029" y="414959"/>
                    </a:cubicBezTo>
                    <a:lnTo>
                      <a:pt x="51218" y="413053"/>
                    </a:lnTo>
                    <a:lnTo>
                      <a:pt x="22643" y="474014"/>
                    </a:lnTo>
                    <a:lnTo>
                      <a:pt x="21691" y="475918"/>
                    </a:lnTo>
                    <a:cubicBezTo>
                      <a:pt x="18833" y="482586"/>
                      <a:pt x="18833" y="490206"/>
                      <a:pt x="21691" y="495921"/>
                    </a:cubicBezTo>
                    <a:cubicBezTo>
                      <a:pt x="22643" y="498778"/>
                      <a:pt x="25501" y="501636"/>
                      <a:pt x="29311" y="502589"/>
                    </a:cubicBezTo>
                    <a:lnTo>
                      <a:pt x="30264" y="502589"/>
                    </a:lnTo>
                    <a:lnTo>
                      <a:pt x="31216" y="502589"/>
                    </a:lnTo>
                    <a:lnTo>
                      <a:pt x="456983" y="502589"/>
                    </a:lnTo>
                    <a:lnTo>
                      <a:pt x="457936" y="502589"/>
                    </a:lnTo>
                    <a:cubicBezTo>
                      <a:pt x="461746" y="502589"/>
                      <a:pt x="464604" y="499731"/>
                      <a:pt x="466508" y="495921"/>
                    </a:cubicBezTo>
                    <a:cubicBezTo>
                      <a:pt x="468414" y="490206"/>
                      <a:pt x="469366" y="483539"/>
                      <a:pt x="467461" y="477824"/>
                    </a:cubicBezTo>
                    <a:lnTo>
                      <a:pt x="466508" y="475918"/>
                    </a:lnTo>
                    <a:lnTo>
                      <a:pt x="465556" y="474014"/>
                    </a:lnTo>
                    <a:lnTo>
                      <a:pt x="423646" y="385431"/>
                    </a:lnTo>
                    <a:cubicBezTo>
                      <a:pt x="365543" y="372096"/>
                      <a:pt x="296011" y="376859"/>
                      <a:pt x="255054" y="402576"/>
                    </a:cubicBezTo>
                    <a:close/>
                    <a:moveTo>
                      <a:pt x="305536" y="255891"/>
                    </a:moveTo>
                    <a:cubicBezTo>
                      <a:pt x="287439" y="255891"/>
                      <a:pt x="272199" y="271131"/>
                      <a:pt x="272199" y="289228"/>
                    </a:cubicBezTo>
                    <a:cubicBezTo>
                      <a:pt x="272199" y="307326"/>
                      <a:pt x="287439" y="322566"/>
                      <a:pt x="305536" y="322566"/>
                    </a:cubicBezTo>
                    <a:cubicBezTo>
                      <a:pt x="323633" y="322566"/>
                      <a:pt x="338874" y="307326"/>
                      <a:pt x="338874" y="289228"/>
                    </a:cubicBezTo>
                    <a:cubicBezTo>
                      <a:pt x="338874" y="270178"/>
                      <a:pt x="323633" y="255891"/>
                      <a:pt x="305536" y="2558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íşļíḍé">
            <a:extLst>
              <a:ext uri="{FF2B5EF4-FFF2-40B4-BE49-F238E27FC236}">
                <a16:creationId xmlns:a16="http://schemas.microsoft.com/office/drawing/2014/main" id="{B19EB91F-9661-934F-D402-09A365B587F3}"/>
              </a:ext>
            </a:extLst>
          </p:cNvPr>
          <p:cNvSpPr/>
          <p:nvPr/>
        </p:nvSpPr>
        <p:spPr>
          <a:xfrm>
            <a:off x="4619570" y="2192169"/>
            <a:ext cx="2952862" cy="2952861"/>
          </a:xfrm>
          <a:prstGeom prst="roundRect">
            <a:avLst>
              <a:gd name="adj" fmla="val 5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351C77A-61B6-6FA4-A747-DE09C98BBDF8}"/>
              </a:ext>
            </a:extLst>
          </p:cNvPr>
          <p:cNvGrpSpPr/>
          <p:nvPr/>
        </p:nvGrpSpPr>
        <p:grpSpPr>
          <a:xfrm>
            <a:off x="473142" y="392467"/>
            <a:ext cx="4027139" cy="591664"/>
            <a:chOff x="290262" y="153434"/>
            <a:chExt cx="4027139" cy="591664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C70B215A-1A43-DE99-C445-BBC6BE014C87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04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DCF2E07-9263-9169-F0DB-4899A337F837}"/>
                </a:ext>
              </a:extLst>
            </p:cNvPr>
            <p:cNvSpPr txBox="1"/>
            <p:nvPr/>
          </p:nvSpPr>
          <p:spPr>
            <a:xfrm>
              <a:off x="821803" y="153434"/>
              <a:ext cx="3495598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坚持秋养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177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4D2C1D6-73CE-0DDE-4B03-00BA2B105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768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32BB09-A1DF-E223-1A87-0BBDE03C0F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A102915-5EB9-0370-4462-DA46CC3EF2A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5000">
                <a:schemeClr val="bg1">
                  <a:alpha val="80000"/>
                </a:schemeClr>
              </a:gs>
              <a:gs pos="79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52AC6A4-D092-F9E8-48F4-C3BBAFB7399E}"/>
              </a:ext>
            </a:extLst>
          </p:cNvPr>
          <p:cNvSpPr/>
          <p:nvPr/>
        </p:nvSpPr>
        <p:spPr>
          <a:xfrm>
            <a:off x="579122" y="4637047"/>
            <a:ext cx="1451013" cy="3693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smtClean="0">
                <a:solidFill>
                  <a:prstClr val="white"/>
                </a:solidFill>
                <a:cs typeface="+mn-ea"/>
                <a:sym typeface="+mn-lt"/>
              </a:rPr>
              <a:t>汇报人：</a:t>
            </a:r>
            <a:r>
              <a:rPr lang="en-US" altLang="zh-CN" sz="1050" smtClean="0">
                <a:solidFill>
                  <a:prstClr val="white"/>
                </a:solidFill>
                <a:cs typeface="+mn-ea"/>
                <a:sym typeface="+mn-lt"/>
              </a:rPr>
              <a:t>PPT818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AF1B1D6-6254-8D66-332F-003FD2DE016E}"/>
              </a:ext>
            </a:extLst>
          </p:cNvPr>
          <p:cNvSpPr/>
          <p:nvPr/>
        </p:nvSpPr>
        <p:spPr>
          <a:xfrm>
            <a:off x="2289543" y="4625245"/>
            <a:ext cx="1296080" cy="36933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dirty="0">
                <a:solidFill>
                  <a:prstClr val="white"/>
                </a:solidFill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prstClr val="white"/>
                </a:solidFill>
                <a:cs typeface="+mn-ea"/>
                <a:sym typeface="+mn-lt"/>
              </a:rPr>
              <a:t>202X.X.X</a:t>
            </a:r>
            <a:endParaRPr lang="zh-CN" altLang="en-US" sz="10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BDB0C9-BBAA-0750-8D49-FA96468616D7}"/>
              </a:ext>
            </a:extLst>
          </p:cNvPr>
          <p:cNvSpPr txBox="1"/>
          <p:nvPr/>
        </p:nvSpPr>
        <p:spPr>
          <a:xfrm>
            <a:off x="643840" y="3666500"/>
            <a:ext cx="6092240" cy="30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40000"/>
              </a:lnSpc>
            </a:pPr>
            <a:r>
              <a: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健康知识</a:t>
            </a:r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疾病预防</a:t>
            </a:r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运动养生</a:t>
            </a:r>
            <a:r>
              <a: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身体防护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FD4B7D-FBA1-A4E0-426F-E7149D576229}"/>
              </a:ext>
            </a:extLst>
          </p:cNvPr>
          <p:cNvSpPr txBox="1"/>
          <p:nvPr/>
        </p:nvSpPr>
        <p:spPr>
          <a:xfrm>
            <a:off x="528670" y="1867754"/>
            <a:ext cx="4275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ED7D31"/>
                </a:solidFill>
                <a:cs typeface="+mn-ea"/>
                <a:sym typeface="+mn-lt"/>
              </a:rPr>
              <a:t>AUTUMN HEALTH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713DC0-1BA2-DB4D-7AA3-8D81EA95D7F6}"/>
              </a:ext>
            </a:extLst>
          </p:cNvPr>
          <p:cNvSpPr txBox="1"/>
          <p:nvPr/>
        </p:nvSpPr>
        <p:spPr>
          <a:xfrm>
            <a:off x="467710" y="2467769"/>
            <a:ext cx="64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谢谢观看</a:t>
            </a:r>
            <a:endParaRPr lang="zh-CN" altLang="en-US" sz="72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7F029D0-6992-4275-6063-262D2CA6CC66}"/>
              </a:ext>
            </a:extLst>
          </p:cNvPr>
          <p:cNvSpPr txBox="1"/>
          <p:nvPr/>
        </p:nvSpPr>
        <p:spPr>
          <a:xfrm>
            <a:off x="579123" y="293830"/>
            <a:ext cx="41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40351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3813D22-BFFB-A856-CFEB-68303C55DA16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2C1D6-73CE-0DDE-4B03-00BA2B105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10768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632BB09-A1DF-E223-1A87-0BBDE03C0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3680" y="0"/>
              <a:ext cx="5608320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A102915-5EB9-0370-4462-DA46CC3EF2A8}"/>
                </a:ext>
              </a:extLst>
            </p:cNvPr>
            <p:cNvSpPr/>
            <p:nvPr/>
          </p:nvSpPr>
          <p:spPr>
            <a:xfrm flipH="1"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chemeClr val="bg1">
                    <a:alpha val="70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A41469F-4543-106A-A8F5-FAAE7EC8CEEA}"/>
              </a:ext>
            </a:extLst>
          </p:cNvPr>
          <p:cNvSpPr txBox="1"/>
          <p:nvPr/>
        </p:nvSpPr>
        <p:spPr>
          <a:xfrm>
            <a:off x="5560892" y="2944318"/>
            <a:ext cx="6143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秋季健康小知识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AECE49-DB01-23A1-8417-1C289ED0B719}"/>
              </a:ext>
            </a:extLst>
          </p:cNvPr>
          <p:cNvSpPr/>
          <p:nvPr/>
        </p:nvSpPr>
        <p:spPr>
          <a:xfrm>
            <a:off x="8438618" y="4021051"/>
            <a:ext cx="387976" cy="59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DC3B5D3-F4C1-D76D-8012-27F287607646}"/>
              </a:ext>
            </a:extLst>
          </p:cNvPr>
          <p:cNvSpPr/>
          <p:nvPr/>
        </p:nvSpPr>
        <p:spPr>
          <a:xfrm>
            <a:off x="7704363" y="2175462"/>
            <a:ext cx="1856487" cy="584853"/>
          </a:xfrm>
          <a:prstGeom prst="roundRect">
            <a:avLst>
              <a:gd name="adj" fmla="val 31579"/>
            </a:avLst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F229CB0-415A-0682-19F8-0AAA73CC09AA}"/>
              </a:ext>
            </a:extLst>
          </p:cNvPr>
          <p:cNvSpPr txBox="1"/>
          <p:nvPr/>
        </p:nvSpPr>
        <p:spPr>
          <a:xfrm>
            <a:off x="6567586" y="4288611"/>
            <a:ext cx="41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关注身心健康 加强身体锻炼</a:t>
            </a:r>
          </a:p>
        </p:txBody>
      </p:sp>
    </p:spTree>
    <p:extLst>
      <p:ext uri="{BB962C8B-B14F-4D97-AF65-F5344CB8AC3E}">
        <p14:creationId xmlns:p14="http://schemas.microsoft.com/office/powerpoint/2010/main" val="13786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6544" y="1805796"/>
            <a:ext cx="9838911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黄帝内经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》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提出的“秋冬养阴”原则，也就是说，要多吃些滋阴润燥的食物，以防秋燥。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6544" y="3107234"/>
            <a:ext cx="42055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预防秋燥应以清淡饮食为主，少吃过于油腻、甘甜、辛辣之品，多吃粗粮和富含维生素、矿物质的食物，如番薯、玉米、青菜、柿子、黑木耳、银耳、百合等，以促进血液循环。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E2384E1-08DC-0AFD-8195-B371D4C6AE06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F6752A8-F042-20BC-11FB-19A5E415B29B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88B0163-5F86-FCEC-0D2E-836FB58BAB58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饮食篇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8E8F266-F70F-1007-F480-6EDBD0112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277" y="2613691"/>
            <a:ext cx="3733098" cy="29864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90765" y="550416"/>
            <a:ext cx="2201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FFFFF"/>
                </a:solidFill>
              </a:rPr>
              <a:t>https://www.PPT818.com/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96000" y="2300892"/>
            <a:ext cx="52264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应对秋燥，可用一些适合自己的方法润燥，比如用石斛煲汤。</a:t>
            </a:r>
            <a:endParaRPr lang="en-US" altLang="zh-CN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秋季燥邪易伤人，除适当补充一些维生素外，对于确有阴伤之象，表现为口燥咽干、干咳痰少的人，可适当服用沙参、麦冬、百合、杏仁、川贝等，对于缓解秋燥有良效。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AE3E0A8-82A9-D352-7BDB-1F794C9DB950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69CB2BC-0F30-AA65-B172-5406C496C0F0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8C7AC2A-E205-21C0-A056-FE3B0A234F92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饮食篇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597CE28-04F3-E76E-D8CD-27215CAFD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683" y="1280418"/>
            <a:ext cx="4587413" cy="4587413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4000" y="2495893"/>
            <a:ext cx="5506527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一天中温差变化很大，常有冷空气侵袭，而使气温骤降。朋友们要注意及时添衣保暖，增强体质，防止感冒发生。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4000" y="4379300"/>
            <a:ext cx="5506527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因此应多备几件秋装，做到酌情增减，随增随减。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1F2E51-AD59-2EF5-6EC0-D725D561F241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583E2A0-F496-2350-C179-2FBA9C781475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2C6CEFD-EF7D-B8B8-8A7A-B856090C68D4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穿衣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98E8390-F22F-CE19-4983-46285CF48D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939" y="0"/>
            <a:ext cx="832104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C3D4EE2B-B156-6D49-14F3-6C82DF3A9954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757BEAF-5B41-B8C5-5DCB-DED46C5E060B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961B9AA-D31D-8165-47BC-7F4568BB5A8F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穿衣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0CE1BBB-F90B-BB7E-1CEE-03252908D367}"/>
              </a:ext>
            </a:extLst>
          </p:cNvPr>
          <p:cNvSpPr txBox="1"/>
          <p:nvPr/>
        </p:nvSpPr>
        <p:spPr>
          <a:xfrm>
            <a:off x="1004683" y="2278103"/>
            <a:ext cx="53255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不仅出门在外要注意防寒保暖，在家也要随时预防感冒着凉。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勤晒被褥让紫外线杀菌；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可用冷水洗脸以加强人体的抗寒能力；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多喝热水促进新陈代谢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多吃御寒食物以生热。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B87E618-F8B7-CF06-7EBE-F220366E413F}"/>
              </a:ext>
            </a:extLst>
          </p:cNvPr>
          <p:cNvGrpSpPr/>
          <p:nvPr/>
        </p:nvGrpSpPr>
        <p:grpSpPr>
          <a:xfrm>
            <a:off x="5668208" y="1130300"/>
            <a:ext cx="6621384" cy="5016500"/>
            <a:chOff x="5668208" y="1130300"/>
            <a:chExt cx="6621384" cy="5016500"/>
          </a:xfrm>
        </p:grpSpPr>
        <p:sp>
          <p:nvSpPr>
            <p:cNvPr id="6" name="ïṥľîdè">
              <a:extLst>
                <a:ext uri="{FF2B5EF4-FFF2-40B4-BE49-F238E27FC236}">
                  <a16:creationId xmlns:a16="http://schemas.microsoft.com/office/drawing/2014/main" id="{A65F3B38-6436-E87D-C239-BB3BC780865C}"/>
                </a:ext>
              </a:extLst>
            </p:cNvPr>
            <p:cNvSpPr/>
            <p:nvPr/>
          </p:nvSpPr>
          <p:spPr>
            <a:xfrm>
              <a:off x="8978900" y="1130300"/>
              <a:ext cx="3213100" cy="5016500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îśḻídé">
              <a:extLst>
                <a:ext uri="{FF2B5EF4-FFF2-40B4-BE49-F238E27FC236}">
                  <a16:creationId xmlns:a16="http://schemas.microsoft.com/office/drawing/2014/main" id="{C45BBE14-D210-C107-8736-DF9697880087}"/>
                </a:ext>
              </a:extLst>
            </p:cNvPr>
            <p:cNvGrpSpPr/>
            <p:nvPr/>
          </p:nvGrpSpPr>
          <p:grpSpPr>
            <a:xfrm>
              <a:off x="5668208" y="2311462"/>
              <a:ext cx="6621384" cy="3039104"/>
              <a:chOff x="5354004" y="1598933"/>
              <a:chExt cx="10081892" cy="4627419"/>
            </a:xfrm>
          </p:grpSpPr>
          <p:grpSp>
            <p:nvGrpSpPr>
              <p:cNvPr id="12" name="íṧḷiďe">
                <a:extLst>
                  <a:ext uri="{FF2B5EF4-FFF2-40B4-BE49-F238E27FC236}">
                    <a16:creationId xmlns:a16="http://schemas.microsoft.com/office/drawing/2014/main" id="{28B2057E-C27C-2DBB-08DB-DF2A85DE1B70}"/>
                  </a:ext>
                </a:extLst>
              </p:cNvPr>
              <p:cNvGrpSpPr/>
              <p:nvPr/>
            </p:nvGrpSpPr>
            <p:grpSpPr>
              <a:xfrm>
                <a:off x="5354004" y="1598933"/>
                <a:ext cx="10081892" cy="4627419"/>
                <a:chOff x="0" y="2281941"/>
                <a:chExt cx="7665719" cy="3518436"/>
              </a:xfrm>
            </p:grpSpPr>
            <p:sp>
              <p:nvSpPr>
                <p:cNvPr id="14" name="îśḻîdé">
                  <a:extLst>
                    <a:ext uri="{FF2B5EF4-FFF2-40B4-BE49-F238E27FC236}">
                      <a16:creationId xmlns:a16="http://schemas.microsoft.com/office/drawing/2014/main" id="{F6032F03-2F8A-ED88-F3D0-5273D815A838}"/>
                    </a:ext>
                  </a:extLst>
                </p:cNvPr>
                <p:cNvSpPr/>
                <p:nvPr/>
              </p:nvSpPr>
              <p:spPr>
                <a:xfrm>
                  <a:off x="0" y="5565796"/>
                  <a:ext cx="7665719" cy="234581"/>
                </a:xfrm>
                <a:custGeom>
                  <a:avLst/>
                  <a:gdLst>
                    <a:gd name="connsiteX0" fmla="*/ 5867053 w 5867038"/>
                    <a:gd name="connsiteY0" fmla="*/ 12102 h 24203"/>
                    <a:gd name="connsiteX1" fmla="*/ 2933534 w 5867038"/>
                    <a:gd name="connsiteY1" fmla="*/ 24204 h 24203"/>
                    <a:gd name="connsiteX2" fmla="*/ 15 w 5867038"/>
                    <a:gd name="connsiteY2" fmla="*/ 12102 h 24203"/>
                    <a:gd name="connsiteX3" fmla="*/ 2933534 w 5867038"/>
                    <a:gd name="connsiteY3" fmla="*/ 0 h 24203"/>
                    <a:gd name="connsiteX4" fmla="*/ 5867053 w 5867038"/>
                    <a:gd name="connsiteY4" fmla="*/ 12102 h 24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67038" h="24203">
                      <a:moveTo>
                        <a:pt x="5867053" y="12102"/>
                      </a:moveTo>
                      <a:cubicBezTo>
                        <a:pt x="5867053" y="18786"/>
                        <a:pt x="4553672" y="24204"/>
                        <a:pt x="2933534" y="24204"/>
                      </a:cubicBezTo>
                      <a:cubicBezTo>
                        <a:pt x="1313396" y="24204"/>
                        <a:pt x="15" y="18786"/>
                        <a:pt x="15" y="12102"/>
                      </a:cubicBezTo>
                      <a:cubicBezTo>
                        <a:pt x="15" y="5418"/>
                        <a:pt x="1313396" y="0"/>
                        <a:pt x="2933534" y="0"/>
                      </a:cubicBezTo>
                      <a:cubicBezTo>
                        <a:pt x="4553672" y="0"/>
                        <a:pt x="5867053" y="5418"/>
                        <a:pt x="5867053" y="1210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833" cap="flat">
                  <a:noFill/>
                  <a:prstDash val="solid"/>
                  <a:miter/>
                </a:ln>
                <a:effectLst>
                  <a:softEdge rad="88900"/>
                </a:effectLst>
              </p:spPr>
              <p:txBody>
                <a:bodyPr rtlCol="0" anchor="ctr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4" name="iṣlîḑe">
                  <a:extLst>
                    <a:ext uri="{FF2B5EF4-FFF2-40B4-BE49-F238E27FC236}">
                      <a16:creationId xmlns:a16="http://schemas.microsoft.com/office/drawing/2014/main" id="{1B5C4152-A387-F01C-55FC-4E1BCD63B5AB}"/>
                    </a:ext>
                  </a:extLst>
                </p:cNvPr>
                <p:cNvGrpSpPr/>
                <p:nvPr/>
              </p:nvGrpSpPr>
              <p:grpSpPr>
                <a:xfrm>
                  <a:off x="1004025" y="2281941"/>
                  <a:ext cx="5847674" cy="3405533"/>
                  <a:chOff x="1004025" y="2281941"/>
                  <a:chExt cx="5847674" cy="3405533"/>
                </a:xfrm>
              </p:grpSpPr>
              <p:sp>
                <p:nvSpPr>
                  <p:cNvPr id="25" name="îşľiḍè">
                    <a:extLst>
                      <a:ext uri="{FF2B5EF4-FFF2-40B4-BE49-F238E27FC236}">
                        <a16:creationId xmlns:a16="http://schemas.microsoft.com/office/drawing/2014/main" id="{5BF5E04A-49EE-55DA-493A-AADE439CA542}"/>
                      </a:ext>
                    </a:extLst>
                  </p:cNvPr>
                  <p:cNvSpPr/>
                  <p:nvPr/>
                </p:nvSpPr>
                <p:spPr>
                  <a:xfrm>
                    <a:off x="1693070" y="2499360"/>
                    <a:ext cx="4467224" cy="2782269"/>
                  </a:xfrm>
                  <a:prstGeom prst="rect">
                    <a:avLst/>
                  </a:prstGeom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  <a:ln w="38100">
                    <a:noFill/>
                    <a:round/>
                    <a:headEnd/>
                    <a:tailE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26" name="îṥḻïḍé">
                    <a:extLst>
                      <a:ext uri="{FF2B5EF4-FFF2-40B4-BE49-F238E27FC236}">
                        <a16:creationId xmlns:a16="http://schemas.microsoft.com/office/drawing/2014/main" id="{77BDAC5E-E780-1342-4678-492EC91BAE6E}"/>
                      </a:ext>
                    </a:extLst>
                  </p:cNvPr>
                  <p:cNvGrpSpPr/>
                  <p:nvPr/>
                </p:nvGrpSpPr>
                <p:grpSpPr>
                  <a:xfrm>
                    <a:off x="1551034" y="2281941"/>
                    <a:ext cx="4753656" cy="3301418"/>
                    <a:chOff x="1551034" y="2281941"/>
                    <a:chExt cx="4753656" cy="3301418"/>
                  </a:xfrm>
                </p:grpSpPr>
                <p:sp>
                  <p:nvSpPr>
                    <p:cNvPr id="40" name="íšlîďè">
                      <a:extLst>
                        <a:ext uri="{FF2B5EF4-FFF2-40B4-BE49-F238E27FC236}">
                          <a16:creationId xmlns:a16="http://schemas.microsoft.com/office/drawing/2014/main" id="{1AB8FD71-0D4A-57C0-EBD4-7A169C50C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1034" y="2281941"/>
                      <a:ext cx="4753656" cy="3301418"/>
                    </a:xfrm>
                    <a:custGeom>
                      <a:avLst/>
                      <a:gdLst>
                        <a:gd name="connsiteX0" fmla="*/ 128 w 4753656"/>
                        <a:gd name="connsiteY0" fmla="*/ 164587 h 3301418"/>
                        <a:gd name="connsiteX1" fmla="*/ 164715 w 4753656"/>
                        <a:gd name="connsiteY1" fmla="*/ 0 h 3301418"/>
                        <a:gd name="connsiteX2" fmla="*/ 4589198 w 4753656"/>
                        <a:gd name="connsiteY2" fmla="*/ 0 h 3301418"/>
                        <a:gd name="connsiteX3" fmla="*/ 4753784 w 4753656"/>
                        <a:gd name="connsiteY3" fmla="*/ 164587 h 3301418"/>
                        <a:gd name="connsiteX4" fmla="*/ 4753784 w 4753656"/>
                        <a:gd name="connsiteY4" fmla="*/ 3136832 h 3301418"/>
                        <a:gd name="connsiteX5" fmla="*/ 4589198 w 4753656"/>
                        <a:gd name="connsiteY5" fmla="*/ 3301419 h 3301418"/>
                        <a:gd name="connsiteX6" fmla="*/ 164715 w 4753656"/>
                        <a:gd name="connsiteY6" fmla="*/ 3301419 h 3301418"/>
                        <a:gd name="connsiteX7" fmla="*/ 128 w 4753656"/>
                        <a:gd name="connsiteY7" fmla="*/ 3136832 h 3301418"/>
                        <a:gd name="connsiteX8" fmla="*/ 128 w 4753656"/>
                        <a:gd name="connsiteY8" fmla="*/ 164587 h 3301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753656" h="3301418">
                          <a:moveTo>
                            <a:pt x="128" y="164587"/>
                          </a:moveTo>
                          <a:cubicBezTo>
                            <a:pt x="128" y="73580"/>
                            <a:pt x="73708" y="0"/>
                            <a:pt x="164715" y="0"/>
                          </a:cubicBezTo>
                          <a:lnTo>
                            <a:pt x="4589198" y="0"/>
                          </a:lnTo>
                          <a:cubicBezTo>
                            <a:pt x="4680204" y="0"/>
                            <a:pt x="4753784" y="73580"/>
                            <a:pt x="4753784" y="164587"/>
                          </a:cubicBezTo>
                          <a:lnTo>
                            <a:pt x="4753784" y="3136832"/>
                          </a:lnTo>
                          <a:cubicBezTo>
                            <a:pt x="4753784" y="3227839"/>
                            <a:pt x="4680204" y="3301419"/>
                            <a:pt x="4589198" y="3301419"/>
                          </a:cubicBezTo>
                          <a:lnTo>
                            <a:pt x="164715" y="3301419"/>
                          </a:lnTo>
                          <a:cubicBezTo>
                            <a:pt x="73708" y="3301419"/>
                            <a:pt x="128" y="3227839"/>
                            <a:pt x="128" y="3136832"/>
                          </a:cubicBezTo>
                          <a:lnTo>
                            <a:pt x="128" y="164587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88486">
                          <a:schemeClr val="tx1">
                            <a:lumMod val="75000"/>
                            <a:lumOff val="25000"/>
                          </a:schemeClr>
                        </a:gs>
                        <a:gs pos="76972">
                          <a:schemeClr val="tx1">
                            <a:lumMod val="50000"/>
                            <a:lumOff val="50000"/>
                          </a:schemeClr>
                        </a:gs>
                        <a:gs pos="59315">
                          <a:schemeClr val="tx1">
                            <a:lumMod val="75000"/>
                            <a:lumOff val="25000"/>
                          </a:schemeClr>
                        </a:gs>
                        <a:gs pos="38912">
                          <a:schemeClr val="tx1">
                            <a:lumMod val="50000"/>
                            <a:lumOff val="50000"/>
                          </a:schemeClr>
                        </a:gs>
                        <a:gs pos="23925">
                          <a:schemeClr val="tx1">
                            <a:lumMod val="75000"/>
                            <a:lumOff val="25000"/>
                          </a:schemeClr>
                        </a:gs>
                        <a:gs pos="15000">
                          <a:schemeClr val="bg1">
                            <a:lumMod val="5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  <a:ln w="483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41" name="iśḻîḑê">
                      <a:extLst>
                        <a:ext uri="{FF2B5EF4-FFF2-40B4-BE49-F238E27FC236}">
                          <a16:creationId xmlns:a16="http://schemas.microsoft.com/office/drawing/2014/main" id="{BB88A448-F8D6-0BD2-7C22-7A280FD72C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75238" y="2306144"/>
                      <a:ext cx="4705248" cy="3253010"/>
                      <a:chOff x="1575238" y="2306144"/>
                      <a:chExt cx="4705248" cy="3253010"/>
                    </a:xfrm>
                  </p:grpSpPr>
                  <p:sp>
                    <p:nvSpPr>
                      <p:cNvPr id="46" name="îSlïḓé">
                        <a:extLst>
                          <a:ext uri="{FF2B5EF4-FFF2-40B4-BE49-F238E27FC236}">
                            <a16:creationId xmlns:a16="http://schemas.microsoft.com/office/drawing/2014/main" id="{FA184878-2458-ED94-2A4F-3662FE5CAE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75238" y="2306144"/>
                        <a:ext cx="4705248" cy="3253010"/>
                      </a:xfrm>
                      <a:custGeom>
                        <a:avLst/>
                        <a:gdLst>
                          <a:gd name="connsiteX0" fmla="*/ 128 w 4705248"/>
                          <a:gd name="connsiteY0" fmla="*/ 145224 h 3253010"/>
                          <a:gd name="connsiteX1" fmla="*/ 145352 w 4705248"/>
                          <a:gd name="connsiteY1" fmla="*/ 0 h 3253010"/>
                          <a:gd name="connsiteX2" fmla="*/ 4560153 w 4705248"/>
                          <a:gd name="connsiteY2" fmla="*/ 0 h 3253010"/>
                          <a:gd name="connsiteX3" fmla="*/ 4705377 w 4705248"/>
                          <a:gd name="connsiteY3" fmla="*/ 145224 h 3253010"/>
                          <a:gd name="connsiteX4" fmla="*/ 4705377 w 4705248"/>
                          <a:gd name="connsiteY4" fmla="*/ 3107787 h 3253010"/>
                          <a:gd name="connsiteX5" fmla="*/ 4560153 w 4705248"/>
                          <a:gd name="connsiteY5" fmla="*/ 3253011 h 3253010"/>
                          <a:gd name="connsiteX6" fmla="*/ 145352 w 4705248"/>
                          <a:gd name="connsiteY6" fmla="*/ 3253011 h 3253010"/>
                          <a:gd name="connsiteX7" fmla="*/ 128 w 4705248"/>
                          <a:gd name="connsiteY7" fmla="*/ 3107787 h 3253010"/>
                          <a:gd name="connsiteX8" fmla="*/ 128 w 4705248"/>
                          <a:gd name="connsiteY8" fmla="*/ 145224 h 32530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705248" h="3253010">
                            <a:moveTo>
                              <a:pt x="128" y="145224"/>
                            </a:moveTo>
                            <a:cubicBezTo>
                              <a:pt x="128" y="64867"/>
                              <a:pt x="64995" y="0"/>
                              <a:pt x="145352" y="0"/>
                            </a:cubicBezTo>
                            <a:lnTo>
                              <a:pt x="4560153" y="0"/>
                            </a:lnTo>
                            <a:cubicBezTo>
                              <a:pt x="4640510" y="0"/>
                              <a:pt x="4705377" y="64867"/>
                              <a:pt x="4705377" y="145224"/>
                            </a:cubicBezTo>
                            <a:lnTo>
                              <a:pt x="4705377" y="3107787"/>
                            </a:lnTo>
                            <a:cubicBezTo>
                              <a:pt x="4705377" y="3188144"/>
                              <a:pt x="4640510" y="3253011"/>
                              <a:pt x="4560153" y="3253011"/>
                            </a:cubicBezTo>
                            <a:lnTo>
                              <a:pt x="145352" y="3253011"/>
                            </a:lnTo>
                            <a:cubicBezTo>
                              <a:pt x="64995" y="3253011"/>
                              <a:pt x="128" y="3188144"/>
                              <a:pt x="128" y="3107787"/>
                            </a:cubicBezTo>
                            <a:lnTo>
                              <a:pt x="128" y="14522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7" name="îŝḷíḓè">
                        <a:extLst>
                          <a:ext uri="{FF2B5EF4-FFF2-40B4-BE49-F238E27FC236}">
                            <a16:creationId xmlns:a16="http://schemas.microsoft.com/office/drawing/2014/main" id="{CBB73570-5F0E-E7C9-C8A2-FA204770C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75238" y="2306144"/>
                        <a:ext cx="4705248" cy="3253010"/>
                      </a:xfrm>
                      <a:custGeom>
                        <a:avLst/>
                        <a:gdLst>
                          <a:gd name="connsiteX0" fmla="*/ 128 w 4705248"/>
                          <a:gd name="connsiteY0" fmla="*/ 145224 h 3253010"/>
                          <a:gd name="connsiteX1" fmla="*/ 145352 w 4705248"/>
                          <a:gd name="connsiteY1" fmla="*/ 0 h 3253010"/>
                          <a:gd name="connsiteX2" fmla="*/ 4560153 w 4705248"/>
                          <a:gd name="connsiteY2" fmla="*/ 0 h 3253010"/>
                          <a:gd name="connsiteX3" fmla="*/ 4705377 w 4705248"/>
                          <a:gd name="connsiteY3" fmla="*/ 145224 h 3253010"/>
                          <a:gd name="connsiteX4" fmla="*/ 4705377 w 4705248"/>
                          <a:gd name="connsiteY4" fmla="*/ 3107787 h 3253010"/>
                          <a:gd name="connsiteX5" fmla="*/ 4560153 w 4705248"/>
                          <a:gd name="connsiteY5" fmla="*/ 3253011 h 3253010"/>
                          <a:gd name="connsiteX6" fmla="*/ 145352 w 4705248"/>
                          <a:gd name="connsiteY6" fmla="*/ 3253011 h 3253010"/>
                          <a:gd name="connsiteX7" fmla="*/ 128 w 4705248"/>
                          <a:gd name="connsiteY7" fmla="*/ 3107787 h 3253010"/>
                          <a:gd name="connsiteX8" fmla="*/ 128 w 4705248"/>
                          <a:gd name="connsiteY8" fmla="*/ 145224 h 32530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705248" h="3253010">
                            <a:moveTo>
                              <a:pt x="128" y="145224"/>
                            </a:moveTo>
                            <a:cubicBezTo>
                              <a:pt x="128" y="64867"/>
                              <a:pt x="64995" y="0"/>
                              <a:pt x="145352" y="0"/>
                            </a:cubicBezTo>
                            <a:lnTo>
                              <a:pt x="4560153" y="0"/>
                            </a:lnTo>
                            <a:cubicBezTo>
                              <a:pt x="4640510" y="0"/>
                              <a:pt x="4705377" y="64867"/>
                              <a:pt x="4705377" y="145224"/>
                            </a:cubicBezTo>
                            <a:lnTo>
                              <a:pt x="4705377" y="3107787"/>
                            </a:lnTo>
                            <a:cubicBezTo>
                              <a:pt x="4705377" y="3188144"/>
                              <a:pt x="4640510" y="3253011"/>
                              <a:pt x="4560153" y="3253011"/>
                            </a:cubicBezTo>
                            <a:lnTo>
                              <a:pt x="145352" y="3253011"/>
                            </a:lnTo>
                            <a:cubicBezTo>
                              <a:pt x="64995" y="3253011"/>
                              <a:pt x="128" y="3188144"/>
                              <a:pt x="128" y="3107787"/>
                            </a:cubicBezTo>
                            <a:lnTo>
                              <a:pt x="128" y="14522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8" name="îşḻiḑè">
                        <a:extLst>
                          <a:ext uri="{FF2B5EF4-FFF2-40B4-BE49-F238E27FC236}">
                            <a16:creationId xmlns:a16="http://schemas.microsoft.com/office/drawing/2014/main" id="{C2E844C5-1D1B-ACBD-4797-DD19768D4C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77658" y="2308565"/>
                        <a:ext cx="4700407" cy="3248169"/>
                      </a:xfrm>
                      <a:custGeom>
                        <a:avLst/>
                        <a:gdLst>
                          <a:gd name="connsiteX0" fmla="*/ 4557732 w 4700407"/>
                          <a:gd name="connsiteY0" fmla="*/ 0 h 3248169"/>
                          <a:gd name="connsiteX1" fmla="*/ 4658905 w 4700407"/>
                          <a:gd name="connsiteY1" fmla="*/ 41631 h 3248169"/>
                          <a:gd name="connsiteX2" fmla="*/ 4700536 w 4700407"/>
                          <a:gd name="connsiteY2" fmla="*/ 142803 h 3248169"/>
                          <a:gd name="connsiteX3" fmla="*/ 4700536 w 4700407"/>
                          <a:gd name="connsiteY3" fmla="*/ 142803 h 3248169"/>
                          <a:gd name="connsiteX4" fmla="*/ 4700536 w 4700407"/>
                          <a:gd name="connsiteY4" fmla="*/ 3105367 h 3248169"/>
                          <a:gd name="connsiteX5" fmla="*/ 4658905 w 4700407"/>
                          <a:gd name="connsiteY5" fmla="*/ 3206539 h 3248169"/>
                          <a:gd name="connsiteX6" fmla="*/ 4557732 w 4700407"/>
                          <a:gd name="connsiteY6" fmla="*/ 3248170 h 3248169"/>
                          <a:gd name="connsiteX7" fmla="*/ 4557732 w 4700407"/>
                          <a:gd name="connsiteY7" fmla="*/ 3248170 h 3248169"/>
                          <a:gd name="connsiteX8" fmla="*/ 142931 w 4700407"/>
                          <a:gd name="connsiteY8" fmla="*/ 3248170 h 3248169"/>
                          <a:gd name="connsiteX9" fmla="*/ 41759 w 4700407"/>
                          <a:gd name="connsiteY9" fmla="*/ 3206539 h 3248169"/>
                          <a:gd name="connsiteX10" fmla="*/ 128 w 4700407"/>
                          <a:gd name="connsiteY10" fmla="*/ 3105367 h 3248169"/>
                          <a:gd name="connsiteX11" fmla="*/ 128 w 4700407"/>
                          <a:gd name="connsiteY11" fmla="*/ 3105367 h 3248169"/>
                          <a:gd name="connsiteX12" fmla="*/ 128 w 4700407"/>
                          <a:gd name="connsiteY12" fmla="*/ 142803 h 3248169"/>
                          <a:gd name="connsiteX13" fmla="*/ 41759 w 4700407"/>
                          <a:gd name="connsiteY13" fmla="*/ 41631 h 3248169"/>
                          <a:gd name="connsiteX14" fmla="*/ 142931 w 4700407"/>
                          <a:gd name="connsiteY14" fmla="*/ 0 h 3248169"/>
                          <a:gd name="connsiteX15" fmla="*/ 142931 w 4700407"/>
                          <a:gd name="connsiteY15" fmla="*/ 0 h 3248169"/>
                          <a:gd name="connsiteX16" fmla="*/ 4557732 w 4700407"/>
                          <a:gd name="connsiteY16" fmla="*/ 0 h 32481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700407" h="3248169">
                            <a:moveTo>
                              <a:pt x="4557732" y="0"/>
                            </a:moveTo>
                            <a:cubicBezTo>
                              <a:pt x="4596943" y="0"/>
                              <a:pt x="4632765" y="15975"/>
                              <a:pt x="4658905" y="41631"/>
                            </a:cubicBezTo>
                            <a:cubicBezTo>
                              <a:pt x="4684561" y="67287"/>
                              <a:pt x="4700536" y="103109"/>
                              <a:pt x="4700536" y="142803"/>
                            </a:cubicBezTo>
                            <a:lnTo>
                              <a:pt x="4700536" y="142803"/>
                            </a:lnTo>
                            <a:lnTo>
                              <a:pt x="4700536" y="3105367"/>
                            </a:lnTo>
                            <a:cubicBezTo>
                              <a:pt x="4700536" y="3144577"/>
                              <a:pt x="4684561" y="3180399"/>
                              <a:pt x="4658905" y="3206539"/>
                            </a:cubicBezTo>
                            <a:cubicBezTo>
                              <a:pt x="4633249" y="3232196"/>
                              <a:pt x="4597427" y="3248170"/>
                              <a:pt x="4557732" y="3248170"/>
                            </a:cubicBezTo>
                            <a:lnTo>
                              <a:pt x="4557732" y="3248170"/>
                            </a:lnTo>
                            <a:lnTo>
                              <a:pt x="142931" y="3248170"/>
                            </a:lnTo>
                            <a:cubicBezTo>
                              <a:pt x="103721" y="3248170"/>
                              <a:pt x="67899" y="3232196"/>
                              <a:pt x="41759" y="3206539"/>
                            </a:cubicBezTo>
                            <a:cubicBezTo>
                              <a:pt x="16103" y="3180883"/>
                              <a:pt x="128" y="3145061"/>
                              <a:pt x="128" y="3105367"/>
                            </a:cubicBezTo>
                            <a:lnTo>
                              <a:pt x="128" y="3105367"/>
                            </a:lnTo>
                            <a:lnTo>
                              <a:pt x="128" y="142803"/>
                            </a:lnTo>
                            <a:cubicBezTo>
                              <a:pt x="128" y="103593"/>
                              <a:pt x="16103" y="67771"/>
                              <a:pt x="41759" y="41631"/>
                            </a:cubicBezTo>
                            <a:cubicBezTo>
                              <a:pt x="67899" y="15975"/>
                              <a:pt x="103721" y="0"/>
                              <a:pt x="142931" y="0"/>
                            </a:cubicBezTo>
                            <a:lnTo>
                              <a:pt x="142931" y="0"/>
                            </a:lnTo>
                            <a:lnTo>
                              <a:pt x="4557732" y="0"/>
                            </a:lnTo>
                            <a:close/>
                          </a:path>
                        </a:pathLst>
                      </a:custGeom>
                      <a:noFill/>
                      <a:ln w="4833" cap="flat">
                        <a:gradFill>
                          <a:gsLst>
                            <a:gs pos="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14157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363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54834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7400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83000">
                              <a:schemeClr val="tx1">
                                <a:lumMod val="50000"/>
                                <a:lumOff val="50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42" name="íšḻíḋè">
                      <a:extLst>
                        <a:ext uri="{FF2B5EF4-FFF2-40B4-BE49-F238E27FC236}">
                          <a16:creationId xmlns:a16="http://schemas.microsoft.com/office/drawing/2014/main" id="{1EC47895-7E04-71D7-85BF-36C0127A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9760" y="5375205"/>
                      <a:ext cx="4676203" cy="150064"/>
                    </a:xfrm>
                    <a:custGeom>
                      <a:avLst/>
                      <a:gdLst>
                        <a:gd name="connsiteX0" fmla="*/ 2338230 w 4676203"/>
                        <a:gd name="connsiteY0" fmla="*/ 0 h 150064"/>
                        <a:gd name="connsiteX1" fmla="*/ 2338230 w 4676203"/>
                        <a:gd name="connsiteY1" fmla="*/ 150064 h 150064"/>
                        <a:gd name="connsiteX2" fmla="*/ 110014 w 4676203"/>
                        <a:gd name="connsiteY2" fmla="*/ 150064 h 150064"/>
                        <a:gd name="connsiteX3" fmla="*/ 128 w 4676203"/>
                        <a:gd name="connsiteY3" fmla="*/ 40178 h 150064"/>
                        <a:gd name="connsiteX4" fmla="*/ 128 w 4676203"/>
                        <a:gd name="connsiteY4" fmla="*/ 0 h 150064"/>
                        <a:gd name="connsiteX5" fmla="*/ 2338230 w 4676203"/>
                        <a:gd name="connsiteY5" fmla="*/ 0 h 150064"/>
                        <a:gd name="connsiteX6" fmla="*/ 4676332 w 4676203"/>
                        <a:gd name="connsiteY6" fmla="*/ 0 h 150064"/>
                        <a:gd name="connsiteX7" fmla="*/ 4676332 w 4676203"/>
                        <a:gd name="connsiteY7" fmla="*/ 40178 h 150064"/>
                        <a:gd name="connsiteX8" fmla="*/ 4566446 w 4676203"/>
                        <a:gd name="connsiteY8" fmla="*/ 150064 h 150064"/>
                        <a:gd name="connsiteX9" fmla="*/ 4566446 w 4676203"/>
                        <a:gd name="connsiteY9" fmla="*/ 150064 h 150064"/>
                        <a:gd name="connsiteX10" fmla="*/ 2338230 w 4676203"/>
                        <a:gd name="connsiteY10" fmla="*/ 150064 h 150064"/>
                        <a:gd name="connsiteX11" fmla="*/ 2338230 w 4676203"/>
                        <a:gd name="connsiteY11" fmla="*/ 0 h 150064"/>
                        <a:gd name="connsiteX12" fmla="*/ 4676332 w 4676203"/>
                        <a:gd name="connsiteY12" fmla="*/ 0 h 150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76203" h="150064">
                          <a:moveTo>
                            <a:pt x="2338230" y="0"/>
                          </a:moveTo>
                          <a:lnTo>
                            <a:pt x="2338230" y="150064"/>
                          </a:lnTo>
                          <a:lnTo>
                            <a:pt x="110014" y="150064"/>
                          </a:lnTo>
                          <a:cubicBezTo>
                            <a:pt x="49504" y="150064"/>
                            <a:pt x="128" y="100688"/>
                            <a:pt x="128" y="40178"/>
                          </a:cubicBezTo>
                          <a:lnTo>
                            <a:pt x="128" y="0"/>
                          </a:lnTo>
                          <a:lnTo>
                            <a:pt x="2338230" y="0"/>
                          </a:lnTo>
                          <a:close/>
                          <a:moveTo>
                            <a:pt x="4676332" y="0"/>
                          </a:moveTo>
                          <a:lnTo>
                            <a:pt x="4676332" y="40178"/>
                          </a:lnTo>
                          <a:cubicBezTo>
                            <a:pt x="4676332" y="100688"/>
                            <a:pt x="4626956" y="150064"/>
                            <a:pt x="4566446" y="150064"/>
                          </a:cubicBezTo>
                          <a:lnTo>
                            <a:pt x="4566446" y="150064"/>
                          </a:lnTo>
                          <a:lnTo>
                            <a:pt x="2338230" y="150064"/>
                          </a:lnTo>
                          <a:lnTo>
                            <a:pt x="2338230" y="0"/>
                          </a:lnTo>
                          <a:lnTo>
                            <a:pt x="4676332" y="0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95000"/>
                        <a:lumOff val="5000"/>
                        <a:alpha val="40000"/>
                      </a:schemeClr>
                    </a:solidFill>
                    <a:ln w="483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43" name="ï$ļîḋè">
                      <a:extLst>
                        <a:ext uri="{FF2B5EF4-FFF2-40B4-BE49-F238E27FC236}">
                          <a16:creationId xmlns:a16="http://schemas.microsoft.com/office/drawing/2014/main" id="{03DB929C-49A0-FFB5-0BA5-93724CCFEE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13340" y="2398119"/>
                      <a:ext cx="29044" cy="29044"/>
                      <a:chOff x="3913340" y="2398119"/>
                      <a:chExt cx="29044" cy="29044"/>
                    </a:xfrm>
                  </p:grpSpPr>
                  <p:sp>
                    <p:nvSpPr>
                      <p:cNvPr id="44" name="iṣḷiḑé">
                        <a:extLst>
                          <a:ext uri="{FF2B5EF4-FFF2-40B4-BE49-F238E27FC236}">
                            <a16:creationId xmlns:a16="http://schemas.microsoft.com/office/drawing/2014/main" id="{2D95E85D-6134-551C-D5A4-9F0860FAF2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13340" y="2398119"/>
                        <a:ext cx="29044" cy="29044"/>
                      </a:xfrm>
                      <a:custGeom>
                        <a:avLst/>
                        <a:gdLst>
                          <a:gd name="connsiteX0" fmla="*/ 29660 w 29044"/>
                          <a:gd name="connsiteY0" fmla="*/ 14545 h 29044"/>
                          <a:gd name="connsiteX1" fmla="*/ 15137 w 29044"/>
                          <a:gd name="connsiteY1" fmla="*/ 29068 h 29044"/>
                          <a:gd name="connsiteX2" fmla="*/ 615 w 29044"/>
                          <a:gd name="connsiteY2" fmla="*/ 14545 h 29044"/>
                          <a:gd name="connsiteX3" fmla="*/ 15137 w 29044"/>
                          <a:gd name="connsiteY3" fmla="*/ 23 h 29044"/>
                          <a:gd name="connsiteX4" fmla="*/ 29660 w 29044"/>
                          <a:gd name="connsiteY4" fmla="*/ 14545 h 290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044" h="29044">
                            <a:moveTo>
                              <a:pt x="29660" y="14545"/>
                            </a:moveTo>
                            <a:cubicBezTo>
                              <a:pt x="29660" y="22566"/>
                              <a:pt x="23158" y="29068"/>
                              <a:pt x="15137" y="29068"/>
                            </a:cubicBezTo>
                            <a:cubicBezTo>
                              <a:pt x="7117" y="29068"/>
                              <a:pt x="615" y="22566"/>
                              <a:pt x="615" y="14545"/>
                            </a:cubicBezTo>
                            <a:cubicBezTo>
                              <a:pt x="615" y="6525"/>
                              <a:pt x="7117" y="23"/>
                              <a:pt x="15137" y="23"/>
                            </a:cubicBezTo>
                            <a:cubicBezTo>
                              <a:pt x="23158" y="23"/>
                              <a:pt x="29660" y="6525"/>
                              <a:pt x="29660" y="14545"/>
                            </a:cubicBezTo>
                            <a:close/>
                          </a:path>
                        </a:pathLst>
                      </a:custGeom>
                      <a:solidFill>
                        <a:srgbClr val="070B0C"/>
                      </a:solidFill>
                      <a:ln w="9666" cap="flat">
                        <a:solidFill>
                          <a:srgbClr val="141416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45" name="isḷîḑè">
                        <a:extLst>
                          <a:ext uri="{FF2B5EF4-FFF2-40B4-BE49-F238E27FC236}">
                            <a16:creationId xmlns:a16="http://schemas.microsoft.com/office/drawing/2014/main" id="{7B4FA798-97FC-1337-AB30-9D63570DBF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23021" y="2412642"/>
                        <a:ext cx="9681" cy="9681"/>
                      </a:xfrm>
                      <a:custGeom>
                        <a:avLst/>
                        <a:gdLst>
                          <a:gd name="connsiteX0" fmla="*/ 10297 w 9681"/>
                          <a:gd name="connsiteY0" fmla="*/ 4864 h 9681"/>
                          <a:gd name="connsiteX1" fmla="*/ 5456 w 9681"/>
                          <a:gd name="connsiteY1" fmla="*/ 9705 h 9681"/>
                          <a:gd name="connsiteX2" fmla="*/ 615 w 9681"/>
                          <a:gd name="connsiteY2" fmla="*/ 4864 h 9681"/>
                          <a:gd name="connsiteX3" fmla="*/ 5456 w 9681"/>
                          <a:gd name="connsiteY3" fmla="*/ 23 h 9681"/>
                          <a:gd name="connsiteX4" fmla="*/ 10297 w 9681"/>
                          <a:gd name="connsiteY4" fmla="*/ 4864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681" h="9681">
                            <a:moveTo>
                              <a:pt x="10297" y="4864"/>
                            </a:moveTo>
                            <a:cubicBezTo>
                              <a:pt x="10297" y="7537"/>
                              <a:pt x="8129" y="9705"/>
                              <a:pt x="5456" y="9705"/>
                            </a:cubicBezTo>
                            <a:cubicBezTo>
                              <a:pt x="2782" y="9705"/>
                              <a:pt x="615" y="7537"/>
                              <a:pt x="615" y="4864"/>
                            </a:cubicBezTo>
                            <a:cubicBezTo>
                              <a:pt x="615" y="2190"/>
                              <a:pt x="2782" y="23"/>
                              <a:pt x="5456" y="23"/>
                            </a:cubicBezTo>
                            <a:cubicBezTo>
                              <a:pt x="8129" y="23"/>
                              <a:pt x="10297" y="2190"/>
                              <a:pt x="10297" y="4864"/>
                            </a:cubicBezTo>
                            <a:close/>
                          </a:path>
                        </a:pathLst>
                      </a:custGeom>
                      <a:solidFill>
                        <a:srgbClr val="232428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</p:grpSp>
              <p:grpSp>
                <p:nvGrpSpPr>
                  <p:cNvPr id="27" name="ïṧḷîďé">
                    <a:extLst>
                      <a:ext uri="{FF2B5EF4-FFF2-40B4-BE49-F238E27FC236}">
                        <a16:creationId xmlns:a16="http://schemas.microsoft.com/office/drawing/2014/main" id="{680E75DE-A2A2-23A7-A687-87C21C63B1D4}"/>
                      </a:ext>
                    </a:extLst>
                  </p:cNvPr>
                  <p:cNvGrpSpPr/>
                  <p:nvPr/>
                </p:nvGrpSpPr>
                <p:grpSpPr>
                  <a:xfrm>
                    <a:off x="1004025" y="5578518"/>
                    <a:ext cx="5847674" cy="108956"/>
                    <a:chOff x="1004025" y="5578518"/>
                    <a:chExt cx="5847674" cy="108956"/>
                  </a:xfrm>
                </p:grpSpPr>
                <p:sp>
                  <p:nvSpPr>
                    <p:cNvPr id="32" name="íṡļíḋé">
                      <a:extLst>
                        <a:ext uri="{FF2B5EF4-FFF2-40B4-BE49-F238E27FC236}">
                          <a16:creationId xmlns:a16="http://schemas.microsoft.com/office/drawing/2014/main" id="{D2323BC3-F142-3A2E-9BDA-A9042AB4C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025" y="5578518"/>
                      <a:ext cx="5847674" cy="108956"/>
                    </a:xfrm>
                    <a:custGeom>
                      <a:avLst/>
                      <a:gdLst>
                        <a:gd name="connsiteX0" fmla="*/ 2923853 w 5847674"/>
                        <a:gd name="connsiteY0" fmla="*/ 109599 h 108956"/>
                        <a:gd name="connsiteX1" fmla="*/ 2923853 w 5847674"/>
                        <a:gd name="connsiteY1" fmla="*/ 109599 h 108956"/>
                        <a:gd name="connsiteX2" fmla="*/ 1226671 w 5847674"/>
                        <a:gd name="connsiteY2" fmla="*/ 109599 h 108956"/>
                        <a:gd name="connsiteX3" fmla="*/ 15 w 5847674"/>
                        <a:gd name="connsiteY3" fmla="*/ 681 h 108956"/>
                        <a:gd name="connsiteX4" fmla="*/ 15 w 5847674"/>
                        <a:gd name="connsiteY4" fmla="*/ 681 h 108956"/>
                        <a:gd name="connsiteX5" fmla="*/ 5847690 w 5847674"/>
                        <a:gd name="connsiteY5" fmla="*/ 681 h 108956"/>
                        <a:gd name="connsiteX6" fmla="*/ 4621034 w 5847674"/>
                        <a:gd name="connsiteY6" fmla="*/ 109599 h 108956"/>
                        <a:gd name="connsiteX7" fmla="*/ 2923853 w 5847674"/>
                        <a:gd name="connsiteY7" fmla="*/ 109599 h 108956"/>
                        <a:gd name="connsiteX8" fmla="*/ 2923853 w 5847674"/>
                        <a:gd name="connsiteY8" fmla="*/ 109599 h 108956"/>
                        <a:gd name="connsiteX9" fmla="*/ 2923853 w 5847674"/>
                        <a:gd name="connsiteY9" fmla="*/ 109599 h 108956"/>
                        <a:gd name="connsiteX10" fmla="*/ 2923853 w 5847674"/>
                        <a:gd name="connsiteY10" fmla="*/ 109599 h 108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847674" h="108956">
                          <a:moveTo>
                            <a:pt x="2923853" y="109599"/>
                          </a:moveTo>
                          <a:lnTo>
                            <a:pt x="2923853" y="109599"/>
                          </a:lnTo>
                          <a:cubicBezTo>
                            <a:pt x="2910782" y="109599"/>
                            <a:pt x="2268410" y="107178"/>
                            <a:pt x="1226671" y="109599"/>
                          </a:cubicBezTo>
                          <a:cubicBezTo>
                            <a:pt x="174768" y="112019"/>
                            <a:pt x="15" y="681"/>
                            <a:pt x="15" y="681"/>
                          </a:cubicBezTo>
                          <a:lnTo>
                            <a:pt x="15" y="681"/>
                          </a:lnTo>
                          <a:lnTo>
                            <a:pt x="5847690" y="681"/>
                          </a:lnTo>
                          <a:cubicBezTo>
                            <a:pt x="5847690" y="681"/>
                            <a:pt x="5672938" y="112019"/>
                            <a:pt x="4621034" y="109599"/>
                          </a:cubicBezTo>
                          <a:cubicBezTo>
                            <a:pt x="3579296" y="107178"/>
                            <a:pt x="2936923" y="109599"/>
                            <a:pt x="2923853" y="109599"/>
                          </a:cubicBezTo>
                          <a:lnTo>
                            <a:pt x="2923853" y="109599"/>
                          </a:lnTo>
                          <a:lnTo>
                            <a:pt x="2923853" y="109599"/>
                          </a:lnTo>
                          <a:lnTo>
                            <a:pt x="2923853" y="10959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  <a:gs pos="47000">
                          <a:schemeClr val="bg1">
                            <a:lumMod val="95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  <a:ln w="483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grpSp>
                  <p:nvGrpSpPr>
                    <p:cNvPr id="33" name="ïšľíḋè">
                      <a:extLst>
                        <a:ext uri="{FF2B5EF4-FFF2-40B4-BE49-F238E27FC236}">
                          <a16:creationId xmlns:a16="http://schemas.microsoft.com/office/drawing/2014/main" id="{9C4F4F7D-9FE9-684F-295B-D24BDD42AF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06465" y="5629347"/>
                      <a:ext cx="67771" cy="9681"/>
                      <a:chOff x="4806465" y="5629347"/>
                      <a:chExt cx="67771" cy="9681"/>
                    </a:xfrm>
                  </p:grpSpPr>
                  <p:sp>
                    <p:nvSpPr>
                      <p:cNvPr id="38" name="iSľíḑê">
                        <a:extLst>
                          <a:ext uri="{FF2B5EF4-FFF2-40B4-BE49-F238E27FC236}">
                            <a16:creationId xmlns:a16="http://schemas.microsoft.com/office/drawing/2014/main" id="{7C1947FE-A626-B720-189C-34B387291C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6465" y="5629347"/>
                        <a:ext cx="67771" cy="9681"/>
                      </a:xfrm>
                      <a:custGeom>
                        <a:avLst/>
                        <a:gdLst>
                          <a:gd name="connsiteX0" fmla="*/ 68571 w 67771"/>
                          <a:gd name="connsiteY0" fmla="*/ 5532 h 9681"/>
                          <a:gd name="connsiteX1" fmla="*/ 34686 w 67771"/>
                          <a:gd name="connsiteY1" fmla="*/ 10373 h 9681"/>
                          <a:gd name="connsiteX2" fmla="*/ 800 w 67771"/>
                          <a:gd name="connsiteY2" fmla="*/ 5532 h 9681"/>
                          <a:gd name="connsiteX3" fmla="*/ 34686 w 67771"/>
                          <a:gd name="connsiteY3" fmla="*/ 691 h 9681"/>
                          <a:gd name="connsiteX4" fmla="*/ 68571 w 67771"/>
                          <a:gd name="connsiteY4" fmla="*/ 5532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771" h="9681">
                            <a:moveTo>
                              <a:pt x="68571" y="5532"/>
                            </a:moveTo>
                            <a:cubicBezTo>
                              <a:pt x="68571" y="8205"/>
                              <a:pt x="53400" y="10373"/>
                              <a:pt x="34686" y="10373"/>
                            </a:cubicBezTo>
                            <a:cubicBezTo>
                              <a:pt x="15971" y="10373"/>
                              <a:pt x="800" y="8205"/>
                              <a:pt x="800" y="5532"/>
                            </a:cubicBezTo>
                            <a:cubicBezTo>
                              <a:pt x="800" y="2858"/>
                              <a:pt x="15971" y="691"/>
                              <a:pt x="34686" y="691"/>
                            </a:cubicBezTo>
                            <a:cubicBezTo>
                              <a:pt x="53400" y="691"/>
                              <a:pt x="68571" y="2858"/>
                              <a:pt x="68571" y="5532"/>
                            </a:cubicBezTo>
                            <a:close/>
                          </a:path>
                        </a:pathLst>
                      </a:custGeom>
                      <a:solidFill>
                        <a:srgbClr val="E4E5E9"/>
                      </a:solidFill>
                      <a:ln w="4833" cap="flat">
                        <a:solidFill>
                          <a:srgbClr val="D7D8DB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39" name="î$ļîḓè">
                        <a:extLst>
                          <a:ext uri="{FF2B5EF4-FFF2-40B4-BE49-F238E27FC236}">
                            <a16:creationId xmlns:a16="http://schemas.microsoft.com/office/drawing/2014/main" id="{E7A1B418-F4E8-3D08-C5A6-0C851BDC4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33090" y="5629347"/>
                        <a:ext cx="14522" cy="9681"/>
                      </a:xfrm>
                      <a:custGeom>
                        <a:avLst/>
                        <a:gdLst>
                          <a:gd name="connsiteX0" fmla="*/ 15322 w 14522"/>
                          <a:gd name="connsiteY0" fmla="*/ 5532 h 9681"/>
                          <a:gd name="connsiteX1" fmla="*/ 8061 w 14522"/>
                          <a:gd name="connsiteY1" fmla="*/ 10373 h 9681"/>
                          <a:gd name="connsiteX2" fmla="*/ 800 w 14522"/>
                          <a:gd name="connsiteY2" fmla="*/ 5532 h 9681"/>
                          <a:gd name="connsiteX3" fmla="*/ 8061 w 14522"/>
                          <a:gd name="connsiteY3" fmla="*/ 691 h 9681"/>
                          <a:gd name="connsiteX4" fmla="*/ 15322 w 14522"/>
                          <a:gd name="connsiteY4" fmla="*/ 5532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522" h="9681">
                            <a:moveTo>
                              <a:pt x="15322" y="5532"/>
                            </a:moveTo>
                            <a:cubicBezTo>
                              <a:pt x="15322" y="8205"/>
                              <a:pt x="12071" y="10373"/>
                              <a:pt x="8061" y="10373"/>
                            </a:cubicBezTo>
                            <a:cubicBezTo>
                              <a:pt x="4051" y="10373"/>
                              <a:pt x="800" y="8205"/>
                              <a:pt x="800" y="5532"/>
                            </a:cubicBezTo>
                            <a:cubicBezTo>
                              <a:pt x="800" y="2858"/>
                              <a:pt x="4051" y="691"/>
                              <a:pt x="8061" y="691"/>
                            </a:cubicBezTo>
                            <a:cubicBezTo>
                              <a:pt x="12071" y="691"/>
                              <a:pt x="15322" y="2858"/>
                              <a:pt x="15322" y="5532"/>
                            </a:cubicBezTo>
                            <a:close/>
                          </a:path>
                        </a:pathLst>
                      </a:custGeom>
                      <a:solidFill>
                        <a:srgbClr val="C5C7CD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34" name="išľíḑé">
                      <a:extLst>
                        <a:ext uri="{FF2B5EF4-FFF2-40B4-BE49-F238E27FC236}">
                          <a16:creationId xmlns:a16="http://schemas.microsoft.com/office/drawing/2014/main" id="{392CE073-B39A-3A47-0108-D986238B25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6328" y="5629347"/>
                      <a:ext cx="67771" cy="9681"/>
                      <a:chOff x="2986328" y="5629347"/>
                      <a:chExt cx="67771" cy="9681"/>
                    </a:xfrm>
                  </p:grpSpPr>
                  <p:sp>
                    <p:nvSpPr>
                      <p:cNvPr id="36" name="isļïḋe">
                        <a:extLst>
                          <a:ext uri="{FF2B5EF4-FFF2-40B4-BE49-F238E27FC236}">
                            <a16:creationId xmlns:a16="http://schemas.microsoft.com/office/drawing/2014/main" id="{92905E57-CC89-9845-79F3-87E5596495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86328" y="5629347"/>
                        <a:ext cx="67771" cy="9681"/>
                      </a:xfrm>
                      <a:custGeom>
                        <a:avLst/>
                        <a:gdLst>
                          <a:gd name="connsiteX0" fmla="*/ 68195 w 67771"/>
                          <a:gd name="connsiteY0" fmla="*/ 5532 h 9681"/>
                          <a:gd name="connsiteX1" fmla="*/ 34310 w 67771"/>
                          <a:gd name="connsiteY1" fmla="*/ 10373 h 9681"/>
                          <a:gd name="connsiteX2" fmla="*/ 424 w 67771"/>
                          <a:gd name="connsiteY2" fmla="*/ 5532 h 9681"/>
                          <a:gd name="connsiteX3" fmla="*/ 34310 w 67771"/>
                          <a:gd name="connsiteY3" fmla="*/ 691 h 9681"/>
                          <a:gd name="connsiteX4" fmla="*/ 68195 w 67771"/>
                          <a:gd name="connsiteY4" fmla="*/ 5532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771" h="9681">
                            <a:moveTo>
                              <a:pt x="68195" y="5532"/>
                            </a:moveTo>
                            <a:cubicBezTo>
                              <a:pt x="68195" y="8205"/>
                              <a:pt x="53024" y="10373"/>
                              <a:pt x="34310" y="10373"/>
                            </a:cubicBezTo>
                            <a:cubicBezTo>
                              <a:pt x="15595" y="10373"/>
                              <a:pt x="424" y="8205"/>
                              <a:pt x="424" y="5532"/>
                            </a:cubicBezTo>
                            <a:cubicBezTo>
                              <a:pt x="424" y="2858"/>
                              <a:pt x="15595" y="691"/>
                              <a:pt x="34310" y="691"/>
                            </a:cubicBezTo>
                            <a:cubicBezTo>
                              <a:pt x="53024" y="691"/>
                              <a:pt x="68195" y="2858"/>
                              <a:pt x="68195" y="5532"/>
                            </a:cubicBezTo>
                            <a:close/>
                          </a:path>
                        </a:pathLst>
                      </a:custGeom>
                      <a:solidFill>
                        <a:srgbClr val="E4E5E9"/>
                      </a:solidFill>
                      <a:ln w="4833" cap="flat">
                        <a:solidFill>
                          <a:srgbClr val="D7D8DB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37" name="íṧliḍé">
                        <a:extLst>
                          <a:ext uri="{FF2B5EF4-FFF2-40B4-BE49-F238E27FC236}">
                            <a16:creationId xmlns:a16="http://schemas.microsoft.com/office/drawing/2014/main" id="{CE63AFFB-0637-4EA5-A460-BF13DEF17E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12953" y="5629347"/>
                        <a:ext cx="14522" cy="9681"/>
                      </a:xfrm>
                      <a:custGeom>
                        <a:avLst/>
                        <a:gdLst>
                          <a:gd name="connsiteX0" fmla="*/ 14946 w 14522"/>
                          <a:gd name="connsiteY0" fmla="*/ 5532 h 9681"/>
                          <a:gd name="connsiteX1" fmla="*/ 7685 w 14522"/>
                          <a:gd name="connsiteY1" fmla="*/ 10373 h 9681"/>
                          <a:gd name="connsiteX2" fmla="*/ 424 w 14522"/>
                          <a:gd name="connsiteY2" fmla="*/ 5532 h 9681"/>
                          <a:gd name="connsiteX3" fmla="*/ 7685 w 14522"/>
                          <a:gd name="connsiteY3" fmla="*/ 691 h 9681"/>
                          <a:gd name="connsiteX4" fmla="*/ 14946 w 14522"/>
                          <a:gd name="connsiteY4" fmla="*/ 5532 h 9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522" h="9681">
                            <a:moveTo>
                              <a:pt x="14946" y="5532"/>
                            </a:moveTo>
                            <a:cubicBezTo>
                              <a:pt x="14946" y="8205"/>
                              <a:pt x="11695" y="10373"/>
                              <a:pt x="7685" y="10373"/>
                            </a:cubicBezTo>
                            <a:cubicBezTo>
                              <a:pt x="3675" y="10373"/>
                              <a:pt x="424" y="8205"/>
                              <a:pt x="424" y="5532"/>
                            </a:cubicBezTo>
                            <a:cubicBezTo>
                              <a:pt x="424" y="2858"/>
                              <a:pt x="3675" y="691"/>
                              <a:pt x="7685" y="691"/>
                            </a:cubicBezTo>
                            <a:cubicBezTo>
                              <a:pt x="11695" y="691"/>
                              <a:pt x="14946" y="2858"/>
                              <a:pt x="14946" y="5532"/>
                            </a:cubicBezTo>
                            <a:close/>
                          </a:path>
                        </a:pathLst>
                      </a:custGeom>
                      <a:solidFill>
                        <a:srgbClr val="C5C7CD"/>
                      </a:solidFill>
                      <a:ln w="48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35" name="íṣlîḑe">
                      <a:extLst>
                        <a:ext uri="{FF2B5EF4-FFF2-40B4-BE49-F238E27FC236}">
                          <a16:creationId xmlns:a16="http://schemas.microsoft.com/office/drawing/2014/main" id="{5163C900-E875-1A49-F238-CB19AF468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025" y="5578518"/>
                      <a:ext cx="5847674" cy="108956"/>
                    </a:xfrm>
                    <a:custGeom>
                      <a:avLst/>
                      <a:gdLst>
                        <a:gd name="connsiteX0" fmla="*/ 2923853 w 5847674"/>
                        <a:gd name="connsiteY0" fmla="*/ 109599 h 108956"/>
                        <a:gd name="connsiteX1" fmla="*/ 2923853 w 5847674"/>
                        <a:gd name="connsiteY1" fmla="*/ 109599 h 108956"/>
                        <a:gd name="connsiteX2" fmla="*/ 1226671 w 5847674"/>
                        <a:gd name="connsiteY2" fmla="*/ 109599 h 108956"/>
                        <a:gd name="connsiteX3" fmla="*/ 15 w 5847674"/>
                        <a:gd name="connsiteY3" fmla="*/ 681 h 108956"/>
                        <a:gd name="connsiteX4" fmla="*/ 15 w 5847674"/>
                        <a:gd name="connsiteY4" fmla="*/ 681 h 108956"/>
                        <a:gd name="connsiteX5" fmla="*/ 5847690 w 5847674"/>
                        <a:gd name="connsiteY5" fmla="*/ 681 h 108956"/>
                        <a:gd name="connsiteX6" fmla="*/ 4621034 w 5847674"/>
                        <a:gd name="connsiteY6" fmla="*/ 109599 h 108956"/>
                        <a:gd name="connsiteX7" fmla="*/ 2923853 w 5847674"/>
                        <a:gd name="connsiteY7" fmla="*/ 109599 h 108956"/>
                        <a:gd name="connsiteX8" fmla="*/ 2923853 w 5847674"/>
                        <a:gd name="connsiteY8" fmla="*/ 109599 h 108956"/>
                        <a:gd name="connsiteX9" fmla="*/ 2923853 w 5847674"/>
                        <a:gd name="connsiteY9" fmla="*/ 109599 h 108956"/>
                        <a:gd name="connsiteX10" fmla="*/ 2923853 w 5847674"/>
                        <a:gd name="connsiteY10" fmla="*/ 109599 h 108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847674" h="108956">
                          <a:moveTo>
                            <a:pt x="2923853" y="109599"/>
                          </a:moveTo>
                          <a:lnTo>
                            <a:pt x="2923853" y="109599"/>
                          </a:lnTo>
                          <a:cubicBezTo>
                            <a:pt x="2910782" y="109599"/>
                            <a:pt x="2268410" y="107178"/>
                            <a:pt x="1226671" y="109599"/>
                          </a:cubicBezTo>
                          <a:cubicBezTo>
                            <a:pt x="174768" y="112019"/>
                            <a:pt x="15" y="681"/>
                            <a:pt x="15" y="681"/>
                          </a:cubicBezTo>
                          <a:lnTo>
                            <a:pt x="15" y="681"/>
                          </a:lnTo>
                          <a:lnTo>
                            <a:pt x="5847690" y="681"/>
                          </a:lnTo>
                          <a:cubicBezTo>
                            <a:pt x="5847690" y="681"/>
                            <a:pt x="5672938" y="112019"/>
                            <a:pt x="4621034" y="109599"/>
                          </a:cubicBezTo>
                          <a:cubicBezTo>
                            <a:pt x="3579296" y="107178"/>
                            <a:pt x="2936923" y="109599"/>
                            <a:pt x="2923853" y="109599"/>
                          </a:cubicBezTo>
                          <a:lnTo>
                            <a:pt x="2923853" y="109599"/>
                          </a:lnTo>
                          <a:lnTo>
                            <a:pt x="2923853" y="109599"/>
                          </a:lnTo>
                          <a:lnTo>
                            <a:pt x="2923853" y="109599"/>
                          </a:lnTo>
                          <a:close/>
                        </a:path>
                      </a:pathLst>
                    </a:custGeom>
                    <a:ln w="483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8" name="íŝḷídé">
                    <a:extLst>
                      <a:ext uri="{FF2B5EF4-FFF2-40B4-BE49-F238E27FC236}">
                        <a16:creationId xmlns:a16="http://schemas.microsoft.com/office/drawing/2014/main" id="{D53D9017-4A40-32F2-C43E-3F2AFC836463}"/>
                      </a:ext>
                    </a:extLst>
                  </p:cNvPr>
                  <p:cNvSpPr/>
                  <p:nvPr/>
                </p:nvSpPr>
                <p:spPr>
                  <a:xfrm>
                    <a:off x="1004025" y="5472021"/>
                    <a:ext cx="5847674" cy="106497"/>
                  </a:xfrm>
                  <a:custGeom>
                    <a:avLst/>
                    <a:gdLst>
                      <a:gd name="connsiteX0" fmla="*/ 15 w 5847674"/>
                      <a:gd name="connsiteY0" fmla="*/ 5500 h 106497"/>
                      <a:gd name="connsiteX1" fmla="*/ 4856 w 5847674"/>
                      <a:gd name="connsiteY1" fmla="*/ 659 h 106497"/>
                      <a:gd name="connsiteX2" fmla="*/ 5842849 w 5847674"/>
                      <a:gd name="connsiteY2" fmla="*/ 659 h 106497"/>
                      <a:gd name="connsiteX3" fmla="*/ 5847690 w 5847674"/>
                      <a:gd name="connsiteY3" fmla="*/ 5500 h 106497"/>
                      <a:gd name="connsiteX4" fmla="*/ 5847690 w 5847674"/>
                      <a:gd name="connsiteY4" fmla="*/ 107156 h 106497"/>
                      <a:gd name="connsiteX5" fmla="*/ 15 w 5847674"/>
                      <a:gd name="connsiteY5" fmla="*/ 107156 h 106497"/>
                      <a:gd name="connsiteX6" fmla="*/ 15 w 5847674"/>
                      <a:gd name="connsiteY6" fmla="*/ 5500 h 106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47674" h="106497">
                        <a:moveTo>
                          <a:pt x="15" y="5500"/>
                        </a:moveTo>
                        <a:cubicBezTo>
                          <a:pt x="15" y="2595"/>
                          <a:pt x="2435" y="659"/>
                          <a:pt x="4856" y="659"/>
                        </a:cubicBezTo>
                        <a:lnTo>
                          <a:pt x="5842849" y="659"/>
                        </a:lnTo>
                        <a:cubicBezTo>
                          <a:pt x="5845754" y="659"/>
                          <a:pt x="5847690" y="2595"/>
                          <a:pt x="5847690" y="5500"/>
                        </a:cubicBezTo>
                        <a:lnTo>
                          <a:pt x="5847690" y="107156"/>
                        </a:lnTo>
                        <a:lnTo>
                          <a:pt x="15" y="107156"/>
                        </a:lnTo>
                        <a:lnTo>
                          <a:pt x="15" y="550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39000">
                        <a:schemeClr val="bg1">
                          <a:lumMod val="75000"/>
                        </a:schemeClr>
                      </a:gs>
                      <a:gs pos="2000">
                        <a:schemeClr val="tx1">
                          <a:lumMod val="75000"/>
                          <a:lumOff val="25000"/>
                        </a:schemeClr>
                      </a:gs>
                      <a:gs pos="1000">
                        <a:schemeClr val="bg1">
                          <a:lumMod val="8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  <a:gs pos="98000">
                        <a:schemeClr val="tx1">
                          <a:lumMod val="75000"/>
                          <a:lumOff val="25000"/>
                        </a:schemeClr>
                      </a:gs>
                      <a:gs pos="99000">
                        <a:schemeClr val="bg1">
                          <a:lumMod val="75000"/>
                        </a:schemeClr>
                      </a:gs>
                    </a:gsLst>
                    <a:lin ang="0" scaled="0"/>
                  </a:gradFill>
                  <a:ln w="4833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isḷidê">
                    <a:extLst>
                      <a:ext uri="{FF2B5EF4-FFF2-40B4-BE49-F238E27FC236}">
                        <a16:creationId xmlns:a16="http://schemas.microsoft.com/office/drawing/2014/main" id="{56C458EE-AF6F-55D4-2B35-963F501F79C1}"/>
                      </a:ext>
                    </a:extLst>
                  </p:cNvPr>
                  <p:cNvSpPr/>
                  <p:nvPr/>
                </p:nvSpPr>
                <p:spPr>
                  <a:xfrm>
                    <a:off x="3448624" y="5472021"/>
                    <a:ext cx="967674" cy="72611"/>
                  </a:xfrm>
                  <a:custGeom>
                    <a:avLst/>
                    <a:gdLst>
                      <a:gd name="connsiteX0" fmla="*/ 890720 w 967674"/>
                      <a:gd name="connsiteY0" fmla="*/ 73271 h 72611"/>
                      <a:gd name="connsiteX1" fmla="*/ 77468 w 967674"/>
                      <a:gd name="connsiteY1" fmla="*/ 73271 h 72611"/>
                      <a:gd name="connsiteX2" fmla="*/ 15 w 967674"/>
                      <a:gd name="connsiteY2" fmla="*/ 659 h 72611"/>
                      <a:gd name="connsiteX3" fmla="*/ 19378 w 967674"/>
                      <a:gd name="connsiteY3" fmla="*/ 5500 h 72611"/>
                      <a:gd name="connsiteX4" fmla="*/ 948326 w 967674"/>
                      <a:gd name="connsiteY4" fmla="*/ 5500 h 72611"/>
                      <a:gd name="connsiteX5" fmla="*/ 967689 w 967674"/>
                      <a:gd name="connsiteY5" fmla="*/ 659 h 72611"/>
                      <a:gd name="connsiteX6" fmla="*/ 890720 w 967674"/>
                      <a:gd name="connsiteY6" fmla="*/ 73271 h 72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7674" h="72611">
                        <a:moveTo>
                          <a:pt x="890720" y="73271"/>
                        </a:moveTo>
                        <a:lnTo>
                          <a:pt x="77468" y="73271"/>
                        </a:lnTo>
                        <a:cubicBezTo>
                          <a:pt x="36321" y="73271"/>
                          <a:pt x="2435" y="41322"/>
                          <a:pt x="15" y="659"/>
                        </a:cubicBezTo>
                        <a:lnTo>
                          <a:pt x="19378" y="5500"/>
                        </a:lnTo>
                        <a:lnTo>
                          <a:pt x="948326" y="5500"/>
                        </a:lnTo>
                        <a:lnTo>
                          <a:pt x="967689" y="659"/>
                        </a:lnTo>
                        <a:cubicBezTo>
                          <a:pt x="965269" y="41322"/>
                          <a:pt x="931867" y="73271"/>
                          <a:pt x="890720" y="732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ïśľíḓe">
                    <a:extLst>
                      <a:ext uri="{FF2B5EF4-FFF2-40B4-BE49-F238E27FC236}">
                        <a16:creationId xmlns:a16="http://schemas.microsoft.com/office/drawing/2014/main" id="{9CF16181-D5C8-5F5D-4297-797B9BF8E98E}"/>
                      </a:ext>
                    </a:extLst>
                  </p:cNvPr>
                  <p:cNvSpPr/>
                  <p:nvPr/>
                </p:nvSpPr>
                <p:spPr>
                  <a:xfrm>
                    <a:off x="3448624" y="5472021"/>
                    <a:ext cx="967674" cy="72611"/>
                  </a:xfrm>
                  <a:custGeom>
                    <a:avLst/>
                    <a:gdLst>
                      <a:gd name="connsiteX0" fmla="*/ 890720 w 967674"/>
                      <a:gd name="connsiteY0" fmla="*/ 73271 h 72611"/>
                      <a:gd name="connsiteX1" fmla="*/ 77468 w 967674"/>
                      <a:gd name="connsiteY1" fmla="*/ 73271 h 72611"/>
                      <a:gd name="connsiteX2" fmla="*/ 15 w 967674"/>
                      <a:gd name="connsiteY2" fmla="*/ 659 h 72611"/>
                      <a:gd name="connsiteX3" fmla="*/ 19378 w 967674"/>
                      <a:gd name="connsiteY3" fmla="*/ 5500 h 72611"/>
                      <a:gd name="connsiteX4" fmla="*/ 948326 w 967674"/>
                      <a:gd name="connsiteY4" fmla="*/ 5500 h 72611"/>
                      <a:gd name="connsiteX5" fmla="*/ 967689 w 967674"/>
                      <a:gd name="connsiteY5" fmla="*/ 659 h 72611"/>
                      <a:gd name="connsiteX6" fmla="*/ 890720 w 967674"/>
                      <a:gd name="connsiteY6" fmla="*/ 73271 h 72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7674" h="72611">
                        <a:moveTo>
                          <a:pt x="890720" y="73271"/>
                        </a:moveTo>
                        <a:lnTo>
                          <a:pt x="77468" y="73271"/>
                        </a:lnTo>
                        <a:cubicBezTo>
                          <a:pt x="36321" y="73271"/>
                          <a:pt x="2435" y="41322"/>
                          <a:pt x="15" y="659"/>
                        </a:cubicBezTo>
                        <a:lnTo>
                          <a:pt x="19378" y="5500"/>
                        </a:lnTo>
                        <a:lnTo>
                          <a:pt x="948326" y="5500"/>
                        </a:lnTo>
                        <a:lnTo>
                          <a:pt x="967689" y="659"/>
                        </a:lnTo>
                        <a:cubicBezTo>
                          <a:pt x="965269" y="41322"/>
                          <a:pt x="931867" y="73271"/>
                          <a:pt x="890720" y="73271"/>
                        </a:cubicBezTo>
                        <a:close/>
                      </a:path>
                    </a:pathLst>
                  </a:custGeom>
                  <a:solidFill>
                    <a:srgbClr val="4E5457"/>
                  </a:solidFill>
                  <a:ln w="48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iṡ1iḓé">
                    <a:extLst>
                      <a:ext uri="{FF2B5EF4-FFF2-40B4-BE49-F238E27FC236}">
                        <a16:creationId xmlns:a16="http://schemas.microsoft.com/office/drawing/2014/main" id="{227D872F-EC94-CA53-C683-D1B170D17AFE}"/>
                      </a:ext>
                    </a:extLst>
                  </p:cNvPr>
                  <p:cNvSpPr/>
                  <p:nvPr/>
                </p:nvSpPr>
                <p:spPr>
                  <a:xfrm>
                    <a:off x="3448624" y="5472021"/>
                    <a:ext cx="967674" cy="72611"/>
                  </a:xfrm>
                  <a:custGeom>
                    <a:avLst/>
                    <a:gdLst>
                      <a:gd name="connsiteX0" fmla="*/ 890720 w 967674"/>
                      <a:gd name="connsiteY0" fmla="*/ 73271 h 72611"/>
                      <a:gd name="connsiteX1" fmla="*/ 77468 w 967674"/>
                      <a:gd name="connsiteY1" fmla="*/ 73271 h 72611"/>
                      <a:gd name="connsiteX2" fmla="*/ 15 w 967674"/>
                      <a:gd name="connsiteY2" fmla="*/ 659 h 72611"/>
                      <a:gd name="connsiteX3" fmla="*/ 19378 w 967674"/>
                      <a:gd name="connsiteY3" fmla="*/ 5500 h 72611"/>
                      <a:gd name="connsiteX4" fmla="*/ 948326 w 967674"/>
                      <a:gd name="connsiteY4" fmla="*/ 5500 h 72611"/>
                      <a:gd name="connsiteX5" fmla="*/ 967689 w 967674"/>
                      <a:gd name="connsiteY5" fmla="*/ 659 h 72611"/>
                      <a:gd name="connsiteX6" fmla="*/ 890720 w 967674"/>
                      <a:gd name="connsiteY6" fmla="*/ 73271 h 72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67674" h="72611">
                        <a:moveTo>
                          <a:pt x="890720" y="73271"/>
                        </a:moveTo>
                        <a:lnTo>
                          <a:pt x="77468" y="73271"/>
                        </a:lnTo>
                        <a:cubicBezTo>
                          <a:pt x="36321" y="73271"/>
                          <a:pt x="2435" y="41322"/>
                          <a:pt x="15" y="659"/>
                        </a:cubicBezTo>
                        <a:lnTo>
                          <a:pt x="19378" y="5500"/>
                        </a:lnTo>
                        <a:lnTo>
                          <a:pt x="948326" y="5500"/>
                        </a:lnTo>
                        <a:lnTo>
                          <a:pt x="967689" y="659"/>
                        </a:lnTo>
                        <a:cubicBezTo>
                          <a:pt x="965269" y="41322"/>
                          <a:pt x="931867" y="73271"/>
                          <a:pt x="890720" y="7327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4833" cap="flat">
                    <a:noFill/>
                    <a:prstDash val="solid"/>
                    <a:miter/>
                  </a:ln>
                  <a:effectLst>
                    <a:innerShdw blurRad="114300">
                      <a:prstClr val="black"/>
                    </a:innerShdw>
                  </a:effectLst>
                </p:spPr>
                <p:txBody>
                  <a:bodyPr rtlCol="0" anchor="ctr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3" name="íSḻïḍé">
                <a:extLst>
                  <a:ext uri="{FF2B5EF4-FFF2-40B4-BE49-F238E27FC236}">
                    <a16:creationId xmlns:a16="http://schemas.microsoft.com/office/drawing/2014/main" id="{B46C4323-4E0D-FB18-D587-A8EABB3F88A9}"/>
                  </a:ext>
                </a:extLst>
              </p:cNvPr>
              <p:cNvSpPr/>
              <p:nvPr/>
            </p:nvSpPr>
            <p:spPr>
              <a:xfrm>
                <a:off x="7578542" y="1891795"/>
                <a:ext cx="5876342" cy="3679876"/>
              </a:xfrm>
              <a:custGeom>
                <a:avLst/>
                <a:gdLst>
                  <a:gd name="connsiteX0" fmla="*/ 4998 w 4468049"/>
                  <a:gd name="connsiteY0" fmla="*/ 46 h 2797976"/>
                  <a:gd name="connsiteX1" fmla="*/ 4463366 w 4468049"/>
                  <a:gd name="connsiteY1" fmla="*/ 46 h 2797976"/>
                  <a:gd name="connsiteX2" fmla="*/ 4468207 w 4468049"/>
                  <a:gd name="connsiteY2" fmla="*/ 4887 h 2797976"/>
                  <a:gd name="connsiteX3" fmla="*/ 4468207 w 4468049"/>
                  <a:gd name="connsiteY3" fmla="*/ 2793182 h 2797976"/>
                  <a:gd name="connsiteX4" fmla="*/ 4463366 w 4468049"/>
                  <a:gd name="connsiteY4" fmla="*/ 2798023 h 2797976"/>
                  <a:gd name="connsiteX5" fmla="*/ 4998 w 4468049"/>
                  <a:gd name="connsiteY5" fmla="*/ 2798023 h 2797976"/>
                  <a:gd name="connsiteX6" fmla="*/ 157 w 4468049"/>
                  <a:gd name="connsiteY6" fmla="*/ 2793182 h 2797976"/>
                  <a:gd name="connsiteX7" fmla="*/ 157 w 4468049"/>
                  <a:gd name="connsiteY7" fmla="*/ 4887 h 2797976"/>
                  <a:gd name="connsiteX8" fmla="*/ 4998 w 4468049"/>
                  <a:gd name="connsiteY8" fmla="*/ 46 h 279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8049" h="2797976">
                    <a:moveTo>
                      <a:pt x="4998" y="46"/>
                    </a:moveTo>
                    <a:lnTo>
                      <a:pt x="4463366" y="46"/>
                    </a:lnTo>
                    <a:cubicBezTo>
                      <a:pt x="4466270" y="46"/>
                      <a:pt x="4468207" y="1982"/>
                      <a:pt x="4468207" y="4887"/>
                    </a:cubicBezTo>
                    <a:lnTo>
                      <a:pt x="4468207" y="2793182"/>
                    </a:lnTo>
                    <a:cubicBezTo>
                      <a:pt x="4468207" y="2796086"/>
                      <a:pt x="4466270" y="2798023"/>
                      <a:pt x="4463366" y="2798023"/>
                    </a:cubicBezTo>
                    <a:lnTo>
                      <a:pt x="4998" y="2798023"/>
                    </a:lnTo>
                    <a:cubicBezTo>
                      <a:pt x="2093" y="2798023"/>
                      <a:pt x="157" y="2796086"/>
                      <a:pt x="157" y="2793182"/>
                    </a:cubicBezTo>
                    <a:lnTo>
                      <a:pt x="157" y="4887"/>
                    </a:lnTo>
                    <a:cubicBezTo>
                      <a:pt x="157" y="1982"/>
                      <a:pt x="2093" y="46"/>
                      <a:pt x="4998" y="46"/>
                    </a:cubicBezTo>
                    <a:close/>
                  </a:path>
                </a:pathLst>
              </a:cu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šļid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D4BA26C-83AB-A5C2-A0F3-9670F076D3B4}"/>
              </a:ext>
            </a:extLst>
          </p:cNvPr>
          <p:cNvGrpSpPr/>
          <p:nvPr/>
        </p:nvGrpSpPr>
        <p:grpSpPr>
          <a:xfrm>
            <a:off x="861634" y="3632404"/>
            <a:ext cx="3223487" cy="1812323"/>
            <a:chOff x="495874" y="3591178"/>
            <a:chExt cx="3223487" cy="1812323"/>
          </a:xfrm>
        </p:grpSpPr>
        <p:sp>
          <p:nvSpPr>
            <p:cNvPr id="8" name="íS1íḑê">
              <a:extLst>
                <a:ext uri="{FF2B5EF4-FFF2-40B4-BE49-F238E27FC236}">
                  <a16:creationId xmlns:a16="http://schemas.microsoft.com/office/drawing/2014/main" id="{43272D5F-B759-4C43-85EA-2431C7C78060}"/>
                </a:ext>
              </a:extLst>
            </p:cNvPr>
            <p:cNvSpPr/>
            <p:nvPr/>
          </p:nvSpPr>
          <p:spPr>
            <a:xfrm>
              <a:off x="499004" y="4099985"/>
              <a:ext cx="3220357" cy="1303516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此时睡觉，最能养阴，睡眠质量也最佳，往往能达到事半功倍的养生效果，早晨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5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：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00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～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6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：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00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起床，午后小憩，约一个小时。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îśḷiḍè">
              <a:extLst>
                <a:ext uri="{FF2B5EF4-FFF2-40B4-BE49-F238E27FC236}">
                  <a16:creationId xmlns:a16="http://schemas.microsoft.com/office/drawing/2014/main" id="{C1399104-6A17-49A5-9FB4-208C9D942E2D}"/>
                </a:ext>
              </a:extLst>
            </p:cNvPr>
            <p:cNvGrpSpPr/>
            <p:nvPr/>
          </p:nvGrpSpPr>
          <p:grpSpPr>
            <a:xfrm>
              <a:off x="495874" y="3591178"/>
              <a:ext cx="508809" cy="508807"/>
              <a:chOff x="749300" y="5283480"/>
              <a:chExt cx="444222" cy="444220"/>
            </a:xfrm>
          </p:grpSpPr>
          <p:sp>
            <p:nvSpPr>
              <p:cNvPr id="31" name="îṧľïďè">
                <a:extLst>
                  <a:ext uri="{FF2B5EF4-FFF2-40B4-BE49-F238E27FC236}">
                    <a16:creationId xmlns:a16="http://schemas.microsoft.com/office/drawing/2014/main" id="{B572EF03-1BC5-470F-B5D1-CC0950338309}"/>
                  </a:ext>
                </a:extLst>
              </p:cNvPr>
              <p:cNvSpPr/>
              <p:nvPr/>
            </p:nvSpPr>
            <p:spPr>
              <a:xfrm>
                <a:off x="749300" y="5283480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íślîḑê">
                <a:extLst>
                  <a:ext uri="{FF2B5EF4-FFF2-40B4-BE49-F238E27FC236}">
                    <a16:creationId xmlns:a16="http://schemas.microsoft.com/office/drawing/2014/main" id="{9AA3DBEF-A501-4026-8C6D-1B6B656E552D}"/>
                  </a:ext>
                </a:extLst>
              </p:cNvPr>
              <p:cNvSpPr/>
              <p:nvPr/>
            </p:nvSpPr>
            <p:spPr bwMode="auto">
              <a:xfrm>
                <a:off x="868630" y="5435507"/>
                <a:ext cx="205561" cy="163687"/>
              </a:xfrm>
              <a:custGeom>
                <a:avLst/>
                <a:gdLst>
                  <a:gd name="connsiteX0" fmla="*/ 486767 w 514350"/>
                  <a:gd name="connsiteY0" fmla="*/ 621 h 409575"/>
                  <a:gd name="connsiteX1" fmla="*/ 515342 w 514350"/>
                  <a:gd name="connsiteY1" fmla="*/ 29196 h 409575"/>
                  <a:gd name="connsiteX2" fmla="*/ 515342 w 514350"/>
                  <a:gd name="connsiteY2" fmla="*/ 324471 h 409575"/>
                  <a:gd name="connsiteX3" fmla="*/ 486767 w 514350"/>
                  <a:gd name="connsiteY3" fmla="*/ 353046 h 409575"/>
                  <a:gd name="connsiteX4" fmla="*/ 192159 w 514350"/>
                  <a:gd name="connsiteY4" fmla="*/ 353046 h 409575"/>
                  <a:gd name="connsiteX5" fmla="*/ 115387 w 514350"/>
                  <a:gd name="connsiteY5" fmla="*/ 410196 h 409575"/>
                  <a:gd name="connsiteX6" fmla="*/ 115387 w 514350"/>
                  <a:gd name="connsiteY6" fmla="*/ 353046 h 409575"/>
                  <a:gd name="connsiteX7" fmla="*/ 29567 w 514350"/>
                  <a:gd name="connsiteY7" fmla="*/ 353046 h 409575"/>
                  <a:gd name="connsiteX8" fmla="*/ 992 w 514350"/>
                  <a:gd name="connsiteY8" fmla="*/ 324471 h 409575"/>
                  <a:gd name="connsiteX9" fmla="*/ 992 w 514350"/>
                  <a:gd name="connsiteY9" fmla="*/ 29196 h 409575"/>
                  <a:gd name="connsiteX10" fmla="*/ 29567 w 514350"/>
                  <a:gd name="connsiteY10" fmla="*/ 621 h 409575"/>
                  <a:gd name="connsiteX11" fmla="*/ 486767 w 514350"/>
                  <a:gd name="connsiteY11" fmla="*/ 621 h 409575"/>
                  <a:gd name="connsiteX12" fmla="*/ 124817 w 514350"/>
                  <a:gd name="connsiteY12" fmla="*/ 143496 h 409575"/>
                  <a:gd name="connsiteX13" fmla="*/ 91480 w 514350"/>
                  <a:gd name="connsiteY13" fmla="*/ 176834 h 409575"/>
                  <a:gd name="connsiteX14" fmla="*/ 124817 w 514350"/>
                  <a:gd name="connsiteY14" fmla="*/ 210171 h 409575"/>
                  <a:gd name="connsiteX15" fmla="*/ 158155 w 514350"/>
                  <a:gd name="connsiteY15" fmla="*/ 176834 h 409575"/>
                  <a:gd name="connsiteX16" fmla="*/ 124817 w 514350"/>
                  <a:gd name="connsiteY16" fmla="*/ 143496 h 409575"/>
                  <a:gd name="connsiteX17" fmla="*/ 258167 w 514350"/>
                  <a:gd name="connsiteY17" fmla="*/ 143496 h 409575"/>
                  <a:gd name="connsiteX18" fmla="*/ 224830 w 514350"/>
                  <a:gd name="connsiteY18" fmla="*/ 176834 h 409575"/>
                  <a:gd name="connsiteX19" fmla="*/ 258167 w 514350"/>
                  <a:gd name="connsiteY19" fmla="*/ 210171 h 409575"/>
                  <a:gd name="connsiteX20" fmla="*/ 291505 w 514350"/>
                  <a:gd name="connsiteY20" fmla="*/ 176834 h 409575"/>
                  <a:gd name="connsiteX21" fmla="*/ 258167 w 514350"/>
                  <a:gd name="connsiteY21" fmla="*/ 143496 h 409575"/>
                  <a:gd name="connsiteX22" fmla="*/ 391517 w 514350"/>
                  <a:gd name="connsiteY22" fmla="*/ 143496 h 409575"/>
                  <a:gd name="connsiteX23" fmla="*/ 358180 w 514350"/>
                  <a:gd name="connsiteY23" fmla="*/ 176834 h 409575"/>
                  <a:gd name="connsiteX24" fmla="*/ 391517 w 514350"/>
                  <a:gd name="connsiteY24" fmla="*/ 210171 h 409575"/>
                  <a:gd name="connsiteX25" fmla="*/ 424855 w 514350"/>
                  <a:gd name="connsiteY25" fmla="*/ 176834 h 409575"/>
                  <a:gd name="connsiteX26" fmla="*/ 391517 w 514350"/>
                  <a:gd name="connsiteY26" fmla="*/ 143496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3E1EBE-538A-A8D1-4973-B9F5480BAEAD}"/>
              </a:ext>
            </a:extLst>
          </p:cNvPr>
          <p:cNvGrpSpPr/>
          <p:nvPr/>
        </p:nvGrpSpPr>
        <p:grpSpPr>
          <a:xfrm>
            <a:off x="864764" y="1575741"/>
            <a:ext cx="3220358" cy="1843563"/>
            <a:chOff x="499004" y="1534515"/>
            <a:chExt cx="3220358" cy="1843563"/>
          </a:xfrm>
        </p:grpSpPr>
        <p:sp>
          <p:nvSpPr>
            <p:cNvPr id="20" name="ï$1iďè">
              <a:extLst>
                <a:ext uri="{FF2B5EF4-FFF2-40B4-BE49-F238E27FC236}">
                  <a16:creationId xmlns:a16="http://schemas.microsoft.com/office/drawing/2014/main" id="{D9DE2A4E-950F-41FD-95EE-17EFA08AA650}"/>
                </a:ext>
              </a:extLst>
            </p:cNvPr>
            <p:cNvSpPr/>
            <p:nvPr/>
          </p:nvSpPr>
          <p:spPr>
            <a:xfrm>
              <a:off x="499004" y="2074560"/>
              <a:ext cx="3220358" cy="130351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秋季时节的最佳睡眠时间为子时（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23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：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00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～次日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1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：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00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）入睡，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íṧļîdé">
              <a:extLst>
                <a:ext uri="{FF2B5EF4-FFF2-40B4-BE49-F238E27FC236}">
                  <a16:creationId xmlns:a16="http://schemas.microsoft.com/office/drawing/2014/main" id="{87C19D5E-9601-41F7-B145-791588257412}"/>
                </a:ext>
              </a:extLst>
            </p:cNvPr>
            <p:cNvGrpSpPr/>
            <p:nvPr/>
          </p:nvGrpSpPr>
          <p:grpSpPr>
            <a:xfrm>
              <a:off x="499004" y="1534515"/>
              <a:ext cx="508809" cy="508807"/>
              <a:chOff x="1552303" y="5283480"/>
              <a:chExt cx="444222" cy="444220"/>
            </a:xfrm>
          </p:grpSpPr>
          <p:sp>
            <p:nvSpPr>
              <p:cNvPr id="34" name="ïŝḷiḓê">
                <a:extLst>
                  <a:ext uri="{FF2B5EF4-FFF2-40B4-BE49-F238E27FC236}">
                    <a16:creationId xmlns:a16="http://schemas.microsoft.com/office/drawing/2014/main" id="{08509450-5B43-4E05-9D0F-24427A34F2C9}"/>
                  </a:ext>
                </a:extLst>
              </p:cNvPr>
              <p:cNvSpPr/>
              <p:nvPr/>
            </p:nvSpPr>
            <p:spPr>
              <a:xfrm>
                <a:off x="1552303" y="5283480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iṥḻíḋê">
                <a:extLst>
                  <a:ext uri="{FF2B5EF4-FFF2-40B4-BE49-F238E27FC236}">
                    <a16:creationId xmlns:a16="http://schemas.microsoft.com/office/drawing/2014/main" id="{16447124-6ACB-4E2E-9DDD-39CFBD92AD8C}"/>
                  </a:ext>
                </a:extLst>
              </p:cNvPr>
              <p:cNvSpPr/>
              <p:nvPr/>
            </p:nvSpPr>
            <p:spPr bwMode="auto">
              <a:xfrm>
                <a:off x="1680649" y="5402810"/>
                <a:ext cx="187529" cy="205561"/>
              </a:xfrm>
              <a:custGeom>
                <a:avLst/>
                <a:gdLst>
                  <a:gd name="connsiteX0" fmla="*/ 248770 w 495300"/>
                  <a:gd name="connsiteY0" fmla="*/ 621 h 542925"/>
                  <a:gd name="connsiteX1" fmla="*/ 496420 w 495300"/>
                  <a:gd name="connsiteY1" fmla="*/ 248271 h 542925"/>
                  <a:gd name="connsiteX2" fmla="*/ 323827 w 495300"/>
                  <a:gd name="connsiteY2" fmla="*/ 484396 h 542925"/>
                  <a:gd name="connsiteX3" fmla="*/ 346973 w 495300"/>
                  <a:gd name="connsiteY3" fmla="*/ 524496 h 542925"/>
                  <a:gd name="connsiteX4" fmla="*/ 420220 w 495300"/>
                  <a:gd name="connsiteY4" fmla="*/ 524496 h 542925"/>
                  <a:gd name="connsiteX5" fmla="*/ 420220 w 495300"/>
                  <a:gd name="connsiteY5" fmla="*/ 543546 h 542925"/>
                  <a:gd name="connsiteX6" fmla="*/ 77320 w 495300"/>
                  <a:gd name="connsiteY6" fmla="*/ 543546 h 542925"/>
                  <a:gd name="connsiteX7" fmla="*/ 77320 w 495300"/>
                  <a:gd name="connsiteY7" fmla="*/ 524496 h 542925"/>
                  <a:gd name="connsiteX8" fmla="*/ 150567 w 495300"/>
                  <a:gd name="connsiteY8" fmla="*/ 524496 h 542925"/>
                  <a:gd name="connsiteX9" fmla="*/ 173713 w 495300"/>
                  <a:gd name="connsiteY9" fmla="*/ 484396 h 542925"/>
                  <a:gd name="connsiteX10" fmla="*/ 1120 w 495300"/>
                  <a:gd name="connsiteY10" fmla="*/ 248271 h 542925"/>
                  <a:gd name="connsiteX11" fmla="*/ 248770 w 495300"/>
                  <a:gd name="connsiteY11" fmla="*/ 621 h 542925"/>
                  <a:gd name="connsiteX12" fmla="*/ 192763 w 495300"/>
                  <a:gd name="connsiteY12" fmla="*/ 489539 h 542925"/>
                  <a:gd name="connsiteX13" fmla="*/ 172570 w 495300"/>
                  <a:gd name="connsiteY13" fmla="*/ 524496 h 542925"/>
                  <a:gd name="connsiteX14" fmla="*/ 324970 w 495300"/>
                  <a:gd name="connsiteY14" fmla="*/ 524496 h 542925"/>
                  <a:gd name="connsiteX15" fmla="*/ 304777 w 495300"/>
                  <a:gd name="connsiteY15" fmla="*/ 489539 h 542925"/>
                  <a:gd name="connsiteX16" fmla="*/ 248770 w 495300"/>
                  <a:gd name="connsiteY16" fmla="*/ 495921 h 542925"/>
                  <a:gd name="connsiteX17" fmla="*/ 192763 w 495300"/>
                  <a:gd name="connsiteY17" fmla="*/ 489539 h 542925"/>
                  <a:gd name="connsiteX18" fmla="*/ 248770 w 495300"/>
                  <a:gd name="connsiteY18" fmla="*/ 143496 h 542925"/>
                  <a:gd name="connsiteX19" fmla="*/ 143995 w 495300"/>
                  <a:gd name="connsiteY19" fmla="*/ 248271 h 542925"/>
                  <a:gd name="connsiteX20" fmla="*/ 248770 w 495300"/>
                  <a:gd name="connsiteY20" fmla="*/ 353046 h 542925"/>
                  <a:gd name="connsiteX21" fmla="*/ 353545 w 495300"/>
                  <a:gd name="connsiteY21" fmla="*/ 248271 h 542925"/>
                  <a:gd name="connsiteX22" fmla="*/ 248770 w 495300"/>
                  <a:gd name="connsiteY22" fmla="*/ 143496 h 542925"/>
                  <a:gd name="connsiteX23" fmla="*/ 367833 w 495300"/>
                  <a:gd name="connsiteY23" fmla="*/ 114921 h 542925"/>
                  <a:gd name="connsiteX24" fmla="*/ 353545 w 495300"/>
                  <a:gd name="connsiteY24" fmla="*/ 129209 h 542925"/>
                  <a:gd name="connsiteX25" fmla="*/ 367833 w 495300"/>
                  <a:gd name="connsiteY25" fmla="*/ 143496 h 542925"/>
                  <a:gd name="connsiteX26" fmla="*/ 382120 w 495300"/>
                  <a:gd name="connsiteY26" fmla="*/ 129209 h 542925"/>
                  <a:gd name="connsiteX27" fmla="*/ 367833 w 495300"/>
                  <a:gd name="connsiteY27" fmla="*/ 11492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5300" h="542925">
                    <a:moveTo>
                      <a:pt x="248770" y="621"/>
                    </a:moveTo>
                    <a:cubicBezTo>
                      <a:pt x="385549" y="621"/>
                      <a:pt x="496420" y="111492"/>
                      <a:pt x="496420" y="248271"/>
                    </a:cubicBezTo>
                    <a:cubicBezTo>
                      <a:pt x="496420" y="358856"/>
                      <a:pt x="423935" y="452582"/>
                      <a:pt x="323827" y="484396"/>
                    </a:cubicBezTo>
                    <a:lnTo>
                      <a:pt x="346973" y="524496"/>
                    </a:lnTo>
                    <a:lnTo>
                      <a:pt x="420220" y="524496"/>
                    </a:lnTo>
                    <a:lnTo>
                      <a:pt x="420220" y="543546"/>
                    </a:lnTo>
                    <a:lnTo>
                      <a:pt x="77320" y="543546"/>
                    </a:lnTo>
                    <a:lnTo>
                      <a:pt x="77320" y="524496"/>
                    </a:lnTo>
                    <a:lnTo>
                      <a:pt x="150567" y="524496"/>
                    </a:lnTo>
                    <a:lnTo>
                      <a:pt x="173713" y="484396"/>
                    </a:lnTo>
                    <a:cubicBezTo>
                      <a:pt x="73605" y="452582"/>
                      <a:pt x="1120" y="358856"/>
                      <a:pt x="1120" y="248271"/>
                    </a:cubicBezTo>
                    <a:cubicBezTo>
                      <a:pt x="1120" y="111492"/>
                      <a:pt x="111991" y="621"/>
                      <a:pt x="248770" y="621"/>
                    </a:cubicBezTo>
                    <a:close/>
                    <a:moveTo>
                      <a:pt x="192763" y="489539"/>
                    </a:moveTo>
                    <a:lnTo>
                      <a:pt x="172570" y="524496"/>
                    </a:lnTo>
                    <a:lnTo>
                      <a:pt x="324970" y="524496"/>
                    </a:lnTo>
                    <a:lnTo>
                      <a:pt x="304777" y="489539"/>
                    </a:lnTo>
                    <a:cubicBezTo>
                      <a:pt x="286775" y="493730"/>
                      <a:pt x="268010" y="495921"/>
                      <a:pt x="248770" y="495921"/>
                    </a:cubicBezTo>
                    <a:cubicBezTo>
                      <a:pt x="229530" y="495921"/>
                      <a:pt x="210765" y="493730"/>
                      <a:pt x="192763" y="489539"/>
                    </a:cubicBezTo>
                    <a:close/>
                    <a:moveTo>
                      <a:pt x="248770" y="143496"/>
                    </a:moveTo>
                    <a:cubicBezTo>
                      <a:pt x="190858" y="143496"/>
                      <a:pt x="143995" y="190359"/>
                      <a:pt x="143995" y="248271"/>
                    </a:cubicBezTo>
                    <a:cubicBezTo>
                      <a:pt x="143995" y="306183"/>
                      <a:pt x="190858" y="353046"/>
                      <a:pt x="248770" y="353046"/>
                    </a:cubicBezTo>
                    <a:cubicBezTo>
                      <a:pt x="306682" y="353046"/>
                      <a:pt x="353545" y="306183"/>
                      <a:pt x="353545" y="248271"/>
                    </a:cubicBezTo>
                    <a:cubicBezTo>
                      <a:pt x="353545" y="190359"/>
                      <a:pt x="306682" y="143496"/>
                      <a:pt x="248770" y="143496"/>
                    </a:cubicBezTo>
                    <a:close/>
                    <a:moveTo>
                      <a:pt x="367833" y="114921"/>
                    </a:moveTo>
                    <a:cubicBezTo>
                      <a:pt x="359927" y="114921"/>
                      <a:pt x="353545" y="121303"/>
                      <a:pt x="353545" y="129209"/>
                    </a:cubicBezTo>
                    <a:cubicBezTo>
                      <a:pt x="353545" y="137114"/>
                      <a:pt x="359927" y="143496"/>
                      <a:pt x="367833" y="143496"/>
                    </a:cubicBezTo>
                    <a:cubicBezTo>
                      <a:pt x="375738" y="143496"/>
                      <a:pt x="382120" y="137114"/>
                      <a:pt x="382120" y="129209"/>
                    </a:cubicBezTo>
                    <a:cubicBezTo>
                      <a:pt x="382120" y="121303"/>
                      <a:pt x="375738" y="114921"/>
                      <a:pt x="367833" y="1149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B17D8A8-20EB-D476-1541-BBB66317ADCE}"/>
              </a:ext>
            </a:extLst>
          </p:cNvPr>
          <p:cNvGrpSpPr/>
          <p:nvPr/>
        </p:nvGrpSpPr>
        <p:grpSpPr>
          <a:xfrm>
            <a:off x="4591734" y="1575741"/>
            <a:ext cx="3220359" cy="1813027"/>
            <a:chOff x="7721014" y="1533813"/>
            <a:chExt cx="3220359" cy="1813027"/>
          </a:xfrm>
        </p:grpSpPr>
        <p:sp>
          <p:nvSpPr>
            <p:cNvPr id="13" name="ïṩlídè">
              <a:extLst>
                <a:ext uri="{FF2B5EF4-FFF2-40B4-BE49-F238E27FC236}">
                  <a16:creationId xmlns:a16="http://schemas.microsoft.com/office/drawing/2014/main" id="{DC452417-EF92-4A9E-9A0E-9284C2BB0AB4}"/>
                </a:ext>
              </a:extLst>
            </p:cNvPr>
            <p:cNvSpPr/>
            <p:nvPr/>
          </p:nvSpPr>
          <p:spPr>
            <a:xfrm>
              <a:off x="7721015" y="2043322"/>
              <a:ext cx="3220358" cy="130351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睡眠时间超过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10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个小时，其实，秋季睡得多并不一定是好事。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íŝliḍè">
              <a:extLst>
                <a:ext uri="{FF2B5EF4-FFF2-40B4-BE49-F238E27FC236}">
                  <a16:creationId xmlns:a16="http://schemas.microsoft.com/office/drawing/2014/main" id="{2EF125D3-B6DA-42D9-9A71-339205FDBBA1}"/>
                </a:ext>
              </a:extLst>
            </p:cNvPr>
            <p:cNvGrpSpPr/>
            <p:nvPr/>
          </p:nvGrpSpPr>
          <p:grpSpPr>
            <a:xfrm>
              <a:off x="7721014" y="1533813"/>
              <a:ext cx="508809" cy="508807"/>
              <a:chOff x="2355304" y="5283480"/>
              <a:chExt cx="444222" cy="444220"/>
            </a:xfrm>
          </p:grpSpPr>
          <p:sp>
            <p:nvSpPr>
              <p:cNvPr id="37" name="ïš1ïḋe">
                <a:extLst>
                  <a:ext uri="{FF2B5EF4-FFF2-40B4-BE49-F238E27FC236}">
                    <a16:creationId xmlns:a16="http://schemas.microsoft.com/office/drawing/2014/main" id="{155E48B3-D71D-4035-ACDC-FB52368EF659}"/>
                  </a:ext>
                </a:extLst>
              </p:cNvPr>
              <p:cNvSpPr/>
              <p:nvPr/>
            </p:nvSpPr>
            <p:spPr>
              <a:xfrm>
                <a:off x="2355304" y="5283480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ïṣḷïḋe">
                <a:extLst>
                  <a:ext uri="{FF2B5EF4-FFF2-40B4-BE49-F238E27FC236}">
                    <a16:creationId xmlns:a16="http://schemas.microsoft.com/office/drawing/2014/main" id="{F75172D2-115A-4485-BD55-73746D8A6F67}"/>
                  </a:ext>
                </a:extLst>
              </p:cNvPr>
              <p:cNvSpPr/>
              <p:nvPr/>
            </p:nvSpPr>
            <p:spPr bwMode="auto">
              <a:xfrm>
                <a:off x="2492988" y="5402810"/>
                <a:ext cx="168853" cy="205561"/>
              </a:xfrm>
              <a:custGeom>
                <a:avLst/>
                <a:gdLst>
                  <a:gd name="connsiteX0" fmla="*/ 283816 w 438150"/>
                  <a:gd name="connsiteY0" fmla="*/ 621 h 533400"/>
                  <a:gd name="connsiteX1" fmla="*/ 286102 w 438150"/>
                  <a:gd name="connsiteY1" fmla="*/ 716 h 533400"/>
                  <a:gd name="connsiteX2" fmla="*/ 286102 w 438150"/>
                  <a:gd name="connsiteY2" fmla="*/ 124446 h 533400"/>
                  <a:gd name="connsiteX3" fmla="*/ 286197 w 438150"/>
                  <a:gd name="connsiteY3" fmla="*/ 126160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407 w 438150"/>
                  <a:gd name="connsiteY6" fmla="*/ 153021 h 533400"/>
                  <a:gd name="connsiteX7" fmla="*/ 438502 w 438150"/>
                  <a:gd name="connsiteY7" fmla="*/ 155307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3816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50098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534 w 438150"/>
                  <a:gd name="connsiteY34" fmla="*/ 133876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3816" y="621"/>
                    </a:moveTo>
                    <a:cubicBezTo>
                      <a:pt x="284578" y="621"/>
                      <a:pt x="285340" y="621"/>
                      <a:pt x="286102" y="716"/>
                    </a:cubicBezTo>
                    <a:lnTo>
                      <a:pt x="286102" y="124446"/>
                    </a:lnTo>
                    <a:lnTo>
                      <a:pt x="286197" y="126160"/>
                    </a:lnTo>
                    <a:cubicBezTo>
                      <a:pt x="287055" y="141115"/>
                      <a:pt x="299532" y="153021"/>
                      <a:pt x="314677" y="153021"/>
                    </a:cubicBezTo>
                    <a:lnTo>
                      <a:pt x="314677" y="153021"/>
                    </a:lnTo>
                    <a:lnTo>
                      <a:pt x="438407" y="153021"/>
                    </a:lnTo>
                    <a:cubicBezTo>
                      <a:pt x="438502" y="153783"/>
                      <a:pt x="438502" y="154545"/>
                      <a:pt x="438502" y="155307"/>
                    </a:cubicBezTo>
                    <a:lnTo>
                      <a:pt x="438502" y="505446"/>
                    </a:lnTo>
                    <a:cubicBezTo>
                      <a:pt x="438502" y="521257"/>
                      <a:pt x="425739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3115" y="534021"/>
                      <a:pt x="352" y="521257"/>
                      <a:pt x="352" y="505446"/>
                    </a:cubicBezTo>
                    <a:lnTo>
                      <a:pt x="352" y="29196"/>
                    </a:lnTo>
                    <a:cubicBezTo>
                      <a:pt x="352" y="13385"/>
                      <a:pt x="13115" y="621"/>
                      <a:pt x="28927" y="621"/>
                    </a:cubicBezTo>
                    <a:lnTo>
                      <a:pt x="283816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50098" y="314946"/>
                    </a:lnTo>
                    <a:cubicBezTo>
                      <a:pt x="280673" y="313803"/>
                      <a:pt x="305152" y="288657"/>
                      <a:pt x="305152" y="257796"/>
                    </a:cubicBezTo>
                    <a:cubicBezTo>
                      <a:pt x="305152" y="226268"/>
                      <a:pt x="279530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9052" y="219696"/>
                      <a:pt x="286102" y="236746"/>
                      <a:pt x="286102" y="257796"/>
                    </a:cubicBezTo>
                    <a:cubicBezTo>
                      <a:pt x="286102" y="278846"/>
                      <a:pt x="269052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534" y="133876"/>
                    </a:lnTo>
                    <a:cubicBezTo>
                      <a:pt x="308772" y="133304"/>
                      <a:pt x="305152" y="129304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3E10CA1-108E-C695-5477-1B9AFE649AD6}"/>
              </a:ext>
            </a:extLst>
          </p:cNvPr>
          <p:cNvGrpSpPr/>
          <p:nvPr/>
        </p:nvGrpSpPr>
        <p:grpSpPr>
          <a:xfrm>
            <a:off x="4591734" y="3632404"/>
            <a:ext cx="3220358" cy="1800472"/>
            <a:chOff x="7721014" y="3604648"/>
            <a:chExt cx="3220358" cy="1800472"/>
          </a:xfrm>
        </p:grpSpPr>
        <p:sp>
          <p:nvSpPr>
            <p:cNvPr id="27" name="íṥļíḓe">
              <a:extLst>
                <a:ext uri="{FF2B5EF4-FFF2-40B4-BE49-F238E27FC236}">
                  <a16:creationId xmlns:a16="http://schemas.microsoft.com/office/drawing/2014/main" id="{0955EC84-FF8B-4D0F-AE1C-D0CDD85500D6}"/>
                </a:ext>
              </a:extLst>
            </p:cNvPr>
            <p:cNvSpPr/>
            <p:nvPr/>
          </p:nvSpPr>
          <p:spPr>
            <a:xfrm>
              <a:off x="7721015" y="4101602"/>
              <a:ext cx="3220357" cy="130351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嗜睡的根源与血管硬化有关，睡眠很多的人，比睡眠少的同龄人，心脏病突发率高出一倍，脑卒中更多，达</a:t>
              </a:r>
              <a:r>
                <a:rPr lang="en-US" altLang="zh-CN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4</a:t>
              </a:r>
              <a:r>
                <a:rPr lang="zh-CN" altLang="en-US" sz="16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倍。人在睡眠状态下，心率较慢，血液流动速度减缓，容易出现血栓。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íṩļïḑè">
              <a:extLst>
                <a:ext uri="{FF2B5EF4-FFF2-40B4-BE49-F238E27FC236}">
                  <a16:creationId xmlns:a16="http://schemas.microsoft.com/office/drawing/2014/main" id="{84E79987-8212-4758-BBD1-316B28D6198F}"/>
                </a:ext>
              </a:extLst>
            </p:cNvPr>
            <p:cNvGrpSpPr/>
            <p:nvPr/>
          </p:nvGrpSpPr>
          <p:grpSpPr>
            <a:xfrm>
              <a:off x="7721014" y="3604648"/>
              <a:ext cx="508809" cy="508807"/>
              <a:chOff x="4016897" y="5695796"/>
              <a:chExt cx="444222" cy="444220"/>
            </a:xfrm>
          </p:grpSpPr>
          <p:sp>
            <p:nvSpPr>
              <p:cNvPr id="42" name="i$ľídè">
                <a:extLst>
                  <a:ext uri="{FF2B5EF4-FFF2-40B4-BE49-F238E27FC236}">
                    <a16:creationId xmlns:a16="http://schemas.microsoft.com/office/drawing/2014/main" id="{69BB00D6-C9A7-43BE-9C3A-4F0EBE58458E}"/>
                  </a:ext>
                </a:extLst>
              </p:cNvPr>
              <p:cNvSpPr/>
              <p:nvPr/>
            </p:nvSpPr>
            <p:spPr>
              <a:xfrm>
                <a:off x="4016897" y="5695796"/>
                <a:ext cx="444222" cy="444220"/>
              </a:xfrm>
              <a:prstGeom prst="ellipse">
                <a:avLst/>
              </a:prstGeom>
              <a:solidFill>
                <a:schemeClr val="accent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ïşḷïḋê">
                <a:extLst>
                  <a:ext uri="{FF2B5EF4-FFF2-40B4-BE49-F238E27FC236}">
                    <a16:creationId xmlns:a16="http://schemas.microsoft.com/office/drawing/2014/main" id="{39797F49-1360-49BE-B0A3-ECE9E3D7B1CF}"/>
                  </a:ext>
                </a:extLst>
              </p:cNvPr>
              <p:cNvSpPr/>
              <p:nvPr/>
            </p:nvSpPr>
            <p:spPr bwMode="auto">
              <a:xfrm>
                <a:off x="4141561" y="5813116"/>
                <a:ext cx="194894" cy="209581"/>
              </a:xfrm>
              <a:custGeom>
                <a:avLst/>
                <a:gdLst>
                  <a:gd name="connsiteX0" fmla="*/ 8774 w 487162"/>
                  <a:gd name="connsiteY0" fmla="*/ 514114 h 523875"/>
                  <a:gd name="connsiteX1" fmla="*/ 8203 w 487162"/>
                  <a:gd name="connsiteY1" fmla="*/ 513447 h 523875"/>
                  <a:gd name="connsiteX2" fmla="*/ 8203 w 487162"/>
                  <a:gd name="connsiteY2" fmla="*/ 513447 h 523875"/>
                  <a:gd name="connsiteX3" fmla="*/ 7727 w 487162"/>
                  <a:gd name="connsiteY3" fmla="*/ 512780 h 523875"/>
                  <a:gd name="connsiteX4" fmla="*/ 5726 w 487162"/>
                  <a:gd name="connsiteY4" fmla="*/ 509732 h 523875"/>
                  <a:gd name="connsiteX5" fmla="*/ 5726 w 487162"/>
                  <a:gd name="connsiteY5" fmla="*/ 509732 h 523875"/>
                  <a:gd name="connsiteX6" fmla="*/ 5250 w 487162"/>
                  <a:gd name="connsiteY6" fmla="*/ 508970 h 523875"/>
                  <a:gd name="connsiteX7" fmla="*/ 4488 w 487162"/>
                  <a:gd name="connsiteY7" fmla="*/ 507446 h 523875"/>
                  <a:gd name="connsiteX8" fmla="*/ 3821 w 487162"/>
                  <a:gd name="connsiteY8" fmla="*/ 505827 h 523875"/>
                  <a:gd name="connsiteX9" fmla="*/ 3726 w 487162"/>
                  <a:gd name="connsiteY9" fmla="*/ 505637 h 523875"/>
                  <a:gd name="connsiteX10" fmla="*/ 3631 w 487162"/>
                  <a:gd name="connsiteY10" fmla="*/ 505351 h 523875"/>
                  <a:gd name="connsiteX11" fmla="*/ 3631 w 487162"/>
                  <a:gd name="connsiteY11" fmla="*/ 505160 h 523875"/>
                  <a:gd name="connsiteX12" fmla="*/ 2964 w 487162"/>
                  <a:gd name="connsiteY12" fmla="*/ 503160 h 523875"/>
                  <a:gd name="connsiteX13" fmla="*/ 2583 w 487162"/>
                  <a:gd name="connsiteY13" fmla="*/ 501826 h 523875"/>
                  <a:gd name="connsiteX14" fmla="*/ 2107 w 487162"/>
                  <a:gd name="connsiteY14" fmla="*/ 499921 h 523875"/>
                  <a:gd name="connsiteX15" fmla="*/ 1250 w 487162"/>
                  <a:gd name="connsiteY15" fmla="*/ 495635 h 523875"/>
                  <a:gd name="connsiteX16" fmla="*/ 964 w 487162"/>
                  <a:gd name="connsiteY16" fmla="*/ 493159 h 523875"/>
                  <a:gd name="connsiteX17" fmla="*/ 773 w 487162"/>
                  <a:gd name="connsiteY17" fmla="*/ 486587 h 523875"/>
                  <a:gd name="connsiteX18" fmla="*/ 5345 w 487162"/>
                  <a:gd name="connsiteY18" fmla="*/ 468298 h 523875"/>
                  <a:gd name="connsiteX19" fmla="*/ 154983 w 487162"/>
                  <a:gd name="connsiteY19" fmla="*/ 151592 h 523875"/>
                  <a:gd name="connsiteX20" fmla="*/ 158603 w 487162"/>
                  <a:gd name="connsiteY20" fmla="*/ 135305 h 523875"/>
                  <a:gd name="connsiteX21" fmla="*/ 158603 w 487162"/>
                  <a:gd name="connsiteY21" fmla="*/ 19671 h 523875"/>
                  <a:gd name="connsiteX22" fmla="*/ 120503 w 487162"/>
                  <a:gd name="connsiteY22" fmla="*/ 19671 h 523875"/>
                  <a:gd name="connsiteX23" fmla="*/ 120503 w 487162"/>
                  <a:gd name="connsiteY23" fmla="*/ 621 h 523875"/>
                  <a:gd name="connsiteX24" fmla="*/ 368153 w 487162"/>
                  <a:gd name="connsiteY24" fmla="*/ 621 h 523875"/>
                  <a:gd name="connsiteX25" fmla="*/ 368153 w 487162"/>
                  <a:gd name="connsiteY25" fmla="*/ 19671 h 523875"/>
                  <a:gd name="connsiteX26" fmla="*/ 330053 w 487162"/>
                  <a:gd name="connsiteY26" fmla="*/ 19671 h 523875"/>
                  <a:gd name="connsiteX27" fmla="*/ 330053 w 487162"/>
                  <a:gd name="connsiteY27" fmla="*/ 135305 h 523875"/>
                  <a:gd name="connsiteX28" fmla="*/ 333672 w 487162"/>
                  <a:gd name="connsiteY28" fmla="*/ 151592 h 523875"/>
                  <a:gd name="connsiteX29" fmla="*/ 483310 w 487162"/>
                  <a:gd name="connsiteY29" fmla="*/ 468298 h 523875"/>
                  <a:gd name="connsiteX30" fmla="*/ 484834 w 487162"/>
                  <a:gd name="connsiteY30" fmla="*/ 505541 h 523875"/>
                  <a:gd name="connsiteX31" fmla="*/ 484739 w 487162"/>
                  <a:gd name="connsiteY31" fmla="*/ 505732 h 523875"/>
                  <a:gd name="connsiteX32" fmla="*/ 484167 w 487162"/>
                  <a:gd name="connsiteY32" fmla="*/ 507160 h 523875"/>
                  <a:gd name="connsiteX33" fmla="*/ 459307 w 487162"/>
                  <a:gd name="connsiteY33" fmla="*/ 524401 h 523875"/>
                  <a:gd name="connsiteX34" fmla="*/ 457497 w 487162"/>
                  <a:gd name="connsiteY34" fmla="*/ 524496 h 523875"/>
                  <a:gd name="connsiteX35" fmla="*/ 31253 w 487162"/>
                  <a:gd name="connsiteY35" fmla="*/ 524496 h 523875"/>
                  <a:gd name="connsiteX36" fmla="*/ 29444 w 487162"/>
                  <a:gd name="connsiteY36" fmla="*/ 524401 h 523875"/>
                  <a:gd name="connsiteX37" fmla="*/ 26967 w 487162"/>
                  <a:gd name="connsiteY37" fmla="*/ 524115 h 523875"/>
                  <a:gd name="connsiteX38" fmla="*/ 23157 w 487162"/>
                  <a:gd name="connsiteY38" fmla="*/ 523258 h 523875"/>
                  <a:gd name="connsiteX39" fmla="*/ 23157 w 487162"/>
                  <a:gd name="connsiteY39" fmla="*/ 523258 h 523875"/>
                  <a:gd name="connsiteX40" fmla="*/ 17633 w 487162"/>
                  <a:gd name="connsiteY40" fmla="*/ 520972 h 523875"/>
                  <a:gd name="connsiteX41" fmla="*/ 16204 w 487162"/>
                  <a:gd name="connsiteY41" fmla="*/ 520210 h 523875"/>
                  <a:gd name="connsiteX42" fmla="*/ 15251 w 487162"/>
                  <a:gd name="connsiteY42" fmla="*/ 519638 h 523875"/>
                  <a:gd name="connsiteX43" fmla="*/ 10298 w 487162"/>
                  <a:gd name="connsiteY43" fmla="*/ 515542 h 523875"/>
                  <a:gd name="connsiteX44" fmla="*/ 8774 w 487162"/>
                  <a:gd name="connsiteY44" fmla="*/ 514114 h 523875"/>
                  <a:gd name="connsiteX45" fmla="*/ 8774 w 487162"/>
                  <a:gd name="connsiteY45" fmla="*/ 514114 h 523875"/>
                  <a:gd name="connsiteX46" fmla="*/ 255377 w 487162"/>
                  <a:gd name="connsiteY46" fmla="*/ 404767 h 523875"/>
                  <a:gd name="connsiteX47" fmla="*/ 252519 w 487162"/>
                  <a:gd name="connsiteY47" fmla="*/ 406576 h 523875"/>
                  <a:gd name="connsiteX48" fmla="*/ 246995 w 487162"/>
                  <a:gd name="connsiteY48" fmla="*/ 410291 h 523875"/>
                  <a:gd name="connsiteX49" fmla="*/ 55161 w 487162"/>
                  <a:gd name="connsiteY49" fmla="*/ 416864 h 523875"/>
                  <a:gd name="connsiteX50" fmla="*/ 51351 w 487162"/>
                  <a:gd name="connsiteY50" fmla="*/ 415339 h 523875"/>
                  <a:gd name="connsiteX51" fmla="*/ 22490 w 487162"/>
                  <a:gd name="connsiteY51" fmla="*/ 476395 h 523875"/>
                  <a:gd name="connsiteX52" fmla="*/ 21633 w 487162"/>
                  <a:gd name="connsiteY52" fmla="*/ 478300 h 523875"/>
                  <a:gd name="connsiteX53" fmla="*/ 21538 w 487162"/>
                  <a:gd name="connsiteY53" fmla="*/ 498778 h 523875"/>
                  <a:gd name="connsiteX54" fmla="*/ 28681 w 487162"/>
                  <a:gd name="connsiteY54" fmla="*/ 505065 h 523875"/>
                  <a:gd name="connsiteX55" fmla="*/ 29920 w 487162"/>
                  <a:gd name="connsiteY55" fmla="*/ 505255 h 523875"/>
                  <a:gd name="connsiteX56" fmla="*/ 31063 w 487162"/>
                  <a:gd name="connsiteY56" fmla="*/ 505351 h 523875"/>
                  <a:gd name="connsiteX57" fmla="*/ 457306 w 487162"/>
                  <a:gd name="connsiteY57" fmla="*/ 505351 h 523875"/>
                  <a:gd name="connsiteX58" fmla="*/ 458450 w 487162"/>
                  <a:gd name="connsiteY58" fmla="*/ 505255 h 523875"/>
                  <a:gd name="connsiteX59" fmla="*/ 466831 w 487162"/>
                  <a:gd name="connsiteY59" fmla="*/ 498683 h 523875"/>
                  <a:gd name="connsiteX60" fmla="*/ 467403 w 487162"/>
                  <a:gd name="connsiteY60" fmla="*/ 480205 h 523875"/>
                  <a:gd name="connsiteX61" fmla="*/ 466736 w 487162"/>
                  <a:gd name="connsiteY61" fmla="*/ 478205 h 523875"/>
                  <a:gd name="connsiteX62" fmla="*/ 465879 w 487162"/>
                  <a:gd name="connsiteY62" fmla="*/ 476300 h 523875"/>
                  <a:gd name="connsiteX63" fmla="*/ 424255 w 487162"/>
                  <a:gd name="connsiteY63" fmla="*/ 388098 h 523875"/>
                  <a:gd name="connsiteX64" fmla="*/ 255377 w 487162"/>
                  <a:gd name="connsiteY64" fmla="*/ 404767 h 523875"/>
                  <a:gd name="connsiteX65" fmla="*/ 306240 w 487162"/>
                  <a:gd name="connsiteY65" fmla="*/ 257796 h 523875"/>
                  <a:gd name="connsiteX66" fmla="*/ 272903 w 487162"/>
                  <a:gd name="connsiteY66" fmla="*/ 291134 h 523875"/>
                  <a:gd name="connsiteX67" fmla="*/ 306240 w 487162"/>
                  <a:gd name="connsiteY67" fmla="*/ 324471 h 523875"/>
                  <a:gd name="connsiteX68" fmla="*/ 339578 w 487162"/>
                  <a:gd name="connsiteY68" fmla="*/ 291134 h 523875"/>
                  <a:gd name="connsiteX69" fmla="*/ 306240 w 487162"/>
                  <a:gd name="connsiteY69" fmla="*/ 257796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87162" h="523875">
                    <a:moveTo>
                      <a:pt x="8774" y="514114"/>
                    </a:moveTo>
                    <a:lnTo>
                      <a:pt x="8203" y="513447"/>
                    </a:lnTo>
                    <a:lnTo>
                      <a:pt x="8203" y="513447"/>
                    </a:lnTo>
                    <a:lnTo>
                      <a:pt x="7727" y="512780"/>
                    </a:lnTo>
                    <a:cubicBezTo>
                      <a:pt x="6964" y="511828"/>
                      <a:pt x="6393" y="510780"/>
                      <a:pt x="5726" y="509732"/>
                    </a:cubicBezTo>
                    <a:lnTo>
                      <a:pt x="5726" y="509732"/>
                    </a:lnTo>
                    <a:lnTo>
                      <a:pt x="5250" y="508970"/>
                    </a:lnTo>
                    <a:lnTo>
                      <a:pt x="4488" y="507446"/>
                    </a:lnTo>
                    <a:lnTo>
                      <a:pt x="3821" y="505827"/>
                    </a:lnTo>
                    <a:lnTo>
                      <a:pt x="3726" y="505637"/>
                    </a:lnTo>
                    <a:lnTo>
                      <a:pt x="3631" y="505351"/>
                    </a:lnTo>
                    <a:lnTo>
                      <a:pt x="3631" y="505160"/>
                    </a:lnTo>
                    <a:lnTo>
                      <a:pt x="2964" y="503160"/>
                    </a:lnTo>
                    <a:cubicBezTo>
                      <a:pt x="2869" y="502684"/>
                      <a:pt x="2678" y="502303"/>
                      <a:pt x="2583" y="501826"/>
                    </a:cubicBezTo>
                    <a:cubicBezTo>
                      <a:pt x="2393" y="501160"/>
                      <a:pt x="2202" y="500588"/>
                      <a:pt x="2107" y="499921"/>
                    </a:cubicBezTo>
                    <a:cubicBezTo>
                      <a:pt x="1726" y="498493"/>
                      <a:pt x="1535" y="497064"/>
                      <a:pt x="1250" y="495635"/>
                    </a:cubicBezTo>
                    <a:lnTo>
                      <a:pt x="964" y="493159"/>
                    </a:lnTo>
                    <a:cubicBezTo>
                      <a:pt x="773" y="490968"/>
                      <a:pt x="678" y="488777"/>
                      <a:pt x="773" y="486587"/>
                    </a:cubicBezTo>
                    <a:cubicBezTo>
                      <a:pt x="1059" y="480300"/>
                      <a:pt x="2583" y="474109"/>
                      <a:pt x="5345" y="468298"/>
                    </a:cubicBezTo>
                    <a:lnTo>
                      <a:pt x="154983" y="151592"/>
                    </a:lnTo>
                    <a:cubicBezTo>
                      <a:pt x="157364" y="146544"/>
                      <a:pt x="158603" y="140924"/>
                      <a:pt x="158603" y="135305"/>
                    </a:cubicBezTo>
                    <a:lnTo>
                      <a:pt x="158603" y="19671"/>
                    </a:lnTo>
                    <a:lnTo>
                      <a:pt x="120503" y="19671"/>
                    </a:lnTo>
                    <a:lnTo>
                      <a:pt x="120503" y="621"/>
                    </a:lnTo>
                    <a:lnTo>
                      <a:pt x="368153" y="621"/>
                    </a:lnTo>
                    <a:lnTo>
                      <a:pt x="368153" y="19671"/>
                    </a:lnTo>
                    <a:lnTo>
                      <a:pt x="330053" y="19671"/>
                    </a:lnTo>
                    <a:lnTo>
                      <a:pt x="330053" y="135305"/>
                    </a:lnTo>
                    <a:cubicBezTo>
                      <a:pt x="330053" y="140924"/>
                      <a:pt x="331291" y="146449"/>
                      <a:pt x="333672" y="151592"/>
                    </a:cubicBezTo>
                    <a:lnTo>
                      <a:pt x="483310" y="468298"/>
                    </a:lnTo>
                    <a:cubicBezTo>
                      <a:pt x="488834" y="480014"/>
                      <a:pt x="489406" y="493444"/>
                      <a:pt x="484834" y="505541"/>
                    </a:cubicBezTo>
                    <a:lnTo>
                      <a:pt x="484739" y="505732"/>
                    </a:lnTo>
                    <a:lnTo>
                      <a:pt x="484167" y="507160"/>
                    </a:lnTo>
                    <a:cubicBezTo>
                      <a:pt x="479690" y="517066"/>
                      <a:pt x="470165" y="523734"/>
                      <a:pt x="459307" y="524401"/>
                    </a:cubicBezTo>
                    <a:lnTo>
                      <a:pt x="457497" y="524496"/>
                    </a:lnTo>
                    <a:lnTo>
                      <a:pt x="31253" y="524496"/>
                    </a:lnTo>
                    <a:lnTo>
                      <a:pt x="29444" y="524401"/>
                    </a:lnTo>
                    <a:cubicBezTo>
                      <a:pt x="28586" y="524305"/>
                      <a:pt x="27824" y="524305"/>
                      <a:pt x="26967" y="524115"/>
                    </a:cubicBezTo>
                    <a:cubicBezTo>
                      <a:pt x="25634" y="523925"/>
                      <a:pt x="24395" y="523639"/>
                      <a:pt x="23157" y="523258"/>
                    </a:cubicBezTo>
                    <a:lnTo>
                      <a:pt x="23157" y="523258"/>
                    </a:lnTo>
                    <a:cubicBezTo>
                      <a:pt x="21252" y="522686"/>
                      <a:pt x="19347" y="521924"/>
                      <a:pt x="17633" y="520972"/>
                    </a:cubicBezTo>
                    <a:lnTo>
                      <a:pt x="16204" y="520210"/>
                    </a:lnTo>
                    <a:cubicBezTo>
                      <a:pt x="15918" y="520020"/>
                      <a:pt x="15632" y="519829"/>
                      <a:pt x="15251" y="519638"/>
                    </a:cubicBezTo>
                    <a:cubicBezTo>
                      <a:pt x="13442" y="518495"/>
                      <a:pt x="11727" y="517066"/>
                      <a:pt x="10298" y="515542"/>
                    </a:cubicBezTo>
                    <a:lnTo>
                      <a:pt x="8774" y="514114"/>
                    </a:lnTo>
                    <a:lnTo>
                      <a:pt x="8774" y="514114"/>
                    </a:lnTo>
                    <a:close/>
                    <a:moveTo>
                      <a:pt x="255377" y="404767"/>
                    </a:moveTo>
                    <a:lnTo>
                      <a:pt x="252519" y="406576"/>
                    </a:lnTo>
                    <a:lnTo>
                      <a:pt x="246995" y="410291"/>
                    </a:lnTo>
                    <a:cubicBezTo>
                      <a:pt x="199751" y="441628"/>
                      <a:pt x="120217" y="442581"/>
                      <a:pt x="55161" y="416864"/>
                    </a:cubicBezTo>
                    <a:lnTo>
                      <a:pt x="51351" y="415339"/>
                    </a:lnTo>
                    <a:lnTo>
                      <a:pt x="22490" y="476395"/>
                    </a:lnTo>
                    <a:lnTo>
                      <a:pt x="21633" y="478300"/>
                    </a:lnTo>
                    <a:cubicBezTo>
                      <a:pt x="19156" y="484872"/>
                      <a:pt x="19061" y="492111"/>
                      <a:pt x="21538" y="498778"/>
                    </a:cubicBezTo>
                    <a:cubicBezTo>
                      <a:pt x="22776" y="502017"/>
                      <a:pt x="25443" y="504303"/>
                      <a:pt x="28681" y="505065"/>
                    </a:cubicBezTo>
                    <a:lnTo>
                      <a:pt x="29920" y="505255"/>
                    </a:lnTo>
                    <a:lnTo>
                      <a:pt x="31063" y="505351"/>
                    </a:lnTo>
                    <a:lnTo>
                      <a:pt x="457306" y="505351"/>
                    </a:lnTo>
                    <a:lnTo>
                      <a:pt x="458450" y="505255"/>
                    </a:lnTo>
                    <a:cubicBezTo>
                      <a:pt x="462260" y="504875"/>
                      <a:pt x="465498" y="502303"/>
                      <a:pt x="466831" y="498683"/>
                    </a:cubicBezTo>
                    <a:cubicBezTo>
                      <a:pt x="469118" y="492778"/>
                      <a:pt x="469308" y="486205"/>
                      <a:pt x="467403" y="480205"/>
                    </a:cubicBezTo>
                    <a:lnTo>
                      <a:pt x="466736" y="478205"/>
                    </a:lnTo>
                    <a:lnTo>
                      <a:pt x="465879" y="476300"/>
                    </a:lnTo>
                    <a:lnTo>
                      <a:pt x="424255" y="388098"/>
                    </a:lnTo>
                    <a:cubicBezTo>
                      <a:pt x="366152" y="373810"/>
                      <a:pt x="296715" y="379335"/>
                      <a:pt x="255377" y="404767"/>
                    </a:cubicBezTo>
                    <a:close/>
                    <a:moveTo>
                      <a:pt x="306240" y="257796"/>
                    </a:moveTo>
                    <a:cubicBezTo>
                      <a:pt x="287857" y="257796"/>
                      <a:pt x="272903" y="272750"/>
                      <a:pt x="272903" y="291134"/>
                    </a:cubicBezTo>
                    <a:cubicBezTo>
                      <a:pt x="272903" y="309517"/>
                      <a:pt x="287857" y="324471"/>
                      <a:pt x="306240" y="324471"/>
                    </a:cubicBezTo>
                    <a:cubicBezTo>
                      <a:pt x="324623" y="324471"/>
                      <a:pt x="339578" y="309517"/>
                      <a:pt x="339578" y="291134"/>
                    </a:cubicBezTo>
                    <a:cubicBezTo>
                      <a:pt x="339578" y="272750"/>
                      <a:pt x="324623" y="257796"/>
                      <a:pt x="306240" y="2577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7225CFA-FF70-DB4D-79FB-14A4F5256AD5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6CA993E0-5FD4-AF64-9E1C-5E2C99FC530C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29F6933-D003-6F96-45EE-40FA46419FD6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睡眠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16866E5-9EA0-FBB6-7F69-C10FAF52FD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982" y="0"/>
            <a:ext cx="386001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9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87228" y="2817101"/>
            <a:ext cx="5424612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秋季人体的生理活动也随着自然环境的变化，处于“收养”阶段，阴精阳气都处在内养收敛的状态，故秋季运动养生也要顺应这个原则。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E4B1D7F-F2D9-2442-B180-411739A70684}"/>
              </a:ext>
            </a:extLst>
          </p:cNvPr>
          <p:cNvGrpSpPr/>
          <p:nvPr/>
        </p:nvGrpSpPr>
        <p:grpSpPr>
          <a:xfrm>
            <a:off x="473142" y="392468"/>
            <a:ext cx="2748764" cy="591663"/>
            <a:chOff x="290262" y="153435"/>
            <a:chExt cx="2748764" cy="59166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F94466D-902D-0CB7-9DD0-5241BCB5C53D}"/>
                </a:ext>
              </a:extLst>
            </p:cNvPr>
            <p:cNvSpPr/>
            <p:nvPr/>
          </p:nvSpPr>
          <p:spPr>
            <a:xfrm>
              <a:off x="290262" y="213556"/>
              <a:ext cx="531541" cy="5315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01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F1C4713-E522-A9A4-AAEA-259A750E4184}"/>
                </a:ext>
              </a:extLst>
            </p:cNvPr>
            <p:cNvSpPr txBox="1"/>
            <p:nvPr/>
          </p:nvSpPr>
          <p:spPr>
            <a:xfrm>
              <a:off x="821803" y="153435"/>
              <a:ext cx="2217223" cy="55335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运动篇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7B8A724-D1BC-6136-0E26-E093110F4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1630680" y="1661160"/>
            <a:ext cx="3535680" cy="3535680"/>
          </a:xfrm>
          <a:prstGeom prst="roundRect">
            <a:avLst>
              <a:gd name="adj" fmla="val 4917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473142" y="65306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9768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5825;"/>
  <p:tag name="ISLIDE.ICON" val="#373395;#37339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55417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584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889208;"/>
</p:tagLst>
</file>

<file path=ppt/theme/theme1.xml><?xml version="1.0" encoding="utf-8"?>
<a:theme xmlns:a="http://schemas.openxmlformats.org/drawingml/2006/main" name="第一PPT，www.1ppt.com">
  <a:themeElements>
    <a:clrScheme name="自定义 13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srjqch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">
              <a:schemeClr val="bg1"/>
            </a:gs>
            <a:gs pos="46000">
              <a:schemeClr val="bg1">
                <a:alpha val="57000"/>
              </a:schemeClr>
            </a:gs>
            <a:gs pos="94000">
              <a:schemeClr val="bg1">
                <a:alpha val="0"/>
              </a:schemeClr>
            </a:gs>
          </a:gsLst>
          <a:lin ang="9000000" scaled="0"/>
          <a:tileRect/>
        </a:gradFill>
        <a:ln>
          <a:noFill/>
        </a:ln>
      </a:spPr>
      <a:bodyPr rtlCol="0" anchor="ctr"/>
      <a:lstStyle>
        <a:defPPr algn="ctr">
          <a:defRPr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1833</Words>
  <Application>Microsoft Office PowerPoint</Application>
  <PresentationFormat>宽屏</PresentationFormat>
  <Paragraphs>149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15</cp:revision>
  <dcterms:created xsi:type="dcterms:W3CDTF">2022-08-11T02:21:45Z</dcterms:created>
  <dcterms:modified xsi:type="dcterms:W3CDTF">2023-04-17T03:55:29Z</dcterms:modified>
</cp:coreProperties>
</file>