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56" r:id="rId3"/>
    <p:sldId id="257" r:id="rId4"/>
    <p:sldId id="258" r:id="rId5"/>
    <p:sldId id="262" r:id="rId6"/>
    <p:sldId id="267" r:id="rId7"/>
    <p:sldId id="259" r:id="rId8"/>
    <p:sldId id="263" r:id="rId9"/>
    <p:sldId id="268" r:id="rId10"/>
    <p:sldId id="260" r:id="rId11"/>
    <p:sldId id="264" r:id="rId12"/>
    <p:sldId id="266" r:id="rId13"/>
    <p:sldId id="269" r:id="rId14"/>
    <p:sldId id="270" r:id="rId15"/>
    <p:sldId id="271" r:id="rId16"/>
    <p:sldId id="272" r:id="rId17"/>
    <p:sldId id="273" r:id="rId18"/>
    <p:sldId id="274" r:id="rId19"/>
    <p:sldId id="275" r:id="rId20"/>
    <p:sldId id="261" r:id="rId21"/>
    <p:sldId id="265" r:id="rId22"/>
    <p:sldId id="276" r:id="rId23"/>
    <p:sldId id="277" r:id="rId24"/>
    <p:sldId id="278" r:id="rId25"/>
    <p:sldId id="279" r:id="rId26"/>
    <p:sldId id="280" r:id="rId27"/>
    <p:sldId id="281" r:id="rId28"/>
    <p:sldId id="282" r:id="rId29"/>
    <p:sldId id="284"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4FF92-4806-4C89-86CC-0D5FE9BE5F3E}"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45486-835E-4208-A4B6-CB592A7B94BE}" type="slidenum">
              <a:rPr lang="zh-CN" altLang="en-US" smtClean="0"/>
              <a:t>‹#›</a:t>
            </a:fld>
            <a:endParaRPr lang="zh-CN" altLang="en-US"/>
          </a:p>
        </p:txBody>
      </p:sp>
    </p:spTree>
    <p:extLst>
      <p:ext uri="{BB962C8B-B14F-4D97-AF65-F5344CB8AC3E}">
        <p14:creationId xmlns:p14="http://schemas.microsoft.com/office/powerpoint/2010/main" val="62137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a:t>
            </a:fld>
            <a:endParaRPr lang="zh-CN" altLang="en-US"/>
          </a:p>
        </p:txBody>
      </p:sp>
    </p:spTree>
    <p:extLst>
      <p:ext uri="{BB962C8B-B14F-4D97-AF65-F5344CB8AC3E}">
        <p14:creationId xmlns:p14="http://schemas.microsoft.com/office/powerpoint/2010/main" val="216807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10</a:t>
            </a:fld>
            <a:endParaRPr lang="zh-CN" altLang="en-US"/>
          </a:p>
        </p:txBody>
      </p:sp>
    </p:spTree>
    <p:extLst>
      <p:ext uri="{BB962C8B-B14F-4D97-AF65-F5344CB8AC3E}">
        <p14:creationId xmlns:p14="http://schemas.microsoft.com/office/powerpoint/2010/main" val="269007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11</a:t>
            </a:fld>
            <a:endParaRPr lang="zh-CN" altLang="en-US"/>
          </a:p>
        </p:txBody>
      </p:sp>
    </p:spTree>
    <p:extLst>
      <p:ext uri="{BB962C8B-B14F-4D97-AF65-F5344CB8AC3E}">
        <p14:creationId xmlns:p14="http://schemas.microsoft.com/office/powerpoint/2010/main" val="213486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12</a:t>
            </a:fld>
            <a:endParaRPr lang="zh-CN" altLang="en-US"/>
          </a:p>
        </p:txBody>
      </p:sp>
    </p:spTree>
    <p:extLst>
      <p:ext uri="{BB962C8B-B14F-4D97-AF65-F5344CB8AC3E}">
        <p14:creationId xmlns:p14="http://schemas.microsoft.com/office/powerpoint/2010/main" val="20842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13</a:t>
            </a:fld>
            <a:endParaRPr lang="zh-CN" altLang="en-US"/>
          </a:p>
        </p:txBody>
      </p:sp>
    </p:spTree>
    <p:extLst>
      <p:ext uri="{BB962C8B-B14F-4D97-AF65-F5344CB8AC3E}">
        <p14:creationId xmlns:p14="http://schemas.microsoft.com/office/powerpoint/2010/main" val="37216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14</a:t>
            </a:fld>
            <a:endParaRPr lang="zh-CN" altLang="en-US"/>
          </a:p>
        </p:txBody>
      </p:sp>
    </p:spTree>
    <p:extLst>
      <p:ext uri="{BB962C8B-B14F-4D97-AF65-F5344CB8AC3E}">
        <p14:creationId xmlns:p14="http://schemas.microsoft.com/office/powerpoint/2010/main" val="201874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97F45486-835E-4208-A4B6-CB592A7B94BE}" type="slidenum">
              <a:rPr lang="zh-CN" altLang="en-US" smtClean="0"/>
              <a:t>15</a:t>
            </a:fld>
            <a:endParaRPr lang="zh-CN" altLang="en-US"/>
          </a:p>
        </p:txBody>
      </p:sp>
    </p:spTree>
    <p:extLst>
      <p:ext uri="{BB962C8B-B14F-4D97-AF65-F5344CB8AC3E}">
        <p14:creationId xmlns:p14="http://schemas.microsoft.com/office/powerpoint/2010/main" val="392303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16</a:t>
            </a:fld>
            <a:endParaRPr lang="zh-CN" altLang="en-US"/>
          </a:p>
        </p:txBody>
      </p:sp>
    </p:spTree>
    <p:extLst>
      <p:ext uri="{BB962C8B-B14F-4D97-AF65-F5344CB8AC3E}">
        <p14:creationId xmlns:p14="http://schemas.microsoft.com/office/powerpoint/2010/main" val="140995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17</a:t>
            </a:fld>
            <a:endParaRPr lang="zh-CN" altLang="en-US"/>
          </a:p>
        </p:txBody>
      </p:sp>
    </p:spTree>
    <p:extLst>
      <p:ext uri="{BB962C8B-B14F-4D97-AF65-F5344CB8AC3E}">
        <p14:creationId xmlns:p14="http://schemas.microsoft.com/office/powerpoint/2010/main" val="353520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18</a:t>
            </a:fld>
            <a:endParaRPr lang="zh-CN" altLang="en-US"/>
          </a:p>
        </p:txBody>
      </p:sp>
    </p:spTree>
    <p:extLst>
      <p:ext uri="{BB962C8B-B14F-4D97-AF65-F5344CB8AC3E}">
        <p14:creationId xmlns:p14="http://schemas.microsoft.com/office/powerpoint/2010/main" val="384389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19</a:t>
            </a:fld>
            <a:endParaRPr lang="zh-CN" altLang="en-US"/>
          </a:p>
        </p:txBody>
      </p:sp>
    </p:spTree>
    <p:extLst>
      <p:ext uri="{BB962C8B-B14F-4D97-AF65-F5344CB8AC3E}">
        <p14:creationId xmlns:p14="http://schemas.microsoft.com/office/powerpoint/2010/main" val="307712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a:t>
            </a:fld>
            <a:endParaRPr lang="zh-CN" altLang="en-US"/>
          </a:p>
        </p:txBody>
      </p:sp>
    </p:spTree>
    <p:extLst>
      <p:ext uri="{BB962C8B-B14F-4D97-AF65-F5344CB8AC3E}">
        <p14:creationId xmlns:p14="http://schemas.microsoft.com/office/powerpoint/2010/main" val="1452399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20</a:t>
            </a:fld>
            <a:endParaRPr lang="zh-CN" altLang="en-US"/>
          </a:p>
        </p:txBody>
      </p:sp>
    </p:spTree>
    <p:extLst>
      <p:ext uri="{BB962C8B-B14F-4D97-AF65-F5344CB8AC3E}">
        <p14:creationId xmlns:p14="http://schemas.microsoft.com/office/powerpoint/2010/main" val="221100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21</a:t>
            </a:fld>
            <a:endParaRPr lang="zh-CN" altLang="en-US"/>
          </a:p>
        </p:txBody>
      </p:sp>
    </p:spTree>
    <p:extLst>
      <p:ext uri="{BB962C8B-B14F-4D97-AF65-F5344CB8AC3E}">
        <p14:creationId xmlns:p14="http://schemas.microsoft.com/office/powerpoint/2010/main" val="175405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22</a:t>
            </a:fld>
            <a:endParaRPr lang="zh-CN" altLang="en-US"/>
          </a:p>
        </p:txBody>
      </p:sp>
    </p:spTree>
    <p:extLst>
      <p:ext uri="{BB962C8B-B14F-4D97-AF65-F5344CB8AC3E}">
        <p14:creationId xmlns:p14="http://schemas.microsoft.com/office/powerpoint/2010/main" val="320834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23</a:t>
            </a:fld>
            <a:endParaRPr lang="zh-CN" altLang="en-US"/>
          </a:p>
        </p:txBody>
      </p:sp>
    </p:spTree>
    <p:extLst>
      <p:ext uri="{BB962C8B-B14F-4D97-AF65-F5344CB8AC3E}">
        <p14:creationId xmlns:p14="http://schemas.microsoft.com/office/powerpoint/2010/main" val="358337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24</a:t>
            </a:fld>
            <a:endParaRPr lang="zh-CN" altLang="en-US"/>
          </a:p>
        </p:txBody>
      </p:sp>
    </p:spTree>
    <p:extLst>
      <p:ext uri="{BB962C8B-B14F-4D97-AF65-F5344CB8AC3E}">
        <p14:creationId xmlns:p14="http://schemas.microsoft.com/office/powerpoint/2010/main" val="201671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25</a:t>
            </a:fld>
            <a:endParaRPr lang="zh-CN" altLang="en-US"/>
          </a:p>
        </p:txBody>
      </p:sp>
    </p:spTree>
    <p:extLst>
      <p:ext uri="{BB962C8B-B14F-4D97-AF65-F5344CB8AC3E}">
        <p14:creationId xmlns:p14="http://schemas.microsoft.com/office/powerpoint/2010/main" val="3751361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26</a:t>
            </a:fld>
            <a:endParaRPr lang="zh-CN" altLang="en-US"/>
          </a:p>
        </p:txBody>
      </p:sp>
    </p:spTree>
    <p:extLst>
      <p:ext uri="{BB962C8B-B14F-4D97-AF65-F5344CB8AC3E}">
        <p14:creationId xmlns:p14="http://schemas.microsoft.com/office/powerpoint/2010/main" val="349826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27</a:t>
            </a:fld>
            <a:endParaRPr lang="zh-CN" altLang="en-US"/>
          </a:p>
        </p:txBody>
      </p:sp>
    </p:spTree>
    <p:extLst>
      <p:ext uri="{BB962C8B-B14F-4D97-AF65-F5344CB8AC3E}">
        <p14:creationId xmlns:p14="http://schemas.microsoft.com/office/powerpoint/2010/main" val="834199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28</a:t>
            </a:fld>
            <a:endParaRPr lang="zh-CN" altLang="en-US"/>
          </a:p>
        </p:txBody>
      </p:sp>
    </p:spTree>
    <p:extLst>
      <p:ext uri="{BB962C8B-B14F-4D97-AF65-F5344CB8AC3E}">
        <p14:creationId xmlns:p14="http://schemas.microsoft.com/office/powerpoint/2010/main" val="194885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3</a:t>
            </a:fld>
            <a:endParaRPr lang="zh-CN" altLang="en-US"/>
          </a:p>
        </p:txBody>
      </p:sp>
    </p:spTree>
    <p:extLst>
      <p:ext uri="{BB962C8B-B14F-4D97-AF65-F5344CB8AC3E}">
        <p14:creationId xmlns:p14="http://schemas.microsoft.com/office/powerpoint/2010/main" val="273931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4</a:t>
            </a:fld>
            <a:endParaRPr lang="zh-CN" altLang="en-US"/>
          </a:p>
        </p:txBody>
      </p:sp>
    </p:spTree>
    <p:extLst>
      <p:ext uri="{BB962C8B-B14F-4D97-AF65-F5344CB8AC3E}">
        <p14:creationId xmlns:p14="http://schemas.microsoft.com/office/powerpoint/2010/main" val="32497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5</a:t>
            </a:fld>
            <a:endParaRPr lang="zh-CN" altLang="en-US"/>
          </a:p>
        </p:txBody>
      </p:sp>
    </p:spTree>
    <p:extLst>
      <p:ext uri="{BB962C8B-B14F-4D97-AF65-F5344CB8AC3E}">
        <p14:creationId xmlns:p14="http://schemas.microsoft.com/office/powerpoint/2010/main" val="157646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6</a:t>
            </a:fld>
            <a:endParaRPr lang="zh-CN" altLang="en-US"/>
          </a:p>
        </p:txBody>
      </p:sp>
    </p:spTree>
    <p:extLst>
      <p:ext uri="{BB962C8B-B14F-4D97-AF65-F5344CB8AC3E}">
        <p14:creationId xmlns:p14="http://schemas.microsoft.com/office/powerpoint/2010/main" val="202465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7</a:t>
            </a:fld>
            <a:endParaRPr lang="zh-CN" altLang="en-US"/>
          </a:p>
        </p:txBody>
      </p:sp>
    </p:spTree>
    <p:extLst>
      <p:ext uri="{BB962C8B-B14F-4D97-AF65-F5344CB8AC3E}">
        <p14:creationId xmlns:p14="http://schemas.microsoft.com/office/powerpoint/2010/main" val="99999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8</a:t>
            </a:fld>
            <a:endParaRPr lang="zh-CN" altLang="en-US"/>
          </a:p>
        </p:txBody>
      </p:sp>
    </p:spTree>
    <p:extLst>
      <p:ext uri="{BB962C8B-B14F-4D97-AF65-F5344CB8AC3E}">
        <p14:creationId xmlns:p14="http://schemas.microsoft.com/office/powerpoint/2010/main" val="6806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F45486-835E-4208-A4B6-CB592A7B94BE}" type="slidenum">
              <a:rPr lang="zh-CN" altLang="en-US" smtClean="0"/>
              <a:t>9</a:t>
            </a:fld>
            <a:endParaRPr lang="zh-CN" altLang="en-US"/>
          </a:p>
        </p:txBody>
      </p:sp>
    </p:spTree>
    <p:extLst>
      <p:ext uri="{BB962C8B-B14F-4D97-AF65-F5344CB8AC3E}">
        <p14:creationId xmlns:p14="http://schemas.microsoft.com/office/powerpoint/2010/main" val="314138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7881CA-D07D-4B81-9F3B-0034BE0A58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9908328-6856-462F-ABC2-52E5327BD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7329F1-6493-43F2-BEF5-F6C8AF703DBE}"/>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CA10869-FEB0-49E4-A31B-08AAFBFFC2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48ED37-043A-43D5-93FB-BEA5B4121351}"/>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166529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B5F627-F061-491C-9680-8E0C34D564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E54500-B561-479D-B76A-072B1F71E6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7F2940A-5574-4F6F-9D2F-D72970332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E086096-B81F-40FB-8989-218DFFBF1C12}"/>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DCBD3B0C-D27A-42C1-884D-A2FB75B8FA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07875A-AF7A-4CDC-AE89-476B789B8C75}"/>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6251088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0B15AB-B2D7-4C67-9C7A-336B171BA96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15B939-1B66-45DA-AFC2-A738E5E5A5C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74DEE4E-DDF5-4504-AAEA-C8980BA977D2}"/>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8D25E067-8590-4F09-BF0F-38E7DF9416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5EDC6E-71C3-4BB1-ACDD-9DAE25F6A167}"/>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3578109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3293911-E2C3-4987-B47F-A4DBA04013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AE6440A-2B78-4EF7-9A94-C480ADACBD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C2C5BF-60C1-4757-884F-C0E430858AAF}"/>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F670CCF-C12E-4507-B503-8CF5A77430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989416-0E9F-4434-8079-E90868FFEB2C}"/>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1249471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1036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3769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95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E058A-38BB-4330-AA00-E504F3F3B6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713402C-8AB1-432C-8644-2230B6968C1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DB245AA-4B3D-450E-8C7A-F4431384CA8D}"/>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51FF0996-8756-418A-9E79-244BF33976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7AE765-3288-40CD-8A8A-B88718618E70}"/>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39662351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448EB-EE82-40FA-9B8F-639876FCEBF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5C89665-6AE6-44EE-A49F-0F388597B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6448401-CDDA-4984-88C3-6C92432EB871}"/>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2BDF3EC6-308B-46D0-B68E-2CB33BD46D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DB23A6-5C52-4015-BADB-F6621EE2239E}"/>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6533131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99DEA0-BFB8-434F-B008-3FE4B333A41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FFDB7F-B6BA-4D0E-904D-79912B80C17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CEED492-681B-40DE-B3BF-FE1FA6C72CE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590F81C-7D74-4D4F-9871-5F7D5D9FB814}"/>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A4C91D2A-35D3-4D65-8F56-7566A95969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C268D08-5928-4634-BB41-8FF41ED5AAD4}"/>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25855758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F1A28-8DF7-48EA-A152-0033A60663D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F9FC40F-CF7E-48D4-B077-345EE122A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C298172-F0C4-4D02-AA58-B7C7538B546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6ACF7A8-8C7A-4FB5-B953-0310701A3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431F68B-D672-4789-95D7-F9348ECE5B9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1A23311-4A09-49D4-9BA0-0F6202997A50}"/>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6A59D9F-C828-4939-BC41-A56CE7FF3C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D4AFFC4-EA05-458F-B404-3D014D907914}"/>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34932948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F1A28-8DF7-48EA-A152-0033A60663D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F9FC40F-CF7E-48D4-B077-345EE122A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C298172-F0C4-4D02-AA58-B7C7538B546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6ACF7A8-8C7A-4FB5-B953-0310701A3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431F68B-D672-4789-95D7-F9348ECE5B9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1A23311-4A09-49D4-9BA0-0F6202997A50}"/>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6A59D9F-C828-4939-BC41-A56CE7FF3C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D4AFFC4-EA05-458F-B404-3D014D907914}"/>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
        <p:nvSpPr>
          <p:cNvPr id="11" name="TextBox 10"/>
          <p:cNvSpPr txBox="1"/>
          <p:nvPr userDrawn="1"/>
        </p:nvSpPr>
        <p:spPr>
          <a:xfrm>
            <a:off x="906218" y="672544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9785179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A5B152-8AA3-4574-AE01-6FBD1FABC3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F07D04E-E0AA-4A10-9C9D-38CB4E86C877}"/>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7C80AC3E-EA3E-44C8-96C6-1C8B6872C2A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E394245-7BAC-4725-B4F1-1604A185048C}"/>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3204083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7852AF7-2723-4726-8F8F-CDD0D5D228BA}"/>
              </a:ext>
            </a:extLst>
          </p:cNvPr>
          <p:cNvSpPr>
            <a:spLocks noGrp="1"/>
          </p:cNvSpPr>
          <p:nvPr>
            <p:ph type="dt" sz="half" idx="10"/>
          </p:nvPr>
        </p:nvSpPr>
        <p:spPr/>
        <p:txBody>
          <a:bodyPr/>
          <a:lstStyle/>
          <a:p>
            <a:fld id="{9BDBA028-FC52-4B33-BB64-070B0552655E}"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0830C35F-A2C4-4E0F-ACD2-0C9CFC09EA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111318-73AF-4CEA-A960-52E612FDEB46}"/>
              </a:ext>
            </a:extLst>
          </p:cNvPr>
          <p:cNvSpPr>
            <a:spLocks noGrp="1"/>
          </p:cNvSpPr>
          <p:nvPr>
            <p:ph type="sldNum" sz="quarter" idx="12"/>
          </p:nvPr>
        </p:nvSpPr>
        <p:spPr/>
        <p:txBody>
          <a:body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717587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D4B9A4-7C04-4893-94FC-22133662E1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461" y="262019"/>
            <a:ext cx="1576682" cy="987662"/>
          </a:xfrm>
          <a:prstGeom prst="rect">
            <a:avLst/>
          </a:prstGeom>
        </p:spPr>
      </p:pic>
      <p:cxnSp>
        <p:nvCxnSpPr>
          <p:cNvPr id="11" name="直接连接符 10">
            <a:extLst>
              <a:ext uri="{FF2B5EF4-FFF2-40B4-BE49-F238E27FC236}">
                <a16:creationId xmlns:a16="http://schemas.microsoft.com/office/drawing/2014/main" id="{7920D790-F773-4493-A163-2B48B802FD0B}"/>
              </a:ext>
            </a:extLst>
          </p:cNvPr>
          <p:cNvCxnSpPr>
            <a:cxnSpLocks/>
          </p:cNvCxnSpPr>
          <p:nvPr userDrawn="1"/>
        </p:nvCxnSpPr>
        <p:spPr>
          <a:xfrm>
            <a:off x="3611880" y="764940"/>
            <a:ext cx="652272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D9B43D58-860B-465F-9AF6-3CFF78CCD6FA}"/>
              </a:ext>
            </a:extLst>
          </p:cNvPr>
          <p:cNvSpPr/>
          <p:nvPr userDrawn="1"/>
        </p:nvSpPr>
        <p:spPr>
          <a:xfrm>
            <a:off x="10191417" y="432684"/>
            <a:ext cx="1941557" cy="646331"/>
          </a:xfrm>
          <a:prstGeom prst="rect">
            <a:avLst/>
          </a:prstGeom>
        </p:spPr>
        <p:txBody>
          <a:bodyPr wrap="none">
            <a:spAutoFit/>
          </a:bodyPr>
          <a:lstStyle/>
          <a:p>
            <a:r>
              <a:rPr lang="zh-CN" altLang="en-US" sz="3600" b="0" dirty="0">
                <a:solidFill>
                  <a:srgbClr val="000000"/>
                </a:solidFill>
                <a:latin typeface="Bauhaus 93" panose="04030905020B02020C02" pitchFamily="82" charset="0"/>
              </a:rPr>
              <a:t>M</a:t>
            </a:r>
            <a:r>
              <a:rPr lang="zh-CN" altLang="en-US" sz="2400" b="0" dirty="0">
                <a:solidFill>
                  <a:srgbClr val="000000"/>
                </a:solidFill>
                <a:latin typeface="Bauhaus 93" panose="04030905020B02020C02" pitchFamily="82" charset="0"/>
              </a:rPr>
              <a:t>ovie</a:t>
            </a:r>
            <a:r>
              <a:rPr lang="zh-CN" altLang="en-US" sz="2400" b="0" dirty="0">
                <a:solidFill>
                  <a:srgbClr val="C00000"/>
                </a:solidFill>
                <a:latin typeface="Bauhaus 93" panose="04030905020B02020C02" pitchFamily="82" charset="0"/>
              </a:rPr>
              <a:t> </a:t>
            </a:r>
            <a:r>
              <a:rPr lang="zh-CN" altLang="en-US" sz="3200" b="0" dirty="0">
                <a:solidFill>
                  <a:srgbClr val="C00000"/>
                </a:solidFill>
                <a:latin typeface="Bauhaus 93" panose="04030905020B02020C02" pitchFamily="82" charset="0"/>
              </a:rPr>
              <a:t>T</a:t>
            </a:r>
            <a:r>
              <a:rPr lang="zh-CN" altLang="en-US" sz="2400" b="0" dirty="0">
                <a:solidFill>
                  <a:srgbClr val="C00000"/>
                </a:solidFill>
                <a:latin typeface="Bauhaus 93" panose="04030905020B02020C02" pitchFamily="82" charset="0"/>
              </a:rPr>
              <a:t>wist</a:t>
            </a:r>
          </a:p>
        </p:txBody>
      </p:sp>
      <p:sp>
        <p:nvSpPr>
          <p:cNvPr id="15" name="矩形 14">
            <a:extLst>
              <a:ext uri="{FF2B5EF4-FFF2-40B4-BE49-F238E27FC236}">
                <a16:creationId xmlns:a16="http://schemas.microsoft.com/office/drawing/2014/main" id="{3720ED27-95A3-4EC9-916A-26C0D8B691E2}"/>
              </a:ext>
            </a:extLst>
          </p:cNvPr>
          <p:cNvSpPr/>
          <p:nvPr userDrawn="1"/>
        </p:nvSpPr>
        <p:spPr>
          <a:xfrm>
            <a:off x="0" y="6263739"/>
            <a:ext cx="12192000" cy="33224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19245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53D6756-AF5C-469F-95A3-9C658BDDC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E83AE82-82E7-4A0D-86F0-65558901B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BF4AA8D-33FC-46C1-9854-D021D20DD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BA028-FC52-4B33-BB64-070B0552655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C6D0E26-C658-4709-8326-95E9407D6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CA9D1B-4D40-477E-80CF-C668175B5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27923-9A83-4450-9021-507E5AD1EACF}" type="slidenum">
              <a:rPr lang="zh-CN" altLang="en-US" smtClean="0"/>
              <a:t>‹#›</a:t>
            </a:fld>
            <a:endParaRPr lang="zh-CN" altLang="en-US"/>
          </a:p>
        </p:txBody>
      </p:sp>
    </p:spTree>
    <p:extLst>
      <p:ext uri="{BB962C8B-B14F-4D97-AF65-F5344CB8AC3E}">
        <p14:creationId xmlns:p14="http://schemas.microsoft.com/office/powerpoint/2010/main" val="1648555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18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756E74A-7599-44A0-A177-7B7867B7726F}"/>
              </a:ext>
            </a:extLst>
          </p:cNvPr>
          <p:cNvSpPr txBox="1"/>
          <p:nvPr/>
        </p:nvSpPr>
        <p:spPr>
          <a:xfrm>
            <a:off x="3703899" y="509831"/>
            <a:ext cx="3850511" cy="2646878"/>
          </a:xfrm>
          <a:prstGeom prst="rect">
            <a:avLst/>
          </a:prstGeom>
          <a:noFill/>
        </p:spPr>
        <p:txBody>
          <a:bodyPr wrap="square" rtlCol="0">
            <a:spAutoFit/>
          </a:bodyPr>
          <a:lstStyle/>
          <a:p>
            <a:r>
              <a:rPr lang="zh-CN" altLang="en-US" sz="16600" dirty="0">
                <a:solidFill>
                  <a:schemeClr val="bg1"/>
                </a:solidFill>
                <a:latin typeface="方正粗黑宋简体" panose="02000000000000000000" pitchFamily="2" charset="-122"/>
                <a:ea typeface="方正粗黑宋简体" panose="02000000000000000000" pitchFamily="2" charset="-122"/>
                <a:cs typeface="+mn-ea"/>
                <a:sym typeface="+mn-lt"/>
              </a:rPr>
              <a:t>电</a:t>
            </a:r>
          </a:p>
        </p:txBody>
      </p:sp>
      <p:sp>
        <p:nvSpPr>
          <p:cNvPr id="7" name="矩形 6">
            <a:extLst>
              <a:ext uri="{FF2B5EF4-FFF2-40B4-BE49-F238E27FC236}">
                <a16:creationId xmlns:a16="http://schemas.microsoft.com/office/drawing/2014/main" id="{75902ED2-0355-44B2-AE43-4C8BAB3D2AC8}"/>
              </a:ext>
            </a:extLst>
          </p:cNvPr>
          <p:cNvSpPr/>
          <p:nvPr/>
        </p:nvSpPr>
        <p:spPr>
          <a:xfrm>
            <a:off x="858189" y="919541"/>
            <a:ext cx="3249608" cy="3770263"/>
          </a:xfrm>
          <a:prstGeom prst="rect">
            <a:avLst/>
          </a:prstGeom>
        </p:spPr>
        <p:txBody>
          <a:bodyPr wrap="none">
            <a:spAutoFit/>
          </a:bodyPr>
          <a:lstStyle/>
          <a:p>
            <a:r>
              <a:rPr lang="zh-CN" altLang="en-US" sz="23900" dirty="0">
                <a:solidFill>
                  <a:schemeClr val="bg1"/>
                </a:solidFill>
                <a:latin typeface="方正粗黑宋简体" panose="02000000000000000000" pitchFamily="2" charset="-122"/>
                <a:ea typeface="方正粗黑宋简体" panose="02000000000000000000" pitchFamily="2" charset="-122"/>
                <a:cs typeface="+mn-ea"/>
                <a:sym typeface="+mn-lt"/>
              </a:rPr>
              <a:t>影</a:t>
            </a:r>
            <a:endParaRPr lang="zh-CN" altLang="en-US" sz="3600" dirty="0">
              <a:latin typeface="方正粗黑宋简体" panose="02000000000000000000" pitchFamily="2" charset="-122"/>
              <a:ea typeface="方正粗黑宋简体" panose="02000000000000000000" pitchFamily="2" charset="-122"/>
              <a:cs typeface="+mn-ea"/>
              <a:sym typeface="+mn-lt"/>
            </a:endParaRPr>
          </a:p>
        </p:txBody>
      </p:sp>
      <p:sp>
        <p:nvSpPr>
          <p:cNvPr id="10" name="椭圆 9">
            <a:extLst>
              <a:ext uri="{FF2B5EF4-FFF2-40B4-BE49-F238E27FC236}">
                <a16:creationId xmlns:a16="http://schemas.microsoft.com/office/drawing/2014/main" id="{813DD5E5-4123-4E33-AD3F-98B1FA8DEE46}"/>
              </a:ext>
            </a:extLst>
          </p:cNvPr>
          <p:cNvSpPr/>
          <p:nvPr/>
        </p:nvSpPr>
        <p:spPr>
          <a:xfrm>
            <a:off x="4907666" y="2899458"/>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之</a:t>
            </a:r>
          </a:p>
        </p:txBody>
      </p:sp>
      <p:sp>
        <p:nvSpPr>
          <p:cNvPr id="11" name="椭圆 10">
            <a:extLst>
              <a:ext uri="{FF2B5EF4-FFF2-40B4-BE49-F238E27FC236}">
                <a16:creationId xmlns:a16="http://schemas.microsoft.com/office/drawing/2014/main" id="{8045239C-4406-40E8-BEA8-BAC2858E654C}"/>
              </a:ext>
            </a:extLst>
          </p:cNvPr>
          <p:cNvSpPr/>
          <p:nvPr/>
        </p:nvSpPr>
        <p:spPr>
          <a:xfrm>
            <a:off x="6206673" y="2902352"/>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旅</a:t>
            </a:r>
          </a:p>
        </p:txBody>
      </p:sp>
      <p:sp>
        <p:nvSpPr>
          <p:cNvPr id="12" name="矩形 11">
            <a:extLst>
              <a:ext uri="{FF2B5EF4-FFF2-40B4-BE49-F238E27FC236}">
                <a16:creationId xmlns:a16="http://schemas.microsoft.com/office/drawing/2014/main" id="{3E89AD68-33BC-44D5-B00C-925085B41448}"/>
              </a:ext>
            </a:extLst>
          </p:cNvPr>
          <p:cNvSpPr/>
          <p:nvPr/>
        </p:nvSpPr>
        <p:spPr>
          <a:xfrm>
            <a:off x="4633099" y="4076344"/>
            <a:ext cx="2925801" cy="646331"/>
          </a:xfrm>
          <a:prstGeom prst="rect">
            <a:avLst/>
          </a:prstGeom>
        </p:spPr>
        <p:txBody>
          <a:bodyPr wrap="none">
            <a:spAutoFit/>
          </a:bodyPr>
          <a:lstStyle/>
          <a:p>
            <a:pPr algn="ctr"/>
            <a:r>
              <a:rPr lang="zh-CN" altLang="en-US" sz="3600" b="1" dirty="0">
                <a:solidFill>
                  <a:schemeClr val="bg1"/>
                </a:solidFill>
                <a:cs typeface="+mn-ea"/>
                <a:sym typeface="+mn-lt"/>
              </a:rPr>
              <a:t>电影介绍</a:t>
            </a:r>
            <a:r>
              <a:rPr lang="en-US" altLang="zh-CN" sz="3600" b="1" dirty="0">
                <a:solidFill>
                  <a:schemeClr val="bg1"/>
                </a:solidFill>
                <a:cs typeface="+mn-ea"/>
                <a:sym typeface="+mn-lt"/>
              </a:rPr>
              <a:t>PPT</a:t>
            </a:r>
            <a:endParaRPr lang="zh-CN" altLang="en-US" sz="3600" b="1" dirty="0">
              <a:solidFill>
                <a:schemeClr val="bg1"/>
              </a:solidFill>
              <a:cs typeface="+mn-ea"/>
              <a:sym typeface="+mn-lt"/>
            </a:endParaRPr>
          </a:p>
        </p:txBody>
      </p:sp>
      <p:pic>
        <p:nvPicPr>
          <p:cNvPr id="14" name="图片 13">
            <a:extLst>
              <a:ext uri="{FF2B5EF4-FFF2-40B4-BE49-F238E27FC236}">
                <a16:creationId xmlns:a16="http://schemas.microsoft.com/office/drawing/2014/main" id="{092B0778-3C00-4CE2-9ADD-ED5F06B0B1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4486" y="24246"/>
            <a:ext cx="5027514" cy="2875212"/>
          </a:xfrm>
          <a:prstGeom prst="rect">
            <a:avLst/>
          </a:prstGeom>
        </p:spPr>
      </p:pic>
      <p:pic>
        <p:nvPicPr>
          <p:cNvPr id="15" name="图片 14">
            <a:extLst>
              <a:ext uri="{FF2B5EF4-FFF2-40B4-BE49-F238E27FC236}">
                <a16:creationId xmlns:a16="http://schemas.microsoft.com/office/drawing/2014/main" id="{30DDADDE-72DD-464B-A0DE-0A06267C7F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flipV="1">
            <a:off x="0" y="4526316"/>
            <a:ext cx="4118725" cy="2355480"/>
          </a:xfrm>
          <a:prstGeom prst="rect">
            <a:avLst/>
          </a:prstGeom>
        </p:spPr>
      </p:pic>
    </p:spTree>
    <p:extLst>
      <p:ext uri="{BB962C8B-B14F-4D97-AF65-F5344CB8AC3E}">
        <p14:creationId xmlns:p14="http://schemas.microsoft.com/office/powerpoint/2010/main" val="3363070806"/>
      </p:ext>
    </p:extLst>
  </p:cSld>
  <p:clrMapOvr>
    <a:masterClrMapping/>
  </p:clrMapOvr>
  <mc:AlternateContent xmlns:mc="http://schemas.openxmlformats.org/markup-compatibility/2006" xmlns:p14="http://schemas.microsoft.com/office/powerpoint/2010/main">
    <mc:Choice Requires="p14">
      <p:transition p14:dur="0" advClick="0" advTm="0"/>
    </mc:Choice>
    <mc:Fallback xmlns="" xmlns:a14="http://schemas.microsoft.com/office/drawing/2010/main" xmlns:a16="http://schemas.microsoft.com/office/drawing/2014/main">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861F0694-587A-437F-A539-7C244DFCED30}"/>
              </a:ext>
            </a:extLst>
          </p:cNvPr>
          <p:cNvSpPr/>
          <p:nvPr/>
        </p:nvSpPr>
        <p:spPr>
          <a:xfrm>
            <a:off x="3827590" y="1392385"/>
            <a:ext cx="4536819" cy="584775"/>
          </a:xfrm>
          <a:prstGeom prst="rect">
            <a:avLst/>
          </a:prstGeom>
        </p:spPr>
        <p:txBody>
          <a:bodyPr wrap="none">
            <a:spAutoFit/>
          </a:bodyPr>
          <a:lstStyle/>
          <a:p>
            <a:pPr algn="ctr"/>
            <a:r>
              <a:rPr lang="en-US" altLang="zh-CN" sz="3200" b="1" dirty="0">
                <a:cs typeface="+mn-ea"/>
                <a:sym typeface="+mn-lt"/>
              </a:rPr>
              <a:t>Action Film   </a:t>
            </a:r>
            <a:r>
              <a:rPr lang="zh-CN" altLang="en-US" sz="3200" b="1" dirty="0">
                <a:solidFill>
                  <a:srgbClr val="C00000"/>
                </a:solidFill>
                <a:cs typeface="+mn-ea"/>
                <a:sym typeface="+mn-lt"/>
              </a:rPr>
              <a:t>动作电影</a:t>
            </a:r>
          </a:p>
        </p:txBody>
      </p:sp>
      <p:sp>
        <p:nvSpPr>
          <p:cNvPr id="4" name="矩形 3">
            <a:extLst>
              <a:ext uri="{FF2B5EF4-FFF2-40B4-BE49-F238E27FC236}">
                <a16:creationId xmlns:a16="http://schemas.microsoft.com/office/drawing/2014/main" id="{340ACFB6-04FB-499B-A3C8-78125331A7E8}"/>
              </a:ext>
            </a:extLst>
          </p:cNvPr>
          <p:cNvSpPr/>
          <p:nvPr/>
        </p:nvSpPr>
        <p:spPr>
          <a:xfrm>
            <a:off x="1092336" y="2955760"/>
            <a:ext cx="4536819" cy="1754326"/>
          </a:xfrm>
          <a:prstGeom prst="rect">
            <a:avLst/>
          </a:prstGeom>
        </p:spPr>
        <p:txBody>
          <a:bodyPr wrap="square">
            <a:spAutoFit/>
          </a:bodyPr>
          <a:lstStyle/>
          <a:p>
            <a:pPr>
              <a:lnSpc>
                <a:spcPct val="150000"/>
              </a:lnSpc>
            </a:pPr>
            <a:r>
              <a:rPr lang="zh-CN" altLang="en-US" dirty="0">
                <a:cs typeface="+mn-ea"/>
                <a:sym typeface="+mn-lt"/>
              </a:rPr>
              <a:t>       动作片</a:t>
            </a:r>
            <a:r>
              <a:rPr lang="en-US" altLang="zh-CN" dirty="0">
                <a:cs typeface="+mn-ea"/>
                <a:sym typeface="+mn-lt"/>
              </a:rPr>
              <a:t>,</a:t>
            </a:r>
            <a:r>
              <a:rPr lang="zh-CN" altLang="en-US" dirty="0">
                <a:cs typeface="+mn-ea"/>
                <a:sym typeface="+mn-lt"/>
              </a:rPr>
              <a:t>一贯以精彩的打斗场景而闻名</a:t>
            </a:r>
            <a:r>
              <a:rPr lang="en-US" altLang="zh-CN" dirty="0">
                <a:cs typeface="+mn-ea"/>
                <a:sym typeface="+mn-lt"/>
              </a:rPr>
              <a:t>, </a:t>
            </a:r>
            <a:r>
              <a:rPr lang="zh-CN" altLang="en-US" dirty="0">
                <a:cs typeface="+mn-ea"/>
                <a:sym typeface="+mn-lt"/>
              </a:rPr>
              <a:t>充满了让人心跳加快的情节，看动作类型片的时候，人的肾上腺素往往会飙升，获得一种力学的观影感受。</a:t>
            </a:r>
          </a:p>
        </p:txBody>
      </p:sp>
      <p:pic>
        <p:nvPicPr>
          <p:cNvPr id="5" name="图片 4" descr="w020070727507365714053.jpg">
            <a:extLst>
              <a:ext uri="{FF2B5EF4-FFF2-40B4-BE49-F238E27FC236}">
                <a16:creationId xmlns:a16="http://schemas.microsoft.com/office/drawing/2014/main" id="{71F437C8-F341-4DBE-8679-5F380F937FF3}"/>
              </a:ext>
            </a:extLst>
          </p:cNvPr>
          <p:cNvPicPr>
            <a:picLocks noChangeAspect="1"/>
          </p:cNvPicPr>
          <p:nvPr/>
        </p:nvPicPr>
        <p:blipFill>
          <a:blip r:embed="rId3"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6437778" y="2274163"/>
            <a:ext cx="4708186" cy="353114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67545" y="666507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19927314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17F09B95-6CC3-4042-868B-EE957853E4B5}"/>
              </a:ext>
            </a:extLst>
          </p:cNvPr>
          <p:cNvSpPr/>
          <p:nvPr/>
        </p:nvSpPr>
        <p:spPr>
          <a:xfrm>
            <a:off x="3277564" y="1380810"/>
            <a:ext cx="5636871" cy="584775"/>
          </a:xfrm>
          <a:prstGeom prst="rect">
            <a:avLst/>
          </a:prstGeom>
        </p:spPr>
        <p:txBody>
          <a:bodyPr wrap="square">
            <a:spAutoFit/>
          </a:bodyPr>
          <a:lstStyle/>
          <a:p>
            <a:pPr algn="ctr"/>
            <a:r>
              <a:rPr lang="en-US" altLang="zh-CN" sz="3200" b="1" dirty="0">
                <a:cs typeface="+mn-ea"/>
                <a:sym typeface="+mn-lt"/>
              </a:rPr>
              <a:t>Magic Film  </a:t>
            </a:r>
            <a:r>
              <a:rPr lang="zh-CN" altLang="en-US" sz="3200" b="1" dirty="0">
                <a:solidFill>
                  <a:srgbClr val="C00000"/>
                </a:solidFill>
                <a:cs typeface="+mn-ea"/>
                <a:sym typeface="+mn-lt"/>
              </a:rPr>
              <a:t>魔幻电影</a:t>
            </a:r>
          </a:p>
        </p:txBody>
      </p:sp>
      <p:sp>
        <p:nvSpPr>
          <p:cNvPr id="5" name="矩形 4">
            <a:extLst>
              <a:ext uri="{FF2B5EF4-FFF2-40B4-BE49-F238E27FC236}">
                <a16:creationId xmlns:a16="http://schemas.microsoft.com/office/drawing/2014/main" id="{168153EF-4EDA-4BAF-A912-4C08F27A8768}"/>
              </a:ext>
            </a:extLst>
          </p:cNvPr>
          <p:cNvSpPr/>
          <p:nvPr/>
        </p:nvSpPr>
        <p:spPr>
          <a:xfrm>
            <a:off x="536293" y="2655170"/>
            <a:ext cx="4764911" cy="2169825"/>
          </a:xfrm>
          <a:prstGeom prst="rect">
            <a:avLst/>
          </a:prstGeom>
        </p:spPr>
        <p:txBody>
          <a:bodyPr wrap="square">
            <a:spAutoFit/>
          </a:bodyPr>
          <a:lstStyle/>
          <a:p>
            <a:pPr>
              <a:lnSpc>
                <a:spcPct val="150000"/>
              </a:lnSpc>
            </a:pPr>
            <a:r>
              <a:rPr lang="zh-CN" altLang="en-US" dirty="0">
                <a:cs typeface="+mn-ea"/>
                <a:sym typeface="+mn-lt"/>
              </a:rPr>
              <a:t>       那种充满了想象力的与现实不切合的电影被称之为魔幻电影。</a:t>
            </a:r>
          </a:p>
          <a:p>
            <a:pPr>
              <a:lnSpc>
                <a:spcPct val="150000"/>
              </a:lnSpc>
            </a:pPr>
            <a:r>
              <a:rPr lang="zh-CN" altLang="en-US" dirty="0">
                <a:cs typeface="+mn-ea"/>
                <a:sym typeface="+mn-lt"/>
              </a:rPr>
              <a:t>       现在的魔幻电影，并不只是局限于神话传说。例如 “</a:t>
            </a:r>
            <a:r>
              <a:rPr lang="en-US" altLang="zh-CN" dirty="0">
                <a:cs typeface="+mn-ea"/>
                <a:sym typeface="+mn-lt"/>
              </a:rPr>
              <a:t>Harry Potter”</a:t>
            </a:r>
            <a:r>
              <a:rPr lang="zh-CN" altLang="en-US" dirty="0">
                <a:cs typeface="+mn-ea"/>
                <a:sym typeface="+mn-lt"/>
              </a:rPr>
              <a:t>就是各种神奇事情神奇故事的大杂烩。</a:t>
            </a:r>
          </a:p>
        </p:txBody>
      </p:sp>
      <p:pic>
        <p:nvPicPr>
          <p:cNvPr id="6" name="图片 5" descr="4786235_135739249184_2.jpg">
            <a:extLst>
              <a:ext uri="{FF2B5EF4-FFF2-40B4-BE49-F238E27FC236}">
                <a16:creationId xmlns:a16="http://schemas.microsoft.com/office/drawing/2014/main" id="{E9453AEF-692D-43F0-B3A3-439D192CA922}"/>
              </a:ext>
            </a:extLst>
          </p:cNvPr>
          <p:cNvPicPr>
            <a:picLocks noChangeAspect="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8012132" y="2319849"/>
            <a:ext cx="3521934" cy="3203594"/>
          </a:xfrm>
          <a:prstGeom prst="rect">
            <a:avLst/>
          </a:prstGeom>
          <a:ln>
            <a:noFill/>
          </a:ln>
          <a:effectLst>
            <a:outerShdw blurRad="292100" dist="139700" dir="2700000" algn="tl" rotWithShape="0">
              <a:srgbClr val="333333">
                <a:alpha val="65000"/>
              </a:srgbClr>
            </a:outerShdw>
          </a:effectLst>
        </p:spPr>
      </p:pic>
      <p:pic>
        <p:nvPicPr>
          <p:cNvPr id="7" name="图片 6" descr="200939143236646_2.jpg">
            <a:extLst>
              <a:ext uri="{FF2B5EF4-FFF2-40B4-BE49-F238E27FC236}">
                <a16:creationId xmlns:a16="http://schemas.microsoft.com/office/drawing/2014/main" id="{DE5039EB-10D5-44F2-9FF5-086C8DDF9DB0}"/>
              </a:ext>
            </a:extLst>
          </p:cNvPr>
          <p:cNvPicPr>
            <a:picLocks noChangeAspect="1"/>
          </p:cNvPicPr>
          <p:nvPr/>
        </p:nvPicPr>
        <p:blipFill rotWithShape="1">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a:xfrm>
            <a:off x="5408362" y="4325419"/>
            <a:ext cx="2496612" cy="1198024"/>
          </a:xfrm>
          <a:prstGeom prst="rect">
            <a:avLst/>
          </a:prstGeom>
          <a:ln>
            <a:noFill/>
          </a:ln>
          <a:effectLst>
            <a:outerShdw blurRad="292100" dist="139700" dir="2700000" algn="tl" rotWithShape="0">
              <a:srgbClr val="333333">
                <a:alpha val="65000"/>
              </a:srgbClr>
            </a:outerShdw>
          </a:effectLst>
        </p:spPr>
      </p:pic>
      <p:pic>
        <p:nvPicPr>
          <p:cNvPr id="8" name="图片 7" descr="mj3wzgl7.jpg">
            <a:extLst>
              <a:ext uri="{FF2B5EF4-FFF2-40B4-BE49-F238E27FC236}">
                <a16:creationId xmlns:a16="http://schemas.microsoft.com/office/drawing/2014/main" id="{3646DAEC-4924-4668-A6CB-A6958CA9164A}"/>
              </a:ext>
            </a:extLst>
          </p:cNvPr>
          <p:cNvPicPr>
            <a:picLocks noChangeAspect="1"/>
          </p:cNvPicPr>
          <p:nvPr/>
        </p:nvPicPr>
        <p:blipFill>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5408362" y="2319849"/>
            <a:ext cx="2496612" cy="1872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25257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800" decel="100000"/>
                                        <p:tgtEl>
                                          <p:spTgt spid="8"/>
                                        </p:tgtEl>
                                      </p:cBhvr>
                                    </p:animEffect>
                                    <p:anim calcmode="lin" valueType="num">
                                      <p:cBhvr>
                                        <p:cTn id="30" dur="800" decel="100000" fill="hold"/>
                                        <p:tgtEl>
                                          <p:spTgt spid="8"/>
                                        </p:tgtEl>
                                        <p:attrNameLst>
                                          <p:attrName>style.rotation</p:attrName>
                                        </p:attrNameLst>
                                      </p:cBhvr>
                                      <p:tavLst>
                                        <p:tav tm="0">
                                          <p:val>
                                            <p:fltVal val="-90"/>
                                          </p:val>
                                        </p:tav>
                                        <p:tav tm="100000">
                                          <p:val>
                                            <p:fltVal val="0"/>
                                          </p:val>
                                        </p:tav>
                                      </p:tavLst>
                                    </p:anim>
                                    <p:anim calcmode="lin" valueType="num">
                                      <p:cBhvr>
                                        <p:cTn id="31" dur="800" decel="100000" fill="hold"/>
                                        <p:tgtEl>
                                          <p:spTgt spid="8"/>
                                        </p:tgtEl>
                                        <p:attrNameLst>
                                          <p:attrName>ppt_x</p:attrName>
                                        </p:attrNameLst>
                                      </p:cBhvr>
                                      <p:tavLst>
                                        <p:tav tm="0">
                                          <p:val>
                                            <p:strVal val="#ppt_x+0.4"/>
                                          </p:val>
                                        </p:tav>
                                        <p:tav tm="100000">
                                          <p:val>
                                            <p:strVal val="#ppt_x-0.05"/>
                                          </p:val>
                                        </p:tav>
                                      </p:tavLst>
                                    </p:anim>
                                    <p:anim calcmode="lin" valueType="num">
                                      <p:cBhvr>
                                        <p:cTn id="32" dur="800" decel="100000" fill="hold"/>
                                        <p:tgtEl>
                                          <p:spTgt spid="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9DEEB6CC-B430-4CCA-B201-777826898872}"/>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Science Fiction Epic    </a:t>
            </a:r>
            <a:r>
              <a:rPr lang="zh-CN" altLang="en-US" sz="3200" b="1" dirty="0">
                <a:solidFill>
                  <a:srgbClr val="C00000"/>
                </a:solidFill>
                <a:cs typeface="+mn-ea"/>
                <a:sym typeface="+mn-lt"/>
              </a:rPr>
              <a:t>科幻片</a:t>
            </a:r>
          </a:p>
        </p:txBody>
      </p:sp>
      <p:sp>
        <p:nvSpPr>
          <p:cNvPr id="4" name="矩形 3">
            <a:extLst>
              <a:ext uri="{FF2B5EF4-FFF2-40B4-BE49-F238E27FC236}">
                <a16:creationId xmlns:a16="http://schemas.microsoft.com/office/drawing/2014/main" id="{D5205743-444A-4D6A-9C09-B0F0C40C3220}"/>
              </a:ext>
            </a:extLst>
          </p:cNvPr>
          <p:cNvSpPr/>
          <p:nvPr/>
        </p:nvSpPr>
        <p:spPr>
          <a:xfrm>
            <a:off x="405793" y="2769955"/>
            <a:ext cx="5077427" cy="2169825"/>
          </a:xfrm>
          <a:prstGeom prst="rect">
            <a:avLst/>
          </a:prstGeom>
        </p:spPr>
        <p:txBody>
          <a:bodyPr wrap="square">
            <a:spAutoFit/>
          </a:bodyPr>
          <a:lstStyle/>
          <a:p>
            <a:pPr>
              <a:lnSpc>
                <a:spcPct val="150000"/>
              </a:lnSpc>
            </a:pPr>
            <a:r>
              <a:rPr lang="zh-CN" altLang="en-US" dirty="0">
                <a:cs typeface="+mn-ea"/>
                <a:sym typeface="+mn-lt"/>
              </a:rPr>
              <a:t>       提到科幻片，人们往往会想到其中最著名的“</a:t>
            </a:r>
            <a:r>
              <a:rPr lang="en-US" altLang="zh-CN" dirty="0">
                <a:cs typeface="+mn-ea"/>
                <a:sym typeface="+mn-lt"/>
              </a:rPr>
              <a:t>Star Wars” </a:t>
            </a:r>
            <a:r>
              <a:rPr lang="zh-CN" altLang="en-US" dirty="0">
                <a:cs typeface="+mn-ea"/>
                <a:sym typeface="+mn-lt"/>
              </a:rPr>
              <a:t>系列和“</a:t>
            </a:r>
            <a:r>
              <a:rPr lang="en-US" altLang="zh-CN" dirty="0">
                <a:cs typeface="+mn-ea"/>
                <a:sym typeface="+mn-lt"/>
              </a:rPr>
              <a:t>Star Trek” </a:t>
            </a:r>
            <a:r>
              <a:rPr lang="zh-CN" altLang="en-US" dirty="0">
                <a:cs typeface="+mn-ea"/>
                <a:sym typeface="+mn-lt"/>
              </a:rPr>
              <a:t>系列。作为一个科幻电影</a:t>
            </a:r>
            <a:r>
              <a:rPr lang="en-US" altLang="zh-CN" dirty="0">
                <a:cs typeface="+mn-ea"/>
                <a:sym typeface="+mn-lt"/>
              </a:rPr>
              <a:t>, “Avatar”  </a:t>
            </a:r>
            <a:r>
              <a:rPr lang="zh-CN" altLang="en-US" dirty="0">
                <a:cs typeface="+mn-ea"/>
                <a:sym typeface="+mn-lt"/>
              </a:rPr>
              <a:t>是一个讲述种族爱情，生存战争的科幻电影</a:t>
            </a:r>
            <a:r>
              <a:rPr lang="en-US" altLang="zh-CN" dirty="0">
                <a:cs typeface="+mn-ea"/>
                <a:sym typeface="+mn-lt"/>
              </a:rPr>
              <a:t>, </a:t>
            </a:r>
            <a:r>
              <a:rPr lang="zh-CN" altLang="en-US" dirty="0">
                <a:cs typeface="+mn-ea"/>
                <a:sym typeface="+mn-lt"/>
              </a:rPr>
              <a:t>由著名导演</a:t>
            </a:r>
            <a:r>
              <a:rPr lang="en-US" altLang="zh-CN" dirty="0">
                <a:cs typeface="+mn-ea"/>
                <a:sym typeface="+mn-lt"/>
              </a:rPr>
              <a:t>James Cameron</a:t>
            </a:r>
            <a:r>
              <a:rPr lang="zh-CN" altLang="en-US" dirty="0">
                <a:cs typeface="+mn-ea"/>
                <a:sym typeface="+mn-lt"/>
              </a:rPr>
              <a:t>执导</a:t>
            </a:r>
            <a:r>
              <a:rPr lang="en-US" altLang="zh-CN" dirty="0">
                <a:cs typeface="+mn-ea"/>
                <a:sym typeface="+mn-lt"/>
              </a:rPr>
              <a:t>.</a:t>
            </a:r>
          </a:p>
        </p:txBody>
      </p:sp>
      <p:pic>
        <p:nvPicPr>
          <p:cNvPr id="7" name="图片 6" descr="744873c3ddeac5e3d00060c5.jpg">
            <a:extLst>
              <a:ext uri="{FF2B5EF4-FFF2-40B4-BE49-F238E27FC236}">
                <a16:creationId xmlns:a16="http://schemas.microsoft.com/office/drawing/2014/main" id="{D67CBB77-00D3-4D08-8601-F7C1F877014D}"/>
              </a:ext>
            </a:extLst>
          </p:cNvPr>
          <p:cNvPicPr>
            <a:picLocks noChangeAspect="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5816796" y="2511726"/>
            <a:ext cx="3342282" cy="2385895"/>
          </a:xfrm>
          <a:prstGeom prst="rect">
            <a:avLst/>
          </a:prstGeom>
          <a:ln>
            <a:noFill/>
          </a:ln>
          <a:effectLst>
            <a:outerShdw blurRad="292100" dist="139700" dir="2700000" algn="tl" rotWithShape="0">
              <a:srgbClr val="333333">
                <a:alpha val="65000"/>
              </a:srgbClr>
            </a:outerShdw>
          </a:effectLst>
        </p:spPr>
      </p:pic>
      <p:pic>
        <p:nvPicPr>
          <p:cNvPr id="8" name="图片 7" descr="175409162.jpg">
            <a:extLst>
              <a:ext uri="{FF2B5EF4-FFF2-40B4-BE49-F238E27FC236}">
                <a16:creationId xmlns:a16="http://schemas.microsoft.com/office/drawing/2014/main" id="{FEA89532-D58C-4D9A-96E4-85E575206902}"/>
              </a:ext>
            </a:extLst>
          </p:cNvPr>
          <p:cNvPicPr>
            <a:picLocks noChangeAspect="1"/>
          </p:cNvPicPr>
          <p:nvPr/>
        </p:nvPicPr>
        <p:blipFill>
          <a:blip r:embed="rId4"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9353758" y="2157702"/>
            <a:ext cx="2613681" cy="3093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0945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800" decel="100000"/>
                                        <p:tgtEl>
                                          <p:spTgt spid="8"/>
                                        </p:tgtEl>
                                      </p:cBhvr>
                                    </p:animEffect>
                                    <p:anim calcmode="lin" valueType="num">
                                      <p:cBhvr>
                                        <p:cTn id="14" dur="800" decel="100000" fill="hold"/>
                                        <p:tgtEl>
                                          <p:spTgt spid="8"/>
                                        </p:tgtEl>
                                        <p:attrNameLst>
                                          <p:attrName>style.rotation</p:attrName>
                                        </p:attrNameLst>
                                      </p:cBhvr>
                                      <p:tavLst>
                                        <p:tav tm="0">
                                          <p:val>
                                            <p:fltVal val="-90"/>
                                          </p:val>
                                        </p:tav>
                                        <p:tav tm="100000">
                                          <p:val>
                                            <p:fltVal val="0"/>
                                          </p:val>
                                        </p:tav>
                                      </p:tavLst>
                                    </p:anim>
                                    <p:anim calcmode="lin" valueType="num">
                                      <p:cBhvr>
                                        <p:cTn id="15" dur="800" decel="100000" fill="hold"/>
                                        <p:tgtEl>
                                          <p:spTgt spid="8"/>
                                        </p:tgtEl>
                                        <p:attrNameLst>
                                          <p:attrName>ppt_x</p:attrName>
                                        </p:attrNameLst>
                                      </p:cBhvr>
                                      <p:tavLst>
                                        <p:tav tm="0">
                                          <p:val>
                                            <p:strVal val="#ppt_x+0.4"/>
                                          </p:val>
                                        </p:tav>
                                        <p:tav tm="100000">
                                          <p:val>
                                            <p:strVal val="#ppt_x-0.05"/>
                                          </p:val>
                                        </p:tav>
                                      </p:tavLst>
                                    </p:anim>
                                    <p:anim calcmode="lin" valueType="num">
                                      <p:cBhvr>
                                        <p:cTn id="16" dur="800" decel="100000" fill="hold"/>
                                        <p:tgtEl>
                                          <p:spTgt spid="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4" name="矩形 3">
            <a:extLst>
              <a:ext uri="{FF2B5EF4-FFF2-40B4-BE49-F238E27FC236}">
                <a16:creationId xmlns:a16="http://schemas.microsoft.com/office/drawing/2014/main" id="{A1960FFF-F183-416E-96A0-36F54C2EE35B}"/>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Sci-fi Action Film   </a:t>
            </a:r>
            <a:r>
              <a:rPr lang="zh-CN" altLang="en-US" sz="3200" b="1" dirty="0">
                <a:solidFill>
                  <a:srgbClr val="C00000"/>
                </a:solidFill>
                <a:cs typeface="+mn-ea"/>
                <a:sym typeface="+mn-lt"/>
              </a:rPr>
              <a:t>科幻动作电影</a:t>
            </a:r>
          </a:p>
        </p:txBody>
      </p:sp>
      <p:sp>
        <p:nvSpPr>
          <p:cNvPr id="6" name="矩形 5">
            <a:extLst>
              <a:ext uri="{FF2B5EF4-FFF2-40B4-BE49-F238E27FC236}">
                <a16:creationId xmlns:a16="http://schemas.microsoft.com/office/drawing/2014/main" id="{115D91CF-E231-4701-B203-7F5EBF9883AB}"/>
              </a:ext>
            </a:extLst>
          </p:cNvPr>
          <p:cNvSpPr/>
          <p:nvPr/>
        </p:nvSpPr>
        <p:spPr>
          <a:xfrm>
            <a:off x="4599008" y="2312439"/>
            <a:ext cx="6096000" cy="1338828"/>
          </a:xfrm>
          <a:prstGeom prst="rect">
            <a:avLst/>
          </a:prstGeom>
        </p:spPr>
        <p:txBody>
          <a:bodyPr>
            <a:spAutoFit/>
          </a:bodyPr>
          <a:lstStyle/>
          <a:p>
            <a:pPr>
              <a:lnSpc>
                <a:spcPct val="150000"/>
              </a:lnSpc>
            </a:pPr>
            <a:r>
              <a:rPr lang="zh-CN" altLang="en-US" dirty="0">
                <a:cs typeface="+mn-ea"/>
                <a:sym typeface="+mn-lt"/>
              </a:rPr>
              <a:t>       提到科幻动作片，人们往往会想到漫威和</a:t>
            </a:r>
            <a:r>
              <a:rPr lang="en-US" altLang="zh-CN" dirty="0">
                <a:cs typeface="+mn-ea"/>
                <a:sym typeface="+mn-lt"/>
              </a:rPr>
              <a:t>DC</a:t>
            </a:r>
            <a:r>
              <a:rPr lang="zh-CN" altLang="en-US" dirty="0">
                <a:cs typeface="+mn-ea"/>
                <a:sym typeface="+mn-lt"/>
              </a:rPr>
              <a:t>。超人，蜘蛛侠，美国队长，奇异博士，绿灯侠，黑寡妇等等都很有名。</a:t>
            </a:r>
          </a:p>
        </p:txBody>
      </p:sp>
      <p:pic>
        <p:nvPicPr>
          <p:cNvPr id="7" name="图片 6" descr="1000x1383_2.jpg">
            <a:extLst>
              <a:ext uri="{FF2B5EF4-FFF2-40B4-BE49-F238E27FC236}">
                <a16:creationId xmlns:a16="http://schemas.microsoft.com/office/drawing/2014/main" id="{4AC07151-9FFB-446C-95C4-BBB13F7BA173}"/>
              </a:ext>
            </a:extLst>
          </p:cNvPr>
          <p:cNvPicPr>
            <a:picLocks noChangeAspect="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6611654" y="3853502"/>
            <a:ext cx="1768736" cy="1836058"/>
          </a:xfrm>
          <a:prstGeom prst="rect">
            <a:avLst/>
          </a:prstGeom>
          <a:ln>
            <a:noFill/>
          </a:ln>
          <a:effectLst>
            <a:outerShdw blurRad="292100" dist="139700" dir="2700000" algn="tl" rotWithShape="0">
              <a:srgbClr val="333333">
                <a:alpha val="65000"/>
              </a:srgbClr>
            </a:outerShdw>
          </a:effectLst>
        </p:spPr>
      </p:pic>
      <p:pic>
        <p:nvPicPr>
          <p:cNvPr id="8" name="图片 7" descr="4393876_204302124857_2.jpg">
            <a:extLst>
              <a:ext uri="{FF2B5EF4-FFF2-40B4-BE49-F238E27FC236}">
                <a16:creationId xmlns:a16="http://schemas.microsoft.com/office/drawing/2014/main" id="{24FC68A0-4C44-4D2D-8878-5EE339F77D99}"/>
              </a:ext>
            </a:extLst>
          </p:cNvPr>
          <p:cNvPicPr>
            <a:picLocks noChangeAspect="1"/>
          </p:cNvPicPr>
          <p:nvPr/>
        </p:nvPicPr>
        <p:blipFill>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4694804" y="3853502"/>
            <a:ext cx="1768736" cy="1804637"/>
          </a:xfrm>
          <a:prstGeom prst="rect">
            <a:avLst/>
          </a:prstGeom>
          <a:ln>
            <a:noFill/>
          </a:ln>
          <a:effectLst>
            <a:outerShdw blurRad="292100" dist="139700" dir="2700000" algn="tl" rotWithShape="0">
              <a:srgbClr val="333333">
                <a:alpha val="65000"/>
              </a:srgbClr>
            </a:outerShdw>
          </a:effectLst>
        </p:spPr>
      </p:pic>
      <p:pic>
        <p:nvPicPr>
          <p:cNvPr id="10" name="图片 9" descr="IKRTa8lS7_1290257983.jpg">
            <a:extLst>
              <a:ext uri="{FF2B5EF4-FFF2-40B4-BE49-F238E27FC236}">
                <a16:creationId xmlns:a16="http://schemas.microsoft.com/office/drawing/2014/main" id="{4303E620-DED1-47B3-8C27-36C9E99285DF}"/>
              </a:ext>
            </a:extLst>
          </p:cNvPr>
          <p:cNvPicPr>
            <a:picLocks noChangeAspect="1"/>
          </p:cNvPicPr>
          <p:nvPr/>
        </p:nvPicPr>
        <p:blipFill rotWithShape="1">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a:xfrm>
            <a:off x="8528504" y="3853502"/>
            <a:ext cx="1872862" cy="1804637"/>
          </a:xfrm>
          <a:prstGeom prst="rect">
            <a:avLst/>
          </a:prstGeom>
          <a:ln>
            <a:noFill/>
          </a:ln>
          <a:effectLst>
            <a:outerShdw blurRad="292100" dist="139700" dir="2700000" algn="tl" rotWithShape="0">
              <a:srgbClr val="333333">
                <a:alpha val="65000"/>
              </a:srgbClr>
            </a:outerShdw>
          </a:effectLst>
        </p:spPr>
      </p:pic>
      <p:pic>
        <p:nvPicPr>
          <p:cNvPr id="11" name="图片 10" descr="20110409103907190948.jpg">
            <a:extLst>
              <a:ext uri="{FF2B5EF4-FFF2-40B4-BE49-F238E27FC236}">
                <a16:creationId xmlns:a16="http://schemas.microsoft.com/office/drawing/2014/main" id="{6F895A63-B751-4A15-AC3E-7B10ACFBC020}"/>
              </a:ext>
            </a:extLst>
          </p:cNvPr>
          <p:cNvPicPr>
            <a:picLocks noChangeAspect="1"/>
          </p:cNvPicPr>
          <p:nvPr/>
        </p:nvPicPr>
        <p:blipFill>
          <a:blip r:embed="rId6"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1170844" y="2328578"/>
            <a:ext cx="2972894" cy="3363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6231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5A4249C3-1E82-40E0-B3F9-4770066E7B54}"/>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Sci-fi Adventure Film   </a:t>
            </a:r>
            <a:r>
              <a:rPr lang="zh-CN" altLang="en-US" sz="3200" b="1" dirty="0">
                <a:solidFill>
                  <a:srgbClr val="C00000"/>
                </a:solidFill>
                <a:cs typeface="+mn-ea"/>
                <a:sym typeface="+mn-lt"/>
              </a:rPr>
              <a:t>科幻冒险电影</a:t>
            </a:r>
          </a:p>
        </p:txBody>
      </p:sp>
      <p:sp>
        <p:nvSpPr>
          <p:cNvPr id="4" name="矩形 3">
            <a:extLst>
              <a:ext uri="{FF2B5EF4-FFF2-40B4-BE49-F238E27FC236}">
                <a16:creationId xmlns:a16="http://schemas.microsoft.com/office/drawing/2014/main" id="{8705741B-7112-41FD-9BD7-04A6371ACBF4}"/>
              </a:ext>
            </a:extLst>
          </p:cNvPr>
          <p:cNvSpPr/>
          <p:nvPr/>
        </p:nvSpPr>
        <p:spPr>
          <a:xfrm>
            <a:off x="4213551" y="2656448"/>
            <a:ext cx="4290347" cy="2169825"/>
          </a:xfrm>
          <a:prstGeom prst="rect">
            <a:avLst/>
          </a:prstGeom>
        </p:spPr>
        <p:txBody>
          <a:bodyPr wrap="square">
            <a:spAutoFit/>
          </a:bodyPr>
          <a:lstStyle/>
          <a:p>
            <a:pPr>
              <a:lnSpc>
                <a:spcPct val="150000"/>
              </a:lnSpc>
            </a:pPr>
            <a:r>
              <a:rPr lang="zh-CN" altLang="en-US" dirty="0">
                <a:cs typeface="+mn-ea"/>
                <a:sym typeface="+mn-lt"/>
              </a:rPr>
              <a:t>       科幻冒险电影一般讲述了一个探险或者一段充满危机的旅程</a:t>
            </a:r>
            <a:r>
              <a:rPr lang="en-US" altLang="zh-CN" dirty="0">
                <a:cs typeface="+mn-ea"/>
                <a:sym typeface="+mn-lt"/>
              </a:rPr>
              <a:t>,  </a:t>
            </a:r>
            <a:r>
              <a:rPr lang="zh-CN" altLang="en-US" dirty="0">
                <a:cs typeface="+mn-ea"/>
                <a:sym typeface="+mn-lt"/>
              </a:rPr>
              <a:t>人们通常也会很享观看冒险中发生的一切，例如“</a:t>
            </a:r>
            <a:r>
              <a:rPr lang="en-US" altLang="zh-CN" dirty="0">
                <a:cs typeface="+mn-ea"/>
                <a:sym typeface="+mn-lt"/>
              </a:rPr>
              <a:t>Jurassic Park”,</a:t>
            </a:r>
            <a:r>
              <a:rPr lang="zh-CN" altLang="en-US" dirty="0">
                <a:cs typeface="+mn-ea"/>
                <a:sym typeface="+mn-lt"/>
              </a:rPr>
              <a:t>和“</a:t>
            </a:r>
            <a:r>
              <a:rPr lang="en-US" altLang="zh-CN" dirty="0">
                <a:cs typeface="+mn-ea"/>
                <a:sym typeface="+mn-lt"/>
              </a:rPr>
              <a:t>The Journey To The Center ”</a:t>
            </a:r>
            <a:r>
              <a:rPr lang="zh-CN" altLang="en-US" dirty="0">
                <a:cs typeface="+mn-ea"/>
                <a:sym typeface="+mn-lt"/>
              </a:rPr>
              <a:t>。</a:t>
            </a:r>
          </a:p>
        </p:txBody>
      </p:sp>
      <p:pic>
        <p:nvPicPr>
          <p:cNvPr id="5" name="图片 4" descr="Kyho8xm2K_1215780093.jpg">
            <a:extLst>
              <a:ext uri="{FF2B5EF4-FFF2-40B4-BE49-F238E27FC236}">
                <a16:creationId xmlns:a16="http://schemas.microsoft.com/office/drawing/2014/main" id="{EBC72734-7C15-4DF8-8135-C2132EE40956}"/>
              </a:ext>
            </a:extLst>
          </p:cNvPr>
          <p:cNvPicPr>
            <a:picLocks noChangeAspect="1"/>
          </p:cNvPicPr>
          <p:nvPr/>
        </p:nvPicPr>
        <p:blipFill>
          <a:blip r:embed="rId3" cstate="print">
            <a:extLst>
              <a:ext uri="{BEBA8EAE-BF5A-486C-A8C5-ECC9F3942E4B}">
                <a14:imgProps xmlns:a14="http://schemas.microsoft.com/office/drawing/2010/main">
                  <a14:imgLayer>
                    <a14:imgEffect>
                      <a14:sharpenSoften amount="-100000"/>
                    </a14:imgEffect>
                  </a14:imgLayer>
                </a14:imgProps>
              </a:ext>
            </a:extLst>
          </a:blip>
          <a:srcRect/>
          <a:stretch>
            <a:fillRect/>
          </a:stretch>
        </p:blipFill>
        <p:spPr>
          <a:xfrm>
            <a:off x="8852204" y="2132650"/>
            <a:ext cx="2397091" cy="3599248"/>
          </a:xfrm>
          <a:prstGeom prst="rect">
            <a:avLst/>
          </a:prstGeom>
          <a:ln>
            <a:noFill/>
          </a:ln>
          <a:effectLst>
            <a:outerShdw blurRad="292100" dist="139700" dir="2700000" algn="tl" rotWithShape="0">
              <a:srgbClr val="333333">
                <a:alpha val="65000"/>
              </a:srgbClr>
            </a:outerShdw>
          </a:effectLst>
        </p:spPr>
      </p:pic>
      <p:pic>
        <p:nvPicPr>
          <p:cNvPr id="6" name="图片 5" descr="58833747_300_420.jpg">
            <a:extLst>
              <a:ext uri="{FF2B5EF4-FFF2-40B4-BE49-F238E27FC236}">
                <a16:creationId xmlns:a16="http://schemas.microsoft.com/office/drawing/2014/main" id="{FEA64059-3DD6-4B7E-9E6F-BDA2C472A5FA}"/>
              </a:ext>
            </a:extLst>
          </p:cNvPr>
          <p:cNvPicPr>
            <a:picLocks noChangeAspect="1"/>
          </p:cNvPicPr>
          <p:nvPr/>
        </p:nvPicPr>
        <p:blipFill>
          <a:blip r:embed="rId4">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736778" y="1942436"/>
            <a:ext cx="3128467" cy="3979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38148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D2C27F2F-814D-447F-B59C-09B656C3CB82}"/>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Sci-Fiction Disaster Film   </a:t>
            </a:r>
            <a:r>
              <a:rPr lang="zh-CN" altLang="en-US" sz="3200" b="1" dirty="0">
                <a:solidFill>
                  <a:srgbClr val="C00000"/>
                </a:solidFill>
                <a:cs typeface="+mn-ea"/>
                <a:sym typeface="+mn-lt"/>
              </a:rPr>
              <a:t>末日类型片</a:t>
            </a:r>
          </a:p>
        </p:txBody>
      </p:sp>
      <p:pic>
        <p:nvPicPr>
          <p:cNvPr id="4" name="图片 3" descr="00062858.jpg">
            <a:extLst>
              <a:ext uri="{FF2B5EF4-FFF2-40B4-BE49-F238E27FC236}">
                <a16:creationId xmlns:a16="http://schemas.microsoft.com/office/drawing/2014/main" id="{10DD8430-653A-4B16-B0E6-742DBFB087D2}"/>
              </a:ext>
            </a:extLst>
          </p:cNvPr>
          <p:cNvPicPr>
            <a:picLocks noChangeAspect="1"/>
          </p:cNvPicPr>
          <p:nvPr/>
        </p:nvPicPr>
        <p:blipFill>
          <a:blip r:embed="rId3" cstate="print">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3401950" y="2125597"/>
            <a:ext cx="4791262" cy="3592518"/>
          </a:xfrm>
          <a:prstGeom prst="rect">
            <a:avLst/>
          </a:prstGeom>
          <a:ln>
            <a:noFill/>
          </a:ln>
          <a:effectLst>
            <a:outerShdw blurRad="292100" dist="139700" dir="2700000" algn="tl" rotWithShape="0">
              <a:srgbClr val="333333">
                <a:alpha val="65000"/>
              </a:srgbClr>
            </a:outerShdw>
          </a:effectLst>
        </p:spPr>
      </p:pic>
      <p:pic>
        <p:nvPicPr>
          <p:cNvPr id="5" name="图片 4" descr="633942360471250000.jpg">
            <a:extLst>
              <a:ext uri="{FF2B5EF4-FFF2-40B4-BE49-F238E27FC236}">
                <a16:creationId xmlns:a16="http://schemas.microsoft.com/office/drawing/2014/main" id="{E32417C3-5D76-4B8C-B887-E993764978F6}"/>
              </a:ext>
            </a:extLst>
          </p:cNvPr>
          <p:cNvPicPr>
            <a:picLocks noChangeAspect="1"/>
          </p:cNvPicPr>
          <p:nvPr/>
        </p:nvPicPr>
        <p:blipFill>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467797" y="2115960"/>
            <a:ext cx="2762516" cy="3602154"/>
          </a:xfrm>
          <a:prstGeom prst="rect">
            <a:avLst/>
          </a:prstGeom>
          <a:ln>
            <a:noFill/>
          </a:ln>
          <a:effectLst>
            <a:outerShdw blurRad="292100" dist="139700" dir="2700000" algn="tl" rotWithShape="0">
              <a:srgbClr val="333333">
                <a:alpha val="65000"/>
              </a:srgbClr>
            </a:outerShdw>
          </a:effectLst>
        </p:spPr>
      </p:pic>
      <p:sp>
        <p:nvSpPr>
          <p:cNvPr id="6" name="矩形 5">
            <a:extLst>
              <a:ext uri="{FF2B5EF4-FFF2-40B4-BE49-F238E27FC236}">
                <a16:creationId xmlns:a16="http://schemas.microsoft.com/office/drawing/2014/main" id="{AA35C7CF-E058-4409-AECE-EF1288C563E9}"/>
              </a:ext>
            </a:extLst>
          </p:cNvPr>
          <p:cNvSpPr/>
          <p:nvPr/>
        </p:nvSpPr>
        <p:spPr>
          <a:xfrm>
            <a:off x="8553691" y="2233338"/>
            <a:ext cx="2986268" cy="3416320"/>
          </a:xfrm>
          <a:prstGeom prst="rect">
            <a:avLst/>
          </a:prstGeom>
        </p:spPr>
        <p:txBody>
          <a:bodyPr wrap="square">
            <a:spAutoFit/>
          </a:bodyPr>
          <a:lstStyle/>
          <a:p>
            <a:pPr>
              <a:lnSpc>
                <a:spcPct val="150000"/>
              </a:lnSpc>
            </a:pPr>
            <a:r>
              <a:rPr lang="zh-CN" altLang="en-US" dirty="0">
                <a:cs typeface="+mn-ea"/>
                <a:sym typeface="+mn-lt"/>
              </a:rPr>
              <a:t>       这种片子里面经常充斥这外星人入侵，史前怪兽的攻击</a:t>
            </a:r>
            <a:r>
              <a:rPr lang="en-US" altLang="zh-CN" dirty="0">
                <a:cs typeface="+mn-ea"/>
                <a:sym typeface="+mn-lt"/>
              </a:rPr>
              <a:t>, </a:t>
            </a:r>
            <a:r>
              <a:rPr lang="zh-CN" altLang="en-US" dirty="0">
                <a:cs typeface="+mn-ea"/>
                <a:sym typeface="+mn-lt"/>
              </a:rPr>
              <a:t>自然灾难和快速肆意蔓延的病毒。而这些种种最后将带来人类的灭亡。在观影之余，导演也一般希望观众可以有所触动，从而对地球更多的保护。</a:t>
            </a:r>
          </a:p>
        </p:txBody>
      </p:sp>
    </p:spTree>
    <p:extLst>
      <p:ext uri="{BB962C8B-B14F-4D97-AF65-F5344CB8AC3E}">
        <p14:creationId xmlns:p14="http://schemas.microsoft.com/office/powerpoint/2010/main" val="25422046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141D085C-F4F9-46B3-BC1B-40596BD5D407}"/>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Comedy Film   </a:t>
            </a:r>
            <a:r>
              <a:rPr lang="zh-CN" altLang="en-US" sz="3200" b="1" dirty="0">
                <a:solidFill>
                  <a:srgbClr val="C00000"/>
                </a:solidFill>
                <a:cs typeface="+mn-ea"/>
                <a:sym typeface="+mn-lt"/>
              </a:rPr>
              <a:t>喜剧片 </a:t>
            </a:r>
          </a:p>
        </p:txBody>
      </p:sp>
      <p:pic>
        <p:nvPicPr>
          <p:cNvPr id="4" name="Picture 7" descr="95871379254382">
            <a:extLst>
              <a:ext uri="{FF2B5EF4-FFF2-40B4-BE49-F238E27FC236}">
                <a16:creationId xmlns:a16="http://schemas.microsoft.com/office/drawing/2014/main" id="{5B0221E1-E1B4-4937-99DC-BB6C68F3C567}"/>
              </a:ext>
            </a:extLst>
          </p:cNvPr>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701818" y="2263574"/>
            <a:ext cx="2157765" cy="3090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01db0bda27e5256341">
            <a:extLst>
              <a:ext uri="{FF2B5EF4-FFF2-40B4-BE49-F238E27FC236}">
                <a16:creationId xmlns:a16="http://schemas.microsoft.com/office/drawing/2014/main" id="{637842B6-143D-4834-A22F-DE6850B2153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3093041" y="2263574"/>
            <a:ext cx="2157765" cy="3090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01adf08202e94bff6a">
            <a:extLst>
              <a:ext uri="{FF2B5EF4-FFF2-40B4-BE49-F238E27FC236}">
                <a16:creationId xmlns:a16="http://schemas.microsoft.com/office/drawing/2014/main" id="{40D82579-A40A-4DA9-BA86-AC42027ADEC2}"/>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5484264" y="2263573"/>
            <a:ext cx="2157765" cy="3090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486A5751-0F8E-4F6C-91FD-ECDAD05F3D02}"/>
              </a:ext>
            </a:extLst>
          </p:cNvPr>
          <p:cNvSpPr/>
          <p:nvPr/>
        </p:nvSpPr>
        <p:spPr>
          <a:xfrm>
            <a:off x="7982673" y="2263573"/>
            <a:ext cx="3507509" cy="3000821"/>
          </a:xfrm>
          <a:prstGeom prst="rect">
            <a:avLst/>
          </a:prstGeom>
        </p:spPr>
        <p:txBody>
          <a:bodyPr wrap="square">
            <a:spAutoFit/>
          </a:bodyPr>
          <a:lstStyle/>
          <a:p>
            <a:pPr>
              <a:lnSpc>
                <a:spcPct val="150000"/>
              </a:lnSpc>
            </a:pPr>
            <a:r>
              <a:rPr lang="zh-CN" altLang="en-US" dirty="0">
                <a:cs typeface="+mn-ea"/>
                <a:sym typeface="+mn-lt"/>
              </a:rPr>
              <a:t>       喜剧里</a:t>
            </a:r>
            <a:r>
              <a:rPr lang="en-US" altLang="zh-CN" dirty="0">
                <a:cs typeface="+mn-ea"/>
                <a:sym typeface="+mn-lt"/>
              </a:rPr>
              <a:t>, </a:t>
            </a:r>
            <a:r>
              <a:rPr lang="zh-CN" altLang="en-US" dirty="0">
                <a:cs typeface="+mn-ea"/>
                <a:sym typeface="+mn-lt"/>
              </a:rPr>
              <a:t>那些英雄普遍是滑稽，搞笑并且在无意识之间对社会上一些丑恶不堪的事实发出抨击。喜剧里面的人物一般与常人的思维模式并不一样，且容易缺乏常识，所以会造成很多喜剧效果。</a:t>
            </a:r>
          </a:p>
        </p:txBody>
      </p:sp>
    </p:spTree>
    <p:extLst>
      <p:ext uri="{BB962C8B-B14F-4D97-AF65-F5344CB8AC3E}">
        <p14:creationId xmlns:p14="http://schemas.microsoft.com/office/powerpoint/2010/main" val="18949033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DD3D1D81-B899-4A14-886A-801EA26A2A68}"/>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Cartoon Film  </a:t>
            </a:r>
            <a:r>
              <a:rPr lang="zh-CN" altLang="en-US" sz="3200" b="1" dirty="0">
                <a:solidFill>
                  <a:srgbClr val="C00000"/>
                </a:solidFill>
                <a:cs typeface="+mn-ea"/>
                <a:sym typeface="+mn-lt"/>
              </a:rPr>
              <a:t>动画片</a:t>
            </a:r>
          </a:p>
        </p:txBody>
      </p:sp>
      <p:pic>
        <p:nvPicPr>
          <p:cNvPr id="4" name="Picture 9" descr="499150">
            <a:extLst>
              <a:ext uri="{FF2B5EF4-FFF2-40B4-BE49-F238E27FC236}">
                <a16:creationId xmlns:a16="http://schemas.microsoft.com/office/drawing/2014/main" id="{80126225-46A7-46A8-B54C-9D3E370B120C}"/>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1273478" y="2123090"/>
            <a:ext cx="1806575" cy="2403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01a9c10fec0acac2f0">
            <a:extLst>
              <a:ext uri="{FF2B5EF4-FFF2-40B4-BE49-F238E27FC236}">
                <a16:creationId xmlns:a16="http://schemas.microsoft.com/office/drawing/2014/main" id="{65FE6BE6-3C17-4F76-A4D1-8A92A91427FA}"/>
              </a:ext>
            </a:extLst>
          </p:cNvPr>
          <p:cNvPicPr>
            <a:picLocks noChangeAspect="1" noChangeArrowheads="1"/>
          </p:cNvPicPr>
          <p:nvPr/>
        </p:nvPicPr>
        <p:blipFill>
          <a:blip r:embed="rId4">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483518" y="2123089"/>
            <a:ext cx="3744912" cy="2403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s09">
            <a:extLst>
              <a:ext uri="{FF2B5EF4-FFF2-40B4-BE49-F238E27FC236}">
                <a16:creationId xmlns:a16="http://schemas.microsoft.com/office/drawing/2014/main" id="{530D0FB1-52AC-4498-97D8-5638B709172A}"/>
              </a:ext>
            </a:extLst>
          </p:cNvPr>
          <p:cNvPicPr>
            <a:picLocks noChangeAspect="1" noChangeArrowheads="1"/>
          </p:cNvPicPr>
          <p:nvPr/>
        </p:nvPicPr>
        <p:blipFill>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7631895" y="2123089"/>
            <a:ext cx="3297328" cy="2403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C931F1E6-765E-492F-B0F0-FB453FFD3968}"/>
              </a:ext>
            </a:extLst>
          </p:cNvPr>
          <p:cNvSpPr/>
          <p:nvPr/>
        </p:nvSpPr>
        <p:spPr>
          <a:xfrm>
            <a:off x="1197602" y="4751213"/>
            <a:ext cx="9796793" cy="1338828"/>
          </a:xfrm>
          <a:prstGeom prst="rect">
            <a:avLst/>
          </a:prstGeom>
        </p:spPr>
        <p:txBody>
          <a:bodyPr wrap="square">
            <a:spAutoFit/>
          </a:bodyPr>
          <a:lstStyle/>
          <a:p>
            <a:pPr>
              <a:lnSpc>
                <a:spcPct val="150000"/>
              </a:lnSpc>
            </a:pPr>
            <a:r>
              <a:rPr lang="zh-CN" altLang="en-US" dirty="0">
                <a:cs typeface="+mn-ea"/>
                <a:sym typeface="+mn-lt"/>
              </a:rPr>
              <a:t>       现在迪士尼等公司的动画片越来越火，而动画片也不再是小朋友的专属，观看动画片的观众普遍更多为</a:t>
            </a:r>
            <a:r>
              <a:rPr lang="en-US" altLang="zh-CN" dirty="0">
                <a:cs typeface="+mn-ea"/>
                <a:sym typeface="+mn-lt"/>
              </a:rPr>
              <a:t>18</a:t>
            </a:r>
            <a:r>
              <a:rPr lang="zh-CN" altLang="en-US" dirty="0">
                <a:cs typeface="+mn-ea"/>
                <a:sym typeface="+mn-lt"/>
              </a:rPr>
              <a:t>岁左右的青年</a:t>
            </a:r>
            <a:r>
              <a:rPr lang="en-US" altLang="zh-CN" dirty="0">
                <a:cs typeface="+mn-ea"/>
                <a:sym typeface="+mn-lt"/>
              </a:rPr>
              <a:t>.</a:t>
            </a:r>
            <a:r>
              <a:rPr lang="zh-CN" altLang="en-US" dirty="0">
                <a:cs typeface="+mn-ea"/>
                <a:sym typeface="+mn-lt"/>
              </a:rPr>
              <a:t>动画的制作也越来越精良，让我们有理由相信，在将来动画片的受众年龄还可以更普遍。</a:t>
            </a:r>
          </a:p>
        </p:txBody>
      </p:sp>
    </p:spTree>
    <p:extLst>
      <p:ext uri="{BB962C8B-B14F-4D97-AF65-F5344CB8AC3E}">
        <p14:creationId xmlns:p14="http://schemas.microsoft.com/office/powerpoint/2010/main" val="9723264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电影的种类</a:t>
            </a:r>
          </a:p>
        </p:txBody>
      </p:sp>
      <p:sp>
        <p:nvSpPr>
          <p:cNvPr id="3" name="矩形 2">
            <a:extLst>
              <a:ext uri="{FF2B5EF4-FFF2-40B4-BE49-F238E27FC236}">
                <a16:creationId xmlns:a16="http://schemas.microsoft.com/office/drawing/2014/main" id="{1A655357-164D-4C9E-95AC-C2B5E2E65D64}"/>
              </a:ext>
            </a:extLst>
          </p:cNvPr>
          <p:cNvSpPr/>
          <p:nvPr/>
        </p:nvSpPr>
        <p:spPr>
          <a:xfrm>
            <a:off x="1849055" y="1357661"/>
            <a:ext cx="8493889" cy="584775"/>
          </a:xfrm>
          <a:prstGeom prst="rect">
            <a:avLst/>
          </a:prstGeom>
        </p:spPr>
        <p:txBody>
          <a:bodyPr wrap="square">
            <a:spAutoFit/>
          </a:bodyPr>
          <a:lstStyle/>
          <a:p>
            <a:pPr algn="ctr"/>
            <a:r>
              <a:rPr lang="en-US" altLang="zh-CN" sz="3200" b="1" dirty="0">
                <a:cs typeface="+mn-ea"/>
                <a:sym typeface="+mn-lt"/>
              </a:rPr>
              <a:t>Affectional Film   </a:t>
            </a:r>
            <a:r>
              <a:rPr lang="zh-CN" altLang="en-US" sz="3200" b="1" dirty="0">
                <a:solidFill>
                  <a:srgbClr val="C00000"/>
                </a:solidFill>
                <a:cs typeface="+mn-ea"/>
                <a:sym typeface="+mn-lt"/>
              </a:rPr>
              <a:t>爱情片</a:t>
            </a:r>
          </a:p>
        </p:txBody>
      </p:sp>
      <p:sp>
        <p:nvSpPr>
          <p:cNvPr id="4" name="矩形 3">
            <a:extLst>
              <a:ext uri="{FF2B5EF4-FFF2-40B4-BE49-F238E27FC236}">
                <a16:creationId xmlns:a16="http://schemas.microsoft.com/office/drawing/2014/main" id="{15E714B8-1161-4909-A9B9-A1019465DC82}"/>
              </a:ext>
            </a:extLst>
          </p:cNvPr>
          <p:cNvSpPr/>
          <p:nvPr/>
        </p:nvSpPr>
        <p:spPr>
          <a:xfrm>
            <a:off x="744638" y="2504745"/>
            <a:ext cx="5227899" cy="2169825"/>
          </a:xfrm>
          <a:prstGeom prst="rect">
            <a:avLst/>
          </a:prstGeom>
        </p:spPr>
        <p:txBody>
          <a:bodyPr wrap="square">
            <a:spAutoFit/>
          </a:bodyPr>
          <a:lstStyle/>
          <a:p>
            <a:pPr>
              <a:lnSpc>
                <a:spcPct val="150000"/>
              </a:lnSpc>
            </a:pPr>
            <a:r>
              <a:rPr lang="zh-CN" altLang="en-US" dirty="0">
                <a:cs typeface="+mn-ea"/>
                <a:sym typeface="+mn-lt"/>
              </a:rPr>
              <a:t>       爱情片顾名思义讲述的是一个关于爱的故事，在片子里面男女主人公会克服重重困难，包括误解，他人的阻止，天灾人祸等等因素最后成功的在一起，获得一个幸福的结局，又或者没有在一起，留给观众一个悲伤的结局。 </a:t>
            </a:r>
          </a:p>
        </p:txBody>
      </p:sp>
      <p:pic>
        <p:nvPicPr>
          <p:cNvPr id="5" name="图片 4" descr="s300_9c027108761b869bb689f450d5863ef5.jpg">
            <a:extLst>
              <a:ext uri="{FF2B5EF4-FFF2-40B4-BE49-F238E27FC236}">
                <a16:creationId xmlns:a16="http://schemas.microsoft.com/office/drawing/2014/main" id="{D230C031-F794-4022-9786-153A076A00D9}"/>
              </a:ext>
            </a:extLst>
          </p:cNvPr>
          <p:cNvPicPr>
            <a:picLocks noChangeAspect="1"/>
          </p:cNvPicPr>
          <p:nvPr/>
        </p:nvPicPr>
        <p:blipFill>
          <a:blip r:embed="rId3">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8765487" y="2504745"/>
            <a:ext cx="2816712" cy="2816842"/>
          </a:xfrm>
          <a:prstGeom prst="rect">
            <a:avLst/>
          </a:prstGeom>
          <a:ln>
            <a:noFill/>
          </a:ln>
          <a:effectLst>
            <a:outerShdw blurRad="292100" dist="139700" dir="2700000" algn="tl" rotWithShape="0">
              <a:srgbClr val="333333">
                <a:alpha val="65000"/>
              </a:srgbClr>
            </a:outerShdw>
          </a:effectLst>
        </p:spPr>
      </p:pic>
      <p:pic>
        <p:nvPicPr>
          <p:cNvPr id="6" name="图片 5" descr="1913534_789671.jpg">
            <a:extLst>
              <a:ext uri="{FF2B5EF4-FFF2-40B4-BE49-F238E27FC236}">
                <a16:creationId xmlns:a16="http://schemas.microsoft.com/office/drawing/2014/main" id="{1E8F7995-931A-445C-ABD1-E2BBA90A193C}"/>
              </a:ext>
            </a:extLst>
          </p:cNvPr>
          <p:cNvPicPr>
            <a:picLocks noChangeAspect="1"/>
          </p:cNvPicPr>
          <p:nvPr/>
        </p:nvPicPr>
        <p:blipFill>
          <a:blip r:embed="rId4">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6219465" y="2504745"/>
            <a:ext cx="2235012" cy="2816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46413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a16="http://schemas.microsoft.com/office/drawing/2014/main" id="{83DAEC13-3BB4-4876-963D-D7D20040C7E1}"/>
              </a:ext>
            </a:extLst>
          </p:cNvPr>
          <p:cNvSpPr/>
          <p:nvPr/>
        </p:nvSpPr>
        <p:spPr>
          <a:xfrm>
            <a:off x="6096000" y="2967335"/>
            <a:ext cx="5724644" cy="923330"/>
          </a:xfrm>
          <a:prstGeom prst="rect">
            <a:avLst/>
          </a:prstGeom>
        </p:spPr>
        <p:txBody>
          <a:bodyPr wrap="none">
            <a:spAutoFit/>
          </a:bodyPr>
          <a:lstStyle/>
          <a:p>
            <a:r>
              <a:rPr lang="zh-CN" altLang="en-US" sz="5400" b="1" dirty="0">
                <a:solidFill>
                  <a:schemeClr val="bg1"/>
                </a:solidFill>
                <a:cs typeface="+mn-ea"/>
                <a:sym typeface="+mn-lt"/>
              </a:rPr>
              <a:t>中外经典电影介绍</a:t>
            </a:r>
          </a:p>
        </p:txBody>
      </p:sp>
      <p:pic>
        <p:nvPicPr>
          <p:cNvPr id="10" name="图片 9">
            <a:extLst>
              <a:ext uri="{FF2B5EF4-FFF2-40B4-BE49-F238E27FC236}">
                <a16:creationId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EB640FA0-0C14-4E4D-A890-3AB899BBB981}"/>
              </a:ext>
            </a:extLst>
          </p:cNvPr>
          <p:cNvSpPr txBox="1"/>
          <p:nvPr/>
        </p:nvSpPr>
        <p:spPr>
          <a:xfrm>
            <a:off x="162050" y="177755"/>
            <a:ext cx="4181350" cy="830997"/>
          </a:xfrm>
          <a:prstGeom prst="rect">
            <a:avLst/>
          </a:prstGeom>
          <a:noFill/>
        </p:spPr>
        <p:txBody>
          <a:bodyPr wrap="square" rtlCol="0">
            <a:spAutoFit/>
          </a:bodyPr>
          <a:lstStyle/>
          <a:p>
            <a:r>
              <a:rPr lang="en-US" altLang="zh-CN" sz="4800" b="1" dirty="0">
                <a:solidFill>
                  <a:schemeClr val="bg1"/>
                </a:solidFill>
                <a:cs typeface="+mn-ea"/>
                <a:sym typeface="+mn-lt"/>
              </a:rPr>
              <a:t>PART FORE</a:t>
            </a:r>
            <a:endParaRPr lang="zh-CN" altLang="en-US" sz="4800" b="1" dirty="0">
              <a:solidFill>
                <a:schemeClr val="bg1"/>
              </a:solidFill>
              <a:cs typeface="+mn-ea"/>
              <a:sym typeface="+mn-lt"/>
            </a:endParaRPr>
          </a:p>
        </p:txBody>
      </p:sp>
      <p:sp>
        <p:nvSpPr>
          <p:cNvPr id="42" name="文本框 41">
            <a:extLst>
              <a:ext uri="{FF2B5EF4-FFF2-40B4-BE49-F238E27FC236}">
                <a16:creationId xmlns:a16="http://schemas.microsoft.com/office/drawing/2014/main" id="{BFEFF28D-179C-4917-BC99-99FD7DBD46F9}"/>
              </a:ext>
            </a:extLst>
          </p:cNvPr>
          <p:cNvSpPr txBox="1"/>
          <p:nvPr/>
        </p:nvSpPr>
        <p:spPr>
          <a:xfrm>
            <a:off x="7919576" y="5917760"/>
            <a:ext cx="4440064" cy="830997"/>
          </a:xfrm>
          <a:prstGeom prst="rect">
            <a:avLst/>
          </a:prstGeom>
          <a:noFill/>
        </p:spPr>
        <p:txBody>
          <a:bodyPr wrap="square" rtlCol="0">
            <a:spAutoFit/>
          </a:bodyPr>
          <a:lstStyle/>
          <a:p>
            <a:r>
              <a:rPr lang="en-US" altLang="zh-CN" sz="4800" b="1" dirty="0">
                <a:solidFill>
                  <a:schemeClr val="bg1"/>
                </a:solidFill>
                <a:cs typeface="+mn-ea"/>
                <a:sym typeface="+mn-lt"/>
              </a:rPr>
              <a:t>PART FORE</a:t>
            </a:r>
            <a:endParaRPr lang="zh-CN" altLang="en-US" sz="4800" b="1" dirty="0">
              <a:solidFill>
                <a:schemeClr val="bg1"/>
              </a:solidFill>
              <a:cs typeface="+mn-ea"/>
              <a:sym typeface="+mn-lt"/>
            </a:endParaRPr>
          </a:p>
        </p:txBody>
      </p:sp>
      <p:sp>
        <p:nvSpPr>
          <p:cNvPr id="43" name="平行四边形 42">
            <a:extLst>
              <a:ext uri="{FF2B5EF4-FFF2-40B4-BE49-F238E27FC236}">
                <a16:creationId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48506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1BCA8E3-A1D5-4BD7-88EE-4E7AADBE1D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06488"/>
            <a:ext cx="3867776" cy="3542508"/>
          </a:xfrm>
          <a:prstGeom prst="rect">
            <a:avLst/>
          </a:prstGeom>
        </p:spPr>
      </p:pic>
      <p:sp>
        <p:nvSpPr>
          <p:cNvPr id="2" name="文本框 1">
            <a:extLst>
              <a:ext uri="{FF2B5EF4-FFF2-40B4-BE49-F238E27FC236}">
                <a16:creationId xmlns:a16="http://schemas.microsoft.com/office/drawing/2014/main" id="{0DA313B4-D635-436C-A4E5-D76C17111E3D}"/>
              </a:ext>
            </a:extLst>
          </p:cNvPr>
          <p:cNvSpPr txBox="1"/>
          <p:nvPr/>
        </p:nvSpPr>
        <p:spPr>
          <a:xfrm>
            <a:off x="1258800" y="148091"/>
            <a:ext cx="4837200" cy="2646878"/>
          </a:xfrm>
          <a:prstGeom prst="rect">
            <a:avLst/>
          </a:prstGeom>
          <a:noFill/>
        </p:spPr>
        <p:txBody>
          <a:bodyPr wrap="square" rtlCol="0">
            <a:spAutoFit/>
          </a:bodyPr>
          <a:lstStyle/>
          <a:p>
            <a:r>
              <a:rPr lang="zh-CN" altLang="en-US" sz="16600" dirty="0">
                <a:latin typeface="方正粗黑宋简体" panose="02000000000000000000" pitchFamily="2" charset="-122"/>
                <a:ea typeface="方正粗黑宋简体" panose="02000000000000000000" pitchFamily="2" charset="-122"/>
                <a:cs typeface="+mn-ea"/>
                <a:sym typeface="+mn-lt"/>
              </a:rPr>
              <a:t>目</a:t>
            </a:r>
            <a:r>
              <a:rPr lang="zh-CN" altLang="en-US" sz="11500" dirty="0">
                <a:latin typeface="方正粗黑宋简体" panose="02000000000000000000" pitchFamily="2" charset="-122"/>
                <a:ea typeface="方正粗黑宋简体" panose="02000000000000000000" pitchFamily="2" charset="-122"/>
                <a:cs typeface="+mn-ea"/>
                <a:sym typeface="+mn-lt"/>
              </a:rPr>
              <a:t>录</a:t>
            </a:r>
            <a:endParaRPr lang="zh-CN" altLang="en-US" sz="16600" dirty="0">
              <a:latin typeface="方正粗黑宋简体" panose="02000000000000000000" pitchFamily="2" charset="-122"/>
              <a:ea typeface="方正粗黑宋简体" panose="02000000000000000000" pitchFamily="2" charset="-122"/>
              <a:cs typeface="+mn-ea"/>
              <a:sym typeface="+mn-lt"/>
            </a:endParaRPr>
          </a:p>
        </p:txBody>
      </p:sp>
      <p:sp>
        <p:nvSpPr>
          <p:cNvPr id="3" name="文本框 2">
            <a:extLst>
              <a:ext uri="{FF2B5EF4-FFF2-40B4-BE49-F238E27FC236}">
                <a16:creationId xmlns:a16="http://schemas.microsoft.com/office/drawing/2014/main" id="{E56DCCDD-08F7-4BBC-9154-A6B88195BE3D}"/>
              </a:ext>
            </a:extLst>
          </p:cNvPr>
          <p:cNvSpPr txBox="1"/>
          <p:nvPr/>
        </p:nvSpPr>
        <p:spPr>
          <a:xfrm>
            <a:off x="5064962" y="1224064"/>
            <a:ext cx="5868238" cy="1200329"/>
          </a:xfrm>
          <a:prstGeom prst="rect">
            <a:avLst/>
          </a:prstGeom>
          <a:noFill/>
        </p:spPr>
        <p:txBody>
          <a:bodyPr wrap="square" rtlCol="0">
            <a:spAutoFit/>
          </a:bodyPr>
          <a:lstStyle/>
          <a:p>
            <a:r>
              <a:rPr lang="en-US" altLang="zh-CN" sz="7200" b="1" dirty="0">
                <a:solidFill>
                  <a:srgbClr val="C00000"/>
                </a:solidFill>
                <a:cs typeface="+mn-ea"/>
                <a:sym typeface="+mn-lt"/>
              </a:rPr>
              <a:t>CONTENTS</a:t>
            </a:r>
            <a:endParaRPr lang="zh-CN" altLang="en-US" sz="7200" b="1" dirty="0">
              <a:solidFill>
                <a:srgbClr val="C00000"/>
              </a:solidFill>
              <a:cs typeface="+mn-ea"/>
              <a:sym typeface="+mn-lt"/>
            </a:endParaRPr>
          </a:p>
        </p:txBody>
      </p:sp>
      <p:sp>
        <p:nvSpPr>
          <p:cNvPr id="5" name="矩形 4">
            <a:extLst>
              <a:ext uri="{FF2B5EF4-FFF2-40B4-BE49-F238E27FC236}">
                <a16:creationId xmlns:a16="http://schemas.microsoft.com/office/drawing/2014/main" id="{E17DAA09-3F87-4FA4-8AE2-A4897D347689}"/>
              </a:ext>
            </a:extLst>
          </p:cNvPr>
          <p:cNvSpPr/>
          <p:nvPr/>
        </p:nvSpPr>
        <p:spPr>
          <a:xfrm>
            <a:off x="4303982" y="2786448"/>
            <a:ext cx="2605405" cy="640080"/>
          </a:xfrm>
          <a:prstGeom prst="rect">
            <a:avLst/>
          </a:prstGeom>
        </p:spPr>
        <p:txBody>
          <a:bodyPr>
            <a:spAutoFit/>
          </a:bodyPr>
          <a:lstStyle/>
          <a:p>
            <a:r>
              <a:rPr lang="zh-CN" altLang="en-US" sz="3600" b="1" dirty="0">
                <a:cs typeface="+mn-ea"/>
                <a:sym typeface="+mn-lt"/>
              </a:rPr>
              <a:t>什么是电影</a:t>
            </a:r>
          </a:p>
        </p:txBody>
      </p:sp>
      <p:sp>
        <p:nvSpPr>
          <p:cNvPr id="6" name="矩形 5">
            <a:extLst>
              <a:ext uri="{FF2B5EF4-FFF2-40B4-BE49-F238E27FC236}">
                <a16:creationId xmlns:a16="http://schemas.microsoft.com/office/drawing/2014/main" id="{86058308-740C-42A0-A57A-FF74158FB10E}"/>
              </a:ext>
            </a:extLst>
          </p:cNvPr>
          <p:cNvSpPr/>
          <p:nvPr/>
        </p:nvSpPr>
        <p:spPr>
          <a:xfrm>
            <a:off x="4303982" y="3614801"/>
            <a:ext cx="3977005" cy="640080"/>
          </a:xfrm>
          <a:prstGeom prst="rect">
            <a:avLst/>
          </a:prstGeom>
        </p:spPr>
        <p:txBody>
          <a:bodyPr>
            <a:spAutoFit/>
          </a:bodyPr>
          <a:lstStyle/>
          <a:p>
            <a:r>
              <a:rPr lang="zh-CN" altLang="en-US" sz="3600" b="1" dirty="0">
                <a:cs typeface="+mn-ea"/>
                <a:sym typeface="+mn-lt"/>
              </a:rPr>
              <a:t>著名电影节与奖项</a:t>
            </a:r>
          </a:p>
        </p:txBody>
      </p:sp>
      <p:sp>
        <p:nvSpPr>
          <p:cNvPr id="7" name="矩形 6">
            <a:extLst>
              <a:ext uri="{FF2B5EF4-FFF2-40B4-BE49-F238E27FC236}">
                <a16:creationId xmlns:a16="http://schemas.microsoft.com/office/drawing/2014/main" id="{CF656047-BACE-4261-8D37-2340F2879AAF}"/>
              </a:ext>
            </a:extLst>
          </p:cNvPr>
          <p:cNvSpPr/>
          <p:nvPr/>
        </p:nvSpPr>
        <p:spPr>
          <a:xfrm>
            <a:off x="4303982" y="4443154"/>
            <a:ext cx="4107180" cy="640080"/>
          </a:xfrm>
          <a:prstGeom prst="rect">
            <a:avLst/>
          </a:prstGeom>
        </p:spPr>
        <p:txBody>
          <a:bodyPr>
            <a:spAutoFit/>
          </a:bodyPr>
          <a:lstStyle/>
          <a:p>
            <a:r>
              <a:rPr lang="zh-CN" altLang="en-US" sz="3600" b="1">
                <a:cs typeface="+mn-ea"/>
                <a:sym typeface="+mn-lt"/>
              </a:rPr>
              <a:t>电影的种类           </a:t>
            </a:r>
            <a:endParaRPr lang="zh-CN" altLang="en-US" sz="3600" b="1" dirty="0">
              <a:cs typeface="+mn-ea"/>
              <a:sym typeface="+mn-lt"/>
            </a:endParaRPr>
          </a:p>
        </p:txBody>
      </p:sp>
      <p:sp>
        <p:nvSpPr>
          <p:cNvPr id="8" name="矩形 7">
            <a:extLst>
              <a:ext uri="{FF2B5EF4-FFF2-40B4-BE49-F238E27FC236}">
                <a16:creationId xmlns:a16="http://schemas.microsoft.com/office/drawing/2014/main" id="{3A322129-4A95-4F54-B0B7-2B614785AB1D}"/>
              </a:ext>
            </a:extLst>
          </p:cNvPr>
          <p:cNvSpPr/>
          <p:nvPr/>
        </p:nvSpPr>
        <p:spPr>
          <a:xfrm>
            <a:off x="4303982" y="5271508"/>
            <a:ext cx="3977069" cy="640080"/>
          </a:xfrm>
          <a:prstGeom prst="rect">
            <a:avLst/>
          </a:prstGeom>
        </p:spPr>
        <p:txBody>
          <a:bodyPr>
            <a:spAutoFit/>
          </a:bodyPr>
          <a:lstStyle/>
          <a:p>
            <a:r>
              <a:rPr lang="zh-CN" altLang="en-US" sz="3600" b="1" dirty="0">
                <a:cs typeface="+mn-ea"/>
                <a:sym typeface="+mn-lt"/>
              </a:rPr>
              <a:t>中外经典电影介绍 </a:t>
            </a:r>
          </a:p>
        </p:txBody>
      </p:sp>
      <p:grpSp>
        <p:nvGrpSpPr>
          <p:cNvPr id="11" name="组合 10">
            <a:extLst>
              <a:ext uri="{FF2B5EF4-FFF2-40B4-BE49-F238E27FC236}">
                <a16:creationId xmlns:a16="http://schemas.microsoft.com/office/drawing/2014/main" id="{34C8C95F-00E9-4BD7-ABE0-B2ADBFD90F46}"/>
              </a:ext>
            </a:extLst>
          </p:cNvPr>
          <p:cNvGrpSpPr/>
          <p:nvPr/>
        </p:nvGrpSpPr>
        <p:grpSpPr>
          <a:xfrm>
            <a:off x="3367204" y="2808608"/>
            <a:ext cx="620392" cy="620392"/>
            <a:chOff x="3367204" y="2808608"/>
            <a:chExt cx="620392" cy="620392"/>
          </a:xfrm>
        </p:grpSpPr>
        <p:sp>
          <p:nvSpPr>
            <p:cNvPr id="9" name="椭圆 8">
              <a:extLst>
                <a:ext uri="{FF2B5EF4-FFF2-40B4-BE49-F238E27FC236}">
                  <a16:creationId xmlns:a16="http://schemas.microsoft.com/office/drawing/2014/main" id="{9B51E565-2DA7-4263-938D-AB7ABEA0E89B}"/>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10" name="矩形 9">
              <a:extLst>
                <a:ext uri="{FF2B5EF4-FFF2-40B4-BE49-F238E27FC236}">
                  <a16:creationId xmlns:a16="http://schemas.microsoft.com/office/drawing/2014/main" id="{E8E149E4-A1B6-40DD-9F66-1A240E579BF8}"/>
                </a:ext>
              </a:extLst>
            </p:cNvPr>
            <p:cNvSpPr/>
            <p:nvPr/>
          </p:nvSpPr>
          <p:spPr>
            <a:xfrm>
              <a:off x="3395912" y="2887971"/>
              <a:ext cx="562976" cy="461665"/>
            </a:xfrm>
            <a:prstGeom prst="rect">
              <a:avLst/>
            </a:prstGeom>
          </p:spPr>
          <p:txBody>
            <a:bodyPr wrap="none">
              <a:spAutoFit/>
            </a:bodyPr>
            <a:lstStyle/>
            <a:p>
              <a:pPr algn="ctr"/>
              <a:r>
                <a:rPr lang="en-US" altLang="zh-CN" sz="2400" b="1" dirty="0">
                  <a:cs typeface="+mn-ea"/>
                  <a:sym typeface="+mn-lt"/>
                </a:rPr>
                <a:t>01</a:t>
              </a:r>
              <a:endParaRPr lang="zh-CN" altLang="en-US" sz="2400" b="1" dirty="0">
                <a:cs typeface="+mn-ea"/>
                <a:sym typeface="+mn-lt"/>
              </a:endParaRPr>
            </a:p>
          </p:txBody>
        </p:sp>
      </p:grpSp>
      <p:grpSp>
        <p:nvGrpSpPr>
          <p:cNvPr id="12" name="组合 11">
            <a:extLst>
              <a:ext uri="{FF2B5EF4-FFF2-40B4-BE49-F238E27FC236}">
                <a16:creationId xmlns:a16="http://schemas.microsoft.com/office/drawing/2014/main" id="{F17078E9-19AD-4E7C-A86E-97A85F2F6F61}"/>
              </a:ext>
            </a:extLst>
          </p:cNvPr>
          <p:cNvGrpSpPr/>
          <p:nvPr/>
        </p:nvGrpSpPr>
        <p:grpSpPr>
          <a:xfrm>
            <a:off x="3367204" y="3624645"/>
            <a:ext cx="620392" cy="620392"/>
            <a:chOff x="3367204" y="2808608"/>
            <a:chExt cx="620392" cy="620392"/>
          </a:xfrm>
        </p:grpSpPr>
        <p:sp>
          <p:nvSpPr>
            <p:cNvPr id="13" name="椭圆 12">
              <a:extLst>
                <a:ext uri="{FF2B5EF4-FFF2-40B4-BE49-F238E27FC236}">
                  <a16:creationId xmlns:a16="http://schemas.microsoft.com/office/drawing/2014/main" id="{D00529FB-AE48-41BB-A654-58C2B2571D75}"/>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14" name="矩形 13">
              <a:extLst>
                <a:ext uri="{FF2B5EF4-FFF2-40B4-BE49-F238E27FC236}">
                  <a16:creationId xmlns:a16="http://schemas.microsoft.com/office/drawing/2014/main" id="{DC40C3C3-E921-4CC2-A2EE-FD0487FFFBC9}"/>
                </a:ext>
              </a:extLst>
            </p:cNvPr>
            <p:cNvSpPr/>
            <p:nvPr/>
          </p:nvSpPr>
          <p:spPr>
            <a:xfrm>
              <a:off x="3395913" y="2887971"/>
              <a:ext cx="562975" cy="461665"/>
            </a:xfrm>
            <a:prstGeom prst="rect">
              <a:avLst/>
            </a:prstGeom>
          </p:spPr>
          <p:txBody>
            <a:bodyPr wrap="none">
              <a:spAutoFit/>
            </a:bodyPr>
            <a:lstStyle/>
            <a:p>
              <a:pPr algn="ctr"/>
              <a:r>
                <a:rPr lang="en-US" altLang="zh-CN" sz="2400" b="1" dirty="0">
                  <a:cs typeface="+mn-ea"/>
                  <a:sym typeface="+mn-lt"/>
                </a:rPr>
                <a:t>02</a:t>
              </a:r>
              <a:endParaRPr lang="zh-CN" altLang="en-US" sz="2400" b="1" dirty="0">
                <a:cs typeface="+mn-ea"/>
                <a:sym typeface="+mn-lt"/>
              </a:endParaRPr>
            </a:p>
          </p:txBody>
        </p:sp>
      </p:grpSp>
      <p:grpSp>
        <p:nvGrpSpPr>
          <p:cNvPr id="15" name="组合 14">
            <a:extLst>
              <a:ext uri="{FF2B5EF4-FFF2-40B4-BE49-F238E27FC236}">
                <a16:creationId xmlns:a16="http://schemas.microsoft.com/office/drawing/2014/main" id="{B1566DFB-328E-4D3D-A0F7-A54D954A6C30}"/>
              </a:ext>
            </a:extLst>
          </p:cNvPr>
          <p:cNvGrpSpPr/>
          <p:nvPr/>
        </p:nvGrpSpPr>
        <p:grpSpPr>
          <a:xfrm>
            <a:off x="3367204" y="4440682"/>
            <a:ext cx="620392" cy="620392"/>
            <a:chOff x="3367204" y="2808608"/>
            <a:chExt cx="620392" cy="620392"/>
          </a:xfrm>
        </p:grpSpPr>
        <p:sp>
          <p:nvSpPr>
            <p:cNvPr id="16" name="椭圆 15">
              <a:extLst>
                <a:ext uri="{FF2B5EF4-FFF2-40B4-BE49-F238E27FC236}">
                  <a16:creationId xmlns:a16="http://schemas.microsoft.com/office/drawing/2014/main" id="{BBF55E23-8186-42C7-8B3E-55E64A10D79C}"/>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17" name="矩形 16">
              <a:extLst>
                <a:ext uri="{FF2B5EF4-FFF2-40B4-BE49-F238E27FC236}">
                  <a16:creationId xmlns:a16="http://schemas.microsoft.com/office/drawing/2014/main" id="{46059188-BD88-421C-A169-6FDC4883E8F5}"/>
                </a:ext>
              </a:extLst>
            </p:cNvPr>
            <p:cNvSpPr/>
            <p:nvPr/>
          </p:nvSpPr>
          <p:spPr>
            <a:xfrm>
              <a:off x="3395913" y="2887971"/>
              <a:ext cx="562975" cy="461665"/>
            </a:xfrm>
            <a:prstGeom prst="rect">
              <a:avLst/>
            </a:prstGeom>
          </p:spPr>
          <p:txBody>
            <a:bodyPr wrap="none">
              <a:spAutoFit/>
            </a:bodyPr>
            <a:lstStyle/>
            <a:p>
              <a:pPr algn="ctr"/>
              <a:r>
                <a:rPr lang="en-US" altLang="zh-CN" sz="2400" b="1" dirty="0">
                  <a:cs typeface="+mn-ea"/>
                  <a:sym typeface="+mn-lt"/>
                </a:rPr>
                <a:t>03</a:t>
              </a:r>
              <a:endParaRPr lang="zh-CN" altLang="en-US" sz="2400" b="1" dirty="0">
                <a:cs typeface="+mn-ea"/>
                <a:sym typeface="+mn-lt"/>
              </a:endParaRPr>
            </a:p>
          </p:txBody>
        </p:sp>
      </p:grpSp>
      <p:grpSp>
        <p:nvGrpSpPr>
          <p:cNvPr id="18" name="组合 17">
            <a:extLst>
              <a:ext uri="{FF2B5EF4-FFF2-40B4-BE49-F238E27FC236}">
                <a16:creationId xmlns:a16="http://schemas.microsoft.com/office/drawing/2014/main" id="{DDB5999D-A4CD-41EE-84D8-5082AEA1DBC7}"/>
              </a:ext>
            </a:extLst>
          </p:cNvPr>
          <p:cNvGrpSpPr/>
          <p:nvPr/>
        </p:nvGrpSpPr>
        <p:grpSpPr>
          <a:xfrm>
            <a:off x="3367204" y="5271508"/>
            <a:ext cx="620392" cy="620392"/>
            <a:chOff x="3367204" y="2808608"/>
            <a:chExt cx="620392" cy="620392"/>
          </a:xfrm>
        </p:grpSpPr>
        <p:sp>
          <p:nvSpPr>
            <p:cNvPr id="19" name="椭圆 18">
              <a:extLst>
                <a:ext uri="{FF2B5EF4-FFF2-40B4-BE49-F238E27FC236}">
                  <a16:creationId xmlns:a16="http://schemas.microsoft.com/office/drawing/2014/main" id="{1367CDD5-BDBA-4DAB-9311-A42701B5462F}"/>
                </a:ext>
              </a:extLst>
            </p:cNvPr>
            <p:cNvSpPr/>
            <p:nvPr/>
          </p:nvSpPr>
          <p:spPr>
            <a:xfrm>
              <a:off x="3367204" y="2808608"/>
              <a:ext cx="620392" cy="6203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cs typeface="+mn-ea"/>
                <a:sym typeface="+mn-lt"/>
              </a:endParaRPr>
            </a:p>
          </p:txBody>
        </p:sp>
        <p:sp>
          <p:nvSpPr>
            <p:cNvPr id="20" name="矩形 19">
              <a:extLst>
                <a:ext uri="{FF2B5EF4-FFF2-40B4-BE49-F238E27FC236}">
                  <a16:creationId xmlns:a16="http://schemas.microsoft.com/office/drawing/2014/main" id="{8F6DC698-E3EB-469A-83F5-36C40E529E4E}"/>
                </a:ext>
              </a:extLst>
            </p:cNvPr>
            <p:cNvSpPr/>
            <p:nvPr/>
          </p:nvSpPr>
          <p:spPr>
            <a:xfrm>
              <a:off x="3395913" y="2887971"/>
              <a:ext cx="562975" cy="461665"/>
            </a:xfrm>
            <a:prstGeom prst="rect">
              <a:avLst/>
            </a:prstGeom>
          </p:spPr>
          <p:txBody>
            <a:bodyPr wrap="none">
              <a:spAutoFit/>
            </a:bodyPr>
            <a:lstStyle/>
            <a:p>
              <a:pPr algn="ctr"/>
              <a:r>
                <a:rPr lang="en-US" altLang="zh-CN" sz="2400" b="1" dirty="0">
                  <a:cs typeface="+mn-ea"/>
                  <a:sym typeface="+mn-lt"/>
                </a:rPr>
                <a:t>04</a:t>
              </a:r>
              <a:endParaRPr lang="zh-CN" altLang="en-US" sz="2400" b="1" dirty="0">
                <a:cs typeface="+mn-ea"/>
                <a:sym typeface="+mn-lt"/>
              </a:endParaRPr>
            </a:p>
          </p:txBody>
        </p:sp>
      </p:grpSp>
    </p:spTree>
    <p:extLst>
      <p:ext uri="{BB962C8B-B14F-4D97-AF65-F5344CB8AC3E}">
        <p14:creationId xmlns:p14="http://schemas.microsoft.com/office/powerpoint/2010/main" val="2997523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1850"/>
                            </p:stCondLst>
                            <p:childTnLst>
                              <p:par>
                                <p:cTn id="19" presetID="32" presetClass="emph" presetSubtype="0" fill="hold" nodeType="afterEffect">
                                  <p:stCondLst>
                                    <p:cond delay="0"/>
                                  </p:stCondLst>
                                  <p:childTnLst>
                                    <p:animRot by="120000">
                                      <p:cBhvr>
                                        <p:cTn id="20" dur="100" fill="hold">
                                          <p:stCondLst>
                                            <p:cond delay="0"/>
                                          </p:stCondLst>
                                        </p:cTn>
                                        <p:tgtEl>
                                          <p:spTgt spid="22"/>
                                        </p:tgtEl>
                                        <p:attrNameLst>
                                          <p:attrName>r</p:attrName>
                                        </p:attrNameLst>
                                      </p:cBhvr>
                                    </p:animRot>
                                    <p:animRot by="-240000">
                                      <p:cBhvr>
                                        <p:cTn id="21" dur="200" fill="hold">
                                          <p:stCondLst>
                                            <p:cond delay="200"/>
                                          </p:stCondLst>
                                        </p:cTn>
                                        <p:tgtEl>
                                          <p:spTgt spid="22"/>
                                        </p:tgtEl>
                                        <p:attrNameLst>
                                          <p:attrName>r</p:attrName>
                                        </p:attrNameLst>
                                      </p:cBhvr>
                                    </p:animRot>
                                    <p:animRot by="240000">
                                      <p:cBhvr>
                                        <p:cTn id="22" dur="200" fill="hold">
                                          <p:stCondLst>
                                            <p:cond delay="400"/>
                                          </p:stCondLst>
                                        </p:cTn>
                                        <p:tgtEl>
                                          <p:spTgt spid="22"/>
                                        </p:tgtEl>
                                        <p:attrNameLst>
                                          <p:attrName>r</p:attrName>
                                        </p:attrNameLst>
                                      </p:cBhvr>
                                    </p:animRot>
                                    <p:animRot by="-240000">
                                      <p:cBhvr>
                                        <p:cTn id="23" dur="200" fill="hold">
                                          <p:stCondLst>
                                            <p:cond delay="600"/>
                                          </p:stCondLst>
                                        </p:cTn>
                                        <p:tgtEl>
                                          <p:spTgt spid="22"/>
                                        </p:tgtEl>
                                        <p:attrNameLst>
                                          <p:attrName>r</p:attrName>
                                        </p:attrNameLst>
                                      </p:cBhvr>
                                    </p:animRot>
                                    <p:animRot by="120000">
                                      <p:cBhvr>
                                        <p:cTn id="24" dur="200" fill="hold">
                                          <p:stCondLst>
                                            <p:cond delay="800"/>
                                          </p:stCondLst>
                                        </p:cTn>
                                        <p:tgtEl>
                                          <p:spTgt spid="22"/>
                                        </p:tgtEl>
                                        <p:attrNameLst>
                                          <p:attrName>r</p:attrName>
                                        </p:attrNameLst>
                                      </p:cBhvr>
                                    </p:animRot>
                                  </p:childTnLst>
                                </p:cTn>
                              </p:par>
                            </p:childTnLst>
                          </p:cTn>
                        </p:par>
                        <p:par>
                          <p:cTn id="25" fill="hold">
                            <p:stCondLst>
                              <p:cond delay="285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850"/>
                            </p:stCondLst>
                            <p:childTnLst>
                              <p:par>
                                <p:cTn id="32" presetID="42"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4850"/>
                            </p:stCondLst>
                            <p:childTnLst>
                              <p:par>
                                <p:cTn id="38" presetID="42"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5850"/>
                            </p:stCondLst>
                            <p:childTnLst>
                              <p:par>
                                <p:cTn id="44" presetID="4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par>
                          <p:cTn id="49" fill="hold">
                            <p:stCondLst>
                              <p:cond delay="6850"/>
                            </p:stCondLst>
                            <p:childTnLst>
                              <p:par>
                                <p:cTn id="50" presetID="42"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78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par>
                          <p:cTn id="61" fill="hold">
                            <p:stCondLst>
                              <p:cond delay="8850"/>
                            </p:stCondLst>
                            <p:childTnLst>
                              <p:par>
                                <p:cTn id="62" presetID="42"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par>
                          <p:cTn id="67" fill="hold">
                            <p:stCondLst>
                              <p:cond delay="985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F51BC270-E45C-496F-85E5-34BE47CA4D8C}"/>
              </a:ext>
            </a:extLst>
          </p:cNvPr>
          <p:cNvSpPr/>
          <p:nvPr/>
        </p:nvSpPr>
        <p:spPr>
          <a:xfrm>
            <a:off x="4292278" y="1103416"/>
            <a:ext cx="3607443"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阿甘正传</a:t>
            </a:r>
            <a:r>
              <a:rPr lang="en-US" altLang="zh-CN" sz="3600" b="1" dirty="0">
                <a:cs typeface="+mn-ea"/>
                <a:sym typeface="+mn-lt"/>
              </a:rPr>
              <a:t>》</a:t>
            </a:r>
          </a:p>
          <a:p>
            <a:pPr algn="ctr"/>
            <a:r>
              <a:rPr lang="zh-CN" altLang="en-US" b="1" dirty="0">
                <a:cs typeface="+mn-ea"/>
                <a:sym typeface="+mn-lt"/>
              </a:rPr>
              <a:t>（</a:t>
            </a:r>
            <a:r>
              <a:rPr lang="en-US" altLang="zh-CN" b="1" dirty="0">
                <a:solidFill>
                  <a:srgbClr val="C00000"/>
                </a:solidFill>
                <a:cs typeface="+mn-ea"/>
                <a:sym typeface="+mn-lt"/>
              </a:rPr>
              <a:t>《Forrest Gump》</a:t>
            </a:r>
            <a:r>
              <a:rPr lang="zh-CN" altLang="en-US" b="1" dirty="0">
                <a:cs typeface="+mn-ea"/>
                <a:sym typeface="+mn-lt"/>
              </a:rPr>
              <a:t>）</a:t>
            </a:r>
          </a:p>
        </p:txBody>
      </p:sp>
      <p:sp>
        <p:nvSpPr>
          <p:cNvPr id="4" name="矩形 3">
            <a:extLst>
              <a:ext uri="{FF2B5EF4-FFF2-40B4-BE49-F238E27FC236}">
                <a16:creationId xmlns:a16="http://schemas.microsoft.com/office/drawing/2014/main" id="{73109AFE-A27F-4258-B859-01D5ACDB10D9}"/>
              </a:ext>
            </a:extLst>
          </p:cNvPr>
          <p:cNvSpPr/>
          <p:nvPr/>
        </p:nvSpPr>
        <p:spPr>
          <a:xfrm>
            <a:off x="380164" y="2154068"/>
            <a:ext cx="7519557" cy="3831818"/>
          </a:xfrm>
          <a:prstGeom prst="rect">
            <a:avLst/>
          </a:prstGeom>
        </p:spPr>
        <p:txBody>
          <a:bodyPr wrap="square">
            <a:spAutoFit/>
          </a:bodyPr>
          <a:lstStyle/>
          <a:p>
            <a:pPr>
              <a:lnSpc>
                <a:spcPct val="150000"/>
              </a:lnSpc>
            </a:pPr>
            <a:r>
              <a:rPr lang="zh-CN" altLang="en-US" dirty="0">
                <a:cs typeface="+mn-ea"/>
                <a:sym typeface="+mn-lt"/>
              </a:rPr>
              <a:t>       这部电影视美国百部经典名片之一，“反智电影”的代表作，充满着好莱坞电影回归的保守主义精神。它向人们展现历史与个人的约定，以小人物的经历透视美国政治社会史的史诗片。可以说</a:t>
            </a:r>
            <a:r>
              <a:rPr lang="en-US" altLang="zh-CN" dirty="0">
                <a:cs typeface="+mn-ea"/>
                <a:sym typeface="+mn-lt"/>
              </a:rPr>
              <a:t>《</a:t>
            </a:r>
            <a:r>
              <a:rPr lang="zh-CN" altLang="en-US" dirty="0">
                <a:cs typeface="+mn-ea"/>
                <a:sym typeface="+mn-lt"/>
              </a:rPr>
              <a:t>阿甘正传</a:t>
            </a:r>
            <a:r>
              <a:rPr lang="en-US" altLang="zh-CN" dirty="0">
                <a:cs typeface="+mn-ea"/>
                <a:sym typeface="+mn-lt"/>
              </a:rPr>
              <a:t>》</a:t>
            </a:r>
            <a:r>
              <a:rPr lang="zh-CN" altLang="en-US" dirty="0">
                <a:cs typeface="+mn-ea"/>
                <a:sym typeface="+mn-lt"/>
              </a:rPr>
              <a:t>是权威级的美国电影。</a:t>
            </a:r>
            <a:br>
              <a:rPr lang="zh-CN" altLang="en-US" dirty="0">
                <a:cs typeface="+mn-ea"/>
                <a:sym typeface="+mn-lt"/>
              </a:rPr>
            </a:br>
            <a:r>
              <a:rPr lang="zh-CN" altLang="en-US" dirty="0">
                <a:cs typeface="+mn-ea"/>
                <a:sym typeface="+mn-lt"/>
              </a:rPr>
              <a:t>       故事讲叙一个叫阿甘的人，于二战结束后不久出生在美国南方阿拉巴马州一个闭塞的小镇，他先天弱智，智商只有</a:t>
            </a:r>
            <a:r>
              <a:rPr lang="en-US" altLang="zh-CN" dirty="0">
                <a:cs typeface="+mn-ea"/>
                <a:sym typeface="+mn-lt"/>
              </a:rPr>
              <a:t>75</a:t>
            </a:r>
            <a:r>
              <a:rPr lang="zh-CN" altLang="en-US" dirty="0">
                <a:cs typeface="+mn-ea"/>
                <a:sym typeface="+mn-lt"/>
              </a:rPr>
              <a:t>，然而他的妈妈是一个性格坚强的女性，她常常鼓励阿甘“傻人有傻福”，要他自强不息。 阿甘像普通孩子一样上学，并且认识了一生的朋友和至爱。在珍妮和妈妈的爱护下，阿甘凭着上帝赐予的“飞毛腿”开始了一生不停的奔跑</a:t>
            </a:r>
            <a:r>
              <a:rPr lang="en-US" altLang="zh-CN" dirty="0">
                <a:cs typeface="+mn-ea"/>
                <a:sym typeface="+mn-lt"/>
              </a:rPr>
              <a:t>……</a:t>
            </a:r>
            <a:endParaRPr lang="zh-CN" altLang="en-US" dirty="0">
              <a:cs typeface="+mn-ea"/>
              <a:sym typeface="+mn-lt"/>
            </a:endParaRPr>
          </a:p>
        </p:txBody>
      </p:sp>
      <p:pic>
        <p:nvPicPr>
          <p:cNvPr id="5" name="Picture 8" descr="PR10375I9">
            <a:extLst>
              <a:ext uri="{FF2B5EF4-FFF2-40B4-BE49-F238E27FC236}">
                <a16:creationId xmlns:a16="http://schemas.microsoft.com/office/drawing/2014/main" id="{55BBB734-443F-4DA6-9EEF-83D877624FD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p:blipFill>
        <p:spPr bwMode="auto">
          <a:xfrm>
            <a:off x="8061766" y="2166717"/>
            <a:ext cx="3607443" cy="3770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564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76E5B73C-9ED6-490E-8EB3-A70DCEDB051C}"/>
              </a:ext>
            </a:extLst>
          </p:cNvPr>
          <p:cNvSpPr/>
          <p:nvPr/>
        </p:nvSpPr>
        <p:spPr>
          <a:xfrm>
            <a:off x="3936356" y="1103416"/>
            <a:ext cx="4319287"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肖申克的救赎</a:t>
            </a:r>
            <a:r>
              <a:rPr lang="en-US" altLang="zh-CN" sz="3600" b="1" dirty="0">
                <a:cs typeface="+mn-ea"/>
                <a:sym typeface="+mn-lt"/>
              </a:rPr>
              <a:t>》</a:t>
            </a:r>
          </a:p>
          <a:p>
            <a:pPr algn="ctr"/>
            <a:r>
              <a:rPr lang="en-US" altLang="zh-CN" b="1" dirty="0">
                <a:solidFill>
                  <a:srgbClr val="C00000"/>
                </a:solidFill>
                <a:cs typeface="+mn-ea"/>
                <a:sym typeface="+mn-lt"/>
              </a:rPr>
              <a:t>(The Shawshank Redemption)</a:t>
            </a:r>
          </a:p>
        </p:txBody>
      </p:sp>
      <p:sp>
        <p:nvSpPr>
          <p:cNvPr id="4" name="矩形 3">
            <a:extLst>
              <a:ext uri="{FF2B5EF4-FFF2-40B4-BE49-F238E27FC236}">
                <a16:creationId xmlns:a16="http://schemas.microsoft.com/office/drawing/2014/main" id="{7FA3A86C-62AB-444B-A4DC-398A54D29B9F}"/>
              </a:ext>
            </a:extLst>
          </p:cNvPr>
          <p:cNvSpPr/>
          <p:nvPr/>
        </p:nvSpPr>
        <p:spPr>
          <a:xfrm>
            <a:off x="478419" y="2409011"/>
            <a:ext cx="8028973" cy="3000821"/>
          </a:xfrm>
          <a:prstGeom prst="rect">
            <a:avLst/>
          </a:prstGeom>
        </p:spPr>
        <p:txBody>
          <a:bodyPr wrap="square">
            <a:spAutoFit/>
          </a:bodyPr>
          <a:lstStyle/>
          <a:p>
            <a:pPr>
              <a:lnSpc>
                <a:spcPct val="150000"/>
              </a:lnSpc>
            </a:pPr>
            <a:r>
              <a:rPr lang="zh-CN" altLang="en-US" dirty="0">
                <a:cs typeface="+mn-ea"/>
                <a:sym typeface="+mn-lt"/>
              </a:rPr>
              <a:t>     </a:t>
            </a:r>
            <a:r>
              <a:rPr lang="en-US" altLang="zh-CN" dirty="0">
                <a:cs typeface="+mn-ea"/>
                <a:sym typeface="+mn-lt"/>
              </a:rPr>
              <a:t>《</a:t>
            </a:r>
            <a:r>
              <a:rPr lang="zh-CN" altLang="en-US" dirty="0">
                <a:cs typeface="+mn-ea"/>
                <a:sym typeface="+mn-lt"/>
              </a:rPr>
              <a:t>肖申克的救赎</a:t>
            </a:r>
            <a:r>
              <a:rPr lang="en-US" altLang="zh-CN" dirty="0">
                <a:cs typeface="+mn-ea"/>
                <a:sym typeface="+mn-lt"/>
              </a:rPr>
              <a:t>》</a:t>
            </a:r>
            <a:r>
              <a:rPr lang="zh-CN" altLang="en-US" dirty="0">
                <a:cs typeface="+mn-ea"/>
                <a:sym typeface="+mn-lt"/>
              </a:rPr>
              <a:t>是一部讲述友情、困顿、希望与梦想的电影，剧中的男主角冷静的心态、不屈的斗志、足智多谋的设计、锲而不舍的精神非常令人感动。这部电影最能打动人心之处，便是自始至终都能给予人们希望。</a:t>
            </a:r>
          </a:p>
          <a:p>
            <a:pPr>
              <a:lnSpc>
                <a:spcPct val="150000"/>
              </a:lnSpc>
            </a:pPr>
            <a:r>
              <a:rPr lang="zh-CN" altLang="en-US" dirty="0">
                <a:cs typeface="+mn-ea"/>
                <a:sym typeface="+mn-lt"/>
              </a:rPr>
              <a:t>      对于我们而言，它就像空气，平常得让你根本不去想失去它会怎样，但是自由对于那些高墙内的囚徒，尤其是那些注定一辈子都要呆在那里的人们又是多么珍贵而又遥不可及。安迪最后逃出鲨堡监狱，是什么实现了对他的救赎？是他心中对自由的渴望，是希望的存在！ </a:t>
            </a:r>
          </a:p>
        </p:txBody>
      </p:sp>
      <p:pic>
        <p:nvPicPr>
          <p:cNvPr id="5" name="Picture 9" descr="18d8bc3eb13533fa1fb2b462a8d3fd1f41345b71">
            <a:extLst>
              <a:ext uri="{FF2B5EF4-FFF2-40B4-BE49-F238E27FC236}">
                <a16:creationId xmlns:a16="http://schemas.microsoft.com/office/drawing/2014/main" id="{B5AC3F0D-2645-410A-B2DB-7231C83F877B}"/>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8819909" y="2026746"/>
            <a:ext cx="2546430" cy="3787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2829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3F7FDB1C-7447-42A7-BFF5-F90E7B2082B9}"/>
              </a:ext>
            </a:extLst>
          </p:cNvPr>
          <p:cNvSpPr/>
          <p:nvPr/>
        </p:nvSpPr>
        <p:spPr>
          <a:xfrm>
            <a:off x="3936356" y="1103416"/>
            <a:ext cx="4319287"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当幸福来敲门</a:t>
            </a:r>
            <a:r>
              <a:rPr lang="en-US" altLang="zh-CN" sz="3600" b="1" dirty="0">
                <a:cs typeface="+mn-ea"/>
                <a:sym typeface="+mn-lt"/>
              </a:rPr>
              <a:t>》</a:t>
            </a:r>
          </a:p>
          <a:p>
            <a:pPr algn="ctr"/>
            <a:r>
              <a:rPr lang="zh-CN" altLang="en-US" b="1" dirty="0">
                <a:solidFill>
                  <a:srgbClr val="C00000"/>
                </a:solidFill>
                <a:cs typeface="+mn-ea"/>
                <a:sym typeface="+mn-lt"/>
              </a:rPr>
              <a:t>（</a:t>
            </a:r>
            <a:r>
              <a:rPr lang="en-US" altLang="zh-CN" b="1" dirty="0">
                <a:solidFill>
                  <a:srgbClr val="C00000"/>
                </a:solidFill>
                <a:cs typeface="+mn-ea"/>
                <a:sym typeface="+mn-lt"/>
              </a:rPr>
              <a:t>The Pursuit of </a:t>
            </a:r>
            <a:r>
              <a:rPr lang="en-US" altLang="zh-CN" b="1" dirty="0" err="1">
                <a:solidFill>
                  <a:srgbClr val="C00000"/>
                </a:solidFill>
                <a:cs typeface="+mn-ea"/>
                <a:sym typeface="+mn-lt"/>
              </a:rPr>
              <a:t>Happyness</a:t>
            </a:r>
            <a:r>
              <a:rPr lang="zh-CN" altLang="en-US" b="1" dirty="0">
                <a:solidFill>
                  <a:srgbClr val="C00000"/>
                </a:solidFill>
                <a:cs typeface="+mn-ea"/>
                <a:sym typeface="+mn-lt"/>
              </a:rPr>
              <a:t>）</a:t>
            </a:r>
          </a:p>
        </p:txBody>
      </p:sp>
      <p:sp>
        <p:nvSpPr>
          <p:cNvPr id="5" name="矩形 4">
            <a:extLst>
              <a:ext uri="{FF2B5EF4-FFF2-40B4-BE49-F238E27FC236}">
                <a16:creationId xmlns:a16="http://schemas.microsoft.com/office/drawing/2014/main" id="{9F59AAB6-024B-4E0C-9AB3-BAB3FC76BC12}"/>
              </a:ext>
            </a:extLst>
          </p:cNvPr>
          <p:cNvSpPr/>
          <p:nvPr/>
        </p:nvSpPr>
        <p:spPr>
          <a:xfrm>
            <a:off x="582592" y="2710353"/>
            <a:ext cx="6512688" cy="2169825"/>
          </a:xfrm>
          <a:prstGeom prst="rect">
            <a:avLst/>
          </a:prstGeom>
        </p:spPr>
        <p:txBody>
          <a:bodyPr wrap="square">
            <a:spAutoFit/>
          </a:bodyPr>
          <a:lstStyle/>
          <a:p>
            <a:pPr>
              <a:lnSpc>
                <a:spcPct val="150000"/>
              </a:lnSpc>
            </a:pPr>
            <a:r>
              <a:rPr lang="zh-CN" altLang="en-US" dirty="0">
                <a:cs typeface="+mn-ea"/>
                <a:sym typeface="+mn-lt"/>
              </a:rPr>
              <a:t>       美国电影</a:t>
            </a:r>
            <a:r>
              <a:rPr lang="en-US" altLang="zh-CN" dirty="0">
                <a:cs typeface="+mn-ea"/>
                <a:sym typeface="+mn-lt"/>
              </a:rPr>
              <a:t>《</a:t>
            </a:r>
            <a:r>
              <a:rPr lang="zh-CN" altLang="en-US" dirty="0">
                <a:cs typeface="+mn-ea"/>
                <a:sym typeface="+mn-lt"/>
              </a:rPr>
              <a:t>当幸福来敲门</a:t>
            </a:r>
            <a:r>
              <a:rPr lang="en-US" altLang="zh-CN" dirty="0">
                <a:cs typeface="+mn-ea"/>
                <a:sym typeface="+mn-lt"/>
              </a:rPr>
              <a:t>》</a:t>
            </a:r>
            <a:r>
              <a:rPr lang="zh-CN" altLang="en-US" dirty="0">
                <a:cs typeface="+mn-ea"/>
                <a:sym typeface="+mn-lt"/>
              </a:rPr>
              <a:t>（</a:t>
            </a:r>
            <a:r>
              <a:rPr lang="en-US" altLang="zh-CN" dirty="0">
                <a:cs typeface="+mn-ea"/>
                <a:sym typeface="+mn-lt"/>
              </a:rPr>
              <a:t>The Pursuit of </a:t>
            </a:r>
            <a:r>
              <a:rPr lang="en-US" altLang="zh-CN" dirty="0" err="1">
                <a:cs typeface="+mn-ea"/>
                <a:sym typeface="+mn-lt"/>
              </a:rPr>
              <a:t>Happyness</a:t>
            </a:r>
            <a:r>
              <a:rPr lang="zh-CN" altLang="en-US" dirty="0">
                <a:cs typeface="+mn-ea"/>
                <a:sym typeface="+mn-lt"/>
              </a:rPr>
              <a:t>）取材真实故事。故事的主角就是当今美国黑人投资专家</a:t>
            </a:r>
            <a:r>
              <a:rPr lang="en-US" altLang="zh-CN" dirty="0">
                <a:cs typeface="+mn-ea"/>
                <a:sym typeface="+mn-lt"/>
              </a:rPr>
              <a:t>Chris Gardner</a:t>
            </a:r>
            <a:r>
              <a:rPr lang="zh-CN" altLang="en-US" dirty="0">
                <a:cs typeface="+mn-ea"/>
                <a:sym typeface="+mn-lt"/>
              </a:rPr>
              <a:t>。成功诠释出一位濒临破产、老婆离家的落魄业务员，如何刻苦耐劳的善尽单亲责任，奋发向上成为股市交易员，最后成为知名的金融投资家的励志故事。 </a:t>
            </a:r>
          </a:p>
        </p:txBody>
      </p:sp>
      <p:pic>
        <p:nvPicPr>
          <p:cNvPr id="6" name="Picture 10" descr="48540923dd54564e3eb8269db3de9c82d0584fb1">
            <a:extLst>
              <a:ext uri="{FF2B5EF4-FFF2-40B4-BE49-F238E27FC236}">
                <a16:creationId xmlns:a16="http://schemas.microsoft.com/office/drawing/2014/main" id="{284D58AD-7949-4DD4-BE31-4B417F96213A}"/>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7355613" y="2382577"/>
            <a:ext cx="4057025" cy="3043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1367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21304A86-5C9F-4624-97B3-BAAA55445587}"/>
              </a:ext>
            </a:extLst>
          </p:cNvPr>
          <p:cNvSpPr/>
          <p:nvPr/>
        </p:nvSpPr>
        <p:spPr>
          <a:xfrm>
            <a:off x="3642649" y="1114990"/>
            <a:ext cx="4906702" cy="923330"/>
          </a:xfrm>
          <a:prstGeom prst="rect">
            <a:avLst/>
          </a:prstGeom>
        </p:spPr>
        <p:txBody>
          <a:bodyPr wrap="square">
            <a:spAutoFit/>
          </a:bodyPr>
          <a:lstStyle/>
          <a:p>
            <a:pPr algn="ctr"/>
            <a:r>
              <a:rPr lang="en-US" altLang="zh-CN" sz="3600" b="1" dirty="0">
                <a:cs typeface="+mn-ea"/>
                <a:sym typeface="+mn-lt"/>
              </a:rPr>
              <a:t>《 </a:t>
            </a:r>
            <a:r>
              <a:rPr lang="zh-CN" altLang="en-US" sz="3600" b="1" dirty="0">
                <a:cs typeface="+mn-ea"/>
                <a:sym typeface="+mn-lt"/>
              </a:rPr>
              <a:t>贫民窟的百万富翁 </a:t>
            </a:r>
            <a:r>
              <a:rPr lang="en-US" altLang="zh-CN" sz="3600" b="1" dirty="0">
                <a:cs typeface="+mn-ea"/>
                <a:sym typeface="+mn-lt"/>
              </a:rPr>
              <a:t>》</a:t>
            </a:r>
          </a:p>
          <a:p>
            <a:pPr algn="ctr"/>
            <a:r>
              <a:rPr lang="en-US" altLang="zh-CN" b="1" dirty="0">
                <a:solidFill>
                  <a:srgbClr val="C00000"/>
                </a:solidFill>
                <a:cs typeface="+mn-ea"/>
                <a:sym typeface="+mn-lt"/>
              </a:rPr>
              <a:t>Slumdog Millionaire</a:t>
            </a:r>
          </a:p>
        </p:txBody>
      </p:sp>
      <p:sp>
        <p:nvSpPr>
          <p:cNvPr id="4" name="矩形 3">
            <a:extLst>
              <a:ext uri="{FF2B5EF4-FFF2-40B4-BE49-F238E27FC236}">
                <a16:creationId xmlns:a16="http://schemas.microsoft.com/office/drawing/2014/main" id="{04554FA5-3F51-400D-9C32-5CACC0BB803B}"/>
              </a:ext>
            </a:extLst>
          </p:cNvPr>
          <p:cNvSpPr/>
          <p:nvPr/>
        </p:nvSpPr>
        <p:spPr>
          <a:xfrm>
            <a:off x="489994" y="2038320"/>
            <a:ext cx="8688729" cy="3831818"/>
          </a:xfrm>
          <a:prstGeom prst="rect">
            <a:avLst/>
          </a:prstGeom>
        </p:spPr>
        <p:txBody>
          <a:bodyPr wrap="square">
            <a:spAutoFit/>
          </a:bodyPr>
          <a:lstStyle/>
          <a:p>
            <a:pPr>
              <a:lnSpc>
                <a:spcPct val="150000"/>
              </a:lnSpc>
            </a:pPr>
            <a:r>
              <a:rPr lang="zh-CN" altLang="en-US" dirty="0">
                <a:cs typeface="+mn-ea"/>
                <a:sym typeface="+mn-lt"/>
              </a:rPr>
              <a:t>　  </a:t>
            </a:r>
            <a:r>
              <a:rPr lang="en-US" altLang="zh-CN" dirty="0">
                <a:cs typeface="+mn-ea"/>
                <a:sym typeface="+mn-lt"/>
              </a:rPr>
              <a:t>《</a:t>
            </a:r>
            <a:r>
              <a:rPr lang="zh-CN" altLang="en-US" dirty="0">
                <a:cs typeface="+mn-ea"/>
                <a:sym typeface="+mn-lt"/>
              </a:rPr>
              <a:t>贫民窟的百万富翁</a:t>
            </a:r>
            <a:r>
              <a:rPr lang="en-US" altLang="zh-CN" dirty="0">
                <a:cs typeface="+mn-ea"/>
                <a:sym typeface="+mn-lt"/>
              </a:rPr>
              <a:t>》</a:t>
            </a:r>
            <a:r>
              <a:rPr lang="zh-CN" altLang="en-US" dirty="0">
                <a:cs typeface="+mn-ea"/>
                <a:sym typeface="+mn-lt"/>
              </a:rPr>
              <a:t>是英国导演丹尼</a:t>
            </a:r>
            <a:r>
              <a:rPr lang="en-US" altLang="zh-CN" dirty="0">
                <a:cs typeface="+mn-ea"/>
                <a:sym typeface="+mn-lt"/>
              </a:rPr>
              <a:t>·</a:t>
            </a:r>
            <a:r>
              <a:rPr lang="zh-CN" altLang="en-US" dirty="0">
                <a:cs typeface="+mn-ea"/>
                <a:sym typeface="+mn-lt"/>
              </a:rPr>
              <a:t>博伊尔所执导的电影，于</a:t>
            </a:r>
            <a:r>
              <a:rPr lang="en-US" altLang="zh-CN" dirty="0">
                <a:cs typeface="+mn-ea"/>
                <a:sym typeface="+mn-lt"/>
              </a:rPr>
              <a:t>2008</a:t>
            </a:r>
            <a:r>
              <a:rPr lang="zh-CN" altLang="en-US" dirty="0">
                <a:cs typeface="+mn-ea"/>
                <a:sym typeface="+mn-lt"/>
              </a:rPr>
              <a:t>年上映，是根据印度作家维卡斯</a:t>
            </a:r>
            <a:r>
              <a:rPr lang="en-US" altLang="zh-CN" dirty="0">
                <a:cs typeface="+mn-ea"/>
                <a:sym typeface="+mn-lt"/>
              </a:rPr>
              <a:t>·</a:t>
            </a:r>
            <a:r>
              <a:rPr lang="zh-CN" altLang="en-US" dirty="0">
                <a:cs typeface="+mn-ea"/>
                <a:sym typeface="+mn-lt"/>
              </a:rPr>
              <a:t>史瓦卢普的作品</a:t>
            </a:r>
            <a:r>
              <a:rPr lang="en-US" altLang="zh-CN" dirty="0">
                <a:cs typeface="+mn-ea"/>
                <a:sym typeface="+mn-lt"/>
              </a:rPr>
              <a:t>《Q&amp;A》</a:t>
            </a:r>
            <a:r>
              <a:rPr lang="zh-CN" altLang="en-US" dirty="0">
                <a:cs typeface="+mn-ea"/>
                <a:sym typeface="+mn-lt"/>
              </a:rPr>
              <a:t>所改编的。这部电影有着好莱坞式的流畅的叙事，悬念丛生，惊心动魄的讲故事的方法，有美国式故事的浪漫和光明，童话气质，有史诗片式的大格局，有欧洲电影的人文关怀。</a:t>
            </a:r>
          </a:p>
          <a:p>
            <a:pPr>
              <a:lnSpc>
                <a:spcPct val="150000"/>
              </a:lnSpc>
            </a:pPr>
            <a:r>
              <a:rPr lang="zh-CN" altLang="en-US" dirty="0">
                <a:cs typeface="+mn-ea"/>
                <a:sym typeface="+mn-lt"/>
              </a:rPr>
              <a:t>       贾马尔</a:t>
            </a:r>
            <a:r>
              <a:rPr lang="en-US" altLang="zh-CN" dirty="0">
                <a:cs typeface="+mn-ea"/>
                <a:sym typeface="+mn-lt"/>
              </a:rPr>
              <a:t>·</a:t>
            </a:r>
            <a:r>
              <a:rPr lang="zh-CN" altLang="en-US" dirty="0">
                <a:cs typeface="+mn-ea"/>
                <a:sym typeface="+mn-lt"/>
              </a:rPr>
              <a:t>马里克</a:t>
            </a:r>
            <a:r>
              <a:rPr lang="en-US" altLang="zh-CN" dirty="0">
                <a:cs typeface="+mn-ea"/>
                <a:sym typeface="+mn-lt"/>
              </a:rPr>
              <a:t>(</a:t>
            </a:r>
            <a:r>
              <a:rPr lang="zh-CN" altLang="en-US" dirty="0">
                <a:cs typeface="+mn-ea"/>
                <a:sym typeface="+mn-lt"/>
              </a:rPr>
              <a:t>戴夫</a:t>
            </a:r>
            <a:r>
              <a:rPr lang="en-US" altLang="zh-CN" dirty="0">
                <a:cs typeface="+mn-ea"/>
                <a:sym typeface="+mn-lt"/>
              </a:rPr>
              <a:t>·</a:t>
            </a:r>
            <a:r>
              <a:rPr lang="zh-CN" altLang="en-US" dirty="0">
                <a:cs typeface="+mn-ea"/>
                <a:sym typeface="+mn-lt"/>
              </a:rPr>
              <a:t>帕特尔饰</a:t>
            </a:r>
            <a:r>
              <a:rPr lang="en-US" altLang="zh-CN" dirty="0">
                <a:cs typeface="+mn-ea"/>
                <a:sym typeface="+mn-lt"/>
              </a:rPr>
              <a:t>)</a:t>
            </a:r>
            <a:r>
              <a:rPr lang="zh-CN" altLang="en-US" dirty="0">
                <a:cs typeface="+mn-ea"/>
                <a:sym typeface="+mn-lt"/>
              </a:rPr>
              <a:t>，来自孟买的街头小青年，一档印度版的</a:t>
            </a:r>
            <a:r>
              <a:rPr lang="en-US" altLang="zh-CN" dirty="0">
                <a:cs typeface="+mn-ea"/>
                <a:sym typeface="+mn-lt"/>
              </a:rPr>
              <a:t>《</a:t>
            </a:r>
            <a:r>
              <a:rPr lang="zh-CN" altLang="en-US" dirty="0">
                <a:cs typeface="+mn-ea"/>
                <a:sym typeface="+mn-lt"/>
              </a:rPr>
              <a:t>谁想成为百万富翁</a:t>
            </a:r>
            <a:r>
              <a:rPr lang="en-US" altLang="zh-CN" dirty="0">
                <a:cs typeface="+mn-ea"/>
                <a:sym typeface="+mn-lt"/>
              </a:rPr>
              <a:t>》</a:t>
            </a:r>
            <a:r>
              <a:rPr lang="zh-CN" altLang="en-US" dirty="0">
                <a:cs typeface="+mn-ea"/>
                <a:sym typeface="+mn-lt"/>
              </a:rPr>
              <a:t>电视直播节目可以使人在一夜之间成为百万富翁</a:t>
            </a:r>
            <a:r>
              <a:rPr lang="en-US" altLang="zh-CN" dirty="0">
                <a:cs typeface="+mn-ea"/>
                <a:sym typeface="+mn-lt"/>
              </a:rPr>
              <a:t>,</a:t>
            </a:r>
            <a:r>
              <a:rPr lang="zh-CN" altLang="en-US" dirty="0">
                <a:cs typeface="+mn-ea"/>
                <a:sym typeface="+mn-lt"/>
              </a:rPr>
              <a:t>然而就在他面对最后一个问题之前，主持人却揭发他作弊</a:t>
            </a:r>
            <a:r>
              <a:rPr lang="en-US" altLang="zh-CN" dirty="0">
                <a:cs typeface="+mn-ea"/>
                <a:sym typeface="+mn-lt"/>
              </a:rPr>
              <a:t>,</a:t>
            </a:r>
            <a:r>
              <a:rPr lang="zh-CN" altLang="en-US" dirty="0">
                <a:cs typeface="+mn-ea"/>
                <a:sym typeface="+mn-lt"/>
              </a:rPr>
              <a:t>原因是贾马尔并没有选择主持人在休息时间时给他的答案，这不合乎情理</a:t>
            </a:r>
            <a:r>
              <a:rPr lang="en-US" altLang="zh-CN" dirty="0">
                <a:cs typeface="+mn-ea"/>
                <a:sym typeface="+mn-lt"/>
              </a:rPr>
              <a:t>,</a:t>
            </a:r>
            <a:r>
              <a:rPr lang="zh-CN" altLang="en-US" dirty="0">
                <a:cs typeface="+mn-ea"/>
                <a:sym typeface="+mn-lt"/>
              </a:rPr>
              <a:t>贾马尔当然矢口否认。在解释为什么能完美答对每道题的同时，贾马尔讲述了自己的童年生活</a:t>
            </a:r>
            <a:r>
              <a:rPr lang="en-US" altLang="zh-CN" dirty="0">
                <a:cs typeface="+mn-ea"/>
                <a:sym typeface="+mn-lt"/>
              </a:rPr>
              <a:t>…… </a:t>
            </a:r>
          </a:p>
        </p:txBody>
      </p:sp>
      <p:pic>
        <p:nvPicPr>
          <p:cNvPr id="5" name="Picture 12" descr="065833">
            <a:extLst>
              <a:ext uri="{FF2B5EF4-FFF2-40B4-BE49-F238E27FC236}">
                <a16:creationId xmlns:a16="http://schemas.microsoft.com/office/drawing/2014/main" id="{F197B838-E409-4C20-850D-3397C3219558}"/>
              </a:ext>
            </a:extLst>
          </p:cNvPr>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270310" y="2122236"/>
            <a:ext cx="2568741" cy="3782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5539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09685445-6C37-4912-8165-3756A4AD32C3}"/>
              </a:ext>
            </a:extLst>
          </p:cNvPr>
          <p:cNvSpPr/>
          <p:nvPr/>
        </p:nvSpPr>
        <p:spPr>
          <a:xfrm>
            <a:off x="3642649" y="1114990"/>
            <a:ext cx="4906702" cy="923330"/>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泰坦尼克号</a:t>
            </a:r>
            <a:r>
              <a:rPr lang="en-US" altLang="zh-CN" sz="3600" b="1" dirty="0">
                <a:cs typeface="+mn-ea"/>
                <a:sym typeface="+mn-lt"/>
              </a:rPr>
              <a:t>》</a:t>
            </a:r>
          </a:p>
          <a:p>
            <a:pPr algn="ctr"/>
            <a:r>
              <a:rPr lang="zh-CN" altLang="en-US" b="1" dirty="0">
                <a:cs typeface="+mn-ea"/>
                <a:sym typeface="+mn-lt"/>
              </a:rPr>
              <a:t>（</a:t>
            </a:r>
            <a:r>
              <a:rPr lang="en-US" altLang="zh-CN" b="1" dirty="0">
                <a:solidFill>
                  <a:srgbClr val="C00000"/>
                </a:solidFill>
                <a:cs typeface="+mn-ea"/>
                <a:sym typeface="+mn-lt"/>
              </a:rPr>
              <a:t>《Royal Mail Steamship Titanic》</a:t>
            </a:r>
            <a:r>
              <a:rPr lang="zh-CN" altLang="en-US" b="1" dirty="0">
                <a:cs typeface="+mn-ea"/>
                <a:sym typeface="+mn-lt"/>
              </a:rPr>
              <a:t>）</a:t>
            </a:r>
          </a:p>
        </p:txBody>
      </p:sp>
      <p:sp>
        <p:nvSpPr>
          <p:cNvPr id="4" name="矩形 3">
            <a:extLst>
              <a:ext uri="{FF2B5EF4-FFF2-40B4-BE49-F238E27FC236}">
                <a16:creationId xmlns:a16="http://schemas.microsoft.com/office/drawing/2014/main" id="{9CDCFED4-46CC-4864-90AE-9F5471319E06}"/>
              </a:ext>
            </a:extLst>
          </p:cNvPr>
          <p:cNvSpPr/>
          <p:nvPr/>
        </p:nvSpPr>
        <p:spPr>
          <a:xfrm>
            <a:off x="408971" y="2038320"/>
            <a:ext cx="8596133" cy="4662815"/>
          </a:xfrm>
          <a:prstGeom prst="rect">
            <a:avLst/>
          </a:prstGeom>
        </p:spPr>
        <p:txBody>
          <a:bodyPr wrap="square">
            <a:spAutoFit/>
          </a:bodyPr>
          <a:lstStyle/>
          <a:p>
            <a:pPr>
              <a:lnSpc>
                <a:spcPct val="150000"/>
              </a:lnSpc>
            </a:pPr>
            <a:r>
              <a:rPr lang="zh-CN" altLang="en-US" dirty="0">
                <a:cs typeface="+mn-ea"/>
                <a:sym typeface="+mn-lt"/>
              </a:rPr>
              <a:t>　   派拉蒙电影公司与</a:t>
            </a:r>
            <a:r>
              <a:rPr lang="en-US" altLang="zh-CN" dirty="0">
                <a:cs typeface="+mn-ea"/>
                <a:sym typeface="+mn-lt"/>
              </a:rPr>
              <a:t>20</a:t>
            </a:r>
            <a:r>
              <a:rPr lang="zh-CN" altLang="en-US" dirty="0">
                <a:cs typeface="+mn-ea"/>
                <a:sym typeface="+mn-lt"/>
              </a:rPr>
              <a:t>世纪福克斯电影公司于</a:t>
            </a:r>
            <a:r>
              <a:rPr lang="en-US" altLang="zh-CN" dirty="0">
                <a:cs typeface="+mn-ea"/>
                <a:sym typeface="+mn-lt"/>
              </a:rPr>
              <a:t>1997</a:t>
            </a:r>
            <a:r>
              <a:rPr lang="zh-CN" altLang="en-US" dirty="0">
                <a:cs typeface="+mn-ea"/>
                <a:sym typeface="+mn-lt"/>
              </a:rPr>
              <a:t>年将泰坦尼克号的事件改编为电影，在全球各地上映，轰动全球。该片拍摄历时五年，耗资二亿美元。影片在将近五年的精心筹划准备下，于</a:t>
            </a:r>
            <a:r>
              <a:rPr lang="en-US" altLang="zh-CN" dirty="0">
                <a:cs typeface="+mn-ea"/>
                <a:sym typeface="+mn-lt"/>
              </a:rPr>
              <a:t>1996</a:t>
            </a:r>
            <a:r>
              <a:rPr lang="zh-CN" altLang="en-US" dirty="0">
                <a:cs typeface="+mn-ea"/>
                <a:sym typeface="+mn-lt"/>
              </a:rPr>
              <a:t>年七月开拍，经过一年痛苦挣扎及无数次上片延期，终于在</a:t>
            </a:r>
            <a:r>
              <a:rPr lang="en-US" altLang="zh-CN" dirty="0">
                <a:cs typeface="+mn-ea"/>
                <a:sym typeface="+mn-lt"/>
              </a:rPr>
              <a:t>1997</a:t>
            </a:r>
            <a:r>
              <a:rPr lang="zh-CN" altLang="en-US" dirty="0">
                <a:cs typeface="+mn-ea"/>
                <a:sym typeface="+mn-lt"/>
              </a:rPr>
              <a:t>年</a:t>
            </a:r>
            <a:r>
              <a:rPr lang="en-US" altLang="zh-CN" dirty="0">
                <a:cs typeface="+mn-ea"/>
                <a:sym typeface="+mn-lt"/>
              </a:rPr>
              <a:t>12</a:t>
            </a:r>
            <a:r>
              <a:rPr lang="zh-CN" altLang="en-US" dirty="0">
                <a:cs typeface="+mn-ea"/>
                <a:sym typeface="+mn-lt"/>
              </a:rPr>
              <a:t>月年底大功告成。事事求完美的詹姆斯</a:t>
            </a:r>
            <a:r>
              <a:rPr lang="en-US" altLang="zh-CN" dirty="0">
                <a:cs typeface="+mn-ea"/>
                <a:sym typeface="+mn-lt"/>
              </a:rPr>
              <a:t>•</a:t>
            </a:r>
            <a:r>
              <a:rPr lang="zh-CN" altLang="en-US" dirty="0">
                <a:cs typeface="+mn-ea"/>
                <a:sym typeface="+mn-lt"/>
              </a:rPr>
              <a:t>卡梅隆也在片子用尽极度的电影特效之下，以超越两亿美金的预算，让</a:t>
            </a:r>
            <a:r>
              <a:rPr lang="en-US" altLang="zh-CN" dirty="0">
                <a:cs typeface="+mn-ea"/>
                <a:sym typeface="+mn-lt"/>
              </a:rPr>
              <a:t>《TITANIC》</a:t>
            </a:r>
            <a:r>
              <a:rPr lang="zh-CN" altLang="en-US" dirty="0">
                <a:cs typeface="+mn-ea"/>
                <a:sym typeface="+mn-lt"/>
              </a:rPr>
              <a:t>成为影史上最昂贵的电影。并且位居全球电影票房排行榜榜首！它是世界电影史的一个神话！    </a:t>
            </a:r>
          </a:p>
          <a:p>
            <a:pPr>
              <a:lnSpc>
                <a:spcPct val="150000"/>
              </a:lnSpc>
            </a:pPr>
            <a:r>
              <a:rPr lang="zh-CN" altLang="en-US" dirty="0">
                <a:cs typeface="+mn-ea"/>
                <a:sym typeface="+mn-lt"/>
              </a:rPr>
              <a:t>       该片当时电影史上第一昂贵的电影，全球票房收入为</a:t>
            </a:r>
            <a:r>
              <a:rPr lang="en-US" altLang="zh-CN" dirty="0">
                <a:cs typeface="+mn-ea"/>
                <a:sym typeface="+mn-lt"/>
              </a:rPr>
              <a:t>18</a:t>
            </a:r>
            <a:r>
              <a:rPr lang="zh-CN" altLang="en-US" dirty="0">
                <a:cs typeface="+mn-ea"/>
                <a:sym typeface="+mn-lt"/>
              </a:rPr>
              <a:t>亿</a:t>
            </a:r>
            <a:r>
              <a:rPr lang="en-US" altLang="zh-CN" dirty="0">
                <a:cs typeface="+mn-ea"/>
                <a:sym typeface="+mn-lt"/>
              </a:rPr>
              <a:t>3540</a:t>
            </a:r>
            <a:r>
              <a:rPr lang="zh-CN" altLang="en-US" dirty="0">
                <a:cs typeface="+mn-ea"/>
                <a:sym typeface="+mn-lt"/>
              </a:rPr>
              <a:t>万美元（北美地区为</a:t>
            </a:r>
            <a:r>
              <a:rPr lang="en-US" altLang="zh-CN" dirty="0">
                <a:cs typeface="+mn-ea"/>
                <a:sym typeface="+mn-lt"/>
              </a:rPr>
              <a:t>6</a:t>
            </a:r>
            <a:r>
              <a:rPr lang="zh-CN" altLang="en-US" dirty="0">
                <a:cs typeface="+mn-ea"/>
                <a:sym typeface="+mn-lt"/>
              </a:rPr>
              <a:t>亿美元，中国三点六亿人民币），成为位居全球及北美地区历史单部最卖座影片的第一名。沉没之船上永不沉没的爱情绝唱，一部人类应时时审视自己劣根性的警世箴言。</a:t>
            </a:r>
            <a:br>
              <a:rPr lang="zh-CN" altLang="en-US" dirty="0">
                <a:cs typeface="+mn-ea"/>
                <a:sym typeface="+mn-lt"/>
              </a:rPr>
            </a:br>
            <a:endParaRPr lang="zh-CN" altLang="en-US" dirty="0">
              <a:cs typeface="+mn-ea"/>
              <a:sym typeface="+mn-lt"/>
            </a:endParaRPr>
          </a:p>
        </p:txBody>
      </p:sp>
      <p:pic>
        <p:nvPicPr>
          <p:cNvPr id="5" name="Picture 5" descr="83cab81e962ca23f40341704">
            <a:extLst>
              <a:ext uri="{FF2B5EF4-FFF2-40B4-BE49-F238E27FC236}">
                <a16:creationId xmlns:a16="http://schemas.microsoft.com/office/drawing/2014/main" id="{542E008F-C658-4C1A-A99C-23717F53A966}"/>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005104" y="2173750"/>
            <a:ext cx="2844800" cy="388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1154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A42396EA-1762-4610-881A-A30621DDDBB0}"/>
              </a:ext>
            </a:extLst>
          </p:cNvPr>
          <p:cNvSpPr/>
          <p:nvPr/>
        </p:nvSpPr>
        <p:spPr>
          <a:xfrm>
            <a:off x="3642649" y="1114990"/>
            <a:ext cx="4906702" cy="646331"/>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英雄本色</a:t>
            </a:r>
            <a:r>
              <a:rPr lang="en-US" altLang="zh-CN" sz="3600" b="1" dirty="0">
                <a:cs typeface="+mn-ea"/>
                <a:sym typeface="+mn-lt"/>
              </a:rPr>
              <a:t>》</a:t>
            </a:r>
          </a:p>
        </p:txBody>
      </p:sp>
      <p:sp>
        <p:nvSpPr>
          <p:cNvPr id="4" name="矩形 3">
            <a:extLst>
              <a:ext uri="{FF2B5EF4-FFF2-40B4-BE49-F238E27FC236}">
                <a16:creationId xmlns:a16="http://schemas.microsoft.com/office/drawing/2014/main" id="{DE389FC1-162C-43E7-B608-EF4492A27EBD}"/>
              </a:ext>
            </a:extLst>
          </p:cNvPr>
          <p:cNvSpPr/>
          <p:nvPr/>
        </p:nvSpPr>
        <p:spPr>
          <a:xfrm>
            <a:off x="3256343" y="1761321"/>
            <a:ext cx="8723453" cy="4247317"/>
          </a:xfrm>
          <a:prstGeom prst="rect">
            <a:avLst/>
          </a:prstGeom>
        </p:spPr>
        <p:txBody>
          <a:bodyPr wrap="square">
            <a:spAutoFit/>
          </a:bodyPr>
          <a:lstStyle/>
          <a:p>
            <a:pPr>
              <a:lnSpc>
                <a:spcPct val="150000"/>
              </a:lnSpc>
            </a:pPr>
            <a:r>
              <a:rPr lang="zh-CN" altLang="en-US" dirty="0">
                <a:cs typeface="+mn-ea"/>
                <a:sym typeface="+mn-lt"/>
              </a:rPr>
              <a:t>       当冷兵器换成热兵器，张彻电影就变成了吴宇森电影。吴宇森曾经是张彻的“文胆”，做过张彻的副导演，是典型的制片厂出身的工徒导演。他把张彻电影的特点传承下来，把刀剑片改变成了枪战片。</a:t>
            </a:r>
            <a:r>
              <a:rPr lang="en-US" altLang="zh-CN" dirty="0">
                <a:cs typeface="+mn-ea"/>
                <a:sym typeface="+mn-lt"/>
              </a:rPr>
              <a:t>《</a:t>
            </a:r>
            <a:r>
              <a:rPr lang="zh-CN" altLang="en-US" dirty="0">
                <a:cs typeface="+mn-ea"/>
                <a:sym typeface="+mn-lt"/>
              </a:rPr>
              <a:t>英雄本色</a:t>
            </a:r>
            <a:r>
              <a:rPr lang="en-US" altLang="zh-CN" dirty="0">
                <a:cs typeface="+mn-ea"/>
                <a:sym typeface="+mn-lt"/>
              </a:rPr>
              <a:t>》</a:t>
            </a:r>
            <a:r>
              <a:rPr lang="zh-CN" altLang="en-US" dirty="0">
                <a:cs typeface="+mn-ea"/>
                <a:sym typeface="+mn-lt"/>
              </a:rPr>
              <a:t>把枪战的方式发扬光大，代表了香港电影枪战片的最高成就，也是世界枪战片的最高成就。</a:t>
            </a:r>
            <a:br>
              <a:rPr lang="zh-CN" altLang="en-US" dirty="0">
                <a:cs typeface="+mn-ea"/>
                <a:sym typeface="+mn-lt"/>
              </a:rPr>
            </a:br>
            <a:r>
              <a:rPr lang="zh-CN" altLang="en-US" dirty="0">
                <a:cs typeface="+mn-ea"/>
                <a:sym typeface="+mn-lt"/>
              </a:rPr>
              <a:t>       此片成为当年度最卖座的的电影，周润发在此片中充分展现了他优秀的表演魅力。影片成功地将江湖兄弟情与亲生兄弟情的矛盾集结在一起，体现了他们各自不同的挫折、失败、忏悔和报复，通过这些人际关系的冲突，影片通过成功的煽情手法使影片更具观赏性。该片掀起了一股</a:t>
            </a:r>
            <a:r>
              <a:rPr lang="en-US" altLang="zh-CN" dirty="0">
                <a:cs typeface="+mn-ea"/>
                <a:sym typeface="+mn-lt"/>
              </a:rPr>
              <a:t>"</a:t>
            </a:r>
            <a:r>
              <a:rPr lang="zh-CN" altLang="en-US" dirty="0">
                <a:cs typeface="+mn-ea"/>
                <a:sym typeface="+mn-lt"/>
              </a:rPr>
              <a:t>英雄片狂潮</a:t>
            </a:r>
            <a:r>
              <a:rPr lang="en-US" altLang="zh-CN" dirty="0">
                <a:cs typeface="+mn-ea"/>
                <a:sym typeface="+mn-lt"/>
              </a:rPr>
              <a:t>"</a:t>
            </a:r>
            <a:r>
              <a:rPr lang="zh-CN" altLang="en-US" dirty="0">
                <a:cs typeface="+mn-ea"/>
                <a:sym typeface="+mn-lt"/>
              </a:rPr>
              <a:t>，对香港电影的发展有比较重要的影响。此片获第</a:t>
            </a:r>
            <a:r>
              <a:rPr lang="en-US" altLang="zh-CN" dirty="0">
                <a:cs typeface="+mn-ea"/>
                <a:sym typeface="+mn-lt"/>
              </a:rPr>
              <a:t>6</a:t>
            </a:r>
            <a:r>
              <a:rPr lang="zh-CN" altLang="en-US" dirty="0">
                <a:cs typeface="+mn-ea"/>
                <a:sym typeface="+mn-lt"/>
              </a:rPr>
              <a:t>届香港电影金像奖最佳影片和最佳男主角奖，获第</a:t>
            </a:r>
            <a:r>
              <a:rPr lang="en-US" altLang="zh-CN" dirty="0">
                <a:cs typeface="+mn-ea"/>
                <a:sym typeface="+mn-lt"/>
              </a:rPr>
              <a:t>23</a:t>
            </a:r>
            <a:r>
              <a:rPr lang="zh-CN" altLang="en-US" dirty="0">
                <a:cs typeface="+mn-ea"/>
                <a:sym typeface="+mn-lt"/>
              </a:rPr>
              <a:t>届台湾电影金马奖最佳导演等多项奖。并被评为香港</a:t>
            </a:r>
            <a:r>
              <a:rPr lang="en-US" altLang="zh-CN" dirty="0">
                <a:cs typeface="+mn-ea"/>
                <a:sym typeface="+mn-lt"/>
              </a:rPr>
              <a:t>80</a:t>
            </a:r>
            <a:r>
              <a:rPr lang="zh-CN" altLang="en-US" dirty="0">
                <a:cs typeface="+mn-ea"/>
                <a:sym typeface="+mn-lt"/>
              </a:rPr>
              <a:t>年代十大名片之一。 </a:t>
            </a:r>
          </a:p>
        </p:txBody>
      </p:sp>
      <p:pic>
        <p:nvPicPr>
          <p:cNvPr id="5" name="Picture 5" descr="55555555555">
            <a:extLst>
              <a:ext uri="{FF2B5EF4-FFF2-40B4-BE49-F238E27FC236}">
                <a16:creationId xmlns:a16="http://schemas.microsoft.com/office/drawing/2014/main" id="{6A23AF48-69A0-432E-9429-5E4B20769522}"/>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256702" y="1944547"/>
            <a:ext cx="2794847" cy="3636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3106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FECC41D3-7B02-4187-89B5-50D006093065}"/>
              </a:ext>
            </a:extLst>
          </p:cNvPr>
          <p:cNvSpPr/>
          <p:nvPr/>
        </p:nvSpPr>
        <p:spPr>
          <a:xfrm>
            <a:off x="3642649" y="1114990"/>
            <a:ext cx="4906702" cy="646331"/>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大话西游</a:t>
            </a:r>
            <a:r>
              <a:rPr lang="en-US" altLang="zh-CN" sz="3600" b="1" dirty="0">
                <a:cs typeface="+mn-ea"/>
                <a:sym typeface="+mn-lt"/>
              </a:rPr>
              <a:t>》</a:t>
            </a:r>
          </a:p>
        </p:txBody>
      </p:sp>
      <p:sp>
        <p:nvSpPr>
          <p:cNvPr id="5" name="矩形 4">
            <a:extLst>
              <a:ext uri="{FF2B5EF4-FFF2-40B4-BE49-F238E27FC236}">
                <a16:creationId xmlns:a16="http://schemas.microsoft.com/office/drawing/2014/main" id="{4382ED91-827D-406A-A9CF-B0D1AE775217}"/>
              </a:ext>
            </a:extLst>
          </p:cNvPr>
          <p:cNvSpPr/>
          <p:nvPr/>
        </p:nvSpPr>
        <p:spPr>
          <a:xfrm>
            <a:off x="5663396" y="1761321"/>
            <a:ext cx="6096000" cy="4247317"/>
          </a:xfrm>
          <a:prstGeom prst="rect">
            <a:avLst/>
          </a:prstGeom>
        </p:spPr>
        <p:txBody>
          <a:bodyPr>
            <a:spAutoFit/>
          </a:bodyPr>
          <a:lstStyle/>
          <a:p>
            <a:pPr>
              <a:lnSpc>
                <a:spcPct val="150000"/>
              </a:lnSpc>
            </a:pPr>
            <a:r>
              <a:rPr lang="zh-CN" altLang="en-US" dirty="0">
                <a:cs typeface="+mn-ea"/>
                <a:sym typeface="+mn-lt"/>
              </a:rPr>
              <a:t>       一部经典的无厘头喜剧片，将西游记重新演绎，更像是一个西游记后续，整个电影挺热闹，以至于很闹腾，所以这部电影刚开始时并不是反应很好。但是这部电影绝不是仅仅的无厘头，他更有真情在里面，所以首先在高校流行，然后在全国兴起新的高潮。</a:t>
            </a:r>
          </a:p>
          <a:p>
            <a:pPr>
              <a:lnSpc>
                <a:spcPct val="150000"/>
              </a:lnSpc>
            </a:pPr>
            <a:r>
              <a:rPr lang="zh-CN" altLang="en-US" dirty="0">
                <a:cs typeface="+mn-ea"/>
                <a:sym typeface="+mn-lt"/>
              </a:rPr>
              <a:t>       此外，这部电影还有对于时空的探索，借助于月光宝盒，穿越时空，去拯救自己所爱的人，其实这又未尝不是每个人的愿望，回到过去，去改变一些让自己抱憾终生的事情。这就是所谓的情之所至，所以这部电影经得起时间的考验，成为了经典。 </a:t>
            </a:r>
          </a:p>
        </p:txBody>
      </p:sp>
      <p:pic>
        <p:nvPicPr>
          <p:cNvPr id="6" name="Picture 9" descr="8ad4b31c8701a18bd3bce76c9e2f07082838feba">
            <a:extLst>
              <a:ext uri="{FF2B5EF4-FFF2-40B4-BE49-F238E27FC236}">
                <a16:creationId xmlns:a16="http://schemas.microsoft.com/office/drawing/2014/main" id="{8BFE2C19-F3B4-4A40-AD14-5B5AB92CAB3A}"/>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65771" y="1971995"/>
            <a:ext cx="2627313" cy="3777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9825bc315c6034a8d6ee993ecb13495409237604">
            <a:extLst>
              <a:ext uri="{FF2B5EF4-FFF2-40B4-BE49-F238E27FC236}">
                <a16:creationId xmlns:a16="http://schemas.microsoft.com/office/drawing/2014/main" id="{05E4D367-F1E1-4D84-9867-10599A762712}"/>
              </a:ext>
            </a:extLst>
          </p:cNvPr>
          <p:cNvPicPr>
            <a:picLocks noChangeAspect="1" noChangeArrowheads="1"/>
          </p:cNvPicPr>
          <p:nvPr/>
        </p:nvPicPr>
        <p:blipFill>
          <a:blip r:embed="rId4">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117970" y="1975374"/>
            <a:ext cx="2422710" cy="1816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YaaYu">
            <a:extLst>
              <a:ext uri="{FF2B5EF4-FFF2-40B4-BE49-F238E27FC236}">
                <a16:creationId xmlns:a16="http://schemas.microsoft.com/office/drawing/2014/main" id="{29567A0D-0A66-46F8-BF74-054315AB2890}"/>
              </a:ext>
            </a:extLst>
          </p:cNvPr>
          <p:cNvPicPr>
            <a:picLocks noChangeAspect="1" noChangeArrowheads="1"/>
          </p:cNvPicPr>
          <p:nvPr/>
        </p:nvPicPr>
        <p:blipFill>
          <a:blip r:embed="rId5"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117970" y="3962984"/>
            <a:ext cx="2422710" cy="1786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686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中外经典电影介绍</a:t>
            </a:r>
          </a:p>
        </p:txBody>
      </p:sp>
      <p:sp>
        <p:nvSpPr>
          <p:cNvPr id="3" name="矩形 2">
            <a:extLst>
              <a:ext uri="{FF2B5EF4-FFF2-40B4-BE49-F238E27FC236}">
                <a16:creationId xmlns:a16="http://schemas.microsoft.com/office/drawing/2014/main" id="{8FF34262-4F82-4EAD-93F8-4A5965D487CC}"/>
              </a:ext>
            </a:extLst>
          </p:cNvPr>
          <p:cNvSpPr/>
          <p:nvPr/>
        </p:nvSpPr>
        <p:spPr>
          <a:xfrm>
            <a:off x="3642649" y="1114990"/>
            <a:ext cx="4906702" cy="646331"/>
          </a:xfrm>
          <a:prstGeom prst="rect">
            <a:avLst/>
          </a:prstGeom>
        </p:spPr>
        <p:txBody>
          <a:bodyPr wrap="square">
            <a:spAutoFit/>
          </a:bodyPr>
          <a:lstStyle/>
          <a:p>
            <a:pPr algn="ctr"/>
            <a:r>
              <a:rPr lang="en-US" altLang="zh-CN" sz="3600" b="1" dirty="0">
                <a:cs typeface="+mn-ea"/>
                <a:sym typeface="+mn-lt"/>
              </a:rPr>
              <a:t>《</a:t>
            </a:r>
            <a:r>
              <a:rPr lang="zh-CN" altLang="en-US" sz="3600" b="1" dirty="0">
                <a:cs typeface="+mn-ea"/>
                <a:sym typeface="+mn-lt"/>
              </a:rPr>
              <a:t>霸王别姬</a:t>
            </a:r>
            <a:r>
              <a:rPr lang="en-US" altLang="zh-CN" sz="3600" b="1" dirty="0">
                <a:cs typeface="+mn-ea"/>
                <a:sym typeface="+mn-lt"/>
              </a:rPr>
              <a:t>》</a:t>
            </a:r>
            <a:endParaRPr lang="zh-CN" altLang="en-US" sz="3600" b="1" dirty="0">
              <a:cs typeface="+mn-ea"/>
              <a:sym typeface="+mn-lt"/>
            </a:endParaRPr>
          </a:p>
        </p:txBody>
      </p:sp>
      <p:sp>
        <p:nvSpPr>
          <p:cNvPr id="5" name="矩形 4">
            <a:extLst>
              <a:ext uri="{FF2B5EF4-FFF2-40B4-BE49-F238E27FC236}">
                <a16:creationId xmlns:a16="http://schemas.microsoft.com/office/drawing/2014/main" id="{D092D7B4-0815-4674-91B5-FDF3B28E7403}"/>
              </a:ext>
            </a:extLst>
          </p:cNvPr>
          <p:cNvSpPr/>
          <p:nvPr/>
        </p:nvSpPr>
        <p:spPr>
          <a:xfrm>
            <a:off x="594649" y="1923667"/>
            <a:ext cx="6096000" cy="3831818"/>
          </a:xfrm>
          <a:prstGeom prst="rect">
            <a:avLst/>
          </a:prstGeom>
        </p:spPr>
        <p:txBody>
          <a:bodyPr>
            <a:spAutoFit/>
          </a:bodyPr>
          <a:lstStyle/>
          <a:p>
            <a:pPr>
              <a:lnSpc>
                <a:spcPct val="150000"/>
              </a:lnSpc>
            </a:pPr>
            <a:r>
              <a:rPr lang="zh-CN" altLang="en-US" dirty="0">
                <a:cs typeface="+mn-ea"/>
                <a:sym typeface="+mn-lt"/>
              </a:rPr>
              <a:t>       作为反思文革最优秀的影片之一，</a:t>
            </a:r>
            <a:r>
              <a:rPr lang="en-US" altLang="zh-CN" dirty="0">
                <a:cs typeface="+mn-ea"/>
                <a:sym typeface="+mn-lt"/>
              </a:rPr>
              <a:t>《</a:t>
            </a:r>
            <a:r>
              <a:rPr lang="zh-CN" altLang="en-US" dirty="0">
                <a:cs typeface="+mn-ea"/>
                <a:sym typeface="+mn-lt"/>
              </a:rPr>
              <a:t>霸王别姬</a:t>
            </a:r>
            <a:r>
              <a:rPr lang="en-US" altLang="zh-CN" dirty="0">
                <a:cs typeface="+mn-ea"/>
                <a:sym typeface="+mn-lt"/>
              </a:rPr>
              <a:t>》</a:t>
            </a:r>
            <a:r>
              <a:rPr lang="zh-CN" altLang="en-US" dirty="0">
                <a:cs typeface="+mn-ea"/>
                <a:sym typeface="+mn-lt"/>
              </a:rPr>
              <a:t>有太多太多感人至深的神来之笔。这部电影浓缩了中国近一个世纪的历史，也是中国史上一个灾难深重的时代。它把时代的转换与人物命运的转折紧密相连，结合社会性和民族性去表现人性的发展，又以人物命运来反映当时现实，使几者达到完美融合。同时，</a:t>
            </a:r>
            <a:r>
              <a:rPr lang="en-US" altLang="zh-CN" dirty="0">
                <a:cs typeface="+mn-ea"/>
                <a:sym typeface="+mn-lt"/>
              </a:rPr>
              <a:t>《</a:t>
            </a:r>
            <a:r>
              <a:rPr lang="zh-CN" altLang="en-US" dirty="0">
                <a:cs typeface="+mn-ea"/>
                <a:sym typeface="+mn-lt"/>
              </a:rPr>
              <a:t>霸王别姬</a:t>
            </a:r>
            <a:r>
              <a:rPr lang="en-US" altLang="zh-CN" dirty="0">
                <a:cs typeface="+mn-ea"/>
                <a:sym typeface="+mn-lt"/>
              </a:rPr>
              <a:t>》</a:t>
            </a:r>
            <a:r>
              <a:rPr lang="zh-CN" altLang="en-US" dirty="0">
                <a:cs typeface="+mn-ea"/>
                <a:sym typeface="+mn-lt"/>
              </a:rPr>
              <a:t>生逢其时，在九十年代精英文化，主流文化，大众文化三足鼎立时期，它找到了极好的契合点。综合以上种种，使此影片得以一直屹立于中国百年电影难以逾越的高峰。 </a:t>
            </a:r>
          </a:p>
        </p:txBody>
      </p:sp>
      <p:pic>
        <p:nvPicPr>
          <p:cNvPr id="6" name="Picture 8" descr="u=2998593249,4202602149&amp;fm=56">
            <a:extLst>
              <a:ext uri="{FF2B5EF4-FFF2-40B4-BE49-F238E27FC236}">
                <a16:creationId xmlns:a16="http://schemas.microsoft.com/office/drawing/2014/main" id="{22C8A963-80BB-4DD8-A93D-693946AC4437}"/>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690649" y="2131297"/>
            <a:ext cx="2441776" cy="3575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u=2779293266,1561583998&amp;fm=23&amp;gp=0">
            <a:extLst>
              <a:ext uri="{FF2B5EF4-FFF2-40B4-BE49-F238E27FC236}">
                <a16:creationId xmlns:a16="http://schemas.microsoft.com/office/drawing/2014/main" id="{DA5C5751-F735-47EE-801B-C4C74277A954}"/>
              </a:ext>
            </a:extLst>
          </p:cNvPr>
          <p:cNvPicPr>
            <a:picLocks noChangeAspect="1" noChangeArrowheads="1"/>
          </p:cNvPicPr>
          <p:nvPr/>
        </p:nvPicPr>
        <p:blipFill>
          <a:blip r:embed="rId4"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399590" y="2136281"/>
            <a:ext cx="2324618" cy="1492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u=2953192861,1342504077&amp;fm=21&amp;gp=0">
            <a:extLst>
              <a:ext uri="{FF2B5EF4-FFF2-40B4-BE49-F238E27FC236}">
                <a16:creationId xmlns:a16="http://schemas.microsoft.com/office/drawing/2014/main" id="{8929D068-58DD-4771-BF53-8D2A51EE5AD4}"/>
              </a:ext>
            </a:extLst>
          </p:cNvPr>
          <p:cNvPicPr>
            <a:picLocks noChangeAspect="1" noChangeArrowheads="1"/>
          </p:cNvPicPr>
          <p:nvPr/>
        </p:nvPicPr>
        <p:blipFill>
          <a:blip r:embed="rId5">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399591" y="3918930"/>
            <a:ext cx="2324618" cy="1717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446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756E74A-7599-44A0-A177-7B7867B7726F}"/>
              </a:ext>
            </a:extLst>
          </p:cNvPr>
          <p:cNvSpPr txBox="1"/>
          <p:nvPr/>
        </p:nvSpPr>
        <p:spPr>
          <a:xfrm>
            <a:off x="3703899" y="509831"/>
            <a:ext cx="3850511" cy="2646878"/>
          </a:xfrm>
          <a:prstGeom prst="rect">
            <a:avLst/>
          </a:prstGeom>
          <a:noFill/>
        </p:spPr>
        <p:txBody>
          <a:bodyPr wrap="square" rtlCol="0">
            <a:spAutoFit/>
          </a:bodyPr>
          <a:lstStyle/>
          <a:p>
            <a:r>
              <a:rPr lang="zh-CN" altLang="en-US" sz="16600" dirty="0">
                <a:solidFill>
                  <a:schemeClr val="bg1"/>
                </a:solidFill>
                <a:latin typeface="方正粗黑宋简体" panose="02000000000000000000" pitchFamily="2" charset="-122"/>
                <a:ea typeface="方正粗黑宋简体" panose="02000000000000000000" pitchFamily="2" charset="-122"/>
                <a:cs typeface="+mn-ea"/>
                <a:sym typeface="+mn-lt"/>
              </a:rPr>
              <a:t>电</a:t>
            </a:r>
          </a:p>
        </p:txBody>
      </p:sp>
      <p:sp>
        <p:nvSpPr>
          <p:cNvPr id="7" name="矩形 6">
            <a:extLst>
              <a:ext uri="{FF2B5EF4-FFF2-40B4-BE49-F238E27FC236}">
                <a16:creationId xmlns:a16="http://schemas.microsoft.com/office/drawing/2014/main" id="{75902ED2-0355-44B2-AE43-4C8BAB3D2AC8}"/>
              </a:ext>
            </a:extLst>
          </p:cNvPr>
          <p:cNvSpPr/>
          <p:nvPr/>
        </p:nvSpPr>
        <p:spPr>
          <a:xfrm>
            <a:off x="858189" y="919541"/>
            <a:ext cx="3249608" cy="3770263"/>
          </a:xfrm>
          <a:prstGeom prst="rect">
            <a:avLst/>
          </a:prstGeom>
        </p:spPr>
        <p:txBody>
          <a:bodyPr wrap="none">
            <a:spAutoFit/>
          </a:bodyPr>
          <a:lstStyle/>
          <a:p>
            <a:r>
              <a:rPr lang="zh-CN" altLang="en-US" sz="23900" dirty="0">
                <a:solidFill>
                  <a:schemeClr val="bg1"/>
                </a:solidFill>
                <a:latin typeface="方正粗黑宋简体" panose="02000000000000000000" pitchFamily="2" charset="-122"/>
                <a:ea typeface="方正粗黑宋简体" panose="02000000000000000000" pitchFamily="2" charset="-122"/>
                <a:cs typeface="+mn-ea"/>
                <a:sym typeface="+mn-lt"/>
              </a:rPr>
              <a:t>影</a:t>
            </a:r>
            <a:endParaRPr lang="zh-CN" altLang="en-US" sz="3600" dirty="0">
              <a:latin typeface="方正粗黑宋简体" panose="02000000000000000000" pitchFamily="2" charset="-122"/>
              <a:ea typeface="方正粗黑宋简体" panose="02000000000000000000" pitchFamily="2" charset="-122"/>
              <a:cs typeface="+mn-ea"/>
              <a:sym typeface="+mn-lt"/>
            </a:endParaRPr>
          </a:p>
        </p:txBody>
      </p:sp>
      <p:sp>
        <p:nvSpPr>
          <p:cNvPr id="10" name="椭圆 9">
            <a:extLst>
              <a:ext uri="{FF2B5EF4-FFF2-40B4-BE49-F238E27FC236}">
                <a16:creationId xmlns:a16="http://schemas.microsoft.com/office/drawing/2014/main" id="{813DD5E5-4123-4E33-AD3F-98B1FA8DEE46}"/>
              </a:ext>
            </a:extLst>
          </p:cNvPr>
          <p:cNvSpPr/>
          <p:nvPr/>
        </p:nvSpPr>
        <p:spPr>
          <a:xfrm>
            <a:off x="4907666" y="2899458"/>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之</a:t>
            </a:r>
          </a:p>
        </p:txBody>
      </p:sp>
      <p:sp>
        <p:nvSpPr>
          <p:cNvPr id="11" name="椭圆 10">
            <a:extLst>
              <a:ext uri="{FF2B5EF4-FFF2-40B4-BE49-F238E27FC236}">
                <a16:creationId xmlns:a16="http://schemas.microsoft.com/office/drawing/2014/main" id="{8045239C-4406-40E8-BEA8-BAC2858E654C}"/>
              </a:ext>
            </a:extLst>
          </p:cNvPr>
          <p:cNvSpPr/>
          <p:nvPr/>
        </p:nvSpPr>
        <p:spPr>
          <a:xfrm>
            <a:off x="6206673" y="2902352"/>
            <a:ext cx="1053296" cy="1053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solidFill>
                <a:cs typeface="+mn-ea"/>
                <a:sym typeface="+mn-lt"/>
              </a:rPr>
              <a:t>旅</a:t>
            </a:r>
          </a:p>
        </p:txBody>
      </p:sp>
      <p:sp>
        <p:nvSpPr>
          <p:cNvPr id="12" name="矩形 11">
            <a:extLst>
              <a:ext uri="{FF2B5EF4-FFF2-40B4-BE49-F238E27FC236}">
                <a16:creationId xmlns:a16="http://schemas.microsoft.com/office/drawing/2014/main" id="{3E89AD68-33BC-44D5-B00C-925085B41448}"/>
              </a:ext>
            </a:extLst>
          </p:cNvPr>
          <p:cNvSpPr/>
          <p:nvPr/>
        </p:nvSpPr>
        <p:spPr>
          <a:xfrm>
            <a:off x="4618674" y="4076344"/>
            <a:ext cx="2954655" cy="646331"/>
          </a:xfrm>
          <a:prstGeom prst="rect">
            <a:avLst/>
          </a:prstGeom>
        </p:spPr>
        <p:txBody>
          <a:bodyPr wrap="none">
            <a:spAutoFit/>
          </a:bodyPr>
          <a:lstStyle/>
          <a:p>
            <a:pPr algn="ctr"/>
            <a:r>
              <a:rPr lang="zh-CN" altLang="en-US" sz="3600" b="1" dirty="0">
                <a:solidFill>
                  <a:schemeClr val="bg1"/>
                </a:solidFill>
                <a:cs typeface="+mn-ea"/>
                <a:sym typeface="+mn-lt"/>
              </a:rPr>
              <a:t>谢谢您的观看</a:t>
            </a:r>
          </a:p>
        </p:txBody>
      </p:sp>
      <p:pic>
        <p:nvPicPr>
          <p:cNvPr id="14" name="图片 13">
            <a:extLst>
              <a:ext uri="{FF2B5EF4-FFF2-40B4-BE49-F238E27FC236}">
                <a16:creationId xmlns:a16="http://schemas.microsoft.com/office/drawing/2014/main" id="{092B0778-3C00-4CE2-9ADD-ED5F06B0B1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4486" y="24246"/>
            <a:ext cx="5027514" cy="2875212"/>
          </a:xfrm>
          <a:prstGeom prst="rect">
            <a:avLst/>
          </a:prstGeom>
        </p:spPr>
      </p:pic>
      <p:pic>
        <p:nvPicPr>
          <p:cNvPr id="15" name="图片 14">
            <a:extLst>
              <a:ext uri="{FF2B5EF4-FFF2-40B4-BE49-F238E27FC236}">
                <a16:creationId xmlns:a16="http://schemas.microsoft.com/office/drawing/2014/main" id="{30DDADDE-72DD-464B-A0DE-0A06267C7F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flipV="1">
            <a:off x="0" y="4526316"/>
            <a:ext cx="4118725" cy="2355480"/>
          </a:xfrm>
          <a:prstGeom prst="rect">
            <a:avLst/>
          </a:prstGeom>
        </p:spPr>
      </p:pic>
    </p:spTree>
    <p:extLst>
      <p:ext uri="{BB962C8B-B14F-4D97-AF65-F5344CB8AC3E}">
        <p14:creationId xmlns:p14="http://schemas.microsoft.com/office/powerpoint/2010/main" val="11898913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xmlns:a16="http://schemas.microsoft.com/office/drawing/2014/main">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a16="http://schemas.microsoft.com/office/drawing/2014/main" id="{83DAEC13-3BB4-4876-963D-D7D20040C7E1}"/>
              </a:ext>
            </a:extLst>
          </p:cNvPr>
          <p:cNvSpPr/>
          <p:nvPr/>
        </p:nvSpPr>
        <p:spPr>
          <a:xfrm>
            <a:off x="6096000" y="2967335"/>
            <a:ext cx="3647152" cy="923330"/>
          </a:xfrm>
          <a:prstGeom prst="rect">
            <a:avLst/>
          </a:prstGeom>
        </p:spPr>
        <p:txBody>
          <a:bodyPr wrap="none">
            <a:spAutoFit/>
          </a:bodyPr>
          <a:lstStyle/>
          <a:p>
            <a:r>
              <a:rPr lang="zh-CN" altLang="en-US" sz="5400" b="1" dirty="0">
                <a:solidFill>
                  <a:schemeClr val="bg1"/>
                </a:solidFill>
                <a:cs typeface="+mn-ea"/>
                <a:sym typeface="+mn-lt"/>
              </a:rPr>
              <a:t>什么是电影</a:t>
            </a:r>
          </a:p>
        </p:txBody>
      </p:sp>
      <p:pic>
        <p:nvPicPr>
          <p:cNvPr id="10" name="图片 9">
            <a:extLst>
              <a:ext uri="{FF2B5EF4-FFF2-40B4-BE49-F238E27FC236}">
                <a16:creationId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EB640FA0-0C14-4E4D-A890-3AB899BBB981}"/>
              </a:ext>
            </a:extLst>
          </p:cNvPr>
          <p:cNvSpPr txBox="1"/>
          <p:nvPr/>
        </p:nvSpPr>
        <p:spPr>
          <a:xfrm>
            <a:off x="162050" y="177755"/>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ONE</a:t>
            </a:r>
            <a:endParaRPr lang="zh-CN" altLang="en-US" sz="4800" b="1" dirty="0">
              <a:solidFill>
                <a:schemeClr val="bg1"/>
              </a:solidFill>
              <a:cs typeface="+mn-ea"/>
              <a:sym typeface="+mn-lt"/>
            </a:endParaRPr>
          </a:p>
        </p:txBody>
      </p:sp>
      <p:sp>
        <p:nvSpPr>
          <p:cNvPr id="42" name="文本框 41">
            <a:extLst>
              <a:ext uri="{FF2B5EF4-FFF2-40B4-BE49-F238E27FC236}">
                <a16:creationId xmlns:a16="http://schemas.microsoft.com/office/drawing/2014/main" id="{BFEFF28D-179C-4917-BC99-99FD7DBD46F9}"/>
              </a:ext>
            </a:extLst>
          </p:cNvPr>
          <p:cNvSpPr txBox="1"/>
          <p:nvPr/>
        </p:nvSpPr>
        <p:spPr>
          <a:xfrm>
            <a:off x="7919576" y="5917760"/>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ONE</a:t>
            </a:r>
            <a:endParaRPr lang="zh-CN" altLang="en-US" sz="4800" b="1" dirty="0">
              <a:solidFill>
                <a:schemeClr val="bg1"/>
              </a:solidFill>
              <a:cs typeface="+mn-ea"/>
              <a:sym typeface="+mn-lt"/>
            </a:endParaRPr>
          </a:p>
        </p:txBody>
      </p:sp>
      <p:sp>
        <p:nvSpPr>
          <p:cNvPr id="43" name="平行四边形 42">
            <a:extLst>
              <a:ext uri="{FF2B5EF4-FFF2-40B4-BE49-F238E27FC236}">
                <a16:creationId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02201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F43068-BFD7-48E6-9937-3834536615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2192" y="981797"/>
            <a:ext cx="5271410" cy="5876203"/>
          </a:xfrm>
          <a:prstGeom prst="rect">
            <a:avLst/>
          </a:prstGeom>
        </p:spPr>
      </p:pic>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什么是电影</a:t>
            </a:r>
          </a:p>
        </p:txBody>
      </p:sp>
      <p:sp>
        <p:nvSpPr>
          <p:cNvPr id="4" name="矩形 3">
            <a:extLst>
              <a:ext uri="{FF2B5EF4-FFF2-40B4-BE49-F238E27FC236}">
                <a16:creationId xmlns:a16="http://schemas.microsoft.com/office/drawing/2014/main" id="{9B86C996-87D1-4C9A-913C-882A75948FCC}"/>
              </a:ext>
            </a:extLst>
          </p:cNvPr>
          <p:cNvSpPr/>
          <p:nvPr/>
        </p:nvSpPr>
        <p:spPr>
          <a:xfrm>
            <a:off x="1306139" y="2577488"/>
            <a:ext cx="7095281" cy="2585323"/>
          </a:xfrm>
          <a:prstGeom prst="rect">
            <a:avLst/>
          </a:prstGeom>
        </p:spPr>
        <p:txBody>
          <a:bodyPr wrap="square">
            <a:spAutoFit/>
          </a:bodyPr>
          <a:lstStyle/>
          <a:p>
            <a:pPr>
              <a:lnSpc>
                <a:spcPct val="150000"/>
              </a:lnSpc>
            </a:pPr>
            <a:r>
              <a:rPr lang="zh-CN" altLang="en-US" dirty="0">
                <a:cs typeface="+mn-ea"/>
                <a:sym typeface="+mn-lt"/>
              </a:rPr>
              <a:t>电影是一种综合艺术，</a:t>
            </a:r>
          </a:p>
          <a:p>
            <a:pPr>
              <a:lnSpc>
                <a:spcPct val="150000"/>
              </a:lnSpc>
            </a:pPr>
            <a:r>
              <a:rPr lang="zh-CN" altLang="en-US" dirty="0">
                <a:cs typeface="+mn-ea"/>
                <a:sym typeface="+mn-lt"/>
              </a:rPr>
              <a:t>用强灯光把拍摄的形象连续放映在银幕上，</a:t>
            </a:r>
          </a:p>
          <a:p>
            <a:pPr>
              <a:lnSpc>
                <a:spcPct val="150000"/>
              </a:lnSpc>
            </a:pPr>
            <a:r>
              <a:rPr lang="zh-CN" altLang="en-US" dirty="0">
                <a:cs typeface="+mn-ea"/>
                <a:sym typeface="+mn-lt"/>
              </a:rPr>
              <a:t>看起来像实在活动的形象。</a:t>
            </a:r>
            <a:endParaRPr lang="en-US" altLang="zh-CN" dirty="0">
              <a:cs typeface="+mn-ea"/>
              <a:sym typeface="+mn-lt"/>
            </a:endParaRPr>
          </a:p>
          <a:p>
            <a:pPr>
              <a:lnSpc>
                <a:spcPct val="150000"/>
              </a:lnSpc>
            </a:pPr>
            <a:endParaRPr lang="zh-CN" altLang="en-US" dirty="0">
              <a:cs typeface="+mn-ea"/>
              <a:sym typeface="+mn-lt"/>
            </a:endParaRPr>
          </a:p>
          <a:p>
            <a:pPr>
              <a:lnSpc>
                <a:spcPct val="150000"/>
              </a:lnSpc>
            </a:pPr>
            <a:r>
              <a:rPr lang="zh-CN" altLang="en-US" dirty="0">
                <a:cs typeface="+mn-ea"/>
                <a:sym typeface="+mn-lt"/>
              </a:rPr>
              <a:t>从有声电影到现在，</a:t>
            </a:r>
          </a:p>
          <a:p>
            <a:pPr>
              <a:lnSpc>
                <a:spcPct val="150000"/>
              </a:lnSpc>
            </a:pPr>
            <a:r>
              <a:rPr lang="zh-CN" altLang="en-US" dirty="0">
                <a:cs typeface="+mn-ea"/>
                <a:sym typeface="+mn-lt"/>
              </a:rPr>
              <a:t>已经发展到了科技的时代</a:t>
            </a:r>
            <a:r>
              <a:rPr lang="en-US" altLang="zh-CN" dirty="0">
                <a:cs typeface="+mn-ea"/>
                <a:sym typeface="+mn-lt"/>
              </a:rPr>
              <a:t>----</a:t>
            </a:r>
            <a:r>
              <a:rPr lang="zh-CN" altLang="en-US" dirty="0">
                <a:cs typeface="+mn-ea"/>
                <a:sym typeface="+mn-lt"/>
              </a:rPr>
              <a:t>运用大量的电脑特技制作。</a:t>
            </a:r>
          </a:p>
        </p:txBody>
      </p:sp>
      <p:sp>
        <p:nvSpPr>
          <p:cNvPr id="5" name="矩形 4">
            <a:extLst>
              <a:ext uri="{FF2B5EF4-FFF2-40B4-BE49-F238E27FC236}">
                <a16:creationId xmlns:a16="http://schemas.microsoft.com/office/drawing/2014/main" id="{CFF7E7D2-36F4-4E73-B237-617BCE4F6692}"/>
              </a:ext>
            </a:extLst>
          </p:cNvPr>
          <p:cNvSpPr/>
          <p:nvPr/>
        </p:nvSpPr>
        <p:spPr>
          <a:xfrm>
            <a:off x="1306139" y="1609998"/>
            <a:ext cx="4584781" cy="830997"/>
          </a:xfrm>
          <a:prstGeom prst="rect">
            <a:avLst/>
          </a:prstGeom>
        </p:spPr>
        <p:txBody>
          <a:bodyPr wrap="none">
            <a:spAutoFit/>
          </a:bodyPr>
          <a:lstStyle/>
          <a:p>
            <a:r>
              <a:rPr lang="en-US" altLang="zh-CN" sz="4800" b="1" dirty="0">
                <a:solidFill>
                  <a:srgbClr val="000000"/>
                </a:solidFill>
                <a:cs typeface="+mn-ea"/>
                <a:sym typeface="+mn-lt"/>
              </a:rPr>
              <a:t>What's</a:t>
            </a:r>
            <a:r>
              <a:rPr lang="en-US" altLang="zh-CN" sz="3200" b="1" dirty="0">
                <a:solidFill>
                  <a:srgbClr val="C00000"/>
                </a:solidFill>
                <a:cs typeface="+mn-ea"/>
                <a:sym typeface="+mn-lt"/>
              </a:rPr>
              <a:t> The </a:t>
            </a:r>
            <a:r>
              <a:rPr lang="en-US" altLang="zh-CN" sz="4000" b="1" dirty="0">
                <a:solidFill>
                  <a:srgbClr val="C00000"/>
                </a:solidFill>
                <a:cs typeface="+mn-ea"/>
                <a:sym typeface="+mn-lt"/>
              </a:rPr>
              <a:t>Film</a:t>
            </a:r>
            <a:r>
              <a:rPr lang="en-US" altLang="zh-CN" sz="3200" b="1" dirty="0">
                <a:solidFill>
                  <a:srgbClr val="C00000"/>
                </a:solidFill>
                <a:cs typeface="+mn-ea"/>
                <a:sym typeface="+mn-lt"/>
              </a:rPr>
              <a:t>?</a:t>
            </a:r>
          </a:p>
        </p:txBody>
      </p:sp>
    </p:spTree>
    <p:extLst>
      <p:ext uri="{BB962C8B-B14F-4D97-AF65-F5344CB8AC3E}">
        <p14:creationId xmlns:p14="http://schemas.microsoft.com/office/powerpoint/2010/main" val="37022282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780701" y="552534"/>
            <a:ext cx="2605405" cy="400110"/>
          </a:xfrm>
          <a:prstGeom prst="rect">
            <a:avLst/>
          </a:prstGeom>
        </p:spPr>
        <p:txBody>
          <a:bodyPr>
            <a:spAutoFit/>
          </a:bodyPr>
          <a:lstStyle/>
          <a:p>
            <a:r>
              <a:rPr lang="zh-CN" altLang="en-US" sz="2000" b="1" dirty="0">
                <a:cs typeface="+mn-ea"/>
                <a:sym typeface="+mn-lt"/>
              </a:rPr>
              <a:t>什么是电影</a:t>
            </a:r>
          </a:p>
        </p:txBody>
      </p:sp>
      <p:sp>
        <p:nvSpPr>
          <p:cNvPr id="3" name="矩形 2">
            <a:extLst>
              <a:ext uri="{FF2B5EF4-FFF2-40B4-BE49-F238E27FC236}">
                <a16:creationId xmlns:a16="http://schemas.microsoft.com/office/drawing/2014/main" id="{B0C8C123-F1CD-4091-B463-A68BEB675354}"/>
              </a:ext>
            </a:extLst>
          </p:cNvPr>
          <p:cNvSpPr/>
          <p:nvPr/>
        </p:nvSpPr>
        <p:spPr>
          <a:xfrm>
            <a:off x="5784045" y="2105818"/>
            <a:ext cx="5297347" cy="3000821"/>
          </a:xfrm>
          <a:prstGeom prst="rect">
            <a:avLst/>
          </a:prstGeom>
        </p:spPr>
        <p:txBody>
          <a:bodyPr wrap="square">
            <a:spAutoFit/>
          </a:bodyPr>
          <a:lstStyle/>
          <a:p>
            <a:pPr>
              <a:lnSpc>
                <a:spcPct val="150000"/>
              </a:lnSpc>
            </a:pPr>
            <a:r>
              <a:rPr lang="en-US" altLang="zh-CN" dirty="0">
                <a:cs typeface="+mn-ea"/>
                <a:sym typeface="+mn-lt"/>
              </a:rPr>
              <a:t>       In 1895, French brothers Auguste Lumiere and Louis Lumiere showed their invention of movie projector to the public.</a:t>
            </a:r>
          </a:p>
          <a:p>
            <a:pPr>
              <a:lnSpc>
                <a:spcPct val="150000"/>
              </a:lnSpc>
            </a:pPr>
            <a:endParaRPr lang="en-US" altLang="zh-CN" dirty="0">
              <a:cs typeface="+mn-ea"/>
              <a:sym typeface="+mn-lt"/>
            </a:endParaRPr>
          </a:p>
          <a:p>
            <a:pPr>
              <a:lnSpc>
                <a:spcPct val="150000"/>
              </a:lnSpc>
            </a:pPr>
            <a:r>
              <a:rPr lang="en-US" altLang="zh-CN" dirty="0">
                <a:cs typeface="+mn-ea"/>
                <a:sym typeface="+mn-lt"/>
              </a:rPr>
              <a:t>      1895</a:t>
            </a:r>
            <a:r>
              <a:rPr lang="zh-CN" altLang="en-US" dirty="0">
                <a:cs typeface="+mn-ea"/>
                <a:sym typeface="+mn-lt"/>
              </a:rPr>
              <a:t>年</a:t>
            </a:r>
            <a:r>
              <a:rPr lang="en-US" altLang="zh-CN" dirty="0">
                <a:cs typeface="+mn-ea"/>
                <a:sym typeface="+mn-lt"/>
              </a:rPr>
              <a:t>2</a:t>
            </a:r>
            <a:r>
              <a:rPr lang="zh-CN" altLang="en-US" dirty="0">
                <a:cs typeface="+mn-ea"/>
                <a:sym typeface="+mn-lt"/>
              </a:rPr>
              <a:t>月</a:t>
            </a:r>
            <a:r>
              <a:rPr lang="en-US" altLang="zh-CN" dirty="0">
                <a:cs typeface="+mn-ea"/>
                <a:sym typeface="+mn-lt"/>
              </a:rPr>
              <a:t>28</a:t>
            </a:r>
            <a:r>
              <a:rPr lang="zh-CN" altLang="en-US" dirty="0">
                <a:cs typeface="+mn-ea"/>
                <a:sym typeface="+mn-lt"/>
              </a:rPr>
              <a:t>日，卢米艾尔兄弟在巴黎卡普辛路</a:t>
            </a:r>
            <a:r>
              <a:rPr lang="en-US" altLang="zh-CN" dirty="0">
                <a:cs typeface="+mn-ea"/>
                <a:sym typeface="+mn-lt"/>
              </a:rPr>
              <a:t>14</a:t>
            </a:r>
            <a:r>
              <a:rPr lang="zh-CN" altLang="en-US" dirty="0">
                <a:cs typeface="+mn-ea"/>
                <a:sym typeface="+mn-lt"/>
              </a:rPr>
              <a:t>号咖啡馆的成功放映，正式标志着“电影时代”的来临。</a:t>
            </a:r>
          </a:p>
        </p:txBody>
      </p:sp>
      <p:pic>
        <p:nvPicPr>
          <p:cNvPr id="4" name="Picture 4" descr="wyzlt051532">
            <a:extLst>
              <a:ext uri="{FF2B5EF4-FFF2-40B4-BE49-F238E27FC236}">
                <a16:creationId xmlns:a16="http://schemas.microsoft.com/office/drawing/2014/main" id="{FCA82E85-CD82-45FC-8123-971F05BBFC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529" y="2105818"/>
            <a:ext cx="3529013" cy="2646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689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a16="http://schemas.microsoft.com/office/drawing/2014/main" id="{83DAEC13-3BB4-4876-963D-D7D20040C7E1}"/>
              </a:ext>
            </a:extLst>
          </p:cNvPr>
          <p:cNvSpPr/>
          <p:nvPr/>
        </p:nvSpPr>
        <p:spPr>
          <a:xfrm>
            <a:off x="6096000" y="2967335"/>
            <a:ext cx="5724644" cy="923330"/>
          </a:xfrm>
          <a:prstGeom prst="rect">
            <a:avLst/>
          </a:prstGeom>
        </p:spPr>
        <p:txBody>
          <a:bodyPr wrap="none">
            <a:spAutoFit/>
          </a:bodyPr>
          <a:lstStyle/>
          <a:p>
            <a:r>
              <a:rPr lang="zh-CN" altLang="en-US" sz="5400" b="1" dirty="0">
                <a:solidFill>
                  <a:schemeClr val="bg1"/>
                </a:solidFill>
                <a:cs typeface="+mn-ea"/>
                <a:sym typeface="+mn-lt"/>
              </a:rPr>
              <a:t>著名电影节与奖项</a:t>
            </a:r>
          </a:p>
        </p:txBody>
      </p:sp>
      <p:pic>
        <p:nvPicPr>
          <p:cNvPr id="10" name="图片 9">
            <a:extLst>
              <a:ext uri="{FF2B5EF4-FFF2-40B4-BE49-F238E27FC236}">
                <a16:creationId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EB640FA0-0C14-4E4D-A890-3AB899BBB981}"/>
              </a:ext>
            </a:extLst>
          </p:cNvPr>
          <p:cNvSpPr txBox="1"/>
          <p:nvPr/>
        </p:nvSpPr>
        <p:spPr>
          <a:xfrm>
            <a:off x="162050" y="177755"/>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TWO</a:t>
            </a:r>
            <a:endParaRPr lang="zh-CN" altLang="en-US" sz="4800" b="1" dirty="0">
              <a:solidFill>
                <a:schemeClr val="bg1"/>
              </a:solidFill>
              <a:cs typeface="+mn-ea"/>
              <a:sym typeface="+mn-lt"/>
            </a:endParaRPr>
          </a:p>
        </p:txBody>
      </p:sp>
      <p:sp>
        <p:nvSpPr>
          <p:cNvPr id="42" name="文本框 41">
            <a:extLst>
              <a:ext uri="{FF2B5EF4-FFF2-40B4-BE49-F238E27FC236}">
                <a16:creationId xmlns:a16="http://schemas.microsoft.com/office/drawing/2014/main" id="{BFEFF28D-179C-4917-BC99-99FD7DBD46F9}"/>
              </a:ext>
            </a:extLst>
          </p:cNvPr>
          <p:cNvSpPr txBox="1"/>
          <p:nvPr/>
        </p:nvSpPr>
        <p:spPr>
          <a:xfrm>
            <a:off x="7919576" y="5917760"/>
            <a:ext cx="3583776" cy="830997"/>
          </a:xfrm>
          <a:prstGeom prst="rect">
            <a:avLst/>
          </a:prstGeom>
          <a:noFill/>
        </p:spPr>
        <p:txBody>
          <a:bodyPr wrap="square" rtlCol="0">
            <a:spAutoFit/>
          </a:bodyPr>
          <a:lstStyle/>
          <a:p>
            <a:r>
              <a:rPr lang="en-US" altLang="zh-CN" sz="4800" b="1" dirty="0">
                <a:solidFill>
                  <a:schemeClr val="bg1"/>
                </a:solidFill>
                <a:cs typeface="+mn-ea"/>
                <a:sym typeface="+mn-lt"/>
              </a:rPr>
              <a:t>PART TWO</a:t>
            </a:r>
            <a:endParaRPr lang="zh-CN" altLang="en-US" sz="4800" b="1" dirty="0">
              <a:solidFill>
                <a:schemeClr val="bg1"/>
              </a:solidFill>
              <a:cs typeface="+mn-ea"/>
              <a:sym typeface="+mn-lt"/>
            </a:endParaRPr>
          </a:p>
        </p:txBody>
      </p:sp>
      <p:sp>
        <p:nvSpPr>
          <p:cNvPr id="43" name="平行四边形 42">
            <a:extLst>
              <a:ext uri="{FF2B5EF4-FFF2-40B4-BE49-F238E27FC236}">
                <a16:creationId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7896124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著名电影节与奖项</a:t>
            </a:r>
          </a:p>
        </p:txBody>
      </p:sp>
      <p:sp>
        <p:nvSpPr>
          <p:cNvPr id="3" name="矩形 2">
            <a:extLst>
              <a:ext uri="{FF2B5EF4-FFF2-40B4-BE49-F238E27FC236}">
                <a16:creationId xmlns:a16="http://schemas.microsoft.com/office/drawing/2014/main" id="{E07F2B19-FA04-4A64-BEDE-5AD9BE85C752}"/>
              </a:ext>
            </a:extLst>
          </p:cNvPr>
          <p:cNvSpPr/>
          <p:nvPr/>
        </p:nvSpPr>
        <p:spPr>
          <a:xfrm>
            <a:off x="1172901" y="1537552"/>
            <a:ext cx="6096000" cy="3831818"/>
          </a:xfrm>
          <a:prstGeom prst="rect">
            <a:avLst/>
          </a:prstGeom>
        </p:spPr>
        <p:txBody>
          <a:bodyPr>
            <a:spAutoFit/>
          </a:bodyPr>
          <a:lstStyle/>
          <a:p>
            <a:pPr marL="285750" indent="-285750">
              <a:lnSpc>
                <a:spcPct val="150000"/>
              </a:lnSpc>
              <a:buClr>
                <a:srgbClr val="C00000"/>
              </a:buClr>
              <a:buFont typeface="Arial" panose="020B0604020202020204" pitchFamily="34" charset="0"/>
              <a:buChar char="•"/>
            </a:pPr>
            <a:r>
              <a:rPr lang="zh-CN" altLang="en-US" b="1" dirty="0">
                <a:cs typeface="+mn-ea"/>
                <a:sym typeface="+mn-lt"/>
              </a:rPr>
              <a:t>美国奥斯卡                                   金像奖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意大利威尼斯国际电影节               金狮奖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法国戛纳国际电影节                     金棕榈奖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德国柏林国际电影节                     金熊奖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俄罗斯莫斯科国际电影节              圣</a:t>
            </a:r>
            <a:r>
              <a:rPr lang="en-US" altLang="zh-CN" b="1" dirty="0">
                <a:cs typeface="+mn-ea"/>
                <a:sym typeface="+mn-lt"/>
              </a:rPr>
              <a:t>·</a:t>
            </a:r>
            <a:r>
              <a:rPr lang="zh-CN" altLang="en-US" b="1" dirty="0">
                <a:cs typeface="+mn-ea"/>
                <a:sym typeface="+mn-lt"/>
              </a:rPr>
              <a:t>乔治奖</a:t>
            </a:r>
          </a:p>
          <a:p>
            <a:pPr marL="285750" indent="-285750">
              <a:lnSpc>
                <a:spcPct val="150000"/>
              </a:lnSpc>
              <a:buClr>
                <a:srgbClr val="C00000"/>
              </a:buClr>
              <a:buFont typeface="Arial" panose="020B0604020202020204" pitchFamily="34" charset="0"/>
              <a:buChar char="•"/>
            </a:pPr>
            <a:r>
              <a:rPr lang="zh-CN" altLang="en-US" b="1" dirty="0">
                <a:cs typeface="+mn-ea"/>
                <a:sym typeface="+mn-lt"/>
              </a:rPr>
              <a:t>日本东京国际电影节                     东京大奖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埃及开罗国际电影节                     金字塔奖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捷克卡罗维法利国际电影节           水晶球奖    </a:t>
            </a:r>
          </a:p>
          <a:p>
            <a:pPr marL="285750" indent="-285750">
              <a:lnSpc>
                <a:spcPct val="150000"/>
              </a:lnSpc>
              <a:buClr>
                <a:srgbClr val="C00000"/>
              </a:buClr>
              <a:buFont typeface="Arial" panose="020B0604020202020204" pitchFamily="34" charset="0"/>
              <a:buChar char="•"/>
            </a:pPr>
            <a:r>
              <a:rPr lang="zh-CN" altLang="en-US" b="1" dirty="0">
                <a:cs typeface="+mn-ea"/>
                <a:sym typeface="+mn-lt"/>
              </a:rPr>
              <a:t>加拿大蒙特利尔国际电影节           美洲大奖</a:t>
            </a:r>
          </a:p>
        </p:txBody>
      </p:sp>
      <p:pic>
        <p:nvPicPr>
          <p:cNvPr id="4" name="Picture 11" descr="1_200801091402012">
            <a:extLst>
              <a:ext uri="{FF2B5EF4-FFF2-40B4-BE49-F238E27FC236}">
                <a16:creationId xmlns:a16="http://schemas.microsoft.com/office/drawing/2014/main" id="{8E11D9D7-3977-4DAA-B795-7EFCF126811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89709" y="1203918"/>
            <a:ext cx="154309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9dc3cf58a57e4792810a1871">
            <a:extLst>
              <a:ext uri="{FF2B5EF4-FFF2-40B4-BE49-F238E27FC236}">
                <a16:creationId xmlns:a16="http://schemas.microsoft.com/office/drawing/2014/main" id="{E2AC1703-DF4D-48E7-83DF-3B73858D045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0307" y="1203918"/>
            <a:ext cx="17843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u=773915604,3080959307&amp;fm=23&amp;gp=0">
            <a:extLst>
              <a:ext uri="{FF2B5EF4-FFF2-40B4-BE49-F238E27FC236}">
                <a16:creationId xmlns:a16="http://schemas.microsoft.com/office/drawing/2014/main" id="{7961073E-0720-49FE-A19A-9DCD9CF2BDF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87853" y="1203918"/>
            <a:ext cx="14319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rdn_503bc1d0433c6">
            <a:extLst>
              <a:ext uri="{FF2B5EF4-FFF2-40B4-BE49-F238E27FC236}">
                <a16:creationId xmlns:a16="http://schemas.microsoft.com/office/drawing/2014/main" id="{733E9DAC-7A95-4475-8D1A-7EC679C3378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50307" y="3692533"/>
            <a:ext cx="35639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u=2412451888,1361873372&amp;fm=23&amp;gp=0">
            <a:extLst>
              <a:ext uri="{FF2B5EF4-FFF2-40B4-BE49-F238E27FC236}">
                <a16:creationId xmlns:a16="http://schemas.microsoft.com/office/drawing/2014/main" id="{E442EE6B-3DE2-46DA-8829-523F719DD96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187853" y="3692533"/>
            <a:ext cx="1416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769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78247-E5AC-4C00-B6AC-84EBA5F5CAE8}"/>
              </a:ext>
            </a:extLst>
          </p:cNvPr>
          <p:cNvSpPr/>
          <p:nvPr/>
        </p:nvSpPr>
        <p:spPr>
          <a:xfrm>
            <a:off x="1433460" y="552534"/>
            <a:ext cx="2605405" cy="400110"/>
          </a:xfrm>
          <a:prstGeom prst="rect">
            <a:avLst/>
          </a:prstGeom>
        </p:spPr>
        <p:txBody>
          <a:bodyPr>
            <a:spAutoFit/>
          </a:bodyPr>
          <a:lstStyle/>
          <a:p>
            <a:r>
              <a:rPr lang="zh-CN" altLang="en-US" sz="2000" b="1" dirty="0">
                <a:cs typeface="+mn-ea"/>
                <a:sym typeface="+mn-lt"/>
              </a:rPr>
              <a:t>著名电影节与奖项</a:t>
            </a:r>
          </a:p>
        </p:txBody>
      </p:sp>
      <p:sp>
        <p:nvSpPr>
          <p:cNvPr id="3" name="矩形 2">
            <a:extLst>
              <a:ext uri="{FF2B5EF4-FFF2-40B4-BE49-F238E27FC236}">
                <a16:creationId xmlns:a16="http://schemas.microsoft.com/office/drawing/2014/main" id="{8B35936C-00F7-4FCF-B5FF-A0F58DB68A77}"/>
              </a:ext>
            </a:extLst>
          </p:cNvPr>
          <p:cNvSpPr/>
          <p:nvPr/>
        </p:nvSpPr>
        <p:spPr>
          <a:xfrm>
            <a:off x="895109" y="2206580"/>
            <a:ext cx="2437701" cy="258532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b="1" dirty="0">
                <a:cs typeface="+mn-ea"/>
                <a:sym typeface="+mn-lt"/>
              </a:rPr>
              <a:t>台湾金马奖 </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香港金像奖</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中国电影金鸡奖</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大众电影百花奖 </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中国电影华表奖</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中国长春电影节</a:t>
            </a:r>
          </a:p>
        </p:txBody>
      </p:sp>
      <p:sp>
        <p:nvSpPr>
          <p:cNvPr id="4" name="矩形 3">
            <a:extLst>
              <a:ext uri="{FF2B5EF4-FFF2-40B4-BE49-F238E27FC236}">
                <a16:creationId xmlns:a16="http://schemas.microsoft.com/office/drawing/2014/main" id="{C91F963A-4EAD-4E75-B6BC-55DCC2E8C16E}"/>
              </a:ext>
            </a:extLst>
          </p:cNvPr>
          <p:cNvSpPr/>
          <p:nvPr/>
        </p:nvSpPr>
        <p:spPr>
          <a:xfrm>
            <a:off x="3332810" y="2206580"/>
            <a:ext cx="3102715" cy="216982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b="1" dirty="0">
                <a:cs typeface="+mn-ea"/>
                <a:sym typeface="+mn-lt"/>
              </a:rPr>
              <a:t>中国珠海电影节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中国北京大学生电影节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上海国际电影节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北京国际电影节</a:t>
            </a:r>
          </a:p>
          <a:p>
            <a:pPr marL="285750" indent="-285750">
              <a:lnSpc>
                <a:spcPct val="150000"/>
              </a:lnSpc>
              <a:buClr>
                <a:srgbClr val="C00000"/>
              </a:buClr>
              <a:buFont typeface="Wingdings" panose="05000000000000000000" pitchFamily="2" charset="2"/>
              <a:buChar char="l"/>
            </a:pPr>
            <a:r>
              <a:rPr lang="zh-CN" altLang="en-US" b="1" dirty="0">
                <a:cs typeface="+mn-ea"/>
                <a:sym typeface="+mn-lt"/>
              </a:rPr>
              <a:t>中国台北电影节 </a:t>
            </a:r>
          </a:p>
        </p:txBody>
      </p:sp>
      <p:pic>
        <p:nvPicPr>
          <p:cNvPr id="6" name="Picture 19" descr="279759ee3d6d55fb3303f7866d224f4a21a4dd4d">
            <a:extLst>
              <a:ext uri="{FF2B5EF4-FFF2-40B4-BE49-F238E27FC236}">
                <a16:creationId xmlns:a16="http://schemas.microsoft.com/office/drawing/2014/main" id="{ADEECB0B-E09B-461F-B31E-D4C820D70EB8}"/>
              </a:ext>
            </a:extLst>
          </p:cNvPr>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117692" y="3767825"/>
            <a:ext cx="2383837" cy="159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u=3585123974,3196098347&amp;fm=21&amp;gp=0">
            <a:extLst>
              <a:ext uri="{FF2B5EF4-FFF2-40B4-BE49-F238E27FC236}">
                <a16:creationId xmlns:a16="http://schemas.microsoft.com/office/drawing/2014/main" id="{875EA0D8-E8E4-4AB6-A47E-32CD7BA8B620}"/>
              </a:ext>
            </a:extLst>
          </p:cNvPr>
          <p:cNvPicPr>
            <a:picLocks noChangeAspect="1" noChangeArrowheads="1"/>
          </p:cNvPicPr>
          <p:nvPr/>
        </p:nvPicPr>
        <p:blipFill>
          <a:blip r:embed="rId4">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9011957" y="1680697"/>
            <a:ext cx="2489572" cy="173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u=1366641304,792497879&amp;fm=21&amp;gp=0">
            <a:extLst>
              <a:ext uri="{FF2B5EF4-FFF2-40B4-BE49-F238E27FC236}">
                <a16:creationId xmlns:a16="http://schemas.microsoft.com/office/drawing/2014/main" id="{85DCB41C-3A9A-4157-9549-15899C5F87AC}"/>
              </a:ext>
            </a:extLst>
          </p:cNvPr>
          <p:cNvPicPr>
            <a:picLocks noChangeAspect="1" noChangeArrowheads="1"/>
          </p:cNvPicPr>
          <p:nvPr/>
        </p:nvPicPr>
        <p:blipFill>
          <a:blip r:embed="rId5">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234541" y="3767826"/>
            <a:ext cx="2592387" cy="159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1397440338618">
            <a:extLst>
              <a:ext uri="{FF2B5EF4-FFF2-40B4-BE49-F238E27FC236}">
                <a16:creationId xmlns:a16="http://schemas.microsoft.com/office/drawing/2014/main" id="{8657F3C4-0D65-49A4-9D26-7E63F40C7AEB}"/>
              </a:ext>
            </a:extLst>
          </p:cNvPr>
          <p:cNvPicPr>
            <a:picLocks noChangeAspect="1" noChangeArrowheads="1"/>
          </p:cNvPicPr>
          <p:nvPr/>
        </p:nvPicPr>
        <p:blipFill>
          <a:blip r:embed="rId6"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234541" y="1680697"/>
            <a:ext cx="25923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556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par>
                          <p:cTn id="20" fill="hold">
                            <p:stCondLst>
                              <p:cond delay="2500"/>
                            </p:stCondLst>
                            <p:childTnLst>
                              <p:par>
                                <p:cTn id="21" presetID="5"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par>
                          <p:cTn id="24" fill="hold">
                            <p:stCondLst>
                              <p:cond delay="3000"/>
                            </p:stCondLst>
                            <p:childTnLst>
                              <p:par>
                                <p:cTn id="25" presetID="5"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660F091-C54A-4D55-B4A7-8D3891D984A4}"/>
              </a:ext>
            </a:extLst>
          </p:cNvPr>
          <p:cNvSpPr/>
          <p:nvPr/>
        </p:nvSpPr>
        <p:spPr>
          <a:xfrm>
            <a:off x="5622782" y="2509576"/>
            <a:ext cx="6569217" cy="183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a16="http://schemas.microsoft.com/office/drawing/2014/main" id="{83DAEC13-3BB4-4876-963D-D7D20040C7E1}"/>
              </a:ext>
            </a:extLst>
          </p:cNvPr>
          <p:cNvSpPr/>
          <p:nvPr/>
        </p:nvSpPr>
        <p:spPr>
          <a:xfrm>
            <a:off x="6096000" y="2967335"/>
            <a:ext cx="3647152" cy="923330"/>
          </a:xfrm>
          <a:prstGeom prst="rect">
            <a:avLst/>
          </a:prstGeom>
        </p:spPr>
        <p:txBody>
          <a:bodyPr wrap="none">
            <a:spAutoFit/>
          </a:bodyPr>
          <a:lstStyle/>
          <a:p>
            <a:r>
              <a:rPr lang="zh-CN" altLang="en-US" sz="5400" b="1" dirty="0">
                <a:solidFill>
                  <a:schemeClr val="bg1"/>
                </a:solidFill>
                <a:cs typeface="+mn-ea"/>
                <a:sym typeface="+mn-lt"/>
              </a:rPr>
              <a:t>电影的种类</a:t>
            </a:r>
          </a:p>
        </p:txBody>
      </p:sp>
      <p:pic>
        <p:nvPicPr>
          <p:cNvPr id="10" name="图片 9">
            <a:extLst>
              <a:ext uri="{FF2B5EF4-FFF2-40B4-BE49-F238E27FC236}">
                <a16:creationId xmlns:a16="http://schemas.microsoft.com/office/drawing/2014/main" id="{A49167CD-FDCC-42DB-8E1F-67722A9A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85" y="1143000"/>
            <a:ext cx="7280007" cy="4205066"/>
          </a:xfrm>
          <a:prstGeom prst="rect">
            <a:avLst/>
          </a:prstGeom>
        </p:spPr>
      </p:pic>
      <p:sp>
        <p:nvSpPr>
          <p:cNvPr id="11" name="矩形 10">
            <a:extLst>
              <a:ext uri="{FF2B5EF4-FFF2-40B4-BE49-F238E27FC236}">
                <a16:creationId xmlns:a16="http://schemas.microsoft.com/office/drawing/2014/main" id="{0C83EA7C-8176-4AF5-BEFC-CC945FF5E58C}"/>
              </a:ext>
            </a:extLst>
          </p:cNvPr>
          <p:cNvSpPr/>
          <p:nvPr/>
        </p:nvSpPr>
        <p:spPr>
          <a:xfrm>
            <a:off x="770" y="0"/>
            <a:ext cx="12191999"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a:extLst>
              <a:ext uri="{FF2B5EF4-FFF2-40B4-BE49-F238E27FC236}">
                <a16:creationId xmlns:a16="http://schemas.microsoft.com/office/drawing/2014/main" id="{421B602C-23FE-47FE-8047-1BF0139036BC}"/>
              </a:ext>
            </a:extLst>
          </p:cNvPr>
          <p:cNvSpPr/>
          <p:nvPr/>
        </p:nvSpPr>
        <p:spPr>
          <a:xfrm>
            <a:off x="5592810"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平行四边形 12">
            <a:extLst>
              <a:ext uri="{FF2B5EF4-FFF2-40B4-BE49-F238E27FC236}">
                <a16:creationId xmlns:a16="http://schemas.microsoft.com/office/drawing/2014/main" id="{7A93E5B6-3D0C-4BBD-A4B0-0A5D73CF423F}"/>
              </a:ext>
            </a:extLst>
          </p:cNvPr>
          <p:cNvSpPr/>
          <p:nvPr/>
        </p:nvSpPr>
        <p:spPr>
          <a:xfrm>
            <a:off x="6961764"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a:extLst>
              <a:ext uri="{FF2B5EF4-FFF2-40B4-BE49-F238E27FC236}">
                <a16:creationId xmlns:a16="http://schemas.microsoft.com/office/drawing/2014/main" id="{BF0EED82-F1FA-47A6-8E13-B634AD7668CE}"/>
              </a:ext>
            </a:extLst>
          </p:cNvPr>
          <p:cNvSpPr/>
          <p:nvPr/>
        </p:nvSpPr>
        <p:spPr>
          <a:xfrm>
            <a:off x="4223856"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8">
            <a:extLst>
              <a:ext uri="{FF2B5EF4-FFF2-40B4-BE49-F238E27FC236}">
                <a16:creationId xmlns:a16="http://schemas.microsoft.com/office/drawing/2014/main" id="{216F1B8C-1B96-49A2-8751-45EDCB70ED2B}"/>
              </a:ext>
            </a:extLst>
          </p:cNvPr>
          <p:cNvSpPr/>
          <p:nvPr/>
        </p:nvSpPr>
        <p:spPr>
          <a:xfrm>
            <a:off x="11068627"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a:extLst>
              <a:ext uri="{FF2B5EF4-FFF2-40B4-BE49-F238E27FC236}">
                <a16:creationId xmlns:a16="http://schemas.microsoft.com/office/drawing/2014/main" id="{2CB1926E-5356-457C-840C-9927290AFA18}"/>
              </a:ext>
            </a:extLst>
          </p:cNvPr>
          <p:cNvSpPr/>
          <p:nvPr/>
        </p:nvSpPr>
        <p:spPr>
          <a:xfrm>
            <a:off x="9699672"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平行四边形 22">
            <a:extLst>
              <a:ext uri="{FF2B5EF4-FFF2-40B4-BE49-F238E27FC236}">
                <a16:creationId xmlns:a16="http://schemas.microsoft.com/office/drawing/2014/main" id="{97C196A5-D580-4476-930A-570441F11933}"/>
              </a:ext>
            </a:extLst>
          </p:cNvPr>
          <p:cNvSpPr/>
          <p:nvPr/>
        </p:nvSpPr>
        <p:spPr>
          <a:xfrm>
            <a:off x="8330718" y="0"/>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a16="http://schemas.microsoft.com/office/drawing/2014/main" id="{AC443C45-8938-4C81-8DC9-4C0938DA3798}"/>
              </a:ext>
            </a:extLst>
          </p:cNvPr>
          <p:cNvSpPr/>
          <p:nvPr/>
        </p:nvSpPr>
        <p:spPr>
          <a:xfrm>
            <a:off x="1" y="5593080"/>
            <a:ext cx="12192000" cy="126492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EB640FA0-0C14-4E4D-A890-3AB899BBB981}"/>
              </a:ext>
            </a:extLst>
          </p:cNvPr>
          <p:cNvSpPr txBox="1"/>
          <p:nvPr/>
        </p:nvSpPr>
        <p:spPr>
          <a:xfrm>
            <a:off x="162050" y="177755"/>
            <a:ext cx="4181350" cy="830997"/>
          </a:xfrm>
          <a:prstGeom prst="rect">
            <a:avLst/>
          </a:prstGeom>
          <a:noFill/>
        </p:spPr>
        <p:txBody>
          <a:bodyPr wrap="square" rtlCol="0">
            <a:spAutoFit/>
          </a:bodyPr>
          <a:lstStyle/>
          <a:p>
            <a:r>
              <a:rPr lang="en-US" altLang="zh-CN" sz="4800" b="1" dirty="0">
                <a:solidFill>
                  <a:schemeClr val="bg1"/>
                </a:solidFill>
                <a:cs typeface="+mn-ea"/>
                <a:sym typeface="+mn-lt"/>
              </a:rPr>
              <a:t>PART THREE</a:t>
            </a:r>
            <a:endParaRPr lang="zh-CN" altLang="en-US" sz="4800" b="1" dirty="0">
              <a:solidFill>
                <a:schemeClr val="bg1"/>
              </a:solidFill>
              <a:cs typeface="+mn-ea"/>
              <a:sym typeface="+mn-lt"/>
            </a:endParaRPr>
          </a:p>
        </p:txBody>
      </p:sp>
      <p:sp>
        <p:nvSpPr>
          <p:cNvPr id="42" name="文本框 41">
            <a:extLst>
              <a:ext uri="{FF2B5EF4-FFF2-40B4-BE49-F238E27FC236}">
                <a16:creationId xmlns:a16="http://schemas.microsoft.com/office/drawing/2014/main" id="{BFEFF28D-179C-4917-BC99-99FD7DBD46F9}"/>
              </a:ext>
            </a:extLst>
          </p:cNvPr>
          <p:cNvSpPr txBox="1"/>
          <p:nvPr/>
        </p:nvSpPr>
        <p:spPr>
          <a:xfrm>
            <a:off x="7919575" y="5917760"/>
            <a:ext cx="4333269" cy="830997"/>
          </a:xfrm>
          <a:prstGeom prst="rect">
            <a:avLst/>
          </a:prstGeom>
          <a:noFill/>
        </p:spPr>
        <p:txBody>
          <a:bodyPr wrap="square" rtlCol="0">
            <a:spAutoFit/>
          </a:bodyPr>
          <a:lstStyle/>
          <a:p>
            <a:r>
              <a:rPr lang="en-US" altLang="zh-CN" sz="4800" b="1" dirty="0">
                <a:solidFill>
                  <a:schemeClr val="bg1"/>
                </a:solidFill>
                <a:cs typeface="+mn-ea"/>
                <a:sym typeface="+mn-lt"/>
              </a:rPr>
              <a:t>PART THREE</a:t>
            </a:r>
            <a:endParaRPr lang="zh-CN" altLang="en-US" sz="4800" b="1" dirty="0">
              <a:solidFill>
                <a:schemeClr val="bg1"/>
              </a:solidFill>
              <a:cs typeface="+mn-ea"/>
              <a:sym typeface="+mn-lt"/>
            </a:endParaRPr>
          </a:p>
        </p:txBody>
      </p:sp>
      <p:sp>
        <p:nvSpPr>
          <p:cNvPr id="43" name="平行四边形 42">
            <a:extLst>
              <a:ext uri="{FF2B5EF4-FFF2-40B4-BE49-F238E27FC236}">
                <a16:creationId xmlns:a16="http://schemas.microsoft.com/office/drawing/2014/main" id="{3193252F-482D-4979-ADB4-60CA1C252490}"/>
              </a:ext>
            </a:extLst>
          </p:cNvPr>
          <p:cNvSpPr/>
          <p:nvPr/>
        </p:nvSpPr>
        <p:spPr>
          <a:xfrm>
            <a:off x="1429799"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平行四边形 43">
            <a:extLst>
              <a:ext uri="{FF2B5EF4-FFF2-40B4-BE49-F238E27FC236}">
                <a16:creationId xmlns:a16="http://schemas.microsoft.com/office/drawing/2014/main" id="{DD6258AB-EE70-461C-804B-D24261A148C6}"/>
              </a:ext>
            </a:extLst>
          </p:cNvPr>
          <p:cNvSpPr/>
          <p:nvPr/>
        </p:nvSpPr>
        <p:spPr>
          <a:xfrm>
            <a:off x="2798753"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平行四边形 44">
            <a:extLst>
              <a:ext uri="{FF2B5EF4-FFF2-40B4-BE49-F238E27FC236}">
                <a16:creationId xmlns:a16="http://schemas.microsoft.com/office/drawing/2014/main" id="{664B03F5-BB55-4AB4-AC3A-658EEF4538E2}"/>
              </a:ext>
            </a:extLst>
          </p:cNvPr>
          <p:cNvSpPr/>
          <p:nvPr/>
        </p:nvSpPr>
        <p:spPr>
          <a:xfrm>
            <a:off x="60845"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平行四边形 45">
            <a:extLst>
              <a:ext uri="{FF2B5EF4-FFF2-40B4-BE49-F238E27FC236}">
                <a16:creationId xmlns:a16="http://schemas.microsoft.com/office/drawing/2014/main" id="{1E3A5363-2B37-4424-8573-E30E846B6790}"/>
              </a:ext>
            </a:extLst>
          </p:cNvPr>
          <p:cNvSpPr/>
          <p:nvPr/>
        </p:nvSpPr>
        <p:spPr>
          <a:xfrm>
            <a:off x="6905616"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平行四边形 46">
            <a:extLst>
              <a:ext uri="{FF2B5EF4-FFF2-40B4-BE49-F238E27FC236}">
                <a16:creationId xmlns:a16="http://schemas.microsoft.com/office/drawing/2014/main" id="{B6062D2F-EE4D-46D8-9EAA-8527CA1F1E2A}"/>
              </a:ext>
            </a:extLst>
          </p:cNvPr>
          <p:cNvSpPr/>
          <p:nvPr/>
        </p:nvSpPr>
        <p:spPr>
          <a:xfrm>
            <a:off x="5536661"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平行四边形 47">
            <a:extLst>
              <a:ext uri="{FF2B5EF4-FFF2-40B4-BE49-F238E27FC236}">
                <a16:creationId xmlns:a16="http://schemas.microsoft.com/office/drawing/2014/main" id="{8BB37060-6510-42FB-85E9-C1C283A59410}"/>
              </a:ext>
            </a:extLst>
          </p:cNvPr>
          <p:cNvSpPr/>
          <p:nvPr/>
        </p:nvSpPr>
        <p:spPr>
          <a:xfrm>
            <a:off x="4167707" y="5805825"/>
            <a:ext cx="1007918" cy="10494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883303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 calcmode="lin" valueType="num">
                                      <p:cBhvr>
                                        <p:cTn id="10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P spid="14" grpId="0" animBg="1"/>
      <p:bldP spid="19" grpId="0" animBg="1"/>
      <p:bldP spid="22" grpId="0" animBg="1"/>
      <p:bldP spid="23" grpId="0" animBg="1"/>
      <p:bldP spid="34" grpId="0" animBg="1"/>
      <p:bldP spid="41" grpId="0"/>
      <p:bldP spid="42" grpId="0"/>
      <p:bldP spid="43" grpId="0" animBg="1"/>
      <p:bldP spid="44" grpId="0" animBg="1"/>
      <p:bldP spid="45" grpId="0" animBg="1"/>
      <p:bldP spid="46" grpId="0" animBg="1"/>
      <p:bldP spid="47"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gahk214">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1501</Words>
  <Application>Microsoft Office PowerPoint</Application>
  <PresentationFormat>宽屏</PresentationFormat>
  <Paragraphs>157</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28</vt:i4>
      </vt:variant>
    </vt:vector>
  </HeadingPairs>
  <TitlesOfParts>
    <vt:vector size="38" baseType="lpstr">
      <vt:lpstr>等线</vt:lpstr>
      <vt:lpstr>方正粗黑宋简体</vt:lpstr>
      <vt:lpstr>宋体</vt:lpstr>
      <vt:lpstr>微软雅黑</vt:lpstr>
      <vt:lpstr>Arial</vt:lpstr>
      <vt:lpstr>Bauhaus 93</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40</cp:revision>
  <dcterms:created xsi:type="dcterms:W3CDTF">2019-01-02T11:46:59Z</dcterms:created>
  <dcterms:modified xsi:type="dcterms:W3CDTF">2023-04-17T00:51:53Z</dcterms:modified>
</cp:coreProperties>
</file>