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6" r:id="rId7"/>
    <p:sldId id="267" r:id="rId8"/>
    <p:sldId id="264" r:id="rId9"/>
    <p:sldId id="265" r:id="rId10"/>
    <p:sldId id="262" r:id="rId11"/>
    <p:sldId id="263" r:id="rId12"/>
    <p:sldId id="261" r:id="rId13"/>
    <p:sldId id="282" r:id="rId14"/>
    <p:sldId id="260" r:id="rId15"/>
    <p:sldId id="269" r:id="rId16"/>
    <p:sldId id="274" r:id="rId17"/>
    <p:sldId id="271" r:id="rId18"/>
    <p:sldId id="273" r:id="rId19"/>
    <p:sldId id="275" r:id="rId20"/>
    <p:sldId id="276" r:id="rId21"/>
    <p:sldId id="272" r:id="rId22"/>
    <p:sldId id="283" r:id="rId23"/>
    <p:sldId id="270" r:id="rId24"/>
    <p:sldId id="279" r:id="rId25"/>
    <p:sldId id="278" r:id="rId26"/>
    <p:sldId id="281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8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E"/>
    <a:srgbClr val="ED555C"/>
    <a:srgbClr val="D516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714" y="114"/>
      </p:cViewPr>
      <p:guideLst>
        <p:guide orient="horz" pos="188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A74F4-DF00-402D-9B17-C4CE4391B52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69415-11EF-4CC8-871F-15108062B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9823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69415-11EF-4CC8-871F-15108062B05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835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64B46D-C4C3-41A7-906A-790C31493372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67752F-254C-4A17-AB94-DD3592A854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430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64B46D-C4C3-41A7-906A-790C31493372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67752F-254C-4A17-AB94-DD3592A854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572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64B46D-C4C3-41A7-906A-790C31493372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67752F-254C-4A17-AB94-DD3592A854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772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64B46D-C4C3-41A7-906A-790C31493372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67752F-254C-4A17-AB94-DD3592A854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0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724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836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1868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64B46D-C4C3-41A7-906A-790C31493372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67752F-254C-4A17-AB94-DD3592A854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988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64B46D-C4C3-41A7-906A-790C31493372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67752F-254C-4A17-AB94-DD3592A854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9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64B46D-C4C3-41A7-906A-790C31493372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67752F-254C-4A17-AB94-DD3592A854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795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64B46D-C4C3-41A7-906A-790C31493372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67752F-254C-4A17-AB94-DD3592A854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875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64B46D-C4C3-41A7-906A-790C31493372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67752F-254C-4A17-AB94-DD3592A8543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52004" y="673957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338290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64B46D-C4C3-41A7-906A-790C31493372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67752F-254C-4A17-AB94-DD3592A854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461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64B46D-C4C3-41A7-906A-790C31493372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67752F-254C-4A17-AB94-DD3592A854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43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64B46D-C4C3-41A7-906A-790C31493372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67752F-254C-4A17-AB94-DD3592A854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32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809"/>
            <a:ext cx="12192000" cy="69448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387546"/>
            <a:ext cx="12192000" cy="14704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9" r="11235"/>
          <a:stretch/>
        </p:blipFill>
        <p:spPr>
          <a:xfrm>
            <a:off x="0" y="5149581"/>
            <a:ext cx="5634681" cy="203323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84731" y="-86808"/>
            <a:ext cx="2507268" cy="95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29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346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809"/>
            <a:ext cx="12192000" cy="69448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6809"/>
            <a:ext cx="12192000" cy="257991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99171" y="2714625"/>
            <a:ext cx="2367644" cy="41433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796643"/>
            <a:ext cx="12192000" cy="106135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4714" y="3818455"/>
            <a:ext cx="7102630" cy="29300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9" r="11235"/>
          <a:stretch/>
        </p:blipFill>
        <p:spPr>
          <a:xfrm>
            <a:off x="967946" y="3809188"/>
            <a:ext cx="10256108" cy="3700849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590218" y="1341960"/>
            <a:ext cx="9011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9600" dirty="0">
                <a:solidFill>
                  <a:srgbClr val="D5161D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+mn-ea"/>
                <a:sym typeface="+mn-lt"/>
              </a:rPr>
              <a:t>民族团结教育</a:t>
            </a:r>
          </a:p>
        </p:txBody>
      </p:sp>
      <p:sp>
        <p:nvSpPr>
          <p:cNvPr id="13" name="矩形 12"/>
          <p:cNvSpPr/>
          <p:nvPr/>
        </p:nvSpPr>
        <p:spPr>
          <a:xfrm>
            <a:off x="2085665" y="3054831"/>
            <a:ext cx="3692306" cy="374169"/>
          </a:xfrm>
          <a:prstGeom prst="rect">
            <a:avLst/>
          </a:prstGeom>
          <a:solidFill>
            <a:srgbClr val="D516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民族大团结</a:t>
            </a:r>
          </a:p>
        </p:txBody>
      </p:sp>
      <p:sp>
        <p:nvSpPr>
          <p:cNvPr id="14" name="矩形 13"/>
          <p:cNvSpPr/>
          <p:nvPr/>
        </p:nvSpPr>
        <p:spPr>
          <a:xfrm>
            <a:off x="6440235" y="3054831"/>
            <a:ext cx="3692306" cy="374169"/>
          </a:xfrm>
          <a:prstGeom prst="rect">
            <a:avLst/>
          </a:prstGeom>
          <a:solidFill>
            <a:srgbClr val="D516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共筑中国梦</a:t>
            </a:r>
          </a:p>
        </p:txBody>
      </p:sp>
    </p:spTree>
    <p:extLst>
      <p:ext uri="{BB962C8B-B14F-4D97-AF65-F5344CB8AC3E}">
        <p14:creationId xmlns:p14="http://schemas.microsoft.com/office/powerpoint/2010/main" val="368919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435365"/>
              </p:ext>
            </p:extLst>
          </p:nvPr>
        </p:nvGraphicFramePr>
        <p:xfrm>
          <a:off x="1122811" y="581970"/>
          <a:ext cx="9946378" cy="444255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9946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7019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国 家 的 民 族 政 策 </a:t>
                      </a:r>
                    </a:p>
                  </a:txBody>
                  <a:tcPr marL="65082" marR="65082" marT="32541" marB="32541" anchor="ctr">
                    <a:solidFill>
                      <a:srgbClr val="D516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04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solidFill>
                            <a:srgbClr val="D5161D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坚持民族平等团结 </a:t>
                      </a:r>
                    </a:p>
                  </a:txBody>
                  <a:tcPr marL="65082" marR="65082" marT="32541" marB="3254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04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solidFill>
                            <a:srgbClr val="D5161D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民族区域自治 </a:t>
                      </a:r>
                    </a:p>
                  </a:txBody>
                  <a:tcPr marL="65082" marR="65082" marT="32541" marB="3254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04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solidFill>
                            <a:srgbClr val="D5161D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发展少数民族地区经济文化事业</a:t>
                      </a:r>
                    </a:p>
                  </a:txBody>
                  <a:tcPr marL="65082" marR="65082" marT="32541" marB="3254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04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solidFill>
                            <a:srgbClr val="D5161D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培养少数民族干部 </a:t>
                      </a:r>
                      <a:endParaRPr lang="en-US" altLang="zh-CN" sz="1600" b="1" dirty="0">
                        <a:solidFill>
                          <a:srgbClr val="D5161D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5082" marR="65082" marT="32541" marB="3254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04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solidFill>
                            <a:srgbClr val="D5161D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发展少数民族科教文卫等事业</a:t>
                      </a:r>
                      <a:endParaRPr lang="en-US" altLang="zh-CN" sz="1600" b="1" dirty="0">
                        <a:solidFill>
                          <a:srgbClr val="D5161D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5082" marR="65082" marT="32541" marB="32541" anchor="ctr"/>
                </a:tc>
                <a:extLst>
                  <a:ext uri="{0D108BD9-81ED-4DB2-BD59-A6C34878D82A}">
                    <a16:rowId xmlns:a16="http://schemas.microsoft.com/office/drawing/2014/main" val="2679464667"/>
                  </a:ext>
                </a:extLst>
              </a:tr>
              <a:tr h="45904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solidFill>
                            <a:srgbClr val="D5161D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使用和发展少数民族语言文字</a:t>
                      </a:r>
                      <a:endParaRPr lang="en-US" altLang="zh-CN" sz="1600" b="1" dirty="0">
                        <a:solidFill>
                          <a:srgbClr val="D5161D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5082" marR="65082" marT="32541" marB="32541" anchor="ctr"/>
                </a:tc>
                <a:extLst>
                  <a:ext uri="{0D108BD9-81ED-4DB2-BD59-A6C34878D82A}">
                    <a16:rowId xmlns:a16="http://schemas.microsoft.com/office/drawing/2014/main" val="3696874213"/>
                  </a:ext>
                </a:extLst>
              </a:tr>
              <a:tr h="45904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solidFill>
                            <a:srgbClr val="D5161D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尊重少数民族风俗习惯</a:t>
                      </a:r>
                      <a:endParaRPr lang="en-US" altLang="zh-CN" sz="1600" b="1" dirty="0">
                        <a:solidFill>
                          <a:srgbClr val="D5161D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5082" marR="65082" marT="32541" marB="32541" anchor="ctr"/>
                </a:tc>
                <a:extLst>
                  <a:ext uri="{0D108BD9-81ED-4DB2-BD59-A6C34878D82A}">
                    <a16:rowId xmlns:a16="http://schemas.microsoft.com/office/drawing/2014/main" val="172973173"/>
                  </a:ext>
                </a:extLst>
              </a:tr>
              <a:tr h="4590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rgbClr val="D5161D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尊重和保护少数民族宗教信仰自由</a:t>
                      </a:r>
                    </a:p>
                  </a:txBody>
                  <a:tcPr marL="65082" marR="65082" marT="32541" marB="32541" anchor="ctr"/>
                </a:tc>
                <a:extLst>
                  <a:ext uri="{0D108BD9-81ED-4DB2-BD59-A6C34878D82A}">
                    <a16:rowId xmlns:a16="http://schemas.microsoft.com/office/drawing/2014/main" val="3699722613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11354525" y="991723"/>
            <a:ext cx="522953" cy="3891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dist">
              <a:lnSpc>
                <a:spcPct val="150000"/>
              </a:lnSpc>
            </a:pPr>
            <a:r>
              <a:rPr lang="zh-CN" altLang="en-US" sz="2000" dirty="0">
                <a:solidFill>
                  <a:srgbClr val="D5161D"/>
                </a:solidFill>
                <a:cs typeface="+mn-ea"/>
                <a:sym typeface="+mn-lt"/>
              </a:rPr>
              <a:t>认识我国的民族政策</a:t>
            </a:r>
          </a:p>
        </p:txBody>
      </p:sp>
    </p:spTree>
    <p:extLst>
      <p:ext uri="{BB962C8B-B14F-4D97-AF65-F5344CB8AC3E}">
        <p14:creationId xmlns:p14="http://schemas.microsoft.com/office/powerpoint/2010/main" val="2397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676400" y="3198167"/>
            <a:ext cx="883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以汉族为主体各民族大杂居、小聚居的格局</a:t>
            </a:r>
          </a:p>
        </p:txBody>
      </p:sp>
      <p:grpSp>
        <p:nvGrpSpPr>
          <p:cNvPr id="4" name="PA_组合 1"/>
          <p:cNvGrpSpPr/>
          <p:nvPr>
            <p:custDataLst>
              <p:tags r:id="rId1"/>
            </p:custDataLst>
          </p:nvPr>
        </p:nvGrpSpPr>
        <p:grpSpPr>
          <a:xfrm>
            <a:off x="1657466" y="1920935"/>
            <a:ext cx="8858134" cy="1899250"/>
            <a:chOff x="1076698" y="1969478"/>
            <a:chExt cx="2225182" cy="2369339"/>
          </a:xfrm>
        </p:grpSpPr>
        <p:sp>
          <p:nvSpPr>
            <p:cNvPr id="5" name="Rectangle 2"/>
            <p:cNvSpPr/>
            <p:nvPr/>
          </p:nvSpPr>
          <p:spPr>
            <a:xfrm>
              <a:off x="1076698" y="1969478"/>
              <a:ext cx="2225182" cy="1099948"/>
            </a:xfrm>
            <a:prstGeom prst="rect">
              <a:avLst/>
            </a:prstGeom>
            <a:solidFill>
              <a:srgbClr val="D5161D"/>
            </a:solidFill>
            <a:ln>
              <a:solidFill>
                <a:srgbClr val="D516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srgbClr val="FFFFFF"/>
                  </a:solidFill>
                  <a:cs typeface="+mn-ea"/>
                  <a:sym typeface="+mn-lt"/>
                </a:rPr>
                <a:t>说出我国民族分布的特点？</a:t>
              </a:r>
            </a:p>
          </p:txBody>
        </p:sp>
        <p:sp>
          <p:nvSpPr>
            <p:cNvPr id="6" name="Rectangle 7"/>
            <p:cNvSpPr/>
            <p:nvPr/>
          </p:nvSpPr>
          <p:spPr>
            <a:xfrm>
              <a:off x="1076698" y="1969479"/>
              <a:ext cx="2225182" cy="2369338"/>
            </a:xfrm>
            <a:prstGeom prst="rect">
              <a:avLst/>
            </a:prstGeom>
            <a:noFill/>
            <a:ln w="19050">
              <a:solidFill>
                <a:srgbClr val="D516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11354525" y="991723"/>
            <a:ext cx="522953" cy="3891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dist">
              <a:lnSpc>
                <a:spcPct val="150000"/>
              </a:lnSpc>
            </a:pPr>
            <a:r>
              <a:rPr lang="zh-CN" altLang="en-US" sz="2000" dirty="0">
                <a:solidFill>
                  <a:srgbClr val="D5161D"/>
                </a:solidFill>
                <a:cs typeface="+mn-ea"/>
                <a:sym typeface="+mn-lt"/>
              </a:rPr>
              <a:t>认识我国的民族政策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6320" y="6737118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372318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809"/>
            <a:ext cx="12192000" cy="69448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796643"/>
            <a:ext cx="12192000" cy="106135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99171" y="2714625"/>
            <a:ext cx="2367644" cy="414337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109456"/>
            <a:ext cx="10256108" cy="385378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4250" y="716261"/>
            <a:ext cx="1431786" cy="2263769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5208091" y="1662906"/>
            <a:ext cx="22234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dirty="0">
                <a:solidFill>
                  <a:srgbClr val="D5161D"/>
                </a:solidFill>
                <a:cs typeface="+mn-ea"/>
                <a:sym typeface="+mn-lt"/>
              </a:rPr>
              <a:t>02</a:t>
            </a:r>
            <a:endParaRPr lang="zh-CN" altLang="en-US" sz="8800" dirty="0">
              <a:solidFill>
                <a:srgbClr val="D5161D"/>
              </a:solidFill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826625" y="3177025"/>
            <a:ext cx="4535271" cy="13631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dirty="0">
                <a:solidFill>
                  <a:srgbClr val="D5161D"/>
                </a:solidFill>
                <a:cs typeface="+mn-ea"/>
                <a:sym typeface="+mn-lt"/>
              </a:rPr>
              <a:t>听故事 学楷模</a:t>
            </a:r>
          </a:p>
        </p:txBody>
      </p:sp>
    </p:spTree>
    <p:extLst>
      <p:ext uri="{BB962C8B-B14F-4D97-AF65-F5344CB8AC3E}">
        <p14:creationId xmlns:p14="http://schemas.microsoft.com/office/powerpoint/2010/main" val="369956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324663" y="1303799"/>
            <a:ext cx="4450061" cy="2921601"/>
            <a:chOff x="418502" y="2977521"/>
            <a:chExt cx="2433729" cy="1597817"/>
          </a:xfrm>
        </p:grpSpPr>
        <p:sp>
          <p:nvSpPr>
            <p:cNvPr id="5" name="任意多边形 4"/>
            <p:cNvSpPr/>
            <p:nvPr/>
          </p:nvSpPr>
          <p:spPr>
            <a:xfrm>
              <a:off x="418502" y="2977521"/>
              <a:ext cx="2166027" cy="1542565"/>
            </a:xfrm>
            <a:custGeom>
              <a:avLst/>
              <a:gdLst>
                <a:gd name="connsiteX0" fmla="*/ 0 w 2166027"/>
                <a:gd name="connsiteY0" fmla="*/ 178652 h 1786519"/>
                <a:gd name="connsiteX1" fmla="*/ 178652 w 2166027"/>
                <a:gd name="connsiteY1" fmla="*/ 0 h 1786519"/>
                <a:gd name="connsiteX2" fmla="*/ 1987375 w 2166027"/>
                <a:gd name="connsiteY2" fmla="*/ 0 h 1786519"/>
                <a:gd name="connsiteX3" fmla="*/ 2166027 w 2166027"/>
                <a:gd name="connsiteY3" fmla="*/ 178652 h 1786519"/>
                <a:gd name="connsiteX4" fmla="*/ 2166027 w 2166027"/>
                <a:gd name="connsiteY4" fmla="*/ 1607867 h 1786519"/>
                <a:gd name="connsiteX5" fmla="*/ 1987375 w 2166027"/>
                <a:gd name="connsiteY5" fmla="*/ 1786519 h 1786519"/>
                <a:gd name="connsiteX6" fmla="*/ 178652 w 2166027"/>
                <a:gd name="connsiteY6" fmla="*/ 1786519 h 1786519"/>
                <a:gd name="connsiteX7" fmla="*/ 0 w 2166027"/>
                <a:gd name="connsiteY7" fmla="*/ 1607867 h 1786519"/>
                <a:gd name="connsiteX8" fmla="*/ 0 w 2166027"/>
                <a:gd name="connsiteY8" fmla="*/ 178652 h 1786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6027" h="1786519">
                  <a:moveTo>
                    <a:pt x="0" y="178652"/>
                  </a:moveTo>
                  <a:cubicBezTo>
                    <a:pt x="0" y="79985"/>
                    <a:pt x="79985" y="0"/>
                    <a:pt x="178652" y="0"/>
                  </a:cubicBezTo>
                  <a:lnTo>
                    <a:pt x="1987375" y="0"/>
                  </a:lnTo>
                  <a:cubicBezTo>
                    <a:pt x="2086042" y="0"/>
                    <a:pt x="2166027" y="79985"/>
                    <a:pt x="2166027" y="178652"/>
                  </a:cubicBezTo>
                  <a:lnTo>
                    <a:pt x="2166027" y="1607867"/>
                  </a:lnTo>
                  <a:cubicBezTo>
                    <a:pt x="2166027" y="1706534"/>
                    <a:pt x="2086042" y="1786519"/>
                    <a:pt x="1987375" y="1786519"/>
                  </a:cubicBezTo>
                  <a:lnTo>
                    <a:pt x="178652" y="1786519"/>
                  </a:lnTo>
                  <a:cubicBezTo>
                    <a:pt x="79985" y="1786519"/>
                    <a:pt x="0" y="1706534"/>
                    <a:pt x="0" y="1607867"/>
                  </a:cubicBezTo>
                  <a:lnTo>
                    <a:pt x="0" y="178652"/>
                  </a:lnTo>
                  <a:close/>
                </a:path>
              </a:pathLst>
            </a:custGeom>
            <a:noFill/>
            <a:ln>
              <a:solidFill>
                <a:srgbClr val="D5161D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4938" tIns="164938" rIns="164938" bIns="547763" numCol="1" spcCol="1270" anchor="t" anchorCtr="0">
              <a:noAutofit/>
            </a:bodyPr>
            <a:lstStyle/>
            <a:p>
              <a:pPr marL="171450" lvl="1" indent="-171450" defTabSz="711200">
                <a:lnSpc>
                  <a:spcPct val="20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民族团结进步模范</a:t>
              </a:r>
              <a:endPara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marL="171450" lvl="1" indent="-171450" defTabSz="711200">
                <a:lnSpc>
                  <a:spcPct val="20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民族团结进步模范个人</a:t>
              </a:r>
              <a:endPara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marL="171450" lvl="1" indent="-171450" defTabSz="711200">
                <a:lnSpc>
                  <a:spcPct val="20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感动新疆十大人物</a:t>
              </a: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1102579" y="4220883"/>
              <a:ext cx="1749652" cy="354455"/>
            </a:xfrm>
            <a:custGeom>
              <a:avLst/>
              <a:gdLst>
                <a:gd name="connsiteX0" fmla="*/ 0 w 1925357"/>
                <a:gd name="connsiteY0" fmla="*/ 76565 h 765651"/>
                <a:gd name="connsiteX1" fmla="*/ 76565 w 1925357"/>
                <a:gd name="connsiteY1" fmla="*/ 0 h 765651"/>
                <a:gd name="connsiteX2" fmla="*/ 1848792 w 1925357"/>
                <a:gd name="connsiteY2" fmla="*/ 0 h 765651"/>
                <a:gd name="connsiteX3" fmla="*/ 1925357 w 1925357"/>
                <a:gd name="connsiteY3" fmla="*/ 76565 h 765651"/>
                <a:gd name="connsiteX4" fmla="*/ 1925357 w 1925357"/>
                <a:gd name="connsiteY4" fmla="*/ 689086 h 765651"/>
                <a:gd name="connsiteX5" fmla="*/ 1848792 w 1925357"/>
                <a:gd name="connsiteY5" fmla="*/ 765651 h 765651"/>
                <a:gd name="connsiteX6" fmla="*/ 76565 w 1925357"/>
                <a:gd name="connsiteY6" fmla="*/ 765651 h 765651"/>
                <a:gd name="connsiteX7" fmla="*/ 0 w 1925357"/>
                <a:gd name="connsiteY7" fmla="*/ 689086 h 765651"/>
                <a:gd name="connsiteX8" fmla="*/ 0 w 1925357"/>
                <a:gd name="connsiteY8" fmla="*/ 76565 h 76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5357" h="765651">
                  <a:moveTo>
                    <a:pt x="0" y="76565"/>
                  </a:moveTo>
                  <a:cubicBezTo>
                    <a:pt x="0" y="34279"/>
                    <a:pt x="34279" y="0"/>
                    <a:pt x="76565" y="0"/>
                  </a:cubicBezTo>
                  <a:lnTo>
                    <a:pt x="1848792" y="0"/>
                  </a:lnTo>
                  <a:cubicBezTo>
                    <a:pt x="1891078" y="0"/>
                    <a:pt x="1925357" y="34279"/>
                    <a:pt x="1925357" y="76565"/>
                  </a:cubicBezTo>
                  <a:lnTo>
                    <a:pt x="1925357" y="689086"/>
                  </a:lnTo>
                  <a:cubicBezTo>
                    <a:pt x="1925357" y="731372"/>
                    <a:pt x="1891078" y="765651"/>
                    <a:pt x="1848792" y="765651"/>
                  </a:cubicBezTo>
                  <a:lnTo>
                    <a:pt x="76565" y="765651"/>
                  </a:lnTo>
                  <a:cubicBezTo>
                    <a:pt x="34279" y="765651"/>
                    <a:pt x="0" y="731372"/>
                    <a:pt x="0" y="689086"/>
                  </a:cubicBezTo>
                  <a:lnTo>
                    <a:pt x="0" y="76565"/>
                  </a:lnTo>
                  <a:close/>
                </a:path>
              </a:pathLst>
            </a:custGeom>
            <a:solidFill>
              <a:srgbClr val="D5161D"/>
            </a:solidFill>
            <a:ln>
              <a:solidFill>
                <a:srgbClr val="D5161D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525" tIns="47825" rIns="60525" bIns="47825" numCol="1" spcCol="1270" anchor="ctr" anchorCtr="0">
              <a:noAutofit/>
            </a:bodyPr>
            <a:lstStyle/>
            <a:p>
              <a:pPr lvl="0" algn="di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3200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王燕娜</a:t>
              </a:r>
              <a:endParaRPr lang="en-US" sz="32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pic>
        <p:nvPicPr>
          <p:cNvPr id="8" name="Picture 5" descr="6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724" y="1404827"/>
            <a:ext cx="4306001" cy="2820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11354525" y="991723"/>
            <a:ext cx="522953" cy="3891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dist">
              <a:lnSpc>
                <a:spcPct val="150000"/>
              </a:lnSpc>
            </a:pPr>
            <a:r>
              <a:rPr lang="zh-CN" altLang="en-US" sz="2000" dirty="0">
                <a:solidFill>
                  <a:srgbClr val="D5161D"/>
                </a:solidFill>
                <a:cs typeface="+mn-ea"/>
                <a:sym typeface="+mn-lt"/>
              </a:rPr>
              <a:t>听故事 学楷模</a:t>
            </a:r>
          </a:p>
        </p:txBody>
      </p:sp>
    </p:spTree>
    <p:extLst>
      <p:ext uri="{BB962C8B-B14F-4D97-AF65-F5344CB8AC3E}">
        <p14:creationId xmlns:p14="http://schemas.microsoft.com/office/powerpoint/2010/main" val="79197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/>
        </p:nvSpPr>
        <p:spPr>
          <a:xfrm>
            <a:off x="423675" y="815546"/>
            <a:ext cx="8522617" cy="5338119"/>
          </a:xfrm>
          <a:custGeom>
            <a:avLst/>
            <a:gdLst>
              <a:gd name="connsiteX0" fmla="*/ 0 w 2166027"/>
              <a:gd name="connsiteY0" fmla="*/ 178652 h 1786519"/>
              <a:gd name="connsiteX1" fmla="*/ 178652 w 2166027"/>
              <a:gd name="connsiteY1" fmla="*/ 0 h 1786519"/>
              <a:gd name="connsiteX2" fmla="*/ 1987375 w 2166027"/>
              <a:gd name="connsiteY2" fmla="*/ 0 h 1786519"/>
              <a:gd name="connsiteX3" fmla="*/ 2166027 w 2166027"/>
              <a:gd name="connsiteY3" fmla="*/ 178652 h 1786519"/>
              <a:gd name="connsiteX4" fmla="*/ 2166027 w 2166027"/>
              <a:gd name="connsiteY4" fmla="*/ 1607867 h 1786519"/>
              <a:gd name="connsiteX5" fmla="*/ 1987375 w 2166027"/>
              <a:gd name="connsiteY5" fmla="*/ 1786519 h 1786519"/>
              <a:gd name="connsiteX6" fmla="*/ 178652 w 2166027"/>
              <a:gd name="connsiteY6" fmla="*/ 1786519 h 1786519"/>
              <a:gd name="connsiteX7" fmla="*/ 0 w 2166027"/>
              <a:gd name="connsiteY7" fmla="*/ 1607867 h 1786519"/>
              <a:gd name="connsiteX8" fmla="*/ 0 w 2166027"/>
              <a:gd name="connsiteY8" fmla="*/ 178652 h 178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6027" h="1786519">
                <a:moveTo>
                  <a:pt x="0" y="178652"/>
                </a:moveTo>
                <a:cubicBezTo>
                  <a:pt x="0" y="79985"/>
                  <a:pt x="79985" y="0"/>
                  <a:pt x="178652" y="0"/>
                </a:cubicBezTo>
                <a:lnTo>
                  <a:pt x="1987375" y="0"/>
                </a:lnTo>
                <a:cubicBezTo>
                  <a:pt x="2086042" y="0"/>
                  <a:pt x="2166027" y="79985"/>
                  <a:pt x="2166027" y="178652"/>
                </a:cubicBezTo>
                <a:lnTo>
                  <a:pt x="2166027" y="1607867"/>
                </a:lnTo>
                <a:cubicBezTo>
                  <a:pt x="2166027" y="1706534"/>
                  <a:pt x="2086042" y="1786519"/>
                  <a:pt x="1987375" y="1786519"/>
                </a:cubicBezTo>
                <a:lnTo>
                  <a:pt x="178652" y="1786519"/>
                </a:lnTo>
                <a:cubicBezTo>
                  <a:pt x="79985" y="1786519"/>
                  <a:pt x="0" y="1706534"/>
                  <a:pt x="0" y="1607867"/>
                </a:cubicBezTo>
                <a:lnTo>
                  <a:pt x="0" y="178652"/>
                </a:lnTo>
                <a:close/>
              </a:path>
            </a:pathLst>
          </a:custGeom>
          <a:solidFill>
            <a:srgbClr val="D5161D"/>
          </a:solidFill>
          <a:ln>
            <a:solidFill>
              <a:srgbClr val="D5161D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4938" tIns="164938" rIns="164938" bIns="547763" numCol="1" spcCol="127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 王燕娜，出生于</a:t>
            </a: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1982</a:t>
            </a: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年</a:t>
            </a: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6</a:t>
            </a: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月出生，乌鲁木齐市高新区桂林路社区团支部团员，新疆大学法学院学生。王燕娜在生活中是个乐观活泼、乐于助人的青年。她长期活跃在社区志愿者服务队中，为社区孤、残、老、弱送去无私的帮助。对身边的朋友，她只要力所能及总是义不容辞地伸出援助之手。 </a:t>
            </a:r>
            <a:endParaRPr lang="en-US" altLang="zh-CN" b="1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      2007</a:t>
            </a: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年</a:t>
            </a: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月，维吾尔族少年毛兰江被查出患有急性肾衰，生命危在旦夕，须立即做换肾手术，而他家中所有直系亲属都不符合换肾标准。</a:t>
            </a: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2007</a:t>
            </a: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年</a:t>
            </a: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9</a:t>
            </a: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月</a:t>
            </a: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17</a:t>
            </a: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日，王燕娜了解到情况后，隐瞒了家人，辞去临时工作，主动提出无偿捐献肾脏的请求，尽一已之力来挽救这个维吾尔弟兄的生命。在父母和有</a:t>
            </a:r>
            <a:endParaRPr lang="en-US" altLang="zh-CN" b="1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关部门、爱心人士的大力支持下，</a:t>
            </a: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2008</a:t>
            </a: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年</a:t>
            </a: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月</a:t>
            </a: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27</a:t>
            </a: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日新疆医科</a:t>
            </a:r>
            <a:endParaRPr lang="en-US" altLang="zh-CN" b="1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大学第一附属医院对王燕娜、毛兰江二人成功地进行了肾移</a:t>
            </a:r>
            <a:endParaRPr lang="en-US" altLang="zh-CN" b="1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植手术。此次手术成为新疆医学史上第一例不同民族之间无</a:t>
            </a:r>
            <a:endParaRPr lang="en-US" altLang="zh-CN" b="1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偿捐献肾脏的手术。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5" name="Picture 5" descr="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940" y="4045127"/>
            <a:ext cx="3695114" cy="2405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1354525" y="991723"/>
            <a:ext cx="522953" cy="3891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dist">
              <a:lnSpc>
                <a:spcPct val="150000"/>
              </a:lnSpc>
            </a:pPr>
            <a:r>
              <a:rPr lang="zh-CN" altLang="en-US" sz="2000" dirty="0">
                <a:solidFill>
                  <a:srgbClr val="D5161D"/>
                </a:solidFill>
                <a:cs typeface="+mn-ea"/>
                <a:sym typeface="+mn-lt"/>
              </a:rPr>
              <a:t>听故事 学楷模</a:t>
            </a:r>
          </a:p>
        </p:txBody>
      </p:sp>
    </p:spTree>
    <p:extLst>
      <p:ext uri="{BB962C8B-B14F-4D97-AF65-F5344CB8AC3E}">
        <p14:creationId xmlns:p14="http://schemas.microsoft.com/office/powerpoint/2010/main" val="302910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0eb30f2442a7d933bf41a302ad4bd11372f001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052" y="952421"/>
            <a:ext cx="3586842" cy="4654081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1161535" y="952421"/>
            <a:ext cx="4934465" cy="975162"/>
            <a:chOff x="1161535" y="766120"/>
            <a:chExt cx="4934465" cy="975162"/>
          </a:xfrm>
        </p:grpSpPr>
        <p:sp>
          <p:nvSpPr>
            <p:cNvPr id="4" name="矩形 3"/>
            <p:cNvSpPr/>
            <p:nvPr/>
          </p:nvSpPr>
          <p:spPr>
            <a:xfrm>
              <a:off x="1161535" y="766120"/>
              <a:ext cx="4934465" cy="975162"/>
            </a:xfrm>
            <a:prstGeom prst="rect">
              <a:avLst/>
            </a:prstGeom>
            <a:noFill/>
            <a:ln>
              <a:solidFill>
                <a:srgbClr val="D516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270685" y="766120"/>
              <a:ext cx="4716163" cy="874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FontTx/>
                <a:buNone/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王燕娜</a:t>
              </a: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2008</a:t>
              </a: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年荣获首届“新疆维吾尔自治区道德模范”称号；</a:t>
              </a:r>
              <a:endPara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161535" y="2121831"/>
            <a:ext cx="4934465" cy="975162"/>
            <a:chOff x="1161535" y="766120"/>
            <a:chExt cx="4934465" cy="975162"/>
          </a:xfrm>
        </p:grpSpPr>
        <p:sp>
          <p:nvSpPr>
            <p:cNvPr id="8" name="矩形 7"/>
            <p:cNvSpPr/>
            <p:nvPr/>
          </p:nvSpPr>
          <p:spPr>
            <a:xfrm>
              <a:off x="1161535" y="766120"/>
              <a:ext cx="4934465" cy="975162"/>
            </a:xfrm>
            <a:prstGeom prst="rect">
              <a:avLst/>
            </a:prstGeom>
            <a:solidFill>
              <a:srgbClr val="D5161D"/>
            </a:solidFill>
            <a:ln>
              <a:solidFill>
                <a:srgbClr val="D516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270685" y="813524"/>
              <a:ext cx="4716163" cy="874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FontTx/>
                <a:buNone/>
              </a:pPr>
              <a:r>
                <a:rPr lang="en-US" altLang="zh-CN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2008</a:t>
              </a:r>
              <a:r>
                <a:rPr lang="zh-CN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年</a:t>
              </a:r>
              <a:r>
                <a:rPr lang="en-US" altLang="zh-CN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9</a:t>
              </a:r>
              <a:r>
                <a:rPr lang="zh-CN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月荣获新疆维吾尔自治区第五次“民族团结进步模范个人”称号</a:t>
              </a:r>
              <a:endPara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61535" y="3291241"/>
            <a:ext cx="4934465" cy="975162"/>
            <a:chOff x="1161535" y="766120"/>
            <a:chExt cx="4934465" cy="975162"/>
          </a:xfrm>
        </p:grpSpPr>
        <p:sp>
          <p:nvSpPr>
            <p:cNvPr id="11" name="矩形 10"/>
            <p:cNvSpPr/>
            <p:nvPr/>
          </p:nvSpPr>
          <p:spPr>
            <a:xfrm>
              <a:off x="1161535" y="766120"/>
              <a:ext cx="4934465" cy="975162"/>
            </a:xfrm>
            <a:prstGeom prst="rect">
              <a:avLst/>
            </a:prstGeom>
            <a:noFill/>
            <a:ln>
              <a:solidFill>
                <a:srgbClr val="D516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270685" y="766120"/>
              <a:ext cx="4716163" cy="874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FontTx/>
                <a:buNone/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“感动新疆十大人物”，入选“感动中国    候选人”；</a:t>
              </a:r>
              <a:endPara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161535" y="4460652"/>
            <a:ext cx="4934465" cy="975162"/>
            <a:chOff x="1161535" y="766120"/>
            <a:chExt cx="4934465" cy="975162"/>
          </a:xfrm>
        </p:grpSpPr>
        <p:sp>
          <p:nvSpPr>
            <p:cNvPr id="14" name="矩形 13"/>
            <p:cNvSpPr/>
            <p:nvPr/>
          </p:nvSpPr>
          <p:spPr>
            <a:xfrm>
              <a:off x="1161535" y="766120"/>
              <a:ext cx="4934465" cy="975162"/>
            </a:xfrm>
            <a:prstGeom prst="rect">
              <a:avLst/>
            </a:prstGeom>
            <a:solidFill>
              <a:srgbClr val="D5161D"/>
            </a:solidFill>
            <a:ln>
              <a:solidFill>
                <a:srgbClr val="D516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270685" y="813524"/>
              <a:ext cx="4716163" cy="874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FontTx/>
                <a:buNone/>
              </a:pPr>
              <a:r>
                <a:rPr lang="en-US" altLang="zh-CN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2009</a:t>
              </a:r>
              <a:r>
                <a:rPr lang="zh-CN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年</a:t>
              </a:r>
              <a:r>
                <a:rPr lang="en-US" altLang="zh-CN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9</a:t>
              </a:r>
              <a:r>
                <a:rPr lang="zh-CN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月荣获第二届“全国道德模范提名奖”、第二届“感动新疆十大人物”。</a:t>
              </a:r>
            </a:p>
          </p:txBody>
        </p:sp>
      </p:grpSp>
      <p:sp>
        <p:nvSpPr>
          <p:cNvPr id="16" name="矩形 15"/>
          <p:cNvSpPr/>
          <p:nvPr/>
        </p:nvSpPr>
        <p:spPr>
          <a:xfrm>
            <a:off x="11354525" y="991723"/>
            <a:ext cx="522953" cy="3891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dist">
              <a:lnSpc>
                <a:spcPct val="150000"/>
              </a:lnSpc>
            </a:pPr>
            <a:r>
              <a:rPr lang="zh-CN" altLang="en-US" sz="2000" dirty="0">
                <a:solidFill>
                  <a:srgbClr val="D5161D"/>
                </a:solidFill>
                <a:cs typeface="+mn-ea"/>
                <a:sym typeface="+mn-lt"/>
              </a:rPr>
              <a:t>听故事 学楷模</a:t>
            </a:r>
          </a:p>
        </p:txBody>
      </p:sp>
    </p:spTree>
    <p:extLst>
      <p:ext uri="{BB962C8B-B14F-4D97-AF65-F5344CB8AC3E}">
        <p14:creationId xmlns:p14="http://schemas.microsoft.com/office/powerpoint/2010/main" val="32617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001966720b7710b5e37a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04" y="1441127"/>
            <a:ext cx="4674928" cy="3386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6096000" y="2266065"/>
            <a:ext cx="4450061" cy="1736200"/>
            <a:chOff x="418502" y="3625814"/>
            <a:chExt cx="2433729" cy="949524"/>
          </a:xfrm>
        </p:grpSpPr>
        <p:sp>
          <p:nvSpPr>
            <p:cNvPr id="5" name="任意多边形 4"/>
            <p:cNvSpPr/>
            <p:nvPr/>
          </p:nvSpPr>
          <p:spPr>
            <a:xfrm>
              <a:off x="418502" y="3625814"/>
              <a:ext cx="2166027" cy="894272"/>
            </a:xfrm>
            <a:custGeom>
              <a:avLst/>
              <a:gdLst>
                <a:gd name="connsiteX0" fmla="*/ 0 w 2166027"/>
                <a:gd name="connsiteY0" fmla="*/ 178652 h 1786519"/>
                <a:gd name="connsiteX1" fmla="*/ 178652 w 2166027"/>
                <a:gd name="connsiteY1" fmla="*/ 0 h 1786519"/>
                <a:gd name="connsiteX2" fmla="*/ 1987375 w 2166027"/>
                <a:gd name="connsiteY2" fmla="*/ 0 h 1786519"/>
                <a:gd name="connsiteX3" fmla="*/ 2166027 w 2166027"/>
                <a:gd name="connsiteY3" fmla="*/ 178652 h 1786519"/>
                <a:gd name="connsiteX4" fmla="*/ 2166027 w 2166027"/>
                <a:gd name="connsiteY4" fmla="*/ 1607867 h 1786519"/>
                <a:gd name="connsiteX5" fmla="*/ 1987375 w 2166027"/>
                <a:gd name="connsiteY5" fmla="*/ 1786519 h 1786519"/>
                <a:gd name="connsiteX6" fmla="*/ 178652 w 2166027"/>
                <a:gd name="connsiteY6" fmla="*/ 1786519 h 1786519"/>
                <a:gd name="connsiteX7" fmla="*/ 0 w 2166027"/>
                <a:gd name="connsiteY7" fmla="*/ 1607867 h 1786519"/>
                <a:gd name="connsiteX8" fmla="*/ 0 w 2166027"/>
                <a:gd name="connsiteY8" fmla="*/ 178652 h 1786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6027" h="1786519">
                  <a:moveTo>
                    <a:pt x="0" y="178652"/>
                  </a:moveTo>
                  <a:cubicBezTo>
                    <a:pt x="0" y="79985"/>
                    <a:pt x="79985" y="0"/>
                    <a:pt x="178652" y="0"/>
                  </a:cubicBezTo>
                  <a:lnTo>
                    <a:pt x="1987375" y="0"/>
                  </a:lnTo>
                  <a:cubicBezTo>
                    <a:pt x="2086042" y="0"/>
                    <a:pt x="2166027" y="79985"/>
                    <a:pt x="2166027" y="178652"/>
                  </a:cubicBezTo>
                  <a:lnTo>
                    <a:pt x="2166027" y="1607867"/>
                  </a:lnTo>
                  <a:cubicBezTo>
                    <a:pt x="2166027" y="1706534"/>
                    <a:pt x="2086042" y="1786519"/>
                    <a:pt x="1987375" y="1786519"/>
                  </a:cubicBezTo>
                  <a:lnTo>
                    <a:pt x="178652" y="1786519"/>
                  </a:lnTo>
                  <a:cubicBezTo>
                    <a:pt x="79985" y="1786519"/>
                    <a:pt x="0" y="1706534"/>
                    <a:pt x="0" y="1607867"/>
                  </a:cubicBezTo>
                  <a:lnTo>
                    <a:pt x="0" y="178652"/>
                  </a:lnTo>
                  <a:close/>
                </a:path>
              </a:pathLst>
            </a:custGeom>
            <a:noFill/>
            <a:ln>
              <a:solidFill>
                <a:srgbClr val="D5161D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4938" tIns="164938" rIns="164938" bIns="547763" numCol="1" spcCol="1270" anchor="t" anchorCtr="0">
              <a:noAutofit/>
            </a:bodyPr>
            <a:lstStyle/>
            <a:p>
              <a:pPr marL="171450" lvl="1" indent="-171450" defTabSz="711200">
                <a:lnSpc>
                  <a:spcPct val="20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见义勇为  勇救汉族女大学生</a:t>
              </a: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1102579" y="4220883"/>
              <a:ext cx="1749652" cy="354455"/>
            </a:xfrm>
            <a:custGeom>
              <a:avLst/>
              <a:gdLst>
                <a:gd name="connsiteX0" fmla="*/ 0 w 1925357"/>
                <a:gd name="connsiteY0" fmla="*/ 76565 h 765651"/>
                <a:gd name="connsiteX1" fmla="*/ 76565 w 1925357"/>
                <a:gd name="connsiteY1" fmla="*/ 0 h 765651"/>
                <a:gd name="connsiteX2" fmla="*/ 1848792 w 1925357"/>
                <a:gd name="connsiteY2" fmla="*/ 0 h 765651"/>
                <a:gd name="connsiteX3" fmla="*/ 1925357 w 1925357"/>
                <a:gd name="connsiteY3" fmla="*/ 76565 h 765651"/>
                <a:gd name="connsiteX4" fmla="*/ 1925357 w 1925357"/>
                <a:gd name="connsiteY4" fmla="*/ 689086 h 765651"/>
                <a:gd name="connsiteX5" fmla="*/ 1848792 w 1925357"/>
                <a:gd name="connsiteY5" fmla="*/ 765651 h 765651"/>
                <a:gd name="connsiteX6" fmla="*/ 76565 w 1925357"/>
                <a:gd name="connsiteY6" fmla="*/ 765651 h 765651"/>
                <a:gd name="connsiteX7" fmla="*/ 0 w 1925357"/>
                <a:gd name="connsiteY7" fmla="*/ 689086 h 765651"/>
                <a:gd name="connsiteX8" fmla="*/ 0 w 1925357"/>
                <a:gd name="connsiteY8" fmla="*/ 76565 h 76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5357" h="765651">
                  <a:moveTo>
                    <a:pt x="0" y="76565"/>
                  </a:moveTo>
                  <a:cubicBezTo>
                    <a:pt x="0" y="34279"/>
                    <a:pt x="34279" y="0"/>
                    <a:pt x="76565" y="0"/>
                  </a:cubicBezTo>
                  <a:lnTo>
                    <a:pt x="1848792" y="0"/>
                  </a:lnTo>
                  <a:cubicBezTo>
                    <a:pt x="1891078" y="0"/>
                    <a:pt x="1925357" y="34279"/>
                    <a:pt x="1925357" y="76565"/>
                  </a:cubicBezTo>
                  <a:lnTo>
                    <a:pt x="1925357" y="689086"/>
                  </a:lnTo>
                  <a:cubicBezTo>
                    <a:pt x="1925357" y="731372"/>
                    <a:pt x="1891078" y="765651"/>
                    <a:pt x="1848792" y="765651"/>
                  </a:cubicBezTo>
                  <a:lnTo>
                    <a:pt x="76565" y="765651"/>
                  </a:lnTo>
                  <a:cubicBezTo>
                    <a:pt x="34279" y="765651"/>
                    <a:pt x="0" y="731372"/>
                    <a:pt x="0" y="689086"/>
                  </a:cubicBezTo>
                  <a:lnTo>
                    <a:pt x="0" y="76565"/>
                  </a:lnTo>
                  <a:close/>
                </a:path>
              </a:pathLst>
            </a:custGeom>
            <a:solidFill>
              <a:srgbClr val="D5161D"/>
            </a:solidFill>
            <a:ln>
              <a:solidFill>
                <a:srgbClr val="D5161D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525" tIns="47825" rIns="60525" bIns="47825" numCol="1" spcCol="1270" anchor="ctr" anchorCtr="0">
              <a:noAutofit/>
            </a:bodyPr>
            <a:lstStyle/>
            <a:p>
              <a:pPr lvl="0" algn="di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3200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艾尼</a:t>
              </a:r>
              <a:r>
                <a:rPr lang="en-US" altLang="zh-CN" sz="3200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·</a:t>
              </a:r>
              <a:r>
                <a:rPr lang="zh-CN" altLang="en-US" sz="3200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居买尔</a:t>
              </a:r>
              <a:endParaRPr lang="en-US" sz="32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1354525" y="991723"/>
            <a:ext cx="522953" cy="3891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dist">
              <a:lnSpc>
                <a:spcPct val="150000"/>
              </a:lnSpc>
            </a:pPr>
            <a:r>
              <a:rPr lang="zh-CN" altLang="en-US" sz="2000" dirty="0">
                <a:solidFill>
                  <a:srgbClr val="D5161D"/>
                </a:solidFill>
                <a:cs typeface="+mn-ea"/>
                <a:sym typeface="+mn-lt"/>
              </a:rPr>
              <a:t>听故事 学楷模</a:t>
            </a:r>
          </a:p>
        </p:txBody>
      </p:sp>
    </p:spTree>
    <p:extLst>
      <p:ext uri="{BB962C8B-B14F-4D97-AF65-F5344CB8AC3E}">
        <p14:creationId xmlns:p14="http://schemas.microsoft.com/office/powerpoint/2010/main" val="324071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796643"/>
            <a:ext cx="12192000" cy="1061356"/>
          </a:xfrm>
          <a:prstGeom prst="rect">
            <a:avLst/>
          </a:prstGeom>
        </p:spPr>
      </p:pic>
      <p:sp>
        <p:nvSpPr>
          <p:cNvPr id="6" name="任意多边形 5"/>
          <p:cNvSpPr/>
          <p:nvPr/>
        </p:nvSpPr>
        <p:spPr>
          <a:xfrm>
            <a:off x="6441988" y="1219200"/>
            <a:ext cx="5247503" cy="4882241"/>
          </a:xfrm>
          <a:custGeom>
            <a:avLst/>
            <a:gdLst>
              <a:gd name="connsiteX0" fmla="*/ 0 w 2166027"/>
              <a:gd name="connsiteY0" fmla="*/ 178652 h 1786519"/>
              <a:gd name="connsiteX1" fmla="*/ 178652 w 2166027"/>
              <a:gd name="connsiteY1" fmla="*/ 0 h 1786519"/>
              <a:gd name="connsiteX2" fmla="*/ 1987375 w 2166027"/>
              <a:gd name="connsiteY2" fmla="*/ 0 h 1786519"/>
              <a:gd name="connsiteX3" fmla="*/ 2166027 w 2166027"/>
              <a:gd name="connsiteY3" fmla="*/ 178652 h 1786519"/>
              <a:gd name="connsiteX4" fmla="*/ 2166027 w 2166027"/>
              <a:gd name="connsiteY4" fmla="*/ 1607867 h 1786519"/>
              <a:gd name="connsiteX5" fmla="*/ 1987375 w 2166027"/>
              <a:gd name="connsiteY5" fmla="*/ 1786519 h 1786519"/>
              <a:gd name="connsiteX6" fmla="*/ 178652 w 2166027"/>
              <a:gd name="connsiteY6" fmla="*/ 1786519 h 1786519"/>
              <a:gd name="connsiteX7" fmla="*/ 0 w 2166027"/>
              <a:gd name="connsiteY7" fmla="*/ 1607867 h 1786519"/>
              <a:gd name="connsiteX8" fmla="*/ 0 w 2166027"/>
              <a:gd name="connsiteY8" fmla="*/ 178652 h 178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6027" h="1786519">
                <a:moveTo>
                  <a:pt x="0" y="178652"/>
                </a:moveTo>
                <a:cubicBezTo>
                  <a:pt x="0" y="79985"/>
                  <a:pt x="79985" y="0"/>
                  <a:pt x="178652" y="0"/>
                </a:cubicBezTo>
                <a:lnTo>
                  <a:pt x="1987375" y="0"/>
                </a:lnTo>
                <a:cubicBezTo>
                  <a:pt x="2086042" y="0"/>
                  <a:pt x="2166027" y="79985"/>
                  <a:pt x="2166027" y="178652"/>
                </a:cubicBezTo>
                <a:lnTo>
                  <a:pt x="2166027" y="1607867"/>
                </a:lnTo>
                <a:cubicBezTo>
                  <a:pt x="2166027" y="1706534"/>
                  <a:pt x="2086042" y="1786519"/>
                  <a:pt x="1987375" y="1786519"/>
                </a:cubicBezTo>
                <a:lnTo>
                  <a:pt x="178652" y="1786519"/>
                </a:lnTo>
                <a:cubicBezTo>
                  <a:pt x="79985" y="1786519"/>
                  <a:pt x="0" y="1706534"/>
                  <a:pt x="0" y="1607867"/>
                </a:cubicBezTo>
                <a:lnTo>
                  <a:pt x="0" y="178652"/>
                </a:lnTo>
                <a:close/>
              </a:path>
            </a:pathLst>
          </a:custGeom>
          <a:noFill/>
          <a:ln>
            <a:solidFill>
              <a:srgbClr val="D5161D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4938" tIns="164938" rIns="164938" bIns="547763" numCol="1" spcCol="1270" anchor="t" anchorCtr="0">
            <a:noAutofit/>
          </a:bodyPr>
          <a:lstStyle/>
          <a:p>
            <a:pPr marL="0" lvl="1" defTabSz="7112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你想啥？”王丽大声喊道。  “咋了？”一男子恶狠狠地说，旁边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个男子围了上来，开始拉扯王丽的衣服，并再次将手伸进她的口袋。  </a:t>
            </a:r>
          </a:p>
          <a:p>
            <a:pPr marL="0" lvl="1" defTabSz="7112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在众目睽睽的公共场所，扒窃竟变成了公开抢劫，王丽吓哭了，她不知所措。  </a:t>
            </a:r>
          </a:p>
          <a:p>
            <a:pPr marL="0" lvl="1" defTabSz="7112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正在这时，路经此地的艾尼三兄弟看到了这一幕，不约而同地冲了上去，艾尼挺身而出，将王丽拉到自己的身后。情急之下，艾尼冲歹徒吼道：“干什么，她是我妹妹！”  </a:t>
            </a:r>
          </a:p>
        </p:txBody>
      </p:sp>
      <p:sp>
        <p:nvSpPr>
          <p:cNvPr id="7" name="任意多边形 6"/>
          <p:cNvSpPr/>
          <p:nvPr/>
        </p:nvSpPr>
        <p:spPr>
          <a:xfrm>
            <a:off x="691977" y="1219200"/>
            <a:ext cx="5247503" cy="4882241"/>
          </a:xfrm>
          <a:custGeom>
            <a:avLst/>
            <a:gdLst>
              <a:gd name="connsiteX0" fmla="*/ 0 w 2166027"/>
              <a:gd name="connsiteY0" fmla="*/ 178652 h 1786519"/>
              <a:gd name="connsiteX1" fmla="*/ 178652 w 2166027"/>
              <a:gd name="connsiteY1" fmla="*/ 0 h 1786519"/>
              <a:gd name="connsiteX2" fmla="*/ 1987375 w 2166027"/>
              <a:gd name="connsiteY2" fmla="*/ 0 h 1786519"/>
              <a:gd name="connsiteX3" fmla="*/ 2166027 w 2166027"/>
              <a:gd name="connsiteY3" fmla="*/ 178652 h 1786519"/>
              <a:gd name="connsiteX4" fmla="*/ 2166027 w 2166027"/>
              <a:gd name="connsiteY4" fmla="*/ 1607867 h 1786519"/>
              <a:gd name="connsiteX5" fmla="*/ 1987375 w 2166027"/>
              <a:gd name="connsiteY5" fmla="*/ 1786519 h 1786519"/>
              <a:gd name="connsiteX6" fmla="*/ 178652 w 2166027"/>
              <a:gd name="connsiteY6" fmla="*/ 1786519 h 1786519"/>
              <a:gd name="connsiteX7" fmla="*/ 0 w 2166027"/>
              <a:gd name="connsiteY7" fmla="*/ 1607867 h 1786519"/>
              <a:gd name="connsiteX8" fmla="*/ 0 w 2166027"/>
              <a:gd name="connsiteY8" fmla="*/ 178652 h 178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6027" h="1786519">
                <a:moveTo>
                  <a:pt x="0" y="178652"/>
                </a:moveTo>
                <a:cubicBezTo>
                  <a:pt x="0" y="79985"/>
                  <a:pt x="79985" y="0"/>
                  <a:pt x="178652" y="0"/>
                </a:cubicBezTo>
                <a:lnTo>
                  <a:pt x="1987375" y="0"/>
                </a:lnTo>
                <a:cubicBezTo>
                  <a:pt x="2086042" y="0"/>
                  <a:pt x="2166027" y="79985"/>
                  <a:pt x="2166027" y="178652"/>
                </a:cubicBezTo>
                <a:lnTo>
                  <a:pt x="2166027" y="1607867"/>
                </a:lnTo>
                <a:cubicBezTo>
                  <a:pt x="2166027" y="1706534"/>
                  <a:pt x="2086042" y="1786519"/>
                  <a:pt x="1987375" y="1786519"/>
                </a:cubicBezTo>
                <a:lnTo>
                  <a:pt x="178652" y="1786519"/>
                </a:lnTo>
                <a:cubicBezTo>
                  <a:pt x="79985" y="1786519"/>
                  <a:pt x="0" y="1706534"/>
                  <a:pt x="0" y="1607867"/>
                </a:cubicBezTo>
                <a:lnTo>
                  <a:pt x="0" y="178652"/>
                </a:lnTo>
                <a:close/>
              </a:path>
            </a:pathLst>
          </a:custGeom>
          <a:noFill/>
          <a:ln>
            <a:solidFill>
              <a:srgbClr val="D5161D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4938" tIns="164938" rIns="164938" bIns="547763" numCol="1" spcCol="1270" anchor="t" anchorCtr="0">
            <a:noAutofit/>
          </a:bodyPr>
          <a:lstStyle/>
          <a:p>
            <a:pPr marL="0" lvl="1" defTabSz="7112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从新疆喀什来乌鲁木齐打工的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19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岁的维吾尔族青年艾尼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·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居买尔，在乌市成为人们传颂的英雄。面对歹徒，他挺身而出，让许多人动容。  </a:t>
            </a:r>
            <a:b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　   放手！她是我妹妹  </a:t>
            </a:r>
            <a:b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　   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2005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日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22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时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30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分许，夜幕降临下的乌市山西巷市场饮食区，依然热闹非凡。新疆大学外国语学院大一学生王丽与同学分开后，正准备乘公交车回家，突然，一只手伸进了她的口袋。 </a:t>
            </a:r>
          </a:p>
        </p:txBody>
      </p:sp>
      <p:sp>
        <p:nvSpPr>
          <p:cNvPr id="8" name="任意多边形 7"/>
          <p:cNvSpPr/>
          <p:nvPr/>
        </p:nvSpPr>
        <p:spPr>
          <a:xfrm>
            <a:off x="4591119" y="5453322"/>
            <a:ext cx="3199230" cy="648119"/>
          </a:xfrm>
          <a:custGeom>
            <a:avLst/>
            <a:gdLst>
              <a:gd name="connsiteX0" fmla="*/ 0 w 1925357"/>
              <a:gd name="connsiteY0" fmla="*/ 76565 h 765651"/>
              <a:gd name="connsiteX1" fmla="*/ 76565 w 1925357"/>
              <a:gd name="connsiteY1" fmla="*/ 0 h 765651"/>
              <a:gd name="connsiteX2" fmla="*/ 1848792 w 1925357"/>
              <a:gd name="connsiteY2" fmla="*/ 0 h 765651"/>
              <a:gd name="connsiteX3" fmla="*/ 1925357 w 1925357"/>
              <a:gd name="connsiteY3" fmla="*/ 76565 h 765651"/>
              <a:gd name="connsiteX4" fmla="*/ 1925357 w 1925357"/>
              <a:gd name="connsiteY4" fmla="*/ 689086 h 765651"/>
              <a:gd name="connsiteX5" fmla="*/ 1848792 w 1925357"/>
              <a:gd name="connsiteY5" fmla="*/ 765651 h 765651"/>
              <a:gd name="connsiteX6" fmla="*/ 76565 w 1925357"/>
              <a:gd name="connsiteY6" fmla="*/ 765651 h 765651"/>
              <a:gd name="connsiteX7" fmla="*/ 0 w 1925357"/>
              <a:gd name="connsiteY7" fmla="*/ 689086 h 765651"/>
              <a:gd name="connsiteX8" fmla="*/ 0 w 1925357"/>
              <a:gd name="connsiteY8" fmla="*/ 76565 h 76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5357" h="765651">
                <a:moveTo>
                  <a:pt x="0" y="76565"/>
                </a:moveTo>
                <a:cubicBezTo>
                  <a:pt x="0" y="34279"/>
                  <a:pt x="34279" y="0"/>
                  <a:pt x="76565" y="0"/>
                </a:cubicBezTo>
                <a:lnTo>
                  <a:pt x="1848792" y="0"/>
                </a:lnTo>
                <a:cubicBezTo>
                  <a:pt x="1891078" y="0"/>
                  <a:pt x="1925357" y="34279"/>
                  <a:pt x="1925357" y="76565"/>
                </a:cubicBezTo>
                <a:lnTo>
                  <a:pt x="1925357" y="689086"/>
                </a:lnTo>
                <a:cubicBezTo>
                  <a:pt x="1925357" y="731372"/>
                  <a:pt x="1891078" y="765651"/>
                  <a:pt x="1848792" y="765651"/>
                </a:cubicBezTo>
                <a:lnTo>
                  <a:pt x="76565" y="765651"/>
                </a:lnTo>
                <a:cubicBezTo>
                  <a:pt x="34279" y="765651"/>
                  <a:pt x="0" y="731372"/>
                  <a:pt x="0" y="689086"/>
                </a:cubicBezTo>
                <a:lnTo>
                  <a:pt x="0" y="76565"/>
                </a:lnTo>
                <a:close/>
              </a:path>
            </a:pathLst>
          </a:custGeom>
          <a:solidFill>
            <a:srgbClr val="D5161D"/>
          </a:solidFill>
          <a:ln>
            <a:solidFill>
              <a:srgbClr val="D5161D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525" tIns="47825" rIns="60525" bIns="47825" numCol="1" spcCol="1270" anchor="ctr" anchorCtr="0">
            <a:noAutofit/>
          </a:bodyPr>
          <a:lstStyle/>
          <a:p>
            <a:pPr lvl="0" algn="di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32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艾尼</a:t>
            </a:r>
            <a:r>
              <a:rPr lang="en-US" altLang="zh-CN" sz="32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·</a:t>
            </a:r>
            <a:r>
              <a:rPr lang="zh-CN" altLang="en-US" sz="32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居买尔</a:t>
            </a:r>
            <a:endParaRPr lang="en-US" sz="32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549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796643"/>
            <a:ext cx="12192000" cy="1061356"/>
          </a:xfrm>
          <a:prstGeom prst="rect">
            <a:avLst/>
          </a:prstGeom>
        </p:spPr>
      </p:pic>
      <p:sp>
        <p:nvSpPr>
          <p:cNvPr id="6" name="任意多边形 5"/>
          <p:cNvSpPr/>
          <p:nvPr/>
        </p:nvSpPr>
        <p:spPr>
          <a:xfrm>
            <a:off x="6441988" y="1219200"/>
            <a:ext cx="5247503" cy="4882241"/>
          </a:xfrm>
          <a:custGeom>
            <a:avLst/>
            <a:gdLst>
              <a:gd name="connsiteX0" fmla="*/ 0 w 2166027"/>
              <a:gd name="connsiteY0" fmla="*/ 178652 h 1786519"/>
              <a:gd name="connsiteX1" fmla="*/ 178652 w 2166027"/>
              <a:gd name="connsiteY1" fmla="*/ 0 h 1786519"/>
              <a:gd name="connsiteX2" fmla="*/ 1987375 w 2166027"/>
              <a:gd name="connsiteY2" fmla="*/ 0 h 1786519"/>
              <a:gd name="connsiteX3" fmla="*/ 2166027 w 2166027"/>
              <a:gd name="connsiteY3" fmla="*/ 178652 h 1786519"/>
              <a:gd name="connsiteX4" fmla="*/ 2166027 w 2166027"/>
              <a:gd name="connsiteY4" fmla="*/ 1607867 h 1786519"/>
              <a:gd name="connsiteX5" fmla="*/ 1987375 w 2166027"/>
              <a:gd name="connsiteY5" fmla="*/ 1786519 h 1786519"/>
              <a:gd name="connsiteX6" fmla="*/ 178652 w 2166027"/>
              <a:gd name="connsiteY6" fmla="*/ 1786519 h 1786519"/>
              <a:gd name="connsiteX7" fmla="*/ 0 w 2166027"/>
              <a:gd name="connsiteY7" fmla="*/ 1607867 h 1786519"/>
              <a:gd name="connsiteX8" fmla="*/ 0 w 2166027"/>
              <a:gd name="connsiteY8" fmla="*/ 178652 h 178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6027" h="1786519">
                <a:moveTo>
                  <a:pt x="0" y="178652"/>
                </a:moveTo>
                <a:cubicBezTo>
                  <a:pt x="0" y="79985"/>
                  <a:pt x="79985" y="0"/>
                  <a:pt x="178652" y="0"/>
                </a:cubicBezTo>
                <a:lnTo>
                  <a:pt x="1987375" y="0"/>
                </a:lnTo>
                <a:cubicBezTo>
                  <a:pt x="2086042" y="0"/>
                  <a:pt x="2166027" y="79985"/>
                  <a:pt x="2166027" y="178652"/>
                </a:cubicBezTo>
                <a:lnTo>
                  <a:pt x="2166027" y="1607867"/>
                </a:lnTo>
                <a:cubicBezTo>
                  <a:pt x="2166027" y="1706534"/>
                  <a:pt x="2086042" y="1786519"/>
                  <a:pt x="1987375" y="1786519"/>
                </a:cubicBezTo>
                <a:lnTo>
                  <a:pt x="178652" y="1786519"/>
                </a:lnTo>
                <a:cubicBezTo>
                  <a:pt x="79985" y="1786519"/>
                  <a:pt x="0" y="1706534"/>
                  <a:pt x="0" y="1607867"/>
                </a:cubicBezTo>
                <a:lnTo>
                  <a:pt x="0" y="178652"/>
                </a:lnTo>
                <a:close/>
              </a:path>
            </a:pathLst>
          </a:custGeom>
          <a:solidFill>
            <a:srgbClr val="D5161D"/>
          </a:solidFill>
          <a:ln>
            <a:solidFill>
              <a:srgbClr val="D5161D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4938" tIns="164938" rIns="164938" bIns="547763" numCol="1" spcCol="1270" anchor="t" anchorCtr="0">
            <a:noAutofit/>
          </a:bodyPr>
          <a:lstStyle/>
          <a:p>
            <a:pPr marL="0" lvl="1" defTabSz="7112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   在在场群众的协助下，将歹徒送到了附近的派出所。艾尼的事迹通过媒体迅速传开，一时间，引起了社会的强烈反响。  </a:t>
            </a:r>
            <a:b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</a:b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　 “我们是学校的老师，想见见英雄。”   </a:t>
            </a:r>
            <a:b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</a:b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　 “我们是学生，能见一下艾尼吗？”  </a:t>
            </a:r>
            <a:b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</a:b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　 “我们是飞行员，让我们见一下英雄吧！”  </a:t>
            </a:r>
            <a:b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</a:b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　 “我们单位的党员全部要为英雄捐款！”   </a:t>
            </a:r>
            <a:b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</a:b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　 “我们是艾尼的同乡，代表家乡来看他。”  </a:t>
            </a:r>
            <a:b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</a:b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　 来看望艾尼的人络绎不绝，病房里堆满鲜花和水果</a:t>
            </a:r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……  </a:t>
            </a:r>
          </a:p>
        </p:txBody>
      </p:sp>
      <p:sp>
        <p:nvSpPr>
          <p:cNvPr id="7" name="任意多边形 6"/>
          <p:cNvSpPr/>
          <p:nvPr/>
        </p:nvSpPr>
        <p:spPr>
          <a:xfrm>
            <a:off x="691977" y="1219200"/>
            <a:ext cx="5247503" cy="4882241"/>
          </a:xfrm>
          <a:custGeom>
            <a:avLst/>
            <a:gdLst>
              <a:gd name="connsiteX0" fmla="*/ 0 w 2166027"/>
              <a:gd name="connsiteY0" fmla="*/ 178652 h 1786519"/>
              <a:gd name="connsiteX1" fmla="*/ 178652 w 2166027"/>
              <a:gd name="connsiteY1" fmla="*/ 0 h 1786519"/>
              <a:gd name="connsiteX2" fmla="*/ 1987375 w 2166027"/>
              <a:gd name="connsiteY2" fmla="*/ 0 h 1786519"/>
              <a:gd name="connsiteX3" fmla="*/ 2166027 w 2166027"/>
              <a:gd name="connsiteY3" fmla="*/ 178652 h 1786519"/>
              <a:gd name="connsiteX4" fmla="*/ 2166027 w 2166027"/>
              <a:gd name="connsiteY4" fmla="*/ 1607867 h 1786519"/>
              <a:gd name="connsiteX5" fmla="*/ 1987375 w 2166027"/>
              <a:gd name="connsiteY5" fmla="*/ 1786519 h 1786519"/>
              <a:gd name="connsiteX6" fmla="*/ 178652 w 2166027"/>
              <a:gd name="connsiteY6" fmla="*/ 1786519 h 1786519"/>
              <a:gd name="connsiteX7" fmla="*/ 0 w 2166027"/>
              <a:gd name="connsiteY7" fmla="*/ 1607867 h 1786519"/>
              <a:gd name="connsiteX8" fmla="*/ 0 w 2166027"/>
              <a:gd name="connsiteY8" fmla="*/ 178652 h 178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6027" h="1786519">
                <a:moveTo>
                  <a:pt x="0" y="178652"/>
                </a:moveTo>
                <a:cubicBezTo>
                  <a:pt x="0" y="79985"/>
                  <a:pt x="79985" y="0"/>
                  <a:pt x="178652" y="0"/>
                </a:cubicBezTo>
                <a:lnTo>
                  <a:pt x="1987375" y="0"/>
                </a:lnTo>
                <a:cubicBezTo>
                  <a:pt x="2086042" y="0"/>
                  <a:pt x="2166027" y="79985"/>
                  <a:pt x="2166027" y="178652"/>
                </a:cubicBezTo>
                <a:lnTo>
                  <a:pt x="2166027" y="1607867"/>
                </a:lnTo>
                <a:cubicBezTo>
                  <a:pt x="2166027" y="1706534"/>
                  <a:pt x="2086042" y="1786519"/>
                  <a:pt x="1987375" y="1786519"/>
                </a:cubicBezTo>
                <a:lnTo>
                  <a:pt x="178652" y="1786519"/>
                </a:lnTo>
                <a:cubicBezTo>
                  <a:pt x="79985" y="1786519"/>
                  <a:pt x="0" y="1706534"/>
                  <a:pt x="0" y="1607867"/>
                </a:cubicBezTo>
                <a:lnTo>
                  <a:pt x="0" y="178652"/>
                </a:lnTo>
                <a:close/>
              </a:path>
            </a:pathLst>
          </a:custGeom>
          <a:noFill/>
          <a:ln>
            <a:solidFill>
              <a:srgbClr val="D5161D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4938" tIns="164938" rIns="164938" bIns="547763" numCol="1" spcCol="1270" anchor="t" anchorCtr="0">
            <a:noAutofit/>
          </a:bodyPr>
          <a:lstStyle/>
          <a:p>
            <a:pPr marL="0" lvl="1" defTabSz="7112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你是维族，她是汉族，怎么是你妹妹，放开，走你的路！”歹徒用凶恶的目光瞪着艾尼兄弟。  </a:t>
            </a:r>
            <a:b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 “放手！她就是我妹妹。”说着，艾尼三兄弟拉着王丽就走。   就在这时，一个歹徒突然抽出一把长约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厘米的尖刀，刺向艾尼的背部。  </a:t>
            </a:r>
            <a:b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　　 艾尼觉得一个凉凉的东西扎进自己的体内，眼前顿时一片漆黑，他倒在了血泊中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</a:t>
            </a:r>
          </a:p>
          <a:p>
            <a:pPr marL="0" lvl="1" defTabSz="7112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艾尼的二哥吐尔逊江见歹徒刺伤了弟弟想跑，冲上前抓住歹徒的衣领，</a:t>
            </a:r>
          </a:p>
        </p:txBody>
      </p:sp>
      <p:sp>
        <p:nvSpPr>
          <p:cNvPr id="8" name="任意多边形 7"/>
          <p:cNvSpPr/>
          <p:nvPr/>
        </p:nvSpPr>
        <p:spPr>
          <a:xfrm>
            <a:off x="1946773" y="5679202"/>
            <a:ext cx="3199230" cy="648119"/>
          </a:xfrm>
          <a:custGeom>
            <a:avLst/>
            <a:gdLst>
              <a:gd name="connsiteX0" fmla="*/ 0 w 1925357"/>
              <a:gd name="connsiteY0" fmla="*/ 76565 h 765651"/>
              <a:gd name="connsiteX1" fmla="*/ 76565 w 1925357"/>
              <a:gd name="connsiteY1" fmla="*/ 0 h 765651"/>
              <a:gd name="connsiteX2" fmla="*/ 1848792 w 1925357"/>
              <a:gd name="connsiteY2" fmla="*/ 0 h 765651"/>
              <a:gd name="connsiteX3" fmla="*/ 1925357 w 1925357"/>
              <a:gd name="connsiteY3" fmla="*/ 76565 h 765651"/>
              <a:gd name="connsiteX4" fmla="*/ 1925357 w 1925357"/>
              <a:gd name="connsiteY4" fmla="*/ 689086 h 765651"/>
              <a:gd name="connsiteX5" fmla="*/ 1848792 w 1925357"/>
              <a:gd name="connsiteY5" fmla="*/ 765651 h 765651"/>
              <a:gd name="connsiteX6" fmla="*/ 76565 w 1925357"/>
              <a:gd name="connsiteY6" fmla="*/ 765651 h 765651"/>
              <a:gd name="connsiteX7" fmla="*/ 0 w 1925357"/>
              <a:gd name="connsiteY7" fmla="*/ 689086 h 765651"/>
              <a:gd name="connsiteX8" fmla="*/ 0 w 1925357"/>
              <a:gd name="connsiteY8" fmla="*/ 76565 h 76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5357" h="765651">
                <a:moveTo>
                  <a:pt x="0" y="76565"/>
                </a:moveTo>
                <a:cubicBezTo>
                  <a:pt x="0" y="34279"/>
                  <a:pt x="34279" y="0"/>
                  <a:pt x="76565" y="0"/>
                </a:cubicBezTo>
                <a:lnTo>
                  <a:pt x="1848792" y="0"/>
                </a:lnTo>
                <a:cubicBezTo>
                  <a:pt x="1891078" y="0"/>
                  <a:pt x="1925357" y="34279"/>
                  <a:pt x="1925357" y="76565"/>
                </a:cubicBezTo>
                <a:lnTo>
                  <a:pt x="1925357" y="689086"/>
                </a:lnTo>
                <a:cubicBezTo>
                  <a:pt x="1925357" y="731372"/>
                  <a:pt x="1891078" y="765651"/>
                  <a:pt x="1848792" y="765651"/>
                </a:cubicBezTo>
                <a:lnTo>
                  <a:pt x="76565" y="765651"/>
                </a:lnTo>
                <a:cubicBezTo>
                  <a:pt x="34279" y="765651"/>
                  <a:pt x="0" y="731372"/>
                  <a:pt x="0" y="689086"/>
                </a:cubicBezTo>
                <a:lnTo>
                  <a:pt x="0" y="76565"/>
                </a:lnTo>
                <a:close/>
              </a:path>
            </a:pathLst>
          </a:custGeom>
          <a:solidFill>
            <a:srgbClr val="D5161D"/>
          </a:solidFill>
          <a:ln>
            <a:solidFill>
              <a:srgbClr val="D5161D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525" tIns="47825" rIns="60525" bIns="47825" numCol="1" spcCol="1270" anchor="ctr" anchorCtr="0">
            <a:noAutofit/>
          </a:bodyPr>
          <a:lstStyle/>
          <a:p>
            <a:pPr lvl="0" algn="di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32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艾尼</a:t>
            </a:r>
            <a:r>
              <a:rPr lang="en-US" altLang="zh-CN" sz="32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·</a:t>
            </a:r>
            <a:r>
              <a:rPr lang="zh-CN" altLang="en-US" sz="32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居买尔</a:t>
            </a:r>
            <a:endParaRPr lang="en-US" sz="32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309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796643"/>
            <a:ext cx="12192000" cy="1061356"/>
          </a:xfrm>
          <a:prstGeom prst="rect">
            <a:avLst/>
          </a:prstGeom>
        </p:spPr>
      </p:pic>
      <p:sp>
        <p:nvSpPr>
          <p:cNvPr id="6" name="任意多边形 5"/>
          <p:cNvSpPr/>
          <p:nvPr/>
        </p:nvSpPr>
        <p:spPr>
          <a:xfrm>
            <a:off x="6441988" y="1219200"/>
            <a:ext cx="5247503" cy="4882241"/>
          </a:xfrm>
          <a:custGeom>
            <a:avLst/>
            <a:gdLst>
              <a:gd name="connsiteX0" fmla="*/ 0 w 2166027"/>
              <a:gd name="connsiteY0" fmla="*/ 178652 h 1786519"/>
              <a:gd name="connsiteX1" fmla="*/ 178652 w 2166027"/>
              <a:gd name="connsiteY1" fmla="*/ 0 h 1786519"/>
              <a:gd name="connsiteX2" fmla="*/ 1987375 w 2166027"/>
              <a:gd name="connsiteY2" fmla="*/ 0 h 1786519"/>
              <a:gd name="connsiteX3" fmla="*/ 2166027 w 2166027"/>
              <a:gd name="connsiteY3" fmla="*/ 178652 h 1786519"/>
              <a:gd name="connsiteX4" fmla="*/ 2166027 w 2166027"/>
              <a:gd name="connsiteY4" fmla="*/ 1607867 h 1786519"/>
              <a:gd name="connsiteX5" fmla="*/ 1987375 w 2166027"/>
              <a:gd name="connsiteY5" fmla="*/ 1786519 h 1786519"/>
              <a:gd name="connsiteX6" fmla="*/ 178652 w 2166027"/>
              <a:gd name="connsiteY6" fmla="*/ 1786519 h 1786519"/>
              <a:gd name="connsiteX7" fmla="*/ 0 w 2166027"/>
              <a:gd name="connsiteY7" fmla="*/ 1607867 h 1786519"/>
              <a:gd name="connsiteX8" fmla="*/ 0 w 2166027"/>
              <a:gd name="connsiteY8" fmla="*/ 178652 h 178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6027" h="1786519">
                <a:moveTo>
                  <a:pt x="0" y="178652"/>
                </a:moveTo>
                <a:cubicBezTo>
                  <a:pt x="0" y="79985"/>
                  <a:pt x="79985" y="0"/>
                  <a:pt x="178652" y="0"/>
                </a:cubicBezTo>
                <a:lnTo>
                  <a:pt x="1987375" y="0"/>
                </a:lnTo>
                <a:cubicBezTo>
                  <a:pt x="2086042" y="0"/>
                  <a:pt x="2166027" y="79985"/>
                  <a:pt x="2166027" y="178652"/>
                </a:cubicBezTo>
                <a:lnTo>
                  <a:pt x="2166027" y="1607867"/>
                </a:lnTo>
                <a:cubicBezTo>
                  <a:pt x="2166027" y="1706534"/>
                  <a:pt x="2086042" y="1786519"/>
                  <a:pt x="1987375" y="1786519"/>
                </a:cubicBezTo>
                <a:lnTo>
                  <a:pt x="178652" y="1786519"/>
                </a:lnTo>
                <a:cubicBezTo>
                  <a:pt x="79985" y="1786519"/>
                  <a:pt x="0" y="1706534"/>
                  <a:pt x="0" y="1607867"/>
                </a:cubicBezTo>
                <a:lnTo>
                  <a:pt x="0" y="178652"/>
                </a:lnTo>
                <a:close/>
              </a:path>
            </a:pathLst>
          </a:custGeom>
          <a:noFill/>
          <a:ln>
            <a:solidFill>
              <a:srgbClr val="D5161D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4938" tIns="164938" rIns="164938" bIns="547763" numCol="1" spcCol="1270" anchor="t" anchorCtr="0">
            <a:noAutofit/>
          </a:bodyPr>
          <a:lstStyle/>
          <a:p>
            <a:pPr marL="0" lvl="1" defTabSz="7112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动为艾尼交付了部分医疗费用。此后，王丽的父亲就再没离开过，日夜守护在病床前照顾艾尼。  </a:t>
            </a:r>
            <a:b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　　 王丽的父亲是位残疾退伍军人，颈椎里至今仍留着一个弹片，一条腿因此而萎缩。王丽的母亲去世后，他带着女儿靠做小买卖维持生活，家境不好，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8000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元是他多年的所有积蓄。  </a:t>
            </a:r>
            <a:b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 “要不是艾尼挺身而出，躺在病床上的应该是我的女儿，艾尼和我的女儿差不多大，这么年轻，如果因为缺钱误了抢救，我这一辈子都会良心不安。所以，就是把自己的房子卖了，也要让我女儿的救命恩人康复出院。” </a:t>
            </a:r>
          </a:p>
          <a:p>
            <a:pPr marL="0" lvl="1" defTabSz="7112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691977" y="1219200"/>
            <a:ext cx="5247503" cy="4882241"/>
          </a:xfrm>
          <a:custGeom>
            <a:avLst/>
            <a:gdLst>
              <a:gd name="connsiteX0" fmla="*/ 0 w 2166027"/>
              <a:gd name="connsiteY0" fmla="*/ 178652 h 1786519"/>
              <a:gd name="connsiteX1" fmla="*/ 178652 w 2166027"/>
              <a:gd name="connsiteY1" fmla="*/ 0 h 1786519"/>
              <a:gd name="connsiteX2" fmla="*/ 1987375 w 2166027"/>
              <a:gd name="connsiteY2" fmla="*/ 0 h 1786519"/>
              <a:gd name="connsiteX3" fmla="*/ 2166027 w 2166027"/>
              <a:gd name="connsiteY3" fmla="*/ 178652 h 1786519"/>
              <a:gd name="connsiteX4" fmla="*/ 2166027 w 2166027"/>
              <a:gd name="connsiteY4" fmla="*/ 1607867 h 1786519"/>
              <a:gd name="connsiteX5" fmla="*/ 1987375 w 2166027"/>
              <a:gd name="connsiteY5" fmla="*/ 1786519 h 1786519"/>
              <a:gd name="connsiteX6" fmla="*/ 178652 w 2166027"/>
              <a:gd name="connsiteY6" fmla="*/ 1786519 h 1786519"/>
              <a:gd name="connsiteX7" fmla="*/ 0 w 2166027"/>
              <a:gd name="connsiteY7" fmla="*/ 1607867 h 1786519"/>
              <a:gd name="connsiteX8" fmla="*/ 0 w 2166027"/>
              <a:gd name="connsiteY8" fmla="*/ 178652 h 178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6027" h="1786519">
                <a:moveTo>
                  <a:pt x="0" y="178652"/>
                </a:moveTo>
                <a:cubicBezTo>
                  <a:pt x="0" y="79985"/>
                  <a:pt x="79985" y="0"/>
                  <a:pt x="178652" y="0"/>
                </a:cubicBezTo>
                <a:lnTo>
                  <a:pt x="1987375" y="0"/>
                </a:lnTo>
                <a:cubicBezTo>
                  <a:pt x="2086042" y="0"/>
                  <a:pt x="2166027" y="79985"/>
                  <a:pt x="2166027" y="178652"/>
                </a:cubicBezTo>
                <a:lnTo>
                  <a:pt x="2166027" y="1607867"/>
                </a:lnTo>
                <a:cubicBezTo>
                  <a:pt x="2166027" y="1706534"/>
                  <a:pt x="2086042" y="1786519"/>
                  <a:pt x="1987375" y="1786519"/>
                </a:cubicBezTo>
                <a:lnTo>
                  <a:pt x="178652" y="1786519"/>
                </a:lnTo>
                <a:cubicBezTo>
                  <a:pt x="79985" y="1786519"/>
                  <a:pt x="0" y="1706534"/>
                  <a:pt x="0" y="1607867"/>
                </a:cubicBezTo>
                <a:lnTo>
                  <a:pt x="0" y="178652"/>
                </a:lnTo>
                <a:close/>
              </a:path>
            </a:pathLst>
          </a:custGeom>
          <a:noFill/>
          <a:ln>
            <a:solidFill>
              <a:srgbClr val="D5161D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4938" tIns="164938" rIns="164938" bIns="547763" numCol="1" spcCol="1270" anchor="t" anchorCtr="0">
            <a:noAutofit/>
          </a:bodyPr>
          <a:lstStyle/>
          <a:p>
            <a:pPr marL="0" lvl="1" defTabSz="7112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自治区和乌市两级见义勇为基金会，为艾尼各奖励了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5000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元奖金。  　 </a:t>
            </a:r>
            <a:b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几天的时间，社会各界为艾尼捐款近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6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万元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  </a:t>
            </a:r>
          </a:p>
          <a:p>
            <a:pPr marL="0" lvl="1" defTabSz="7112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艾尼感动了乌市和新疆各族人民。  </a:t>
            </a:r>
            <a:b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艾尼，他是我哥哥  。艾尼脱离了生命危险，最高兴的就是被救的大学生王丽，还有她的父亲。  “艾尼三兄弟见义勇为让我们感动，但王丽父女的行为，同样也让我们动容。”艾尼的主治医生马金山主任动情地说。  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0" lvl="1" defTabSz="7112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王丽的父亲接到女儿的电话后，立即放下手中的生意，拿着家里仅有的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8000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元积蓄赶到医院，</a:t>
            </a:r>
          </a:p>
        </p:txBody>
      </p:sp>
    </p:spTree>
    <p:extLst>
      <p:ext uri="{BB962C8B-B14F-4D97-AF65-F5344CB8AC3E}">
        <p14:creationId xmlns:p14="http://schemas.microsoft.com/office/powerpoint/2010/main" val="191374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809"/>
            <a:ext cx="12192000" cy="69448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796643"/>
            <a:ext cx="12192000" cy="10613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6809"/>
            <a:ext cx="12192000" cy="2579914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329546" y="-245709"/>
            <a:ext cx="3532907" cy="2632146"/>
            <a:chOff x="3425188" y="-278104"/>
            <a:chExt cx="3532907" cy="2632146"/>
          </a:xfrm>
        </p:grpSpPr>
        <p:sp>
          <p:nvSpPr>
            <p:cNvPr id="9" name="圆角矩形 8"/>
            <p:cNvSpPr/>
            <p:nvPr/>
          </p:nvSpPr>
          <p:spPr>
            <a:xfrm>
              <a:off x="3425188" y="939113"/>
              <a:ext cx="2670812" cy="939114"/>
            </a:xfrm>
            <a:prstGeom prst="roundRect">
              <a:avLst/>
            </a:prstGeom>
            <a:solidFill>
              <a:srgbClr val="D51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目  录</a:t>
              </a: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24781" y="-278104"/>
              <a:ext cx="1233314" cy="2632146"/>
            </a:xfrm>
            <a:prstGeom prst="rect">
              <a:avLst/>
            </a:prstGeom>
          </p:spPr>
        </p:pic>
      </p:grpSp>
      <p:cxnSp>
        <p:nvCxnSpPr>
          <p:cNvPr id="12" name="直接连接符 11"/>
          <p:cNvCxnSpPr/>
          <p:nvPr/>
        </p:nvCxnSpPr>
        <p:spPr>
          <a:xfrm>
            <a:off x="4151871" y="2681260"/>
            <a:ext cx="0" cy="1408671"/>
          </a:xfrm>
          <a:prstGeom prst="line">
            <a:avLst/>
          </a:prstGeom>
          <a:ln>
            <a:solidFill>
              <a:srgbClr val="D516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7854215" y="2681260"/>
            <a:ext cx="0" cy="1408671"/>
          </a:xfrm>
          <a:prstGeom prst="line">
            <a:avLst/>
          </a:prstGeom>
          <a:ln>
            <a:solidFill>
              <a:srgbClr val="D516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2022895" y="2882357"/>
            <a:ext cx="11368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000" dirty="0">
                <a:solidFill>
                  <a:srgbClr val="D5161D"/>
                </a:solidFill>
                <a:cs typeface="+mn-ea"/>
                <a:sym typeface="+mn-lt"/>
              </a:rPr>
              <a:t>01</a:t>
            </a:r>
            <a:endParaRPr lang="zh-CN" altLang="en-US" sz="6000" dirty="0">
              <a:solidFill>
                <a:srgbClr val="D5161D"/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356081" y="4485843"/>
            <a:ext cx="2470449" cy="604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D5161D"/>
                </a:solidFill>
                <a:cs typeface="+mn-ea"/>
                <a:sym typeface="+mn-lt"/>
              </a:rPr>
              <a:t>认识我国的</a:t>
            </a:r>
            <a:endParaRPr lang="en-US" altLang="zh-CN" sz="2800" b="1" dirty="0">
              <a:solidFill>
                <a:srgbClr val="D5161D"/>
              </a:solidFill>
              <a:cs typeface="+mn-ea"/>
              <a:sym typeface="+mn-lt"/>
            </a:endParaRPr>
          </a:p>
          <a:p>
            <a:pPr algn="ctr"/>
            <a:r>
              <a:rPr lang="zh-CN" altLang="en-US" sz="2800" b="1" dirty="0">
                <a:solidFill>
                  <a:srgbClr val="D5161D"/>
                </a:solidFill>
                <a:cs typeface="+mn-ea"/>
                <a:sym typeface="+mn-lt"/>
              </a:rPr>
              <a:t>民族政策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333137" y="2882357"/>
            <a:ext cx="1525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D5161D"/>
                </a:solidFill>
                <a:cs typeface="+mn-ea"/>
                <a:sym typeface="+mn-lt"/>
              </a:rPr>
              <a:t>02</a:t>
            </a:r>
            <a:endParaRPr lang="zh-CN" altLang="en-US" sz="6000" dirty="0">
              <a:solidFill>
                <a:srgbClr val="D5161D"/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807818" y="4485843"/>
            <a:ext cx="2470449" cy="604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D5161D"/>
                </a:solidFill>
                <a:cs typeface="+mn-ea"/>
                <a:sym typeface="+mn-lt"/>
              </a:rPr>
              <a:t>听故事 学楷模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754574" y="2882357"/>
            <a:ext cx="16087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D5161D"/>
                </a:solidFill>
                <a:cs typeface="+mn-ea"/>
                <a:sym typeface="+mn-lt"/>
              </a:rPr>
              <a:t>03</a:t>
            </a:r>
            <a:endParaRPr lang="zh-CN" altLang="en-US" sz="6000" dirty="0">
              <a:solidFill>
                <a:srgbClr val="D5161D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323734" y="4485843"/>
            <a:ext cx="2470449" cy="604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D5161D"/>
                </a:solidFill>
                <a:cs typeface="+mn-ea"/>
                <a:sym typeface="+mn-lt"/>
              </a:rPr>
              <a:t>如何维护民族团结</a:t>
            </a:r>
          </a:p>
        </p:txBody>
      </p:sp>
    </p:spTree>
    <p:extLst>
      <p:ext uri="{BB962C8B-B14F-4D97-AF65-F5344CB8AC3E}">
        <p14:creationId xmlns:p14="http://schemas.microsoft.com/office/powerpoint/2010/main" val="114177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25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42303" y="1269088"/>
            <a:ext cx="8707394" cy="3814999"/>
            <a:chOff x="418502" y="3625814"/>
            <a:chExt cx="2276673" cy="997486"/>
          </a:xfrm>
        </p:grpSpPr>
        <p:sp>
          <p:nvSpPr>
            <p:cNvPr id="3" name="任意多边形 2"/>
            <p:cNvSpPr/>
            <p:nvPr/>
          </p:nvSpPr>
          <p:spPr>
            <a:xfrm>
              <a:off x="418502" y="3625814"/>
              <a:ext cx="2166027" cy="894272"/>
            </a:xfrm>
            <a:custGeom>
              <a:avLst/>
              <a:gdLst>
                <a:gd name="connsiteX0" fmla="*/ 0 w 2166027"/>
                <a:gd name="connsiteY0" fmla="*/ 178652 h 1786519"/>
                <a:gd name="connsiteX1" fmla="*/ 178652 w 2166027"/>
                <a:gd name="connsiteY1" fmla="*/ 0 h 1786519"/>
                <a:gd name="connsiteX2" fmla="*/ 1987375 w 2166027"/>
                <a:gd name="connsiteY2" fmla="*/ 0 h 1786519"/>
                <a:gd name="connsiteX3" fmla="*/ 2166027 w 2166027"/>
                <a:gd name="connsiteY3" fmla="*/ 178652 h 1786519"/>
                <a:gd name="connsiteX4" fmla="*/ 2166027 w 2166027"/>
                <a:gd name="connsiteY4" fmla="*/ 1607867 h 1786519"/>
                <a:gd name="connsiteX5" fmla="*/ 1987375 w 2166027"/>
                <a:gd name="connsiteY5" fmla="*/ 1786519 h 1786519"/>
                <a:gd name="connsiteX6" fmla="*/ 178652 w 2166027"/>
                <a:gd name="connsiteY6" fmla="*/ 1786519 h 1786519"/>
                <a:gd name="connsiteX7" fmla="*/ 0 w 2166027"/>
                <a:gd name="connsiteY7" fmla="*/ 1607867 h 1786519"/>
                <a:gd name="connsiteX8" fmla="*/ 0 w 2166027"/>
                <a:gd name="connsiteY8" fmla="*/ 178652 h 1786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6027" h="1786519">
                  <a:moveTo>
                    <a:pt x="0" y="178652"/>
                  </a:moveTo>
                  <a:cubicBezTo>
                    <a:pt x="0" y="79985"/>
                    <a:pt x="79985" y="0"/>
                    <a:pt x="178652" y="0"/>
                  </a:cubicBezTo>
                  <a:lnTo>
                    <a:pt x="1987375" y="0"/>
                  </a:lnTo>
                  <a:cubicBezTo>
                    <a:pt x="2086042" y="0"/>
                    <a:pt x="2166027" y="79985"/>
                    <a:pt x="2166027" y="178652"/>
                  </a:cubicBezTo>
                  <a:lnTo>
                    <a:pt x="2166027" y="1607867"/>
                  </a:lnTo>
                  <a:cubicBezTo>
                    <a:pt x="2166027" y="1706534"/>
                    <a:pt x="2086042" y="1786519"/>
                    <a:pt x="1987375" y="1786519"/>
                  </a:cubicBezTo>
                  <a:lnTo>
                    <a:pt x="178652" y="1786519"/>
                  </a:lnTo>
                  <a:cubicBezTo>
                    <a:pt x="79985" y="1786519"/>
                    <a:pt x="0" y="1706534"/>
                    <a:pt x="0" y="1607867"/>
                  </a:cubicBezTo>
                  <a:lnTo>
                    <a:pt x="0" y="178652"/>
                  </a:lnTo>
                  <a:close/>
                </a:path>
              </a:pathLst>
            </a:custGeom>
            <a:noFill/>
            <a:ln>
              <a:solidFill>
                <a:srgbClr val="D5161D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4938" tIns="164938" rIns="164938" bIns="547763" numCol="1" spcCol="1270" anchor="t" anchorCtr="0">
              <a:noAutofit/>
            </a:bodyPr>
            <a:lstStyle/>
            <a:p>
              <a:pPr marL="0" lvl="1" defTabSz="711200">
                <a:lnSpc>
                  <a:spcPct val="20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王丽每天放学后，也来陪护艾尼，陪他说话聊天，给他喂水喂饭。  </a:t>
              </a:r>
              <a:b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“人应懂得报恩，是他救了我。他也有父母，父母把他养这么大不容易。滴水之恩当涌泉相报。”王丽说她已认艾尼三兄弟为哥哥了。  </a:t>
              </a:r>
              <a:b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　　艾尼三兄弟也高兴地认下了这个汉族妹妹。王丽说，她准备在放假时去艾尼的家乡看望艾尼的家人。</a:t>
              </a:r>
            </a:p>
          </p:txBody>
        </p:sp>
        <p:sp>
          <p:nvSpPr>
            <p:cNvPr id="4" name="任意多边形 3"/>
            <p:cNvSpPr/>
            <p:nvPr/>
          </p:nvSpPr>
          <p:spPr>
            <a:xfrm>
              <a:off x="1884445" y="4416872"/>
              <a:ext cx="810730" cy="206428"/>
            </a:xfrm>
            <a:custGeom>
              <a:avLst/>
              <a:gdLst>
                <a:gd name="connsiteX0" fmla="*/ 0 w 1925357"/>
                <a:gd name="connsiteY0" fmla="*/ 76565 h 765651"/>
                <a:gd name="connsiteX1" fmla="*/ 76565 w 1925357"/>
                <a:gd name="connsiteY1" fmla="*/ 0 h 765651"/>
                <a:gd name="connsiteX2" fmla="*/ 1848792 w 1925357"/>
                <a:gd name="connsiteY2" fmla="*/ 0 h 765651"/>
                <a:gd name="connsiteX3" fmla="*/ 1925357 w 1925357"/>
                <a:gd name="connsiteY3" fmla="*/ 76565 h 765651"/>
                <a:gd name="connsiteX4" fmla="*/ 1925357 w 1925357"/>
                <a:gd name="connsiteY4" fmla="*/ 689086 h 765651"/>
                <a:gd name="connsiteX5" fmla="*/ 1848792 w 1925357"/>
                <a:gd name="connsiteY5" fmla="*/ 765651 h 765651"/>
                <a:gd name="connsiteX6" fmla="*/ 76565 w 1925357"/>
                <a:gd name="connsiteY6" fmla="*/ 765651 h 765651"/>
                <a:gd name="connsiteX7" fmla="*/ 0 w 1925357"/>
                <a:gd name="connsiteY7" fmla="*/ 689086 h 765651"/>
                <a:gd name="connsiteX8" fmla="*/ 0 w 1925357"/>
                <a:gd name="connsiteY8" fmla="*/ 76565 h 76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5357" h="765651">
                  <a:moveTo>
                    <a:pt x="0" y="76565"/>
                  </a:moveTo>
                  <a:cubicBezTo>
                    <a:pt x="0" y="34279"/>
                    <a:pt x="34279" y="0"/>
                    <a:pt x="76565" y="0"/>
                  </a:cubicBezTo>
                  <a:lnTo>
                    <a:pt x="1848792" y="0"/>
                  </a:lnTo>
                  <a:cubicBezTo>
                    <a:pt x="1891078" y="0"/>
                    <a:pt x="1925357" y="34279"/>
                    <a:pt x="1925357" y="76565"/>
                  </a:cubicBezTo>
                  <a:lnTo>
                    <a:pt x="1925357" y="689086"/>
                  </a:lnTo>
                  <a:cubicBezTo>
                    <a:pt x="1925357" y="731372"/>
                    <a:pt x="1891078" y="765651"/>
                    <a:pt x="1848792" y="765651"/>
                  </a:cubicBezTo>
                  <a:lnTo>
                    <a:pt x="76565" y="765651"/>
                  </a:lnTo>
                  <a:cubicBezTo>
                    <a:pt x="34279" y="765651"/>
                    <a:pt x="0" y="731372"/>
                    <a:pt x="0" y="689086"/>
                  </a:cubicBezTo>
                  <a:lnTo>
                    <a:pt x="0" y="76565"/>
                  </a:lnTo>
                  <a:close/>
                </a:path>
              </a:pathLst>
            </a:custGeom>
            <a:solidFill>
              <a:srgbClr val="D5161D"/>
            </a:solidFill>
            <a:ln>
              <a:solidFill>
                <a:srgbClr val="D5161D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525" tIns="47825" rIns="60525" bIns="47825" numCol="1" spcCol="1270" anchor="ctr" anchorCtr="0">
              <a:noAutofit/>
            </a:bodyPr>
            <a:lstStyle/>
            <a:p>
              <a:pPr lvl="0" algn="di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3200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艾尼</a:t>
              </a:r>
              <a:r>
                <a:rPr lang="en-US" altLang="zh-CN" sz="3200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·</a:t>
              </a:r>
              <a:r>
                <a:rPr lang="zh-CN" altLang="en-US" sz="3200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居买尔</a:t>
              </a:r>
              <a:endParaRPr lang="en-US" sz="32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11354525" y="991723"/>
            <a:ext cx="522953" cy="3891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dist">
              <a:lnSpc>
                <a:spcPct val="150000"/>
              </a:lnSpc>
            </a:pPr>
            <a:r>
              <a:rPr lang="zh-CN" altLang="en-US" sz="2000" dirty="0">
                <a:solidFill>
                  <a:srgbClr val="D5161D"/>
                </a:solidFill>
                <a:cs typeface="+mn-ea"/>
                <a:sym typeface="+mn-lt"/>
              </a:rPr>
              <a:t>听故事 学楷模</a:t>
            </a:r>
          </a:p>
        </p:txBody>
      </p:sp>
    </p:spTree>
    <p:extLst>
      <p:ext uri="{BB962C8B-B14F-4D97-AF65-F5344CB8AC3E}">
        <p14:creationId xmlns:p14="http://schemas.microsoft.com/office/powerpoint/2010/main" val="19273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809"/>
            <a:ext cx="12192000" cy="69448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796643"/>
            <a:ext cx="12192000" cy="106135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99171" y="2714625"/>
            <a:ext cx="2367644" cy="414337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109456"/>
            <a:ext cx="10256108" cy="385378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4250" y="716261"/>
            <a:ext cx="1431786" cy="2263769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5208091" y="1662906"/>
            <a:ext cx="22234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dirty="0">
                <a:solidFill>
                  <a:srgbClr val="D5161D"/>
                </a:solidFill>
                <a:cs typeface="+mn-ea"/>
                <a:sym typeface="+mn-lt"/>
              </a:rPr>
              <a:t>03</a:t>
            </a:r>
            <a:endParaRPr lang="zh-CN" altLang="en-US" sz="8800" dirty="0">
              <a:solidFill>
                <a:srgbClr val="D5161D"/>
              </a:solidFill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826625" y="3177025"/>
            <a:ext cx="4946672" cy="13631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dirty="0">
                <a:solidFill>
                  <a:srgbClr val="D5161D"/>
                </a:solidFill>
                <a:cs typeface="+mn-ea"/>
                <a:sym typeface="+mn-lt"/>
              </a:rPr>
              <a:t>如何维护民族团结</a:t>
            </a:r>
          </a:p>
        </p:txBody>
      </p:sp>
    </p:spTree>
    <p:extLst>
      <p:ext uri="{BB962C8B-B14F-4D97-AF65-F5344CB8AC3E}">
        <p14:creationId xmlns:p14="http://schemas.microsoft.com/office/powerpoint/2010/main" val="185707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271792" y="3091922"/>
            <a:ext cx="4169667" cy="4884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我们能为民族团结做些什么？  </a:t>
            </a:r>
          </a:p>
        </p:txBody>
      </p:sp>
      <p:pic>
        <p:nvPicPr>
          <p:cNvPr id="3" name="Picture 7" descr="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31" y="1459942"/>
            <a:ext cx="3968315" cy="3422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PA_组合 1"/>
          <p:cNvGrpSpPr/>
          <p:nvPr>
            <p:custDataLst>
              <p:tags r:id="rId1"/>
            </p:custDataLst>
          </p:nvPr>
        </p:nvGrpSpPr>
        <p:grpSpPr>
          <a:xfrm>
            <a:off x="5691025" y="1945648"/>
            <a:ext cx="5331202" cy="1899250"/>
            <a:chOff x="1076698" y="1969478"/>
            <a:chExt cx="2225182" cy="2369339"/>
          </a:xfrm>
        </p:grpSpPr>
        <p:sp>
          <p:nvSpPr>
            <p:cNvPr id="5" name="Rectangle 2"/>
            <p:cNvSpPr/>
            <p:nvPr/>
          </p:nvSpPr>
          <p:spPr>
            <a:xfrm>
              <a:off x="1076698" y="1969478"/>
              <a:ext cx="2225182" cy="1099948"/>
            </a:xfrm>
            <a:prstGeom prst="rect">
              <a:avLst/>
            </a:prstGeom>
            <a:solidFill>
              <a:srgbClr val="D5161D"/>
            </a:solidFill>
            <a:ln>
              <a:solidFill>
                <a:srgbClr val="D516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zh-CN" altLang="en-US" sz="3200" dirty="0">
                  <a:solidFill>
                    <a:srgbClr val="FFFFFF"/>
                  </a:solidFill>
                  <a:cs typeface="+mn-ea"/>
                  <a:sym typeface="+mn-lt"/>
                </a:rPr>
                <a:t>想 一 想</a:t>
              </a:r>
            </a:p>
          </p:txBody>
        </p:sp>
        <p:sp>
          <p:nvSpPr>
            <p:cNvPr id="6" name="Rectangle 7"/>
            <p:cNvSpPr/>
            <p:nvPr/>
          </p:nvSpPr>
          <p:spPr>
            <a:xfrm>
              <a:off x="1076698" y="1969479"/>
              <a:ext cx="2225182" cy="2369338"/>
            </a:xfrm>
            <a:prstGeom prst="rect">
              <a:avLst/>
            </a:prstGeom>
            <a:noFill/>
            <a:ln w="19050">
              <a:solidFill>
                <a:srgbClr val="D516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1354525" y="991723"/>
            <a:ext cx="522953" cy="3891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dist">
              <a:lnSpc>
                <a:spcPct val="150000"/>
              </a:lnSpc>
            </a:pPr>
            <a:r>
              <a:rPr lang="zh-CN" altLang="en-US" sz="2000" dirty="0">
                <a:solidFill>
                  <a:srgbClr val="D5161D"/>
                </a:solidFill>
                <a:cs typeface="+mn-ea"/>
                <a:sym typeface="+mn-lt"/>
              </a:rPr>
              <a:t>如何维护民族团结</a:t>
            </a:r>
          </a:p>
        </p:txBody>
      </p:sp>
    </p:spTree>
    <p:extLst>
      <p:ext uri="{BB962C8B-B14F-4D97-AF65-F5344CB8AC3E}">
        <p14:creationId xmlns:p14="http://schemas.microsoft.com/office/powerpoint/2010/main" val="324894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2342190" y="388928"/>
            <a:ext cx="7507620" cy="889225"/>
            <a:chOff x="2550780" y="1059023"/>
            <a:chExt cx="7507620" cy="818859"/>
          </a:xfrm>
        </p:grpSpPr>
        <p:grpSp>
          <p:nvGrpSpPr>
            <p:cNvPr id="11" name="组合 10"/>
            <p:cNvGrpSpPr/>
            <p:nvPr/>
          </p:nvGrpSpPr>
          <p:grpSpPr>
            <a:xfrm>
              <a:off x="3554626" y="1059023"/>
              <a:ext cx="6503774" cy="818859"/>
              <a:chOff x="1161535" y="766120"/>
              <a:chExt cx="4934465" cy="975162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1161535" y="766120"/>
                <a:ext cx="4934465" cy="975162"/>
              </a:xfrm>
              <a:prstGeom prst="rect">
                <a:avLst/>
              </a:prstGeom>
              <a:noFill/>
              <a:ln>
                <a:solidFill>
                  <a:srgbClr val="D516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1270685" y="972140"/>
                <a:ext cx="4716163" cy="503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FontTx/>
                  <a:buNone/>
                </a:pPr>
                <a:r>
                  <a:rPr lang="zh-CN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自觉做到尊重各民族的宗教信仰，风俗习惯和语言文字。</a:t>
                </a: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2550780" y="1126077"/>
              <a:ext cx="691979" cy="670797"/>
              <a:chOff x="1052389" y="719705"/>
              <a:chExt cx="4934465" cy="975162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1052389" y="719705"/>
                <a:ext cx="4934465" cy="975162"/>
              </a:xfrm>
              <a:prstGeom prst="rect">
                <a:avLst/>
              </a:prstGeom>
              <a:solidFill>
                <a:srgbClr val="D5161D"/>
              </a:solidFill>
              <a:ln>
                <a:solidFill>
                  <a:srgbClr val="D516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1270689" y="779778"/>
                <a:ext cx="4716165" cy="88696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dist">
                  <a:lnSpc>
                    <a:spcPct val="150000"/>
                  </a:lnSpc>
                  <a:buFontTx/>
                  <a:buNone/>
                </a:pPr>
                <a:r>
                  <a:rPr lang="en-US" altLang="zh-CN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01</a:t>
                </a: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2342190" y="1367868"/>
            <a:ext cx="7507620" cy="938702"/>
            <a:chOff x="2550780" y="1059023"/>
            <a:chExt cx="7507620" cy="864422"/>
          </a:xfrm>
        </p:grpSpPr>
        <p:grpSp>
          <p:nvGrpSpPr>
            <p:cNvPr id="39" name="组合 38"/>
            <p:cNvGrpSpPr/>
            <p:nvPr/>
          </p:nvGrpSpPr>
          <p:grpSpPr>
            <a:xfrm>
              <a:off x="3554626" y="1059023"/>
              <a:ext cx="6503774" cy="864422"/>
              <a:chOff x="1161535" y="766120"/>
              <a:chExt cx="4934465" cy="1029422"/>
            </a:xfrm>
          </p:grpSpPr>
          <p:sp>
            <p:nvSpPr>
              <p:cNvPr id="43" name="矩形 42"/>
              <p:cNvSpPr/>
              <p:nvPr/>
            </p:nvSpPr>
            <p:spPr>
              <a:xfrm>
                <a:off x="1161535" y="766120"/>
                <a:ext cx="4934465" cy="975162"/>
              </a:xfrm>
              <a:prstGeom prst="rect">
                <a:avLst/>
              </a:prstGeom>
              <a:noFill/>
              <a:ln>
                <a:solidFill>
                  <a:srgbClr val="D516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1270685" y="836628"/>
                <a:ext cx="4716163" cy="9589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FontTx/>
                  <a:buNone/>
                </a:pPr>
                <a:r>
                  <a:rPr lang="zh-CN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通过学习，认识到维护民族团结是我们每一个公民应尽的责任和义务。</a:t>
                </a: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2550780" y="1126077"/>
              <a:ext cx="691979" cy="670797"/>
              <a:chOff x="1052389" y="719705"/>
              <a:chExt cx="4934465" cy="975162"/>
            </a:xfrm>
          </p:grpSpPr>
          <p:sp>
            <p:nvSpPr>
              <p:cNvPr id="41" name="矩形 40"/>
              <p:cNvSpPr/>
              <p:nvPr/>
            </p:nvSpPr>
            <p:spPr>
              <a:xfrm>
                <a:off x="1052389" y="719705"/>
                <a:ext cx="4934465" cy="975162"/>
              </a:xfrm>
              <a:prstGeom prst="rect">
                <a:avLst/>
              </a:prstGeom>
              <a:solidFill>
                <a:srgbClr val="D5161D"/>
              </a:solidFill>
              <a:ln>
                <a:solidFill>
                  <a:srgbClr val="D516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>
                <a:off x="1270689" y="779779"/>
                <a:ext cx="4716165" cy="88696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dist">
                  <a:lnSpc>
                    <a:spcPct val="150000"/>
                  </a:lnSpc>
                  <a:buFontTx/>
                  <a:buNone/>
                </a:pPr>
                <a:r>
                  <a:rPr lang="en-US" altLang="zh-CN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02</a:t>
                </a: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2342190" y="2396283"/>
            <a:ext cx="7507620" cy="938702"/>
            <a:chOff x="2550780" y="1059023"/>
            <a:chExt cx="7507620" cy="864422"/>
          </a:xfrm>
        </p:grpSpPr>
        <p:grpSp>
          <p:nvGrpSpPr>
            <p:cNvPr id="46" name="组合 45"/>
            <p:cNvGrpSpPr/>
            <p:nvPr/>
          </p:nvGrpSpPr>
          <p:grpSpPr>
            <a:xfrm>
              <a:off x="3554626" y="1059023"/>
              <a:ext cx="6503774" cy="864422"/>
              <a:chOff x="1161535" y="766120"/>
              <a:chExt cx="4934465" cy="1029422"/>
            </a:xfrm>
          </p:grpSpPr>
          <p:sp>
            <p:nvSpPr>
              <p:cNvPr id="50" name="矩形 49"/>
              <p:cNvSpPr/>
              <p:nvPr/>
            </p:nvSpPr>
            <p:spPr>
              <a:xfrm>
                <a:off x="1161535" y="766120"/>
                <a:ext cx="4934465" cy="975162"/>
              </a:xfrm>
              <a:prstGeom prst="rect">
                <a:avLst/>
              </a:prstGeom>
              <a:noFill/>
              <a:ln>
                <a:solidFill>
                  <a:srgbClr val="D516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" name="文本框 50"/>
              <p:cNvSpPr txBox="1"/>
              <p:nvPr/>
            </p:nvSpPr>
            <p:spPr>
              <a:xfrm>
                <a:off x="1270685" y="836628"/>
                <a:ext cx="4716163" cy="9589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FontTx/>
                  <a:buNone/>
                </a:pPr>
                <a:r>
                  <a:rPr lang="zh-CN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发现有人进行民族分裂、民族破坏活动，应及时向有关部报告。</a:t>
                </a:r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2550780" y="1126077"/>
              <a:ext cx="691979" cy="670797"/>
              <a:chOff x="1052389" y="719705"/>
              <a:chExt cx="4934465" cy="975162"/>
            </a:xfrm>
          </p:grpSpPr>
          <p:sp>
            <p:nvSpPr>
              <p:cNvPr id="48" name="矩形 47"/>
              <p:cNvSpPr/>
              <p:nvPr/>
            </p:nvSpPr>
            <p:spPr>
              <a:xfrm>
                <a:off x="1052389" y="719705"/>
                <a:ext cx="4934465" cy="975162"/>
              </a:xfrm>
              <a:prstGeom prst="rect">
                <a:avLst/>
              </a:prstGeom>
              <a:solidFill>
                <a:srgbClr val="D5161D"/>
              </a:solidFill>
              <a:ln>
                <a:solidFill>
                  <a:srgbClr val="D516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1270689" y="779779"/>
                <a:ext cx="4716165" cy="88696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dist">
                  <a:lnSpc>
                    <a:spcPct val="150000"/>
                  </a:lnSpc>
                  <a:buFontTx/>
                  <a:buNone/>
                </a:pPr>
                <a:r>
                  <a:rPr lang="en-US" altLang="zh-CN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03</a:t>
                </a:r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2342190" y="4403685"/>
            <a:ext cx="7507620" cy="889222"/>
            <a:chOff x="2550780" y="1059023"/>
            <a:chExt cx="7507620" cy="818859"/>
          </a:xfrm>
        </p:grpSpPr>
        <p:grpSp>
          <p:nvGrpSpPr>
            <p:cNvPr id="53" name="组合 52"/>
            <p:cNvGrpSpPr/>
            <p:nvPr/>
          </p:nvGrpSpPr>
          <p:grpSpPr>
            <a:xfrm>
              <a:off x="3554626" y="1059023"/>
              <a:ext cx="6503774" cy="818859"/>
              <a:chOff x="1161535" y="766120"/>
              <a:chExt cx="4934465" cy="975162"/>
            </a:xfrm>
          </p:grpSpPr>
          <p:sp>
            <p:nvSpPr>
              <p:cNvPr id="57" name="矩形 56"/>
              <p:cNvSpPr/>
              <p:nvPr/>
            </p:nvSpPr>
            <p:spPr>
              <a:xfrm>
                <a:off x="1161535" y="766120"/>
                <a:ext cx="4934465" cy="975162"/>
              </a:xfrm>
              <a:prstGeom prst="rect">
                <a:avLst/>
              </a:prstGeom>
              <a:noFill/>
              <a:ln>
                <a:solidFill>
                  <a:srgbClr val="D516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文本框 57"/>
              <p:cNvSpPr txBox="1"/>
              <p:nvPr/>
            </p:nvSpPr>
            <p:spPr>
              <a:xfrm>
                <a:off x="1294341" y="1028131"/>
                <a:ext cx="4716163" cy="503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FontTx/>
                  <a:buNone/>
                </a:pPr>
                <a:r>
                  <a:rPr lang="zh-CN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坚决拥护我国的民族政策，坚决反对  “疆独“藏独斗争。</a:t>
                </a:r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>
              <a:off x="2550780" y="1126077"/>
              <a:ext cx="691979" cy="670797"/>
              <a:chOff x="1052389" y="719705"/>
              <a:chExt cx="4934465" cy="975162"/>
            </a:xfrm>
          </p:grpSpPr>
          <p:sp>
            <p:nvSpPr>
              <p:cNvPr id="55" name="矩形 54"/>
              <p:cNvSpPr/>
              <p:nvPr/>
            </p:nvSpPr>
            <p:spPr>
              <a:xfrm>
                <a:off x="1052389" y="719705"/>
                <a:ext cx="4934465" cy="975162"/>
              </a:xfrm>
              <a:prstGeom prst="rect">
                <a:avLst/>
              </a:prstGeom>
              <a:solidFill>
                <a:srgbClr val="D5161D"/>
              </a:solidFill>
              <a:ln>
                <a:solidFill>
                  <a:srgbClr val="D516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6" name="文本框 55"/>
              <p:cNvSpPr txBox="1"/>
              <p:nvPr/>
            </p:nvSpPr>
            <p:spPr>
              <a:xfrm>
                <a:off x="1270689" y="779775"/>
                <a:ext cx="4716165" cy="88696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dist">
                  <a:lnSpc>
                    <a:spcPct val="150000"/>
                  </a:lnSpc>
                  <a:buFontTx/>
                  <a:buNone/>
                </a:pPr>
                <a:r>
                  <a:rPr lang="en-US" altLang="zh-CN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05</a:t>
                </a:r>
              </a:p>
            </p:txBody>
          </p:sp>
        </p:grpSp>
      </p:grpSp>
      <p:grpSp>
        <p:nvGrpSpPr>
          <p:cNvPr id="59" name="组合 58"/>
          <p:cNvGrpSpPr/>
          <p:nvPr/>
        </p:nvGrpSpPr>
        <p:grpSpPr>
          <a:xfrm>
            <a:off x="2342190" y="3424697"/>
            <a:ext cx="7507620" cy="889274"/>
            <a:chOff x="2550780" y="1059023"/>
            <a:chExt cx="7507620" cy="818906"/>
          </a:xfrm>
        </p:grpSpPr>
        <p:grpSp>
          <p:nvGrpSpPr>
            <p:cNvPr id="60" name="组合 59"/>
            <p:cNvGrpSpPr/>
            <p:nvPr/>
          </p:nvGrpSpPr>
          <p:grpSpPr>
            <a:xfrm>
              <a:off x="3554626" y="1059023"/>
              <a:ext cx="6503774" cy="818906"/>
              <a:chOff x="1161535" y="766120"/>
              <a:chExt cx="4934465" cy="975218"/>
            </a:xfrm>
          </p:grpSpPr>
          <p:sp>
            <p:nvSpPr>
              <p:cNvPr id="64" name="矩形 63"/>
              <p:cNvSpPr/>
              <p:nvPr/>
            </p:nvSpPr>
            <p:spPr>
              <a:xfrm>
                <a:off x="1161535" y="766120"/>
                <a:ext cx="4934465" cy="975162"/>
              </a:xfrm>
              <a:prstGeom prst="rect">
                <a:avLst/>
              </a:prstGeom>
              <a:noFill/>
              <a:ln>
                <a:solidFill>
                  <a:srgbClr val="D516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5" name="文本框 64"/>
              <p:cNvSpPr txBox="1"/>
              <p:nvPr/>
            </p:nvSpPr>
            <p:spPr>
              <a:xfrm>
                <a:off x="1270685" y="782423"/>
                <a:ext cx="4716163" cy="958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FontTx/>
                  <a:buNone/>
                </a:pPr>
                <a:r>
                  <a:rPr lang="zh-CN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在学校生活中，各民族同学之间要互相关心</a:t>
                </a:r>
                <a:r>
                  <a:rPr lang="en-US" altLang="zh-CN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,</a:t>
                </a:r>
                <a:r>
                  <a:rPr lang="zh-CN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互相帮助，积极宣传党和国家的民族政策等</a:t>
                </a:r>
              </a:p>
            </p:txBody>
          </p:sp>
        </p:grpSp>
        <p:grpSp>
          <p:nvGrpSpPr>
            <p:cNvPr id="61" name="组合 60"/>
            <p:cNvGrpSpPr/>
            <p:nvPr/>
          </p:nvGrpSpPr>
          <p:grpSpPr>
            <a:xfrm>
              <a:off x="2550780" y="1126077"/>
              <a:ext cx="691979" cy="670797"/>
              <a:chOff x="1052389" y="719705"/>
              <a:chExt cx="4934465" cy="975162"/>
            </a:xfrm>
          </p:grpSpPr>
          <p:sp>
            <p:nvSpPr>
              <p:cNvPr id="62" name="矩形 61"/>
              <p:cNvSpPr/>
              <p:nvPr/>
            </p:nvSpPr>
            <p:spPr>
              <a:xfrm>
                <a:off x="1052389" y="719705"/>
                <a:ext cx="4934465" cy="975162"/>
              </a:xfrm>
              <a:prstGeom prst="rect">
                <a:avLst/>
              </a:prstGeom>
              <a:solidFill>
                <a:srgbClr val="D5161D"/>
              </a:solidFill>
              <a:ln>
                <a:solidFill>
                  <a:srgbClr val="D516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63" name="文本框 62"/>
              <p:cNvSpPr txBox="1"/>
              <p:nvPr/>
            </p:nvSpPr>
            <p:spPr>
              <a:xfrm>
                <a:off x="1270689" y="779777"/>
                <a:ext cx="4716165" cy="88696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dist">
                  <a:lnSpc>
                    <a:spcPct val="150000"/>
                  </a:lnSpc>
                  <a:buFontTx/>
                  <a:buNone/>
                </a:pPr>
                <a:r>
                  <a:rPr lang="en-US" altLang="zh-CN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04</a:t>
                </a:r>
              </a:p>
            </p:txBody>
          </p:sp>
        </p:grpSp>
      </p:grpSp>
      <p:sp>
        <p:nvSpPr>
          <p:cNvPr id="66" name="矩形 65"/>
          <p:cNvSpPr/>
          <p:nvPr/>
        </p:nvSpPr>
        <p:spPr>
          <a:xfrm>
            <a:off x="11354525" y="991723"/>
            <a:ext cx="522953" cy="3891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dist">
              <a:lnSpc>
                <a:spcPct val="150000"/>
              </a:lnSpc>
            </a:pPr>
            <a:r>
              <a:rPr lang="zh-CN" altLang="en-US" sz="2000" dirty="0">
                <a:solidFill>
                  <a:srgbClr val="D5161D"/>
                </a:solidFill>
                <a:cs typeface="+mn-ea"/>
                <a:sym typeface="+mn-lt"/>
              </a:rPr>
              <a:t>如何维护民族团结</a:t>
            </a:r>
          </a:p>
        </p:txBody>
      </p:sp>
    </p:spTree>
    <p:extLst>
      <p:ext uri="{BB962C8B-B14F-4D97-AF65-F5344CB8AC3E}">
        <p14:creationId xmlns:p14="http://schemas.microsoft.com/office/powerpoint/2010/main" val="249529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505641"/>
              </p:ext>
            </p:extLst>
          </p:nvPr>
        </p:nvGraphicFramePr>
        <p:xfrm>
          <a:off x="1122811" y="384262"/>
          <a:ext cx="9946378" cy="598232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9946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25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32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ea"/>
                          <a:sym typeface="+mn-lt"/>
                        </a:rPr>
                        <a:t>民  族  歌  曲</a:t>
                      </a:r>
                    </a:p>
                  </a:txBody>
                  <a:tcPr marL="65082" marR="65082" marT="32541" marB="32541" anchor="ctr">
                    <a:solidFill>
                      <a:srgbClr val="D516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4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zh-CN" altLang="en-US" sz="1600" b="0" dirty="0">
                          <a:solidFill>
                            <a:srgbClr val="D5161D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花红你是哪一朵？柳绿我是哪一棵？</a:t>
                      </a:r>
                    </a:p>
                    <a:p>
                      <a:pPr algn="ctr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zh-CN" altLang="en-US" sz="1600" b="0" dirty="0">
                          <a:solidFill>
                            <a:srgbClr val="D5161D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不用我来问，不用你来说 ，花红柳绿都是春色。</a:t>
                      </a:r>
                    </a:p>
                    <a:p>
                      <a:pPr algn="ctr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zh-CN" altLang="en-US" sz="1600" b="0" dirty="0">
                          <a:solidFill>
                            <a:srgbClr val="D5161D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山青你是哪一座？水秀我是哪条河？</a:t>
                      </a:r>
                    </a:p>
                    <a:p>
                      <a:pPr algn="ctr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zh-CN" altLang="en-US" sz="1600" b="0" dirty="0">
                          <a:solidFill>
                            <a:srgbClr val="D5161D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不用你来问 ，不用我来说，山清水秀都是欢歌。</a:t>
                      </a:r>
                    </a:p>
                    <a:p>
                      <a:pPr algn="ctr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zh-CN" altLang="en-US" sz="1600" b="0" dirty="0">
                          <a:solidFill>
                            <a:srgbClr val="D5161D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家是一个家 ，国是大中国。</a:t>
                      </a:r>
                    </a:p>
                    <a:p>
                      <a:pPr algn="ctr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zh-CN" altLang="en-US" sz="1600" b="0" dirty="0">
                          <a:solidFill>
                            <a:srgbClr val="D5161D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家和万事兴 ，有你也有我。</a:t>
                      </a:r>
                    </a:p>
                    <a:p>
                      <a:pPr algn="ctr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zh-CN" altLang="en-US" sz="1600" b="0" dirty="0">
                          <a:solidFill>
                            <a:srgbClr val="D5161D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家是一个家 ，国是大中国。</a:t>
                      </a:r>
                    </a:p>
                    <a:p>
                      <a:pPr algn="ctr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zh-CN" altLang="en-US" sz="1600" b="0" dirty="0">
                          <a:solidFill>
                            <a:srgbClr val="D5161D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都是一家人 ，不分你和我。</a:t>
                      </a:r>
                    </a:p>
                    <a:p>
                      <a:pPr algn="ctr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zh-CN" altLang="en-US" sz="1600" b="0" dirty="0">
                          <a:solidFill>
                            <a:srgbClr val="D5161D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相扶风雨中， 危难见真情。</a:t>
                      </a:r>
                    </a:p>
                    <a:p>
                      <a:pPr algn="ctr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zh-CN" altLang="en-US" sz="1600" b="0" dirty="0">
                          <a:solidFill>
                            <a:srgbClr val="D5161D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疾风知劲草 ，烈火炼真金，你我一家人 ，爱</a:t>
                      </a:r>
                    </a:p>
                    <a:p>
                      <a:pPr algn="ctr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zh-CN" altLang="en-US" sz="1600" b="0" dirty="0">
                          <a:solidFill>
                            <a:srgbClr val="D5161D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才那样深。你我一家人 情才那样真。</a:t>
                      </a:r>
                    </a:p>
                    <a:p>
                      <a:pPr algn="ctr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zh-CN" altLang="en-US" sz="1600" b="0" dirty="0">
                          <a:solidFill>
                            <a:srgbClr val="D5161D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温暖驱寒冷， 真爱换真心，</a:t>
                      </a:r>
                    </a:p>
                    <a:p>
                      <a:pPr algn="ctr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zh-CN" altLang="en-US" sz="1600" b="0" dirty="0">
                          <a:solidFill>
                            <a:srgbClr val="D5161D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同在蓝天下 都是一家人。同是一颗心， 同是一条根，</a:t>
                      </a:r>
                    </a:p>
                    <a:p>
                      <a:pPr algn="ctr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zh-CN" altLang="en-US" sz="1600" b="0" dirty="0">
                          <a:solidFill>
                            <a:srgbClr val="D5161D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幸福伴祥和 ，都是一家人 。</a:t>
                      </a:r>
                    </a:p>
                  </a:txBody>
                  <a:tcPr marL="65082" marR="65082" marT="32541" marB="3254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11354525" y="991723"/>
            <a:ext cx="522953" cy="3891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dist">
              <a:lnSpc>
                <a:spcPct val="150000"/>
              </a:lnSpc>
            </a:pPr>
            <a:r>
              <a:rPr lang="zh-CN" altLang="en-US" sz="2000" dirty="0">
                <a:solidFill>
                  <a:srgbClr val="D5161D"/>
                </a:solidFill>
                <a:cs typeface="+mn-ea"/>
                <a:sym typeface="+mn-lt"/>
              </a:rPr>
              <a:t>如何维护民族团结</a:t>
            </a:r>
          </a:p>
        </p:txBody>
      </p:sp>
    </p:spTree>
    <p:extLst>
      <p:ext uri="{BB962C8B-B14F-4D97-AF65-F5344CB8AC3E}">
        <p14:creationId xmlns:p14="http://schemas.microsoft.com/office/powerpoint/2010/main" val="423129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809"/>
            <a:ext cx="12192000" cy="69448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6809"/>
            <a:ext cx="12192000" cy="257991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99171" y="2714625"/>
            <a:ext cx="2367644" cy="41433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796643"/>
            <a:ext cx="12192000" cy="106135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4714" y="3818455"/>
            <a:ext cx="7102630" cy="29300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9" r="11235"/>
          <a:stretch/>
        </p:blipFill>
        <p:spPr>
          <a:xfrm>
            <a:off x="967946" y="3809188"/>
            <a:ext cx="10256108" cy="3700849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590218" y="1341960"/>
            <a:ext cx="9011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9600" dirty="0">
                <a:solidFill>
                  <a:srgbClr val="D5161D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+mn-ea"/>
                <a:sym typeface="+mn-lt"/>
              </a:rPr>
              <a:t>感谢聆听</a:t>
            </a:r>
          </a:p>
        </p:txBody>
      </p:sp>
      <p:sp>
        <p:nvSpPr>
          <p:cNvPr id="13" name="矩形 12"/>
          <p:cNvSpPr/>
          <p:nvPr/>
        </p:nvSpPr>
        <p:spPr>
          <a:xfrm>
            <a:off x="2085665" y="3054831"/>
            <a:ext cx="3692306" cy="374169"/>
          </a:xfrm>
          <a:prstGeom prst="rect">
            <a:avLst/>
          </a:prstGeom>
          <a:solidFill>
            <a:srgbClr val="D516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民族大团结</a:t>
            </a:r>
          </a:p>
        </p:txBody>
      </p:sp>
      <p:sp>
        <p:nvSpPr>
          <p:cNvPr id="14" name="矩形 13"/>
          <p:cNvSpPr/>
          <p:nvPr/>
        </p:nvSpPr>
        <p:spPr>
          <a:xfrm>
            <a:off x="6440235" y="3054831"/>
            <a:ext cx="3692306" cy="374169"/>
          </a:xfrm>
          <a:prstGeom prst="rect">
            <a:avLst/>
          </a:prstGeom>
          <a:solidFill>
            <a:srgbClr val="D516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共筑中国梦</a:t>
            </a:r>
          </a:p>
        </p:txBody>
      </p:sp>
    </p:spTree>
    <p:extLst>
      <p:ext uri="{BB962C8B-B14F-4D97-AF65-F5344CB8AC3E}">
        <p14:creationId xmlns:p14="http://schemas.microsoft.com/office/powerpoint/2010/main" val="289321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809"/>
            <a:ext cx="12192000" cy="69448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796643"/>
            <a:ext cx="12192000" cy="106135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99171" y="2714625"/>
            <a:ext cx="2367644" cy="414337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109456"/>
            <a:ext cx="10256108" cy="385378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4250" y="716261"/>
            <a:ext cx="1431786" cy="2263769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5208091" y="1662906"/>
            <a:ext cx="22234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dirty="0">
                <a:solidFill>
                  <a:srgbClr val="D5161D"/>
                </a:solidFill>
                <a:cs typeface="+mn-ea"/>
                <a:sym typeface="+mn-lt"/>
              </a:rPr>
              <a:t>01</a:t>
            </a:r>
            <a:endParaRPr lang="zh-CN" altLang="en-US" sz="8800" dirty="0">
              <a:solidFill>
                <a:srgbClr val="D5161D"/>
              </a:solidFill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826625" y="3177025"/>
            <a:ext cx="4535271" cy="13631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dirty="0">
                <a:solidFill>
                  <a:srgbClr val="D5161D"/>
                </a:solidFill>
                <a:cs typeface="+mn-ea"/>
                <a:sym typeface="+mn-lt"/>
              </a:rPr>
              <a:t>认识我国的</a:t>
            </a:r>
            <a:endParaRPr lang="en-US" altLang="zh-CN" sz="4400" b="1" dirty="0">
              <a:solidFill>
                <a:srgbClr val="D5161D"/>
              </a:solidFill>
              <a:cs typeface="+mn-ea"/>
              <a:sym typeface="+mn-lt"/>
            </a:endParaRPr>
          </a:p>
          <a:p>
            <a:pPr algn="ctr"/>
            <a:r>
              <a:rPr lang="zh-CN" altLang="en-US" sz="4400" b="1" dirty="0">
                <a:solidFill>
                  <a:srgbClr val="D5161D"/>
                </a:solidFill>
                <a:cs typeface="+mn-ea"/>
                <a:sym typeface="+mn-lt"/>
              </a:rPr>
              <a:t>民族政策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042517" y="4731798"/>
            <a:ext cx="16423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smtClean="0">
                <a:solidFill>
                  <a:srgbClr val="FFFFFE"/>
                </a:solidFill>
              </a:rPr>
              <a:t>https://www.PPT818.com/</a:t>
            </a:r>
            <a:endParaRPr lang="zh-CN" altLang="en-US" sz="900" dirty="0">
              <a:solidFill>
                <a:srgbClr val="FFFF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85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11354525" y="991723"/>
            <a:ext cx="522953" cy="3891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dist">
              <a:lnSpc>
                <a:spcPct val="150000"/>
              </a:lnSpc>
            </a:pPr>
            <a:r>
              <a:rPr lang="zh-CN" altLang="en-US" sz="2000" dirty="0">
                <a:solidFill>
                  <a:srgbClr val="D5161D"/>
                </a:solidFill>
                <a:cs typeface="+mn-ea"/>
                <a:sym typeface="+mn-lt"/>
              </a:rPr>
              <a:t>认识我国的民族政策</a:t>
            </a:r>
          </a:p>
        </p:txBody>
      </p:sp>
      <p:sp>
        <p:nvSpPr>
          <p:cNvPr id="21" name="矩形 20"/>
          <p:cNvSpPr/>
          <p:nvPr/>
        </p:nvSpPr>
        <p:spPr>
          <a:xfrm>
            <a:off x="2066752" y="991724"/>
            <a:ext cx="2594683" cy="3425706"/>
          </a:xfrm>
          <a:prstGeom prst="rect">
            <a:avLst/>
          </a:prstGeom>
          <a:solidFill>
            <a:srgbClr val="D5161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马克思主义“五观”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4968107" y="991723"/>
            <a:ext cx="4094272" cy="509172"/>
            <a:chOff x="4201988" y="695416"/>
            <a:chExt cx="4094272" cy="682783"/>
          </a:xfrm>
        </p:grpSpPr>
        <p:sp>
          <p:nvSpPr>
            <p:cNvPr id="26" name="矩形 25"/>
            <p:cNvSpPr/>
            <p:nvPr/>
          </p:nvSpPr>
          <p:spPr>
            <a:xfrm>
              <a:off x="4201988" y="695416"/>
              <a:ext cx="4094272" cy="658191"/>
            </a:xfrm>
            <a:prstGeom prst="rect">
              <a:avLst/>
            </a:prstGeom>
            <a:noFill/>
            <a:ln>
              <a:solidFill>
                <a:srgbClr val="D516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5168217" y="759121"/>
              <a:ext cx="2161813" cy="619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buFontTx/>
                <a:buNone/>
              </a:pP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国家观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968107" y="1707102"/>
            <a:ext cx="4094272" cy="509172"/>
            <a:chOff x="4201988" y="695416"/>
            <a:chExt cx="4094272" cy="682783"/>
          </a:xfrm>
        </p:grpSpPr>
        <p:sp>
          <p:nvSpPr>
            <p:cNvPr id="31" name="矩形 30"/>
            <p:cNvSpPr/>
            <p:nvPr/>
          </p:nvSpPr>
          <p:spPr>
            <a:xfrm>
              <a:off x="4201988" y="695416"/>
              <a:ext cx="4094272" cy="658191"/>
            </a:xfrm>
            <a:prstGeom prst="rect">
              <a:avLst/>
            </a:prstGeom>
            <a:noFill/>
            <a:ln>
              <a:solidFill>
                <a:srgbClr val="D516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5168217" y="759121"/>
              <a:ext cx="2161813" cy="619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buFontTx/>
                <a:buNone/>
              </a:pP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民族观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968107" y="2440820"/>
            <a:ext cx="4094272" cy="509172"/>
            <a:chOff x="4201988" y="695416"/>
            <a:chExt cx="4094272" cy="682783"/>
          </a:xfrm>
        </p:grpSpPr>
        <p:sp>
          <p:nvSpPr>
            <p:cNvPr id="34" name="矩形 33"/>
            <p:cNvSpPr/>
            <p:nvPr/>
          </p:nvSpPr>
          <p:spPr>
            <a:xfrm>
              <a:off x="4201988" y="695416"/>
              <a:ext cx="4094272" cy="658191"/>
            </a:xfrm>
            <a:prstGeom prst="rect">
              <a:avLst/>
            </a:prstGeom>
            <a:noFill/>
            <a:ln>
              <a:solidFill>
                <a:srgbClr val="D516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5168217" y="759121"/>
              <a:ext cx="2161813" cy="619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buFontTx/>
                <a:buNone/>
              </a:pP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历史观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968107" y="3174538"/>
            <a:ext cx="4094272" cy="509172"/>
            <a:chOff x="4201988" y="695416"/>
            <a:chExt cx="4094272" cy="682783"/>
          </a:xfrm>
        </p:grpSpPr>
        <p:sp>
          <p:nvSpPr>
            <p:cNvPr id="37" name="矩形 36"/>
            <p:cNvSpPr/>
            <p:nvPr/>
          </p:nvSpPr>
          <p:spPr>
            <a:xfrm>
              <a:off x="4201988" y="695416"/>
              <a:ext cx="4094272" cy="658191"/>
            </a:xfrm>
            <a:prstGeom prst="rect">
              <a:avLst/>
            </a:prstGeom>
            <a:noFill/>
            <a:ln>
              <a:solidFill>
                <a:srgbClr val="D516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5168217" y="759121"/>
              <a:ext cx="2161813" cy="619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buFontTx/>
                <a:buNone/>
              </a:pP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文化观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968107" y="3908257"/>
            <a:ext cx="4094272" cy="509172"/>
            <a:chOff x="4201988" y="695416"/>
            <a:chExt cx="4094272" cy="682783"/>
          </a:xfrm>
        </p:grpSpPr>
        <p:sp>
          <p:nvSpPr>
            <p:cNvPr id="40" name="矩形 39"/>
            <p:cNvSpPr/>
            <p:nvPr/>
          </p:nvSpPr>
          <p:spPr>
            <a:xfrm>
              <a:off x="4201988" y="695416"/>
              <a:ext cx="4094272" cy="658191"/>
            </a:xfrm>
            <a:prstGeom prst="rect">
              <a:avLst/>
            </a:prstGeom>
            <a:noFill/>
            <a:ln>
              <a:solidFill>
                <a:srgbClr val="D516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5168217" y="759121"/>
              <a:ext cx="2161813" cy="619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buFontTx/>
                <a:buNone/>
              </a:pP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宗教观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913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231544" y="987478"/>
            <a:ext cx="9197557" cy="4235964"/>
            <a:chOff x="739061" y="986199"/>
            <a:chExt cx="3586647" cy="3361398"/>
          </a:xfrm>
          <a:solidFill>
            <a:srgbClr val="D5161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2" name="肘形连接符 1"/>
            <p:cNvCxnSpPr>
              <a:cxnSpLocks/>
              <a:stCxn id="5" idx="3"/>
              <a:endCxn id="6" idx="1"/>
            </p:cNvCxnSpPr>
            <p:nvPr/>
          </p:nvCxnSpPr>
          <p:spPr>
            <a:xfrm flipV="1">
              <a:off x="1900785" y="1163571"/>
              <a:ext cx="685800" cy="1351749"/>
            </a:xfrm>
            <a:prstGeom prst="bentConnector3">
              <a:avLst/>
            </a:prstGeom>
            <a:grpFill/>
            <a:ln>
              <a:solidFill>
                <a:srgbClr val="D516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肘形连接符 2"/>
            <p:cNvCxnSpPr>
              <a:cxnSpLocks/>
              <a:stCxn id="5" idx="3"/>
              <a:endCxn id="7" idx="1"/>
            </p:cNvCxnSpPr>
            <p:nvPr/>
          </p:nvCxnSpPr>
          <p:spPr>
            <a:xfrm flipV="1">
              <a:off x="1900785" y="1988001"/>
              <a:ext cx="685800" cy="527319"/>
            </a:xfrm>
            <a:prstGeom prst="bentConnector3">
              <a:avLst/>
            </a:prstGeom>
            <a:grpFill/>
            <a:ln>
              <a:solidFill>
                <a:srgbClr val="D516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肘形连接符 3"/>
            <p:cNvCxnSpPr>
              <a:stCxn id="5" idx="3"/>
              <a:endCxn id="8" idx="1"/>
            </p:cNvCxnSpPr>
            <p:nvPr/>
          </p:nvCxnSpPr>
          <p:spPr>
            <a:xfrm>
              <a:off x="1900785" y="2515320"/>
              <a:ext cx="697048" cy="1654905"/>
            </a:xfrm>
            <a:prstGeom prst="bentConnector3">
              <a:avLst/>
            </a:prstGeom>
            <a:grpFill/>
            <a:ln>
              <a:solidFill>
                <a:srgbClr val="D516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矩形 4"/>
            <p:cNvSpPr/>
            <p:nvPr/>
          </p:nvSpPr>
          <p:spPr>
            <a:xfrm>
              <a:off x="739061" y="2308370"/>
              <a:ext cx="1161724" cy="413899"/>
            </a:xfrm>
            <a:prstGeom prst="rect">
              <a:avLst/>
            </a:prstGeom>
            <a:grpFill/>
            <a:ln w="28575">
              <a:solidFill>
                <a:srgbClr val="D516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五个认同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2586585" y="986199"/>
              <a:ext cx="1727875" cy="354743"/>
            </a:xfrm>
            <a:prstGeom prst="rect">
              <a:avLst/>
            </a:prstGeom>
            <a:grpFill/>
            <a:ln>
              <a:solidFill>
                <a:srgbClr val="D516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r>
                <a:rPr lang="zh-CN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对伟大祖国的认同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2586585" y="1810629"/>
              <a:ext cx="1727875" cy="354743"/>
            </a:xfrm>
            <a:prstGeom prst="rect">
              <a:avLst/>
            </a:prstGeom>
            <a:grpFill/>
            <a:ln>
              <a:solidFill>
                <a:srgbClr val="D516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r>
                <a:rPr lang="zh-CN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对中华民族的认同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2597833" y="3992854"/>
              <a:ext cx="1727875" cy="354743"/>
            </a:xfrm>
            <a:prstGeom prst="rect">
              <a:avLst/>
            </a:prstGeom>
            <a:grpFill/>
            <a:ln>
              <a:solidFill>
                <a:srgbClr val="D516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r>
                <a:rPr lang="zh-CN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对中国特色社会主义道路的认同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2597833" y="2544897"/>
              <a:ext cx="1727875" cy="354743"/>
            </a:xfrm>
            <a:prstGeom prst="rect">
              <a:avLst/>
            </a:prstGeom>
            <a:grpFill/>
            <a:ln>
              <a:solidFill>
                <a:srgbClr val="D516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r>
                <a:rPr lang="zh-CN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对中华民族文化的认同</a:t>
              </a:r>
            </a:p>
          </p:txBody>
        </p:sp>
        <p:cxnSp>
          <p:nvCxnSpPr>
            <p:cNvPr id="10" name="肘形连接符 9"/>
            <p:cNvCxnSpPr/>
            <p:nvPr/>
          </p:nvCxnSpPr>
          <p:spPr>
            <a:xfrm flipH="1" flipV="1">
              <a:off x="1900785" y="2509555"/>
              <a:ext cx="685800" cy="354743"/>
            </a:xfrm>
            <a:prstGeom prst="bentConnector3">
              <a:avLst/>
            </a:prstGeom>
            <a:grpFill/>
            <a:ln>
              <a:solidFill>
                <a:srgbClr val="D516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矩形 19"/>
          <p:cNvSpPr/>
          <p:nvPr/>
        </p:nvSpPr>
        <p:spPr>
          <a:xfrm>
            <a:off x="11354525" y="991723"/>
            <a:ext cx="522953" cy="3891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dist">
              <a:lnSpc>
                <a:spcPct val="150000"/>
              </a:lnSpc>
            </a:pPr>
            <a:r>
              <a:rPr lang="zh-CN" altLang="en-US" sz="2000" dirty="0">
                <a:solidFill>
                  <a:srgbClr val="D5161D"/>
                </a:solidFill>
                <a:cs typeface="+mn-ea"/>
                <a:sym typeface="+mn-lt"/>
              </a:rPr>
              <a:t>认识我国的民族政策</a:t>
            </a:r>
          </a:p>
        </p:txBody>
      </p:sp>
      <p:sp>
        <p:nvSpPr>
          <p:cNvPr id="13" name="矩形 12"/>
          <p:cNvSpPr/>
          <p:nvPr/>
        </p:nvSpPr>
        <p:spPr>
          <a:xfrm>
            <a:off x="5998158" y="3950865"/>
            <a:ext cx="4430943" cy="447040"/>
          </a:xfrm>
          <a:prstGeom prst="rect">
            <a:avLst/>
          </a:prstGeom>
          <a:solidFill>
            <a:srgbClr val="D5161D"/>
          </a:solidFill>
          <a:ln>
            <a:solidFill>
              <a:srgbClr val="D5161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对中国共产党的认同</a:t>
            </a:r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9E92A3E2-13C0-4198-950A-4BD31377FA78}"/>
              </a:ext>
            </a:extLst>
          </p:cNvPr>
          <p:cNvCxnSpPr>
            <a:endCxn id="13" idx="1"/>
          </p:cNvCxnSpPr>
          <p:nvPr/>
        </p:nvCxnSpPr>
        <p:spPr>
          <a:xfrm>
            <a:off x="5104407" y="4174385"/>
            <a:ext cx="893751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50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160854" y="1482811"/>
            <a:ext cx="3870291" cy="691978"/>
          </a:xfrm>
          <a:prstGeom prst="rect">
            <a:avLst/>
          </a:prstGeom>
          <a:solidFill>
            <a:srgbClr val="D5161D"/>
          </a:solidFill>
          <a:ln w="28575">
            <a:solidFill>
              <a:srgbClr val="D5161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三个离不开</a:t>
            </a:r>
          </a:p>
        </p:txBody>
      </p:sp>
      <p:sp>
        <p:nvSpPr>
          <p:cNvPr id="5" name="矩形 4"/>
          <p:cNvSpPr/>
          <p:nvPr/>
        </p:nvSpPr>
        <p:spPr>
          <a:xfrm>
            <a:off x="1326848" y="2796810"/>
            <a:ext cx="2841497" cy="1695171"/>
          </a:xfrm>
          <a:prstGeom prst="rect">
            <a:avLst/>
          </a:prstGeom>
          <a:solidFill>
            <a:srgbClr val="D5161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汉族离不开少数民族</a:t>
            </a:r>
          </a:p>
        </p:txBody>
      </p:sp>
      <p:sp>
        <p:nvSpPr>
          <p:cNvPr id="6" name="矩形 5"/>
          <p:cNvSpPr/>
          <p:nvPr/>
        </p:nvSpPr>
        <p:spPr>
          <a:xfrm>
            <a:off x="4543723" y="2796810"/>
            <a:ext cx="2841497" cy="1695171"/>
          </a:xfrm>
          <a:prstGeom prst="rect">
            <a:avLst/>
          </a:prstGeom>
          <a:solidFill>
            <a:srgbClr val="D5161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少数民族离不开汉族</a:t>
            </a:r>
          </a:p>
        </p:txBody>
      </p:sp>
      <p:sp>
        <p:nvSpPr>
          <p:cNvPr id="7" name="矩形 6"/>
          <p:cNvSpPr/>
          <p:nvPr/>
        </p:nvSpPr>
        <p:spPr>
          <a:xfrm>
            <a:off x="7760599" y="2796810"/>
            <a:ext cx="2841497" cy="1695171"/>
          </a:xfrm>
          <a:prstGeom prst="rect">
            <a:avLst/>
          </a:prstGeom>
          <a:solidFill>
            <a:srgbClr val="D5161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少数民族之间也相互离不开 </a:t>
            </a:r>
          </a:p>
        </p:txBody>
      </p:sp>
      <p:sp>
        <p:nvSpPr>
          <p:cNvPr id="8" name="矩形 7"/>
          <p:cNvSpPr/>
          <p:nvPr/>
        </p:nvSpPr>
        <p:spPr>
          <a:xfrm>
            <a:off x="11354525" y="991723"/>
            <a:ext cx="522953" cy="3891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dist">
              <a:lnSpc>
                <a:spcPct val="150000"/>
              </a:lnSpc>
            </a:pPr>
            <a:r>
              <a:rPr lang="zh-CN" altLang="en-US" sz="2000" dirty="0">
                <a:solidFill>
                  <a:srgbClr val="D5161D"/>
                </a:solidFill>
                <a:cs typeface="+mn-ea"/>
                <a:sym typeface="+mn-lt"/>
              </a:rPr>
              <a:t>认识我国的民族政策</a:t>
            </a:r>
          </a:p>
        </p:txBody>
      </p:sp>
    </p:spTree>
    <p:extLst>
      <p:ext uri="{BB962C8B-B14F-4D97-AF65-F5344CB8AC3E}">
        <p14:creationId xmlns:p14="http://schemas.microsoft.com/office/powerpoint/2010/main" val="13132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3"/>
          <p:cNvSpPr txBox="1"/>
          <p:nvPr/>
        </p:nvSpPr>
        <p:spPr>
          <a:xfrm>
            <a:off x="4680139" y="979775"/>
            <a:ext cx="2831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b="1" dirty="0">
                <a:solidFill>
                  <a:srgbClr val="D5161D"/>
                </a:solidFill>
                <a:cs typeface="+mn-ea"/>
                <a:sym typeface="+mn-lt"/>
              </a:rPr>
              <a:t>六个好</a:t>
            </a:r>
          </a:p>
        </p:txBody>
      </p:sp>
      <p:sp>
        <p:nvSpPr>
          <p:cNvPr id="108" name="矩形 107"/>
          <p:cNvSpPr/>
          <p:nvPr/>
        </p:nvSpPr>
        <p:spPr>
          <a:xfrm>
            <a:off x="1999857" y="2107712"/>
            <a:ext cx="3750154" cy="635488"/>
          </a:xfrm>
          <a:prstGeom prst="rect">
            <a:avLst/>
          </a:prstGeom>
          <a:solidFill>
            <a:srgbClr val="D5161D"/>
          </a:solidFill>
          <a:ln w="38100">
            <a:noFill/>
          </a:ln>
          <a:effectLst>
            <a:outerShdw blurRad="292100" dist="1143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dist"/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共产党好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1999857" y="2875416"/>
            <a:ext cx="3750154" cy="635488"/>
          </a:xfrm>
          <a:prstGeom prst="rect">
            <a:avLst/>
          </a:prstGeom>
          <a:solidFill>
            <a:srgbClr val="ED555C"/>
          </a:solidFill>
          <a:ln w="38100">
            <a:noFill/>
          </a:ln>
          <a:effectLst>
            <a:outerShdw blurRad="292100" dist="1143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dist"/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社会主义好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10" name="矩形 109"/>
          <p:cNvSpPr/>
          <p:nvPr/>
        </p:nvSpPr>
        <p:spPr>
          <a:xfrm>
            <a:off x="1999857" y="3643120"/>
            <a:ext cx="3750154" cy="635488"/>
          </a:xfrm>
          <a:prstGeom prst="rect">
            <a:avLst/>
          </a:prstGeom>
          <a:solidFill>
            <a:srgbClr val="D5161D"/>
          </a:solidFill>
          <a:ln w="38100">
            <a:noFill/>
          </a:ln>
          <a:effectLst>
            <a:outerShdw blurRad="292100" dist="1143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dist"/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伟大祖国好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117" name="矩形 116"/>
          <p:cNvSpPr/>
          <p:nvPr/>
        </p:nvSpPr>
        <p:spPr>
          <a:xfrm>
            <a:off x="6477122" y="2107712"/>
            <a:ext cx="3750154" cy="635488"/>
          </a:xfrm>
          <a:prstGeom prst="rect">
            <a:avLst/>
          </a:prstGeom>
          <a:solidFill>
            <a:srgbClr val="ED555C"/>
          </a:solidFill>
          <a:ln w="38100">
            <a:noFill/>
          </a:ln>
          <a:effectLst>
            <a:outerShdw blurRad="292100" dist="1143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dist"/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改革开放好</a:t>
            </a:r>
            <a:endParaRPr lang="zh-CN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6477122" y="2875416"/>
            <a:ext cx="3750154" cy="635488"/>
          </a:xfrm>
          <a:prstGeom prst="rect">
            <a:avLst/>
          </a:prstGeom>
          <a:solidFill>
            <a:srgbClr val="D5161D"/>
          </a:solidFill>
          <a:ln w="38100">
            <a:noFill/>
          </a:ln>
          <a:effectLst>
            <a:outerShdw blurRad="292100" dist="1143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dist"/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民族团结好</a:t>
            </a:r>
            <a:endParaRPr lang="zh-CN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19" name="矩形 118"/>
          <p:cNvSpPr/>
          <p:nvPr/>
        </p:nvSpPr>
        <p:spPr>
          <a:xfrm>
            <a:off x="6477122" y="3643120"/>
            <a:ext cx="3750154" cy="635488"/>
          </a:xfrm>
          <a:prstGeom prst="rect">
            <a:avLst/>
          </a:prstGeom>
          <a:solidFill>
            <a:srgbClr val="ED555C"/>
          </a:solidFill>
          <a:ln w="38100">
            <a:noFill/>
          </a:ln>
          <a:effectLst>
            <a:outerShdw blurRad="292100" dist="1143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dist"/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人民军队好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20" name="矩形 119"/>
          <p:cNvSpPr/>
          <p:nvPr/>
        </p:nvSpPr>
        <p:spPr>
          <a:xfrm>
            <a:off x="11354525" y="991723"/>
            <a:ext cx="522953" cy="3891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dist">
              <a:lnSpc>
                <a:spcPct val="150000"/>
              </a:lnSpc>
            </a:pPr>
            <a:r>
              <a:rPr lang="zh-CN" altLang="en-US" sz="2000" dirty="0">
                <a:solidFill>
                  <a:srgbClr val="D5161D"/>
                </a:solidFill>
                <a:cs typeface="+mn-ea"/>
                <a:sym typeface="+mn-lt"/>
              </a:rPr>
              <a:t>认识我国的民族政策</a:t>
            </a:r>
          </a:p>
        </p:txBody>
      </p:sp>
    </p:spTree>
    <p:extLst>
      <p:ext uri="{BB962C8B-B14F-4D97-AF65-F5344CB8AC3E}">
        <p14:creationId xmlns:p14="http://schemas.microsoft.com/office/powerpoint/2010/main" val="339016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08" grpId="0" animBg="1"/>
      <p:bldP spid="109" grpId="0" animBg="1"/>
      <p:bldP spid="110" grpId="0" animBg="1"/>
      <p:bldP spid="117" grpId="0" animBg="1"/>
      <p:bldP spid="118" grpId="0" animBg="1"/>
      <p:bldP spid="119" grpId="0" animBg="1"/>
      <p:bldP spid="1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b_916_jpg_20090616162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20" y="1318882"/>
            <a:ext cx="5626980" cy="4220236"/>
          </a:xfrm>
          <a:prstGeom prst="rect">
            <a:avLst/>
          </a:prstGeom>
          <a:ln w="9525">
            <a:solidFill>
              <a:srgbClr val="D5161D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6602613" y="1805114"/>
            <a:ext cx="4889171" cy="497762"/>
          </a:xfrm>
          <a:prstGeom prst="rect">
            <a:avLst/>
          </a:prstGeom>
          <a:solidFill>
            <a:srgbClr val="D5161D"/>
          </a:solidFill>
          <a:ln>
            <a:solidFill>
              <a:srgbClr val="D516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我国有五十六个民族，五个自治区</a:t>
            </a:r>
          </a:p>
        </p:txBody>
      </p:sp>
      <p:sp>
        <p:nvSpPr>
          <p:cNvPr id="6" name="矩形 5"/>
          <p:cNvSpPr/>
          <p:nvPr/>
        </p:nvSpPr>
        <p:spPr>
          <a:xfrm>
            <a:off x="6602613" y="2496427"/>
            <a:ext cx="4889171" cy="497762"/>
          </a:xfrm>
          <a:prstGeom prst="rect">
            <a:avLst/>
          </a:prstGeom>
          <a:solidFill>
            <a:srgbClr val="D5161D"/>
          </a:solidFill>
          <a:ln>
            <a:solidFill>
              <a:srgbClr val="D516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各民族不论大小，地位一律平等</a:t>
            </a:r>
          </a:p>
        </p:txBody>
      </p:sp>
      <p:sp>
        <p:nvSpPr>
          <p:cNvPr id="7" name="矩形 6"/>
          <p:cNvSpPr/>
          <p:nvPr/>
        </p:nvSpPr>
        <p:spPr>
          <a:xfrm>
            <a:off x="6602613" y="3131339"/>
            <a:ext cx="4889171" cy="497762"/>
          </a:xfrm>
          <a:prstGeom prst="rect">
            <a:avLst/>
          </a:prstGeom>
          <a:solidFill>
            <a:srgbClr val="D5161D"/>
          </a:solidFill>
          <a:ln>
            <a:solidFill>
              <a:srgbClr val="D516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各民族习俗不同，彼此相互理解和尊重</a:t>
            </a:r>
          </a:p>
        </p:txBody>
      </p:sp>
      <p:sp>
        <p:nvSpPr>
          <p:cNvPr id="8" name="矩形 7"/>
          <p:cNvSpPr/>
          <p:nvPr/>
        </p:nvSpPr>
        <p:spPr>
          <a:xfrm>
            <a:off x="6602613" y="3822652"/>
            <a:ext cx="4889171" cy="497762"/>
          </a:xfrm>
          <a:prstGeom prst="rect">
            <a:avLst/>
          </a:prstGeom>
          <a:solidFill>
            <a:srgbClr val="D5161D"/>
          </a:solidFill>
          <a:ln>
            <a:solidFill>
              <a:srgbClr val="D516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中华灿烂文化，各民族共同创造</a:t>
            </a:r>
          </a:p>
        </p:txBody>
      </p:sp>
      <p:sp>
        <p:nvSpPr>
          <p:cNvPr id="10" name="矩形 9"/>
          <p:cNvSpPr/>
          <p:nvPr/>
        </p:nvSpPr>
        <p:spPr>
          <a:xfrm>
            <a:off x="6602613" y="4494367"/>
            <a:ext cx="4889171" cy="497762"/>
          </a:xfrm>
          <a:prstGeom prst="rect">
            <a:avLst/>
          </a:prstGeom>
          <a:solidFill>
            <a:srgbClr val="D5161D"/>
          </a:solidFill>
          <a:ln>
            <a:solidFill>
              <a:srgbClr val="D516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各民族人民共同保卫祖国统一、国土完整</a:t>
            </a:r>
          </a:p>
        </p:txBody>
      </p:sp>
    </p:spTree>
    <p:extLst>
      <p:ext uri="{BB962C8B-B14F-4D97-AF65-F5344CB8AC3E}">
        <p14:creationId xmlns:p14="http://schemas.microsoft.com/office/powerpoint/2010/main" val="377867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3100" y="782053"/>
            <a:ext cx="7026497" cy="545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80842" y="2098753"/>
            <a:ext cx="332669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3200" dirty="0">
                <a:solidFill>
                  <a:srgbClr val="D5161D"/>
                </a:solidFill>
                <a:latin typeface="+mn-lt"/>
                <a:ea typeface="+mn-ea"/>
                <a:cs typeface="+mn-ea"/>
                <a:sym typeface="+mn-lt"/>
              </a:rPr>
              <a:t>你知道我国有哪几个省级民族自治区吗？</a:t>
            </a:r>
          </a:p>
        </p:txBody>
      </p:sp>
    </p:spTree>
    <p:extLst>
      <p:ext uri="{BB962C8B-B14F-4D97-AF65-F5344CB8AC3E}">
        <p14:creationId xmlns:p14="http://schemas.microsoft.com/office/powerpoint/2010/main" val="3221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zmpmcra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1090</Words>
  <Application>Microsoft Office PowerPoint</Application>
  <PresentationFormat>宽屏</PresentationFormat>
  <Paragraphs>137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方正粗黑宋简体</vt:lpstr>
      <vt:lpstr>宋体</vt:lpstr>
      <vt:lpstr>微软雅黑</vt:lpstr>
      <vt:lpstr>Arial</vt:lpstr>
      <vt:lpstr>Calibri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79</cp:revision>
  <dcterms:created xsi:type="dcterms:W3CDTF">2019-08-01T06:42:28Z</dcterms:created>
  <dcterms:modified xsi:type="dcterms:W3CDTF">2023-04-17T03:57:28Z</dcterms:modified>
</cp:coreProperties>
</file>