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3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4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5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6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7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8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9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10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11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12.xml" ContentType="application/vnd.openxmlformats-officedocument.presentationml.notesSlid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notesSlides/notesSlide13.xml" ContentType="application/vnd.openxmlformats-officedocument.presentationml.notesSlide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notesSlides/notesSlide14.xml" ContentType="application/vnd.openxmlformats-officedocument.presentationml.notesSlide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notesSlides/notesSlide15.xml" ContentType="application/vnd.openxmlformats-officedocument.presentationml.notesSlide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notesSlides/notesSlide16.xml" ContentType="application/vnd.openxmlformats-officedocument.presentationml.notesSlide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notesSlides/notesSlide17.xml" ContentType="application/vnd.openxmlformats-officedocument.presentationml.notesSlide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notesSlides/notesSlide18.xml" ContentType="application/vnd.openxmlformats-officedocument.presentationml.notesSlide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notesSlides/notesSlide19.xml" ContentType="application/vnd.openxmlformats-officedocument.presentationml.notesSlide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notesSlides/notesSlide20.xml" ContentType="application/vnd.openxmlformats-officedocument.presentationml.notesSlide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notesSlides/notesSlide21.xml" ContentType="application/vnd.openxmlformats-officedocument.presentationml.notesSlide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notesSlides/notesSlide22.xml" ContentType="application/vnd.openxmlformats-officedocument.presentationml.notesSlide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notesSlides/notesSlide23.xml" ContentType="application/vnd.openxmlformats-officedocument.presentationml.notesSlide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27"/>
  </p:notesMasterIdLst>
  <p:sldIdLst>
    <p:sldId id="256" r:id="rId3"/>
    <p:sldId id="260" r:id="rId4"/>
    <p:sldId id="259" r:id="rId5"/>
    <p:sldId id="262" r:id="rId6"/>
    <p:sldId id="269" r:id="rId7"/>
    <p:sldId id="270" r:id="rId8"/>
    <p:sldId id="271" r:id="rId9"/>
    <p:sldId id="272" r:id="rId10"/>
    <p:sldId id="263" r:id="rId11"/>
    <p:sldId id="268" r:id="rId12"/>
    <p:sldId id="273" r:id="rId13"/>
    <p:sldId id="274" r:id="rId14"/>
    <p:sldId id="275" r:id="rId15"/>
    <p:sldId id="264" r:id="rId16"/>
    <p:sldId id="267" r:id="rId17"/>
    <p:sldId id="276" r:id="rId18"/>
    <p:sldId id="277" r:id="rId19"/>
    <p:sldId id="278" r:id="rId20"/>
    <p:sldId id="265" r:id="rId21"/>
    <p:sldId id="266" r:id="rId22"/>
    <p:sldId id="280" r:id="rId23"/>
    <p:sldId id="279" r:id="rId24"/>
    <p:sldId id="281" r:id="rId25"/>
    <p:sldId id="261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FD"/>
    <a:srgbClr val="000000"/>
    <a:srgbClr val="B01F24"/>
    <a:srgbClr val="525252"/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732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FD73E-09B2-4C02-9E3F-11D33F2CE192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C82EA-124F-44BC-BD05-F68D40B7D0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870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C82EA-124F-44BC-BD05-F68D40B7D06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9089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C82EA-124F-44BC-BD05-F68D40B7D06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156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C82EA-124F-44BC-BD05-F68D40B7D06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2345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C82EA-124F-44BC-BD05-F68D40B7D06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2163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C82EA-124F-44BC-BD05-F68D40B7D06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989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C82EA-124F-44BC-BD05-F68D40B7D06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07141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C82EA-124F-44BC-BD05-F68D40B7D06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74011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C82EA-124F-44BC-BD05-F68D40B7D06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57343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C82EA-124F-44BC-BD05-F68D40B7D06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81243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C82EA-124F-44BC-BD05-F68D40B7D06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101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C82EA-124F-44BC-BD05-F68D40B7D06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1444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C82EA-124F-44BC-BD05-F68D40B7D06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99949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C82EA-124F-44BC-BD05-F68D40B7D06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83786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C82EA-124F-44BC-BD05-F68D40B7D06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9388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C82EA-124F-44BC-BD05-F68D40B7D06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54726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C82EA-124F-44BC-BD05-F68D40B7D06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79725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C82EA-124F-44BC-BD05-F68D40B7D06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4262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C82EA-124F-44BC-BD05-F68D40B7D06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1645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C82EA-124F-44BC-BD05-F68D40B7D06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3804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C82EA-124F-44BC-BD05-F68D40B7D06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491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C82EA-124F-44BC-BD05-F68D40B7D06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1492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C82EA-124F-44BC-BD05-F68D40B7D06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9919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C82EA-124F-44BC-BD05-F68D40B7D06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478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C82EA-124F-44BC-BD05-F68D40B7D06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6576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尾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910D47DE-3A90-4CA0-AC30-34E16C550C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3261" y="5068574"/>
            <a:ext cx="3866016" cy="1503012"/>
          </a:xfrm>
          <a:prstGeom prst="rect">
            <a:avLst/>
          </a:prstGeom>
        </p:spPr>
      </p:pic>
      <p:pic>
        <p:nvPicPr>
          <p:cNvPr id="4" name="图片 3" descr="图片包含 植物&#10;&#10;描述已自动生成">
            <a:extLst>
              <a:ext uri="{FF2B5EF4-FFF2-40B4-BE49-F238E27FC236}">
                <a16:creationId xmlns:a16="http://schemas.microsoft.com/office/drawing/2014/main" id="{F1F602DF-3CB1-44CB-BA7D-7A77CCFAFF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48734">
            <a:off x="2729743" y="5280477"/>
            <a:ext cx="1551768" cy="1551766"/>
          </a:xfrm>
          <a:prstGeom prst="rect">
            <a:avLst/>
          </a:prstGeom>
        </p:spPr>
      </p:pic>
      <p:pic>
        <p:nvPicPr>
          <p:cNvPr id="5" name="图片 4" descr="图片包含 植物&#10;&#10;描述已自动生成">
            <a:extLst>
              <a:ext uri="{FF2B5EF4-FFF2-40B4-BE49-F238E27FC236}">
                <a16:creationId xmlns:a16="http://schemas.microsoft.com/office/drawing/2014/main" id="{71AA94B7-B10B-4303-85F9-2FA1E3F04AD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51266" flipH="1">
            <a:off x="7811028" y="5280477"/>
            <a:ext cx="1551768" cy="1551766"/>
          </a:xfrm>
          <a:prstGeom prst="rect">
            <a:avLst/>
          </a:prstGeom>
        </p:spPr>
      </p:pic>
      <p:pic>
        <p:nvPicPr>
          <p:cNvPr id="6" name="图片 5" descr="图片包含 室内, 就坐&#10;&#10;描述已自动生成">
            <a:extLst>
              <a:ext uri="{FF2B5EF4-FFF2-40B4-BE49-F238E27FC236}">
                <a16:creationId xmlns:a16="http://schemas.microsoft.com/office/drawing/2014/main" id="{52311C80-5609-4A36-92CE-FD2B518618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17136"/>
            <a:ext cx="12192000" cy="234086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111EBD9-1306-4813-9C28-D58DA108D80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1143"/>
            <a:ext cx="3484880" cy="148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6="http://schemas.microsoft.com/office/drawing/2014/main" xmlns:a14="http://schemas.microsoft.com/office/drawing/2010/main">
      <p:transition spd="slow" advClick="0" advTm="5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897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706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244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41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07932" y="6712093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281072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401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050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5695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5602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279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4B8904EE-89A5-4F06-ABCF-4ACA58E77009}"/>
              </a:ext>
            </a:extLst>
          </p:cNvPr>
          <p:cNvCxnSpPr/>
          <p:nvPr userDrawn="1"/>
        </p:nvCxnSpPr>
        <p:spPr>
          <a:xfrm>
            <a:off x="1523843" y="1105676"/>
            <a:ext cx="10116237" cy="0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dash"/>
            <a:tailEnd type="oval"/>
          </a:ln>
          <a:effectLst/>
        </p:spPr>
      </p:cxnSp>
      <p:pic>
        <p:nvPicPr>
          <p:cNvPr id="3" name="图片">
            <a:extLst>
              <a:ext uri="{FF2B5EF4-FFF2-40B4-BE49-F238E27FC236}">
                <a16:creationId xmlns:a16="http://schemas.microsoft.com/office/drawing/2014/main" id="{5AB60920-5B34-45C5-8087-0CC9E24BA7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787" y="536523"/>
            <a:ext cx="1512168" cy="418226"/>
          </a:xfrm>
          <a:prstGeom prst="rect">
            <a:avLst/>
          </a:prstGeom>
        </p:spPr>
      </p:pic>
      <p:pic>
        <p:nvPicPr>
          <p:cNvPr id="4" name="图片 3" descr="图片包含 雨伞&#10;&#10;描述已自动生成">
            <a:extLst>
              <a:ext uri="{FF2B5EF4-FFF2-40B4-BE49-F238E27FC236}">
                <a16:creationId xmlns:a16="http://schemas.microsoft.com/office/drawing/2014/main" id="{02E001CB-0C95-432C-A796-51D965CC34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919" y="385596"/>
            <a:ext cx="1083832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3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6="http://schemas.microsoft.com/office/drawing/2014/main" xmlns:a14="http://schemas.microsoft.com/office/drawing/2010/main">
      <p:transition spd="slow" advClick="0" advTm="5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476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028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124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31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692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45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5890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941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115.xml"/><Relationship Id="rId7" Type="http://schemas.openxmlformats.org/officeDocument/2006/relationships/tags" Target="../tags/tag119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10" Type="http://schemas.openxmlformats.org/officeDocument/2006/relationships/image" Target="../media/image19.png"/><Relationship Id="rId4" Type="http://schemas.openxmlformats.org/officeDocument/2006/relationships/tags" Target="../tags/tag116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tags" Target="../tags/tag132.xm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tags" Target="../tags/tag131.xml"/><Relationship Id="rId2" Type="http://schemas.openxmlformats.org/officeDocument/2006/relationships/tags" Target="../tags/tag121.xml"/><Relationship Id="rId16" Type="http://schemas.openxmlformats.org/officeDocument/2006/relationships/image" Target="../media/image20.png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tags" Target="../tags/tag130.xml"/><Relationship Id="rId5" Type="http://schemas.openxmlformats.org/officeDocument/2006/relationships/tags" Target="../tags/tag124.xml"/><Relationship Id="rId15" Type="http://schemas.openxmlformats.org/officeDocument/2006/relationships/notesSlide" Target="../notesSlides/notesSlide11.xm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3" Type="http://schemas.openxmlformats.org/officeDocument/2006/relationships/tags" Target="../tags/tag135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5" Type="http://schemas.openxmlformats.org/officeDocument/2006/relationships/tags" Target="../tags/tag137.xml"/><Relationship Id="rId4" Type="http://schemas.openxmlformats.org/officeDocument/2006/relationships/tags" Target="../tags/tag13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46.xml"/><Relationship Id="rId13" Type="http://schemas.openxmlformats.org/officeDocument/2006/relationships/tags" Target="../tags/tag151.xml"/><Relationship Id="rId18" Type="http://schemas.openxmlformats.org/officeDocument/2006/relationships/tags" Target="../tags/tag156.xml"/><Relationship Id="rId3" Type="http://schemas.openxmlformats.org/officeDocument/2006/relationships/tags" Target="../tags/tag141.xml"/><Relationship Id="rId21" Type="http://schemas.openxmlformats.org/officeDocument/2006/relationships/notesSlide" Target="../notesSlides/notesSlide13.xml"/><Relationship Id="rId7" Type="http://schemas.openxmlformats.org/officeDocument/2006/relationships/tags" Target="../tags/tag145.xml"/><Relationship Id="rId12" Type="http://schemas.openxmlformats.org/officeDocument/2006/relationships/tags" Target="../tags/tag150.xml"/><Relationship Id="rId17" Type="http://schemas.openxmlformats.org/officeDocument/2006/relationships/tags" Target="../tags/tag155.xml"/><Relationship Id="rId2" Type="http://schemas.openxmlformats.org/officeDocument/2006/relationships/tags" Target="../tags/tag140.xml"/><Relationship Id="rId16" Type="http://schemas.openxmlformats.org/officeDocument/2006/relationships/tags" Target="../tags/tag154.xml"/><Relationship Id="rId20" Type="http://schemas.openxmlformats.org/officeDocument/2006/relationships/slideLayout" Target="../slideLayouts/slideLayout3.xml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11" Type="http://schemas.openxmlformats.org/officeDocument/2006/relationships/tags" Target="../tags/tag149.xml"/><Relationship Id="rId24" Type="http://schemas.openxmlformats.org/officeDocument/2006/relationships/image" Target="../media/image23.png"/><Relationship Id="rId5" Type="http://schemas.openxmlformats.org/officeDocument/2006/relationships/tags" Target="../tags/tag143.xml"/><Relationship Id="rId15" Type="http://schemas.openxmlformats.org/officeDocument/2006/relationships/tags" Target="../tags/tag153.xml"/><Relationship Id="rId23" Type="http://schemas.openxmlformats.org/officeDocument/2006/relationships/image" Target="../media/image22.png"/><Relationship Id="rId10" Type="http://schemas.openxmlformats.org/officeDocument/2006/relationships/tags" Target="../tags/tag148.xml"/><Relationship Id="rId19" Type="http://schemas.openxmlformats.org/officeDocument/2006/relationships/tags" Target="../tags/tag157.xml"/><Relationship Id="rId4" Type="http://schemas.openxmlformats.org/officeDocument/2006/relationships/tags" Target="../tags/tag142.xml"/><Relationship Id="rId9" Type="http://schemas.openxmlformats.org/officeDocument/2006/relationships/tags" Target="../tags/tag147.xml"/><Relationship Id="rId14" Type="http://schemas.openxmlformats.org/officeDocument/2006/relationships/tags" Target="../tags/tag152.xml"/><Relationship Id="rId2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65.xml"/><Relationship Id="rId13" Type="http://schemas.openxmlformats.org/officeDocument/2006/relationships/tags" Target="../tags/tag170.xml"/><Relationship Id="rId18" Type="http://schemas.openxmlformats.org/officeDocument/2006/relationships/notesSlide" Target="../notesSlides/notesSlide14.xml"/><Relationship Id="rId3" Type="http://schemas.openxmlformats.org/officeDocument/2006/relationships/tags" Target="../tags/tag160.xml"/><Relationship Id="rId7" Type="http://schemas.openxmlformats.org/officeDocument/2006/relationships/tags" Target="../tags/tag164.xml"/><Relationship Id="rId12" Type="http://schemas.openxmlformats.org/officeDocument/2006/relationships/tags" Target="../tags/tag169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159.xml"/><Relationship Id="rId16" Type="http://schemas.openxmlformats.org/officeDocument/2006/relationships/tags" Target="../tags/tag173.xml"/><Relationship Id="rId1" Type="http://schemas.openxmlformats.org/officeDocument/2006/relationships/tags" Target="../tags/tag158.xml"/><Relationship Id="rId6" Type="http://schemas.openxmlformats.org/officeDocument/2006/relationships/tags" Target="../tags/tag163.xml"/><Relationship Id="rId11" Type="http://schemas.openxmlformats.org/officeDocument/2006/relationships/tags" Target="../tags/tag168.xml"/><Relationship Id="rId5" Type="http://schemas.openxmlformats.org/officeDocument/2006/relationships/tags" Target="../tags/tag162.xml"/><Relationship Id="rId15" Type="http://schemas.openxmlformats.org/officeDocument/2006/relationships/tags" Target="../tags/tag172.xml"/><Relationship Id="rId10" Type="http://schemas.openxmlformats.org/officeDocument/2006/relationships/tags" Target="../tags/tag167.xml"/><Relationship Id="rId19" Type="http://schemas.openxmlformats.org/officeDocument/2006/relationships/image" Target="../media/image14.png"/><Relationship Id="rId4" Type="http://schemas.openxmlformats.org/officeDocument/2006/relationships/tags" Target="../tags/tag161.xml"/><Relationship Id="rId9" Type="http://schemas.openxmlformats.org/officeDocument/2006/relationships/tags" Target="../tags/tag166.xml"/><Relationship Id="rId14" Type="http://schemas.openxmlformats.org/officeDocument/2006/relationships/tags" Target="../tags/tag17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176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78.xml"/><Relationship Id="rId4" Type="http://schemas.openxmlformats.org/officeDocument/2006/relationships/tags" Target="../tags/tag177.xml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86.xml"/><Relationship Id="rId13" Type="http://schemas.openxmlformats.org/officeDocument/2006/relationships/tags" Target="../tags/tag191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181.xml"/><Relationship Id="rId21" Type="http://schemas.openxmlformats.org/officeDocument/2006/relationships/image" Target="../media/image27.png"/><Relationship Id="rId7" Type="http://schemas.openxmlformats.org/officeDocument/2006/relationships/tags" Target="../tags/tag185.xml"/><Relationship Id="rId12" Type="http://schemas.openxmlformats.org/officeDocument/2006/relationships/tags" Target="../tags/tag190.xml"/><Relationship Id="rId17" Type="http://schemas.openxmlformats.org/officeDocument/2006/relationships/tags" Target="../tags/tag195.xml"/><Relationship Id="rId2" Type="http://schemas.openxmlformats.org/officeDocument/2006/relationships/tags" Target="../tags/tag180.xml"/><Relationship Id="rId16" Type="http://schemas.openxmlformats.org/officeDocument/2006/relationships/tags" Target="../tags/tag194.xml"/><Relationship Id="rId20" Type="http://schemas.openxmlformats.org/officeDocument/2006/relationships/image" Target="../media/image26.png"/><Relationship Id="rId1" Type="http://schemas.openxmlformats.org/officeDocument/2006/relationships/tags" Target="../tags/tag179.xml"/><Relationship Id="rId6" Type="http://schemas.openxmlformats.org/officeDocument/2006/relationships/tags" Target="../tags/tag184.xml"/><Relationship Id="rId11" Type="http://schemas.openxmlformats.org/officeDocument/2006/relationships/tags" Target="../tags/tag189.xml"/><Relationship Id="rId5" Type="http://schemas.openxmlformats.org/officeDocument/2006/relationships/tags" Target="../tags/tag183.xml"/><Relationship Id="rId15" Type="http://schemas.openxmlformats.org/officeDocument/2006/relationships/tags" Target="../tags/tag193.xml"/><Relationship Id="rId10" Type="http://schemas.openxmlformats.org/officeDocument/2006/relationships/tags" Target="../tags/tag188.xml"/><Relationship Id="rId19" Type="http://schemas.openxmlformats.org/officeDocument/2006/relationships/notesSlide" Target="../notesSlides/notesSlide16.xml"/><Relationship Id="rId4" Type="http://schemas.openxmlformats.org/officeDocument/2006/relationships/tags" Target="../tags/tag182.xml"/><Relationship Id="rId9" Type="http://schemas.openxmlformats.org/officeDocument/2006/relationships/tags" Target="../tags/tag187.xml"/><Relationship Id="rId14" Type="http://schemas.openxmlformats.org/officeDocument/2006/relationships/tags" Target="../tags/tag19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03.xml"/><Relationship Id="rId13" Type="http://schemas.openxmlformats.org/officeDocument/2006/relationships/tags" Target="../tags/tag208.xml"/><Relationship Id="rId3" Type="http://schemas.openxmlformats.org/officeDocument/2006/relationships/tags" Target="../tags/tag198.xml"/><Relationship Id="rId7" Type="http://schemas.openxmlformats.org/officeDocument/2006/relationships/tags" Target="../tags/tag202.xml"/><Relationship Id="rId12" Type="http://schemas.openxmlformats.org/officeDocument/2006/relationships/tags" Target="../tags/tag207.xml"/><Relationship Id="rId17" Type="http://schemas.openxmlformats.org/officeDocument/2006/relationships/image" Target="../media/image29.png"/><Relationship Id="rId2" Type="http://schemas.openxmlformats.org/officeDocument/2006/relationships/tags" Target="../tags/tag197.xml"/><Relationship Id="rId16" Type="http://schemas.openxmlformats.org/officeDocument/2006/relationships/image" Target="../media/image28.png"/><Relationship Id="rId1" Type="http://schemas.openxmlformats.org/officeDocument/2006/relationships/tags" Target="../tags/tag196.xml"/><Relationship Id="rId6" Type="http://schemas.openxmlformats.org/officeDocument/2006/relationships/tags" Target="../tags/tag201.xml"/><Relationship Id="rId11" Type="http://schemas.openxmlformats.org/officeDocument/2006/relationships/tags" Target="../tags/tag206.xml"/><Relationship Id="rId5" Type="http://schemas.openxmlformats.org/officeDocument/2006/relationships/tags" Target="../tags/tag200.xml"/><Relationship Id="rId15" Type="http://schemas.openxmlformats.org/officeDocument/2006/relationships/notesSlide" Target="../notesSlides/notesSlide17.xml"/><Relationship Id="rId10" Type="http://schemas.openxmlformats.org/officeDocument/2006/relationships/tags" Target="../tags/tag205.xml"/><Relationship Id="rId4" Type="http://schemas.openxmlformats.org/officeDocument/2006/relationships/tags" Target="../tags/tag199.xml"/><Relationship Id="rId9" Type="http://schemas.openxmlformats.org/officeDocument/2006/relationships/tags" Target="../tags/tag204.xml"/><Relationship Id="rId14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16.xml"/><Relationship Id="rId13" Type="http://schemas.openxmlformats.org/officeDocument/2006/relationships/tags" Target="../tags/tag221.xml"/><Relationship Id="rId18" Type="http://schemas.openxmlformats.org/officeDocument/2006/relationships/tags" Target="../tags/tag226.xml"/><Relationship Id="rId3" Type="http://schemas.openxmlformats.org/officeDocument/2006/relationships/tags" Target="../tags/tag211.xml"/><Relationship Id="rId21" Type="http://schemas.openxmlformats.org/officeDocument/2006/relationships/notesSlide" Target="../notesSlides/notesSlide18.xml"/><Relationship Id="rId7" Type="http://schemas.openxmlformats.org/officeDocument/2006/relationships/tags" Target="../tags/tag215.xml"/><Relationship Id="rId12" Type="http://schemas.openxmlformats.org/officeDocument/2006/relationships/tags" Target="../tags/tag220.xml"/><Relationship Id="rId17" Type="http://schemas.openxmlformats.org/officeDocument/2006/relationships/tags" Target="../tags/tag225.xml"/><Relationship Id="rId2" Type="http://schemas.openxmlformats.org/officeDocument/2006/relationships/tags" Target="../tags/tag210.xml"/><Relationship Id="rId16" Type="http://schemas.openxmlformats.org/officeDocument/2006/relationships/tags" Target="../tags/tag224.xml"/><Relationship Id="rId20" Type="http://schemas.openxmlformats.org/officeDocument/2006/relationships/slideLayout" Target="../slideLayouts/slideLayout3.xml"/><Relationship Id="rId1" Type="http://schemas.openxmlformats.org/officeDocument/2006/relationships/tags" Target="../tags/tag209.xml"/><Relationship Id="rId6" Type="http://schemas.openxmlformats.org/officeDocument/2006/relationships/tags" Target="../tags/tag214.xml"/><Relationship Id="rId11" Type="http://schemas.openxmlformats.org/officeDocument/2006/relationships/tags" Target="../tags/tag219.xml"/><Relationship Id="rId5" Type="http://schemas.openxmlformats.org/officeDocument/2006/relationships/tags" Target="../tags/tag213.xml"/><Relationship Id="rId15" Type="http://schemas.openxmlformats.org/officeDocument/2006/relationships/tags" Target="../tags/tag223.xml"/><Relationship Id="rId10" Type="http://schemas.openxmlformats.org/officeDocument/2006/relationships/tags" Target="../tags/tag218.xml"/><Relationship Id="rId19" Type="http://schemas.openxmlformats.org/officeDocument/2006/relationships/tags" Target="../tags/tag227.xml"/><Relationship Id="rId4" Type="http://schemas.openxmlformats.org/officeDocument/2006/relationships/tags" Target="../tags/tag212.xml"/><Relationship Id="rId9" Type="http://schemas.openxmlformats.org/officeDocument/2006/relationships/tags" Target="../tags/tag217.xml"/><Relationship Id="rId14" Type="http://schemas.openxmlformats.org/officeDocument/2006/relationships/tags" Target="../tags/tag22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35.xml"/><Relationship Id="rId13" Type="http://schemas.openxmlformats.org/officeDocument/2006/relationships/tags" Target="../tags/tag240.xml"/><Relationship Id="rId18" Type="http://schemas.openxmlformats.org/officeDocument/2006/relationships/notesSlide" Target="../notesSlides/notesSlide19.xml"/><Relationship Id="rId3" Type="http://schemas.openxmlformats.org/officeDocument/2006/relationships/tags" Target="../tags/tag230.xml"/><Relationship Id="rId7" Type="http://schemas.openxmlformats.org/officeDocument/2006/relationships/tags" Target="../tags/tag234.xml"/><Relationship Id="rId12" Type="http://schemas.openxmlformats.org/officeDocument/2006/relationships/tags" Target="../tags/tag239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229.xml"/><Relationship Id="rId16" Type="http://schemas.openxmlformats.org/officeDocument/2006/relationships/tags" Target="../tags/tag243.xml"/><Relationship Id="rId1" Type="http://schemas.openxmlformats.org/officeDocument/2006/relationships/tags" Target="../tags/tag228.xml"/><Relationship Id="rId6" Type="http://schemas.openxmlformats.org/officeDocument/2006/relationships/tags" Target="../tags/tag233.xml"/><Relationship Id="rId11" Type="http://schemas.openxmlformats.org/officeDocument/2006/relationships/tags" Target="../tags/tag238.xml"/><Relationship Id="rId5" Type="http://schemas.openxmlformats.org/officeDocument/2006/relationships/tags" Target="../tags/tag232.xml"/><Relationship Id="rId15" Type="http://schemas.openxmlformats.org/officeDocument/2006/relationships/tags" Target="../tags/tag242.xml"/><Relationship Id="rId10" Type="http://schemas.openxmlformats.org/officeDocument/2006/relationships/tags" Target="../tags/tag237.xml"/><Relationship Id="rId19" Type="http://schemas.openxmlformats.org/officeDocument/2006/relationships/image" Target="../media/image14.png"/><Relationship Id="rId4" Type="http://schemas.openxmlformats.org/officeDocument/2006/relationships/tags" Target="../tags/tag231.xml"/><Relationship Id="rId9" Type="http://schemas.openxmlformats.org/officeDocument/2006/relationships/tags" Target="../tags/tag236.xml"/><Relationship Id="rId14" Type="http://schemas.openxmlformats.org/officeDocument/2006/relationships/tags" Target="../tags/tag24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image" Target="../media/image12.png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image" Target="../media/image11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10.png"/><Relationship Id="rId5" Type="http://schemas.openxmlformats.org/officeDocument/2006/relationships/tags" Target="../tags/tag12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11.xml"/><Relationship Id="rId9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246.xml"/><Relationship Id="rId7" Type="http://schemas.openxmlformats.org/officeDocument/2006/relationships/tags" Target="../tags/tag250.xml"/><Relationship Id="rId2" Type="http://schemas.openxmlformats.org/officeDocument/2006/relationships/tags" Target="../tags/tag245.xml"/><Relationship Id="rId1" Type="http://schemas.openxmlformats.org/officeDocument/2006/relationships/tags" Target="../tags/tag244.xml"/><Relationship Id="rId6" Type="http://schemas.openxmlformats.org/officeDocument/2006/relationships/tags" Target="../tags/tag249.xml"/><Relationship Id="rId5" Type="http://schemas.openxmlformats.org/officeDocument/2006/relationships/tags" Target="../tags/tag248.xml"/><Relationship Id="rId10" Type="http://schemas.openxmlformats.org/officeDocument/2006/relationships/image" Target="../media/image30.png"/><Relationship Id="rId4" Type="http://schemas.openxmlformats.org/officeDocument/2006/relationships/tags" Target="../tags/tag247.xml"/><Relationship Id="rId9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58.xml"/><Relationship Id="rId3" Type="http://schemas.openxmlformats.org/officeDocument/2006/relationships/tags" Target="../tags/tag253.xml"/><Relationship Id="rId7" Type="http://schemas.openxmlformats.org/officeDocument/2006/relationships/tags" Target="../tags/tag257.xml"/><Relationship Id="rId12" Type="http://schemas.openxmlformats.org/officeDocument/2006/relationships/image" Target="../media/image31.png"/><Relationship Id="rId2" Type="http://schemas.openxmlformats.org/officeDocument/2006/relationships/tags" Target="../tags/tag252.xml"/><Relationship Id="rId1" Type="http://schemas.openxmlformats.org/officeDocument/2006/relationships/tags" Target="../tags/tag251.xml"/><Relationship Id="rId6" Type="http://schemas.openxmlformats.org/officeDocument/2006/relationships/tags" Target="../tags/tag256.xml"/><Relationship Id="rId11" Type="http://schemas.openxmlformats.org/officeDocument/2006/relationships/notesSlide" Target="../notesSlides/notesSlide21.xml"/><Relationship Id="rId5" Type="http://schemas.openxmlformats.org/officeDocument/2006/relationships/tags" Target="../tags/tag255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254.xml"/><Relationship Id="rId9" Type="http://schemas.openxmlformats.org/officeDocument/2006/relationships/tags" Target="../tags/tag25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262.xml"/><Relationship Id="rId7" Type="http://schemas.openxmlformats.org/officeDocument/2006/relationships/tags" Target="../tags/tag266.xml"/><Relationship Id="rId2" Type="http://schemas.openxmlformats.org/officeDocument/2006/relationships/tags" Target="../tags/tag261.xml"/><Relationship Id="rId1" Type="http://schemas.openxmlformats.org/officeDocument/2006/relationships/tags" Target="../tags/tag260.xml"/><Relationship Id="rId6" Type="http://schemas.openxmlformats.org/officeDocument/2006/relationships/tags" Target="../tags/tag265.xml"/><Relationship Id="rId5" Type="http://schemas.openxmlformats.org/officeDocument/2006/relationships/tags" Target="../tags/tag264.xml"/><Relationship Id="rId4" Type="http://schemas.openxmlformats.org/officeDocument/2006/relationships/tags" Target="../tags/tag263.xml"/><Relationship Id="rId9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3.xml"/><Relationship Id="rId3" Type="http://schemas.openxmlformats.org/officeDocument/2006/relationships/tags" Target="../tags/tag269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268.xml"/><Relationship Id="rId1" Type="http://schemas.openxmlformats.org/officeDocument/2006/relationships/tags" Target="../tags/tag267.xml"/><Relationship Id="rId6" Type="http://schemas.openxmlformats.org/officeDocument/2006/relationships/tags" Target="../tags/tag272.xml"/><Relationship Id="rId5" Type="http://schemas.openxmlformats.org/officeDocument/2006/relationships/tags" Target="../tags/tag271.xml"/><Relationship Id="rId4" Type="http://schemas.openxmlformats.org/officeDocument/2006/relationships/tags" Target="../tags/tag270.xml"/><Relationship Id="rId9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4.xml"/><Relationship Id="rId3" Type="http://schemas.openxmlformats.org/officeDocument/2006/relationships/tags" Target="../tags/tag275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6" Type="http://schemas.openxmlformats.org/officeDocument/2006/relationships/tags" Target="../tags/tag278.xml"/><Relationship Id="rId5" Type="http://schemas.openxmlformats.org/officeDocument/2006/relationships/tags" Target="../tags/tag277.xml"/><Relationship Id="rId4" Type="http://schemas.openxmlformats.org/officeDocument/2006/relationships/tags" Target="../tags/tag276.xm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tags" Target="../tags/tag28.xml"/><Relationship Id="rId18" Type="http://schemas.openxmlformats.org/officeDocument/2006/relationships/tags" Target="../tags/tag33.xml"/><Relationship Id="rId3" Type="http://schemas.openxmlformats.org/officeDocument/2006/relationships/tags" Target="../tags/tag18.xml"/><Relationship Id="rId21" Type="http://schemas.openxmlformats.org/officeDocument/2006/relationships/tags" Target="../tags/tag36.xml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17" Type="http://schemas.openxmlformats.org/officeDocument/2006/relationships/tags" Target="../tags/tag32.xml"/><Relationship Id="rId2" Type="http://schemas.openxmlformats.org/officeDocument/2006/relationships/tags" Target="../tags/tag17.xml"/><Relationship Id="rId16" Type="http://schemas.openxmlformats.org/officeDocument/2006/relationships/tags" Target="../tags/tag31.xml"/><Relationship Id="rId20" Type="http://schemas.openxmlformats.org/officeDocument/2006/relationships/tags" Target="../tags/tag35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24" Type="http://schemas.openxmlformats.org/officeDocument/2006/relationships/image" Target="../media/image13.png"/><Relationship Id="rId5" Type="http://schemas.openxmlformats.org/officeDocument/2006/relationships/tags" Target="../tags/tag20.xml"/><Relationship Id="rId15" Type="http://schemas.openxmlformats.org/officeDocument/2006/relationships/tags" Target="../tags/tag30.xml"/><Relationship Id="rId23" Type="http://schemas.openxmlformats.org/officeDocument/2006/relationships/notesSlide" Target="../notesSlides/notesSlide3.xml"/><Relationship Id="rId10" Type="http://schemas.openxmlformats.org/officeDocument/2006/relationships/tags" Target="../tags/tag25.xml"/><Relationship Id="rId19" Type="http://schemas.openxmlformats.org/officeDocument/2006/relationships/tags" Target="../tags/tag34.xml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tags" Target="../tags/tag29.xml"/><Relationship Id="rId2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tags" Target="../tags/tag49.xml"/><Relationship Id="rId18" Type="http://schemas.openxmlformats.org/officeDocument/2006/relationships/notesSlide" Target="../notesSlides/notesSlide4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tags" Target="../tags/tag48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6" Type="http://schemas.openxmlformats.org/officeDocument/2006/relationships/tags" Target="../tags/tag52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5" Type="http://schemas.openxmlformats.org/officeDocument/2006/relationships/tags" Target="../tags/tag41.xml"/><Relationship Id="rId15" Type="http://schemas.openxmlformats.org/officeDocument/2006/relationships/tags" Target="../tags/tag51.xml"/><Relationship Id="rId10" Type="http://schemas.openxmlformats.org/officeDocument/2006/relationships/tags" Target="../tags/tag46.xml"/><Relationship Id="rId19" Type="http://schemas.openxmlformats.org/officeDocument/2006/relationships/image" Target="../media/image14.png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tags" Target="../tags/tag5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tags" Target="../tags/tag55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10" Type="http://schemas.openxmlformats.org/officeDocument/2006/relationships/image" Target="../media/image16.png"/><Relationship Id="rId4" Type="http://schemas.openxmlformats.org/officeDocument/2006/relationships/tags" Target="../tags/tag56.xm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tags" Target="../tags/tag71.xml"/><Relationship Id="rId18" Type="http://schemas.openxmlformats.org/officeDocument/2006/relationships/tags" Target="../tags/tag76.xml"/><Relationship Id="rId3" Type="http://schemas.openxmlformats.org/officeDocument/2006/relationships/tags" Target="../tags/tag61.xml"/><Relationship Id="rId21" Type="http://schemas.openxmlformats.org/officeDocument/2006/relationships/notesSlide" Target="../notesSlides/notesSlide6.xml"/><Relationship Id="rId7" Type="http://schemas.openxmlformats.org/officeDocument/2006/relationships/tags" Target="../tags/tag65.xml"/><Relationship Id="rId12" Type="http://schemas.openxmlformats.org/officeDocument/2006/relationships/tags" Target="../tags/tag70.xml"/><Relationship Id="rId17" Type="http://schemas.openxmlformats.org/officeDocument/2006/relationships/tags" Target="../tags/tag75.xml"/><Relationship Id="rId2" Type="http://schemas.openxmlformats.org/officeDocument/2006/relationships/tags" Target="../tags/tag60.xml"/><Relationship Id="rId16" Type="http://schemas.openxmlformats.org/officeDocument/2006/relationships/tags" Target="../tags/tag74.xml"/><Relationship Id="rId20" Type="http://schemas.openxmlformats.org/officeDocument/2006/relationships/slideLayout" Target="../slideLayouts/slideLayout3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tags" Target="../tags/tag69.xml"/><Relationship Id="rId5" Type="http://schemas.openxmlformats.org/officeDocument/2006/relationships/tags" Target="../tags/tag63.xml"/><Relationship Id="rId15" Type="http://schemas.openxmlformats.org/officeDocument/2006/relationships/tags" Target="../tags/tag73.xml"/><Relationship Id="rId10" Type="http://schemas.openxmlformats.org/officeDocument/2006/relationships/tags" Target="../tags/tag68.xml"/><Relationship Id="rId19" Type="http://schemas.openxmlformats.org/officeDocument/2006/relationships/tags" Target="../tags/tag77.xml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tags" Target="../tags/tag7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3" Type="http://schemas.openxmlformats.org/officeDocument/2006/relationships/tags" Target="../tags/tag80.xml"/><Relationship Id="rId7" Type="http://schemas.openxmlformats.org/officeDocument/2006/relationships/tags" Target="../tags/tag84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10" Type="http://schemas.openxmlformats.org/officeDocument/2006/relationships/notesSlide" Target="../notesSlides/notesSlide7.xml"/><Relationship Id="rId4" Type="http://schemas.openxmlformats.org/officeDocument/2006/relationships/tags" Target="../tags/tag81.xml"/><Relationship Id="rId9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notesSlide" Target="../notesSlides/notesSlide8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5" Type="http://schemas.openxmlformats.org/officeDocument/2006/relationships/tags" Target="../tags/tag90.xml"/><Relationship Id="rId15" Type="http://schemas.openxmlformats.org/officeDocument/2006/relationships/image" Target="../media/image18.png"/><Relationship Id="rId10" Type="http://schemas.openxmlformats.org/officeDocument/2006/relationships/tags" Target="../tags/tag95.xml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13" Type="http://schemas.openxmlformats.org/officeDocument/2006/relationships/tags" Target="../tags/tag109.xml"/><Relationship Id="rId18" Type="http://schemas.openxmlformats.org/officeDocument/2006/relationships/notesSlide" Target="../notesSlides/notesSlide9.xml"/><Relationship Id="rId3" Type="http://schemas.openxmlformats.org/officeDocument/2006/relationships/tags" Target="../tags/tag99.xml"/><Relationship Id="rId7" Type="http://schemas.openxmlformats.org/officeDocument/2006/relationships/tags" Target="../tags/tag103.xml"/><Relationship Id="rId12" Type="http://schemas.openxmlformats.org/officeDocument/2006/relationships/tags" Target="../tags/tag108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98.xml"/><Relationship Id="rId16" Type="http://schemas.openxmlformats.org/officeDocument/2006/relationships/tags" Target="../tags/tag112.xml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1" Type="http://schemas.openxmlformats.org/officeDocument/2006/relationships/tags" Target="../tags/tag107.xml"/><Relationship Id="rId5" Type="http://schemas.openxmlformats.org/officeDocument/2006/relationships/tags" Target="../tags/tag101.xml"/><Relationship Id="rId15" Type="http://schemas.openxmlformats.org/officeDocument/2006/relationships/tags" Target="../tags/tag111.xml"/><Relationship Id="rId10" Type="http://schemas.openxmlformats.org/officeDocument/2006/relationships/tags" Target="../tags/tag106.xml"/><Relationship Id="rId19" Type="http://schemas.openxmlformats.org/officeDocument/2006/relationships/image" Target="../media/image14.png"/><Relationship Id="rId4" Type="http://schemas.openxmlformats.org/officeDocument/2006/relationships/tags" Target="../tags/tag100.xml"/><Relationship Id="rId9" Type="http://schemas.openxmlformats.org/officeDocument/2006/relationships/tags" Target="../tags/tag105.xml"/><Relationship Id="rId14" Type="http://schemas.openxmlformats.org/officeDocument/2006/relationships/tags" Target="../tags/tag1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-11">
            <a:extLst>
              <a:ext uri="{FF2B5EF4-FFF2-40B4-BE49-F238E27FC236}">
                <a16:creationId xmlns:a16="http://schemas.microsoft.com/office/drawing/2014/main" id="{7F6D8E51-24A6-4632-8A3F-EECFD0DE7049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207698" y="4370779"/>
            <a:ext cx="2480881" cy="348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9" tIns="45709" rIns="91419" bIns="45709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00" b="0" kern="0" dirty="0">
                <a:solidFill>
                  <a:srgbClr val="525252"/>
                </a:solidFill>
                <a:latin typeface="+mn-lt"/>
                <a:ea typeface="+mn-ea"/>
                <a:cs typeface="+mn-ea"/>
                <a:sym typeface="+mn-lt"/>
              </a:rPr>
              <a:t>主讲</a:t>
            </a:r>
            <a:r>
              <a:rPr lang="zh-CN" altLang="en-US" sz="2200" b="0" kern="0" dirty="0" smtClean="0">
                <a:solidFill>
                  <a:srgbClr val="525252"/>
                </a:solidFill>
                <a:latin typeface="+mn-lt"/>
                <a:ea typeface="+mn-ea"/>
                <a:cs typeface="+mn-ea"/>
                <a:sym typeface="+mn-lt"/>
              </a:rPr>
              <a:t>：某某党</a:t>
            </a:r>
            <a:r>
              <a:rPr lang="zh-CN" altLang="en-US" sz="2200" b="0" kern="0" dirty="0">
                <a:solidFill>
                  <a:srgbClr val="525252"/>
                </a:solidFill>
                <a:latin typeface="+mn-lt"/>
                <a:ea typeface="+mn-ea"/>
                <a:cs typeface="+mn-ea"/>
                <a:sym typeface="+mn-lt"/>
              </a:rPr>
              <a:t>支部</a:t>
            </a:r>
          </a:p>
        </p:txBody>
      </p:sp>
      <p:sp>
        <p:nvSpPr>
          <p:cNvPr id="7" name="PA-12">
            <a:extLst>
              <a:ext uri="{FF2B5EF4-FFF2-40B4-BE49-F238E27FC236}">
                <a16:creationId xmlns:a16="http://schemas.microsoft.com/office/drawing/2014/main" id="{3B4A320C-5528-466A-9402-549F5D4D7B48}"/>
              </a:ext>
            </a:extLst>
          </p:cNvPr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4856232" y="4370779"/>
            <a:ext cx="351467" cy="352944"/>
          </a:xfrm>
          <a:custGeom>
            <a:avLst/>
            <a:gdLst>
              <a:gd name="T0" fmla="*/ 358 w 490"/>
              <a:gd name="T1" fmla="*/ 250 h 490"/>
              <a:gd name="T2" fmla="*/ 358 w 490"/>
              <a:gd name="T3" fmla="*/ 183 h 490"/>
              <a:gd name="T4" fmla="*/ 328 w 490"/>
              <a:gd name="T5" fmla="*/ 183 h 490"/>
              <a:gd name="T6" fmla="*/ 328 w 490"/>
              <a:gd name="T7" fmla="*/ 250 h 490"/>
              <a:gd name="T8" fmla="*/ 247 w 490"/>
              <a:gd name="T9" fmla="*/ 330 h 490"/>
              <a:gd name="T10" fmla="*/ 246 w 490"/>
              <a:gd name="T11" fmla="*/ 330 h 490"/>
              <a:gd name="T12" fmla="*/ 245 w 490"/>
              <a:gd name="T13" fmla="*/ 330 h 490"/>
              <a:gd name="T14" fmla="*/ 245 w 490"/>
              <a:gd name="T15" fmla="*/ 330 h 490"/>
              <a:gd name="T16" fmla="*/ 243 w 490"/>
              <a:gd name="T17" fmla="*/ 330 h 490"/>
              <a:gd name="T18" fmla="*/ 162 w 490"/>
              <a:gd name="T19" fmla="*/ 250 h 490"/>
              <a:gd name="T20" fmla="*/ 162 w 490"/>
              <a:gd name="T21" fmla="*/ 183 h 490"/>
              <a:gd name="T22" fmla="*/ 132 w 490"/>
              <a:gd name="T23" fmla="*/ 183 h 490"/>
              <a:gd name="T24" fmla="*/ 132 w 490"/>
              <a:gd name="T25" fmla="*/ 250 h 490"/>
              <a:gd name="T26" fmla="*/ 227 w 490"/>
              <a:gd name="T27" fmla="*/ 359 h 490"/>
              <a:gd name="T28" fmla="*/ 227 w 490"/>
              <a:gd name="T29" fmla="*/ 407 h 490"/>
              <a:gd name="T30" fmla="*/ 160 w 490"/>
              <a:gd name="T31" fmla="*/ 426 h 490"/>
              <a:gd name="T32" fmla="*/ 331 w 490"/>
              <a:gd name="T33" fmla="*/ 426 h 490"/>
              <a:gd name="T34" fmla="*/ 263 w 490"/>
              <a:gd name="T35" fmla="*/ 407 h 490"/>
              <a:gd name="T36" fmla="*/ 263 w 490"/>
              <a:gd name="T37" fmla="*/ 360 h 490"/>
              <a:gd name="T38" fmla="*/ 358 w 490"/>
              <a:gd name="T39" fmla="*/ 250 h 490"/>
              <a:gd name="T40" fmla="*/ 244 w 490"/>
              <a:gd name="T41" fmla="*/ 302 h 490"/>
              <a:gd name="T42" fmla="*/ 245 w 490"/>
              <a:gd name="T43" fmla="*/ 302 h 490"/>
              <a:gd name="T44" fmla="*/ 246 w 490"/>
              <a:gd name="T45" fmla="*/ 302 h 490"/>
              <a:gd name="T46" fmla="*/ 300 w 490"/>
              <a:gd name="T47" fmla="*/ 248 h 490"/>
              <a:gd name="T48" fmla="*/ 300 w 490"/>
              <a:gd name="T49" fmla="*/ 118 h 490"/>
              <a:gd name="T50" fmla="*/ 246 w 490"/>
              <a:gd name="T51" fmla="*/ 64 h 490"/>
              <a:gd name="T52" fmla="*/ 245 w 490"/>
              <a:gd name="T53" fmla="*/ 64 h 490"/>
              <a:gd name="T54" fmla="*/ 244 w 490"/>
              <a:gd name="T55" fmla="*/ 64 h 490"/>
              <a:gd name="T56" fmla="*/ 190 w 490"/>
              <a:gd name="T57" fmla="*/ 118 h 490"/>
              <a:gd name="T58" fmla="*/ 190 w 490"/>
              <a:gd name="T59" fmla="*/ 248 h 490"/>
              <a:gd name="T60" fmla="*/ 244 w 490"/>
              <a:gd name="T61" fmla="*/ 302 h 490"/>
              <a:gd name="T62" fmla="*/ 245 w 490"/>
              <a:gd name="T63" fmla="*/ 0 h 490"/>
              <a:gd name="T64" fmla="*/ 490 w 490"/>
              <a:gd name="T65" fmla="*/ 245 h 490"/>
              <a:gd name="T66" fmla="*/ 245 w 490"/>
              <a:gd name="T67" fmla="*/ 490 h 490"/>
              <a:gd name="T68" fmla="*/ 0 w 490"/>
              <a:gd name="T69" fmla="*/ 245 h 490"/>
              <a:gd name="T70" fmla="*/ 245 w 490"/>
              <a:gd name="T7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0" h="490">
                <a:moveTo>
                  <a:pt x="358" y="250"/>
                </a:moveTo>
                <a:lnTo>
                  <a:pt x="358" y="183"/>
                </a:lnTo>
                <a:cubicBezTo>
                  <a:pt x="358" y="165"/>
                  <a:pt x="328" y="164"/>
                  <a:pt x="328" y="183"/>
                </a:cubicBezTo>
                <a:lnTo>
                  <a:pt x="328" y="250"/>
                </a:lnTo>
                <a:cubicBezTo>
                  <a:pt x="328" y="294"/>
                  <a:pt x="292" y="330"/>
                  <a:pt x="247" y="330"/>
                </a:cubicBezTo>
                <a:cubicBezTo>
                  <a:pt x="247" y="330"/>
                  <a:pt x="246" y="330"/>
                  <a:pt x="246" y="330"/>
                </a:cubicBezTo>
                <a:lnTo>
                  <a:pt x="245" y="330"/>
                </a:lnTo>
                <a:lnTo>
                  <a:pt x="245" y="330"/>
                </a:lnTo>
                <a:cubicBezTo>
                  <a:pt x="244" y="330"/>
                  <a:pt x="244" y="330"/>
                  <a:pt x="243" y="330"/>
                </a:cubicBezTo>
                <a:cubicBezTo>
                  <a:pt x="198" y="330"/>
                  <a:pt x="162" y="294"/>
                  <a:pt x="162" y="250"/>
                </a:cubicBezTo>
                <a:lnTo>
                  <a:pt x="162" y="183"/>
                </a:lnTo>
                <a:cubicBezTo>
                  <a:pt x="162" y="165"/>
                  <a:pt x="132" y="164"/>
                  <a:pt x="132" y="183"/>
                </a:cubicBezTo>
                <a:cubicBezTo>
                  <a:pt x="132" y="192"/>
                  <a:pt x="132" y="250"/>
                  <a:pt x="132" y="250"/>
                </a:cubicBezTo>
                <a:cubicBezTo>
                  <a:pt x="132" y="306"/>
                  <a:pt x="173" y="352"/>
                  <a:pt x="227" y="359"/>
                </a:cubicBezTo>
                <a:lnTo>
                  <a:pt x="227" y="407"/>
                </a:lnTo>
                <a:lnTo>
                  <a:pt x="160" y="426"/>
                </a:lnTo>
                <a:lnTo>
                  <a:pt x="331" y="426"/>
                </a:lnTo>
                <a:lnTo>
                  <a:pt x="263" y="407"/>
                </a:lnTo>
                <a:lnTo>
                  <a:pt x="263" y="360"/>
                </a:lnTo>
                <a:cubicBezTo>
                  <a:pt x="317" y="352"/>
                  <a:pt x="358" y="306"/>
                  <a:pt x="358" y="250"/>
                </a:cubicBezTo>
                <a:close/>
                <a:moveTo>
                  <a:pt x="244" y="302"/>
                </a:moveTo>
                <a:cubicBezTo>
                  <a:pt x="244" y="302"/>
                  <a:pt x="245" y="302"/>
                  <a:pt x="245" y="302"/>
                </a:cubicBezTo>
                <a:cubicBezTo>
                  <a:pt x="245" y="302"/>
                  <a:pt x="246" y="302"/>
                  <a:pt x="246" y="302"/>
                </a:cubicBezTo>
                <a:cubicBezTo>
                  <a:pt x="276" y="302"/>
                  <a:pt x="300" y="278"/>
                  <a:pt x="300" y="248"/>
                </a:cubicBezTo>
                <a:lnTo>
                  <a:pt x="300" y="118"/>
                </a:lnTo>
                <a:cubicBezTo>
                  <a:pt x="300" y="88"/>
                  <a:pt x="276" y="64"/>
                  <a:pt x="246" y="64"/>
                </a:cubicBezTo>
                <a:cubicBezTo>
                  <a:pt x="246" y="64"/>
                  <a:pt x="245" y="64"/>
                  <a:pt x="245" y="64"/>
                </a:cubicBezTo>
                <a:cubicBezTo>
                  <a:pt x="245" y="64"/>
                  <a:pt x="244" y="64"/>
                  <a:pt x="244" y="64"/>
                </a:cubicBezTo>
                <a:cubicBezTo>
                  <a:pt x="214" y="64"/>
                  <a:pt x="190" y="88"/>
                  <a:pt x="190" y="118"/>
                </a:cubicBezTo>
                <a:lnTo>
                  <a:pt x="190" y="248"/>
                </a:lnTo>
                <a:cubicBezTo>
                  <a:pt x="190" y="278"/>
                  <a:pt x="214" y="302"/>
                  <a:pt x="244" y="302"/>
                </a:cubicBezTo>
                <a:close/>
                <a:moveTo>
                  <a:pt x="245" y="0"/>
                </a:moveTo>
                <a:cubicBezTo>
                  <a:pt x="381" y="0"/>
                  <a:pt x="490" y="110"/>
                  <a:pt x="490" y="245"/>
                </a:cubicBezTo>
                <a:cubicBezTo>
                  <a:pt x="490" y="381"/>
                  <a:pt x="381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91419" tIns="45709" rIns="91419" bIns="45709" numCol="1" anchor="t" anchorCtr="0" compatLnSpc="1"/>
          <a:lstStyle/>
          <a:p>
            <a:pPr defTabSz="913765">
              <a:defRPr/>
            </a:pPr>
            <a:endParaRPr lang="zh-CN" altLang="en-US" kern="0">
              <a:solidFill>
                <a:srgbClr val="C00000">
                  <a:lumMod val="95000"/>
                  <a:lumOff val="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PA-13">
            <a:extLst>
              <a:ext uri="{FF2B5EF4-FFF2-40B4-BE49-F238E27FC236}">
                <a16:creationId xmlns:a16="http://schemas.microsoft.com/office/drawing/2014/main" id="{774B02B3-C791-44C5-98F7-103F984393D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746704" y="3851602"/>
            <a:ext cx="8698591" cy="400110"/>
          </a:xfrm>
          <a:prstGeom prst="rect">
            <a:avLst/>
          </a:prstGeom>
          <a:effectLst>
            <a:glow rad="63500">
              <a:srgbClr val="FFC000">
                <a:satMod val="175000"/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pPr lvl="0" algn="ctr"/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中共中央办公厅近期印发的</a:t>
            </a:r>
            <a:r>
              <a:rPr lang="en-US" altLang="zh-CN" sz="2000" dirty="0">
                <a:solidFill>
                  <a:prstClr val="black"/>
                </a:solidFill>
                <a:cs typeface="+mn-ea"/>
                <a:sym typeface="+mn-lt"/>
              </a:rPr>
              <a:t>《</a:t>
            </a:r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中共中央关于加强党的政治建设的意见</a:t>
            </a:r>
            <a:r>
              <a:rPr lang="en-US" altLang="zh-CN" sz="2000" dirty="0">
                <a:solidFill>
                  <a:prstClr val="black"/>
                </a:solidFill>
                <a:cs typeface="+mn-ea"/>
                <a:sym typeface="+mn-lt"/>
              </a:rPr>
              <a:t>》</a:t>
            </a:r>
            <a:endParaRPr lang="zh-CN" altLang="en-US" sz="20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9" name="PA-14">
            <a:extLst>
              <a:ext uri="{FF2B5EF4-FFF2-40B4-BE49-F238E27FC236}">
                <a16:creationId xmlns:a16="http://schemas.microsoft.com/office/drawing/2014/main" id="{B5D1E250-B582-4B3C-B49C-54305F368B9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564539" y="-88971"/>
            <a:ext cx="2166957" cy="1084651"/>
          </a:xfrm>
          <a:prstGeom prst="roundRect">
            <a:avLst>
              <a:gd name="adj" fmla="val 8691"/>
            </a:avLst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zh-CN" altLang="en-US" sz="2400" b="1" kern="0" dirty="0">
                <a:solidFill>
                  <a:prstClr val="white"/>
                </a:solidFill>
                <a:cs typeface="+mn-ea"/>
                <a:sym typeface="+mn-lt"/>
              </a:rPr>
              <a:t>十九届中央</a:t>
            </a:r>
            <a:endParaRPr lang="en-US" altLang="zh-CN" sz="2400" b="1" kern="0" dirty="0">
              <a:solidFill>
                <a:prstClr val="white"/>
              </a:solidFill>
              <a:cs typeface="+mn-ea"/>
              <a:sym typeface="+mn-lt"/>
            </a:endParaRPr>
          </a:p>
          <a:p>
            <a:pPr algn="ctr">
              <a:defRPr/>
            </a:pPr>
            <a:r>
              <a:rPr lang="zh-CN" altLang="en-US" sz="2400" b="1" kern="0" dirty="0">
                <a:solidFill>
                  <a:prstClr val="white"/>
                </a:solidFill>
                <a:cs typeface="+mn-ea"/>
                <a:sym typeface="+mn-lt"/>
              </a:rPr>
              <a:t>纪委三次全会</a:t>
            </a:r>
          </a:p>
        </p:txBody>
      </p:sp>
      <p:sp>
        <p:nvSpPr>
          <p:cNvPr id="19" name="PA-15">
            <a:extLst>
              <a:ext uri="{FF2B5EF4-FFF2-40B4-BE49-F238E27FC236}">
                <a16:creationId xmlns:a16="http://schemas.microsoft.com/office/drawing/2014/main" id="{53C8FD56-D07E-4398-8CD0-7E6BB4D97234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771739" y="1815001"/>
            <a:ext cx="864852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000" dirty="0">
                <a:gradFill>
                  <a:gsLst>
                    <a:gs pos="54000">
                      <a:srgbClr val="C00000"/>
                    </a:gs>
                    <a:gs pos="100000">
                      <a:srgbClr val="FFC000"/>
                    </a:gs>
                  </a:gsLst>
                  <a:lin ang="180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宋简" panose="02010609000101010101" pitchFamily="49" charset="-122"/>
                <a:ea typeface="汉仪大宋简" panose="02010609000101010101" pitchFamily="49" charset="-122"/>
                <a:cs typeface="+mn-ea"/>
                <a:sym typeface="+mn-lt"/>
              </a:rPr>
              <a:t>加强党的政治建设</a:t>
            </a:r>
            <a:endParaRPr lang="en-US" altLang="zh-CN" sz="6000" dirty="0">
              <a:gradFill>
                <a:gsLst>
                  <a:gs pos="54000">
                    <a:srgbClr val="C00000"/>
                  </a:gs>
                  <a:gs pos="100000">
                    <a:srgbClr val="FFC000"/>
                  </a:gs>
                </a:gsLst>
                <a:lin ang="180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大宋简" panose="02010609000101010101" pitchFamily="49" charset="-122"/>
              <a:ea typeface="汉仪大宋简" panose="02010609000101010101" pitchFamily="49" charset="-122"/>
              <a:cs typeface="+mn-ea"/>
              <a:sym typeface="+mn-lt"/>
            </a:endParaRPr>
          </a:p>
          <a:p>
            <a:pPr algn="ctr"/>
            <a:r>
              <a:rPr lang="zh-CN" altLang="en-US" sz="6000" dirty="0">
                <a:gradFill>
                  <a:gsLst>
                    <a:gs pos="54000">
                      <a:srgbClr val="C00000"/>
                    </a:gs>
                    <a:gs pos="100000">
                      <a:srgbClr val="FFC000"/>
                    </a:gs>
                  </a:gsLst>
                  <a:lin ang="180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宋简" panose="02010609000101010101" pitchFamily="49" charset="-122"/>
                <a:ea typeface="汉仪大宋简" panose="02010609000101010101" pitchFamily="49" charset="-122"/>
                <a:cs typeface="+mn-ea"/>
                <a:sym typeface="+mn-lt"/>
              </a:rPr>
              <a:t>要破除形式主义官僚主义</a:t>
            </a:r>
          </a:p>
        </p:txBody>
      </p:sp>
      <p:pic>
        <p:nvPicPr>
          <p:cNvPr id="21" name="PA-16" descr="图片包含 配件&#10;&#10;描述已自动生成">
            <a:extLst>
              <a:ext uri="{FF2B5EF4-FFF2-40B4-BE49-F238E27FC236}">
                <a16:creationId xmlns:a16="http://schemas.microsoft.com/office/drawing/2014/main" id="{9F279B1F-F9B5-417B-91CC-20AC22083EF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665" y="311193"/>
            <a:ext cx="2452670" cy="137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71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6="http://schemas.microsoft.com/office/drawing/2014/main" xmlns:a14="http://schemas.microsoft.com/office/drawing/2010/main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/>
      <p:bldP spid="7" grpId="0" bldLvl="0" animBg="1"/>
      <p:bldP spid="8" grpId="0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PA-174">
            <a:extLst>
              <a:ext uri="{FF2B5EF4-FFF2-40B4-BE49-F238E27FC236}">
                <a16:creationId xmlns:a16="http://schemas.microsoft.com/office/drawing/2014/main" id="{B6B9D4F6-7A1A-4DED-9563-6E8A9A6DCACA}"/>
              </a:ext>
            </a:extLst>
          </p:cNvPr>
          <p:cNvCxnSpPr>
            <a:cxnSpLocks/>
            <a:stCxn id="14" idx="2"/>
          </p:cNvCxnSpPr>
          <p:nvPr>
            <p:custDataLst>
              <p:tags r:id="rId1"/>
            </p:custDataLst>
          </p:nvPr>
        </p:nvCxnSpPr>
        <p:spPr>
          <a:xfrm>
            <a:off x="1318403" y="2690253"/>
            <a:ext cx="0" cy="4457379"/>
          </a:xfrm>
          <a:prstGeom prst="line">
            <a:avLst/>
          </a:prstGeom>
          <a:noFill/>
          <a:ln w="6350" cap="flat" cmpd="sng" algn="ctr">
            <a:solidFill>
              <a:srgbClr val="FF9500"/>
            </a:solidFill>
            <a:prstDash val="solid"/>
            <a:miter lim="800000"/>
          </a:ln>
          <a:effectLst/>
        </p:spPr>
      </p:cxnSp>
      <p:sp>
        <p:nvSpPr>
          <p:cNvPr id="12" name="PA-175">
            <a:extLst>
              <a:ext uri="{FF2B5EF4-FFF2-40B4-BE49-F238E27FC236}">
                <a16:creationId xmlns:a16="http://schemas.microsoft.com/office/drawing/2014/main" id="{39C87669-4928-4C5B-88A8-FDA74ABBF3D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088971" y="2114252"/>
            <a:ext cx="5118040" cy="575999"/>
          </a:xfrm>
          <a:prstGeom prst="homePlat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en-US" altLang="zh-CN" sz="2000" kern="100" dirty="0">
                <a:solidFill>
                  <a:srgbClr val="FFFDF8"/>
                </a:solidFill>
                <a:cs typeface="+mn-ea"/>
                <a:sym typeface="+mn-lt"/>
              </a:rPr>
              <a:t>《</a:t>
            </a:r>
            <a:r>
              <a:rPr lang="zh-CN" altLang="en-US" sz="2000" kern="100" dirty="0">
                <a:solidFill>
                  <a:srgbClr val="FFFDF8"/>
                </a:solidFill>
                <a:cs typeface="+mn-ea"/>
                <a:sym typeface="+mn-lt"/>
              </a:rPr>
              <a:t>意见</a:t>
            </a:r>
            <a:r>
              <a:rPr lang="en-US" altLang="zh-CN" sz="2000" kern="100" dirty="0">
                <a:solidFill>
                  <a:srgbClr val="FFFDF8"/>
                </a:solidFill>
                <a:cs typeface="+mn-ea"/>
                <a:sym typeface="+mn-lt"/>
              </a:rPr>
              <a:t>》</a:t>
            </a:r>
            <a:r>
              <a:rPr lang="zh-CN" altLang="en-US" sz="2000" kern="100" dirty="0">
                <a:solidFill>
                  <a:srgbClr val="FFFDF8"/>
                </a:solidFill>
                <a:cs typeface="+mn-ea"/>
                <a:sym typeface="+mn-lt"/>
              </a:rPr>
              <a:t>指出</a:t>
            </a:r>
          </a:p>
        </p:txBody>
      </p:sp>
      <p:sp>
        <p:nvSpPr>
          <p:cNvPr id="14" name="PA-176">
            <a:extLst>
              <a:ext uri="{FF2B5EF4-FFF2-40B4-BE49-F238E27FC236}">
                <a16:creationId xmlns:a16="http://schemas.microsoft.com/office/drawing/2014/main" id="{E99A33A7-C567-4B7F-BBEB-9C5095796119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1030403" y="2114253"/>
            <a:ext cx="576000" cy="57600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76200" cap="flat" cmpd="sng" algn="ctr">
            <a:solidFill>
              <a:srgbClr val="C00000">
                <a:alpha val="3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zh-CN" altLang="en-US" sz="2800" b="1" kern="0" dirty="0">
                <a:solidFill>
                  <a:prstClr val="white"/>
                </a:solidFill>
                <a:cs typeface="+mn-ea"/>
                <a:sym typeface="+mn-lt"/>
              </a:rPr>
              <a:t>☆</a:t>
            </a:r>
          </a:p>
        </p:txBody>
      </p:sp>
      <p:sp>
        <p:nvSpPr>
          <p:cNvPr id="15" name="PA-177">
            <a:extLst>
              <a:ext uri="{FF2B5EF4-FFF2-40B4-BE49-F238E27FC236}">
                <a16:creationId xmlns:a16="http://schemas.microsoft.com/office/drawing/2014/main" id="{407614CD-9F7F-46E3-9575-65D33E3ACBA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724982" y="2279546"/>
            <a:ext cx="245409" cy="245409"/>
          </a:xfrm>
          <a:prstGeom prst="chevron">
            <a:avLst>
              <a:gd name="adj" fmla="val 39326"/>
            </a:avLst>
          </a:prstGeom>
          <a:solidFill>
            <a:srgbClr val="FF95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9" name="PA-178">
            <a:extLst>
              <a:ext uri="{FF2B5EF4-FFF2-40B4-BE49-F238E27FC236}">
                <a16:creationId xmlns:a16="http://schemas.microsoft.com/office/drawing/2014/main" id="{B50AA166-95CE-479F-BC87-4F31F253A70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635751" y="453248"/>
            <a:ext cx="67211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8936">
              <a:spcAft>
                <a:spcPts val="1000"/>
              </a:spcAft>
            </a:pPr>
            <a:r>
              <a:rPr lang="zh-CN" altLang="en-US" sz="3200">
                <a:solidFill>
                  <a:srgbClr val="C00000"/>
                </a:solidFill>
                <a:cs typeface="+mn-ea"/>
                <a:sym typeface="+mn-lt"/>
              </a:rPr>
              <a:t>防范形式主义和官僚主义严重危害</a:t>
            </a:r>
            <a:endParaRPr lang="zh-CN" altLang="en-US" sz="32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6" name="PA-179">
            <a:extLst>
              <a:ext uri="{FF2B5EF4-FFF2-40B4-BE49-F238E27FC236}">
                <a16:creationId xmlns:a16="http://schemas.microsoft.com/office/drawing/2014/main" id="{A88CA6CB-C89B-43AE-8D6F-5F32C27ACFBE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088972" y="2990039"/>
            <a:ext cx="5118040" cy="2492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386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加强党的政治建设，目的是坚定政治信仰，强化政治领导，提高政治能力，净化政治生态，实现全党团结统一、行动一致。把力戒形式主义、官僚主义作为党的政治建设的重要任务来抓，要求我们对标加强党的政治建设的具体要求，正向用力破解、反向防范危害。</a:t>
            </a:r>
          </a:p>
        </p:txBody>
      </p:sp>
      <p:pic>
        <p:nvPicPr>
          <p:cNvPr id="17" name="PA-180" descr="图片包含 运输, 气球, 航空器&#10;&#10;描述已自动生成">
            <a:extLst>
              <a:ext uri="{FF2B5EF4-FFF2-40B4-BE49-F238E27FC236}">
                <a16:creationId xmlns:a16="http://schemas.microsoft.com/office/drawing/2014/main" id="{47C41F55-8540-452B-A39D-974DB0775242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333" y="1412110"/>
            <a:ext cx="5445890" cy="544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6="http://schemas.microsoft.com/office/drawing/2014/main" xmlns:a14="http://schemas.microsoft.com/office/drawing/2010/main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4" grpId="1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-181">
            <a:extLst>
              <a:ext uri="{FF2B5EF4-FFF2-40B4-BE49-F238E27FC236}">
                <a16:creationId xmlns:a16="http://schemas.microsoft.com/office/drawing/2014/main" id="{B50AA166-95CE-479F-BC87-4F31F253A70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635751" y="453248"/>
            <a:ext cx="67211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8936">
              <a:spcAft>
                <a:spcPts val="1000"/>
              </a:spcAft>
            </a:pPr>
            <a:r>
              <a:rPr lang="zh-CN" altLang="en-US" sz="3200">
                <a:solidFill>
                  <a:srgbClr val="C00000"/>
                </a:solidFill>
                <a:cs typeface="+mn-ea"/>
                <a:sym typeface="+mn-lt"/>
              </a:rPr>
              <a:t>防范形式主义和官僚主义严重危害</a:t>
            </a:r>
            <a:endParaRPr lang="zh-CN" altLang="en-US" sz="32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pic>
        <p:nvPicPr>
          <p:cNvPr id="34" name="PA-182">
            <a:extLst>
              <a:ext uri="{FF2B5EF4-FFF2-40B4-BE49-F238E27FC236}">
                <a16:creationId xmlns:a16="http://schemas.microsoft.com/office/drawing/2014/main" id="{AC501EC1-F883-47F5-BC2D-79B9FBD930B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1464" y="2021614"/>
            <a:ext cx="3819072" cy="3809477"/>
          </a:xfrm>
          <a:custGeom>
            <a:avLst/>
            <a:gdLst>
              <a:gd name="connsiteX0" fmla="*/ 1909536 w 3819072"/>
              <a:gd name="connsiteY0" fmla="*/ 0 h 3819072"/>
              <a:gd name="connsiteX1" fmla="*/ 3819072 w 3819072"/>
              <a:gd name="connsiteY1" fmla="*/ 1909536 h 3819072"/>
              <a:gd name="connsiteX2" fmla="*/ 1909536 w 3819072"/>
              <a:gd name="connsiteY2" fmla="*/ 3819072 h 3819072"/>
              <a:gd name="connsiteX3" fmla="*/ 0 w 3819072"/>
              <a:gd name="connsiteY3" fmla="*/ 1909536 h 3819072"/>
              <a:gd name="connsiteX4" fmla="*/ 1909536 w 3819072"/>
              <a:gd name="connsiteY4" fmla="*/ 0 h 381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9072" h="3819072">
                <a:moveTo>
                  <a:pt x="1909536" y="0"/>
                </a:moveTo>
                <a:cubicBezTo>
                  <a:pt x="2964144" y="0"/>
                  <a:pt x="3819072" y="854928"/>
                  <a:pt x="3819072" y="1909536"/>
                </a:cubicBezTo>
                <a:cubicBezTo>
                  <a:pt x="3819072" y="2964144"/>
                  <a:pt x="2964144" y="3819072"/>
                  <a:pt x="1909536" y="3819072"/>
                </a:cubicBezTo>
                <a:cubicBezTo>
                  <a:pt x="854928" y="3819072"/>
                  <a:pt x="0" y="2964144"/>
                  <a:pt x="0" y="1909536"/>
                </a:cubicBezTo>
                <a:cubicBezTo>
                  <a:pt x="0" y="854928"/>
                  <a:pt x="854928" y="0"/>
                  <a:pt x="1909536" y="0"/>
                </a:cubicBezTo>
                <a:close/>
              </a:path>
            </a:pathLst>
          </a:custGeom>
          <a:ln>
            <a:solidFill>
              <a:srgbClr val="C00000">
                <a:alpha val="25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" name="PA-183">
            <a:extLst>
              <a:ext uri="{FF2B5EF4-FFF2-40B4-BE49-F238E27FC236}">
                <a16:creationId xmlns:a16="http://schemas.microsoft.com/office/drawing/2014/main" id="{795CC1BF-7216-4C05-9E93-08C7BFA1764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793104" y="2016817"/>
            <a:ext cx="5081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kern="100" dirty="0">
                <a:solidFill>
                  <a:srgbClr val="C00000"/>
                </a:solidFill>
                <a:cs typeface="+mn-ea"/>
                <a:sym typeface="+mn-lt"/>
              </a:rPr>
              <a:t>谨防政治信仰淡化</a:t>
            </a:r>
          </a:p>
        </p:txBody>
      </p:sp>
      <p:sp>
        <p:nvSpPr>
          <p:cNvPr id="36" name="PA-184">
            <a:extLst>
              <a:ext uri="{FF2B5EF4-FFF2-40B4-BE49-F238E27FC236}">
                <a16:creationId xmlns:a16="http://schemas.microsoft.com/office/drawing/2014/main" id="{09C670BC-1BCA-49E3-9A8B-94D36D8609B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793104" y="3129376"/>
            <a:ext cx="5081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kern="100" dirty="0">
                <a:solidFill>
                  <a:srgbClr val="C00000"/>
                </a:solidFill>
                <a:cs typeface="+mn-ea"/>
                <a:sym typeface="+mn-lt"/>
              </a:rPr>
              <a:t>谨防政治领导虚化</a:t>
            </a:r>
          </a:p>
        </p:txBody>
      </p:sp>
      <p:sp>
        <p:nvSpPr>
          <p:cNvPr id="37" name="PA-185">
            <a:extLst>
              <a:ext uri="{FF2B5EF4-FFF2-40B4-BE49-F238E27FC236}">
                <a16:creationId xmlns:a16="http://schemas.microsoft.com/office/drawing/2014/main" id="{B5E55A04-8847-467F-82F1-9188CA63972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793104" y="4241935"/>
            <a:ext cx="5081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kern="100" dirty="0">
                <a:solidFill>
                  <a:srgbClr val="C00000"/>
                </a:solidFill>
                <a:cs typeface="+mn-ea"/>
                <a:sym typeface="+mn-lt"/>
              </a:rPr>
              <a:t>谨防政治能力弱化</a:t>
            </a:r>
          </a:p>
        </p:txBody>
      </p:sp>
      <p:sp>
        <p:nvSpPr>
          <p:cNvPr id="38" name="PA-186">
            <a:extLst>
              <a:ext uri="{FF2B5EF4-FFF2-40B4-BE49-F238E27FC236}">
                <a16:creationId xmlns:a16="http://schemas.microsoft.com/office/drawing/2014/main" id="{3F8CFB48-73E3-44B3-B9A1-5D78C051C00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793104" y="5354493"/>
            <a:ext cx="5081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kern="100" dirty="0">
                <a:solidFill>
                  <a:srgbClr val="C00000"/>
                </a:solidFill>
                <a:cs typeface="+mn-ea"/>
                <a:sym typeface="+mn-lt"/>
              </a:rPr>
              <a:t>谨防政治生态恶化</a:t>
            </a:r>
          </a:p>
        </p:txBody>
      </p:sp>
      <p:cxnSp>
        <p:nvCxnSpPr>
          <p:cNvPr id="39" name="PA-187">
            <a:extLst>
              <a:ext uri="{FF2B5EF4-FFF2-40B4-BE49-F238E27FC236}">
                <a16:creationId xmlns:a16="http://schemas.microsoft.com/office/drawing/2014/main" id="{9F5B1BDE-810D-4C2E-B59E-36BF4C811533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5759836" y="2803929"/>
            <a:ext cx="5148000" cy="0"/>
          </a:xfrm>
          <a:prstGeom prst="line">
            <a:avLst/>
          </a:prstGeom>
          <a:noFill/>
          <a:ln w="3175" cap="rnd" cmpd="sng" algn="ctr">
            <a:solidFill>
              <a:srgbClr val="FF9500"/>
            </a:solidFill>
            <a:prstDash val="solid"/>
            <a:round/>
            <a:headEnd type="none"/>
            <a:tailEnd type="none" w="med" len="med"/>
          </a:ln>
          <a:effectLst/>
        </p:spPr>
      </p:cxnSp>
      <p:cxnSp>
        <p:nvCxnSpPr>
          <p:cNvPr id="40" name="PA-188">
            <a:extLst>
              <a:ext uri="{FF2B5EF4-FFF2-40B4-BE49-F238E27FC236}">
                <a16:creationId xmlns:a16="http://schemas.microsoft.com/office/drawing/2014/main" id="{06161964-13DD-4536-8319-C5C8C4B0E21A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5759836" y="3916488"/>
            <a:ext cx="5148000" cy="0"/>
          </a:xfrm>
          <a:prstGeom prst="line">
            <a:avLst/>
          </a:prstGeom>
          <a:noFill/>
          <a:ln w="3175" cap="rnd" cmpd="sng" algn="ctr">
            <a:solidFill>
              <a:srgbClr val="FF9500"/>
            </a:solidFill>
            <a:prstDash val="solid"/>
            <a:round/>
            <a:headEnd type="none"/>
            <a:tailEnd type="none" w="med" len="med"/>
          </a:ln>
          <a:effectLst/>
        </p:spPr>
      </p:cxnSp>
      <p:cxnSp>
        <p:nvCxnSpPr>
          <p:cNvPr id="41" name="PA-189">
            <a:extLst>
              <a:ext uri="{FF2B5EF4-FFF2-40B4-BE49-F238E27FC236}">
                <a16:creationId xmlns:a16="http://schemas.microsoft.com/office/drawing/2014/main" id="{F5168F1A-3E41-4BAA-85B8-07D91BFBA5E7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5759836" y="5029047"/>
            <a:ext cx="5148000" cy="0"/>
          </a:xfrm>
          <a:prstGeom prst="line">
            <a:avLst/>
          </a:prstGeom>
          <a:noFill/>
          <a:ln w="3175" cap="rnd" cmpd="sng" algn="ctr">
            <a:solidFill>
              <a:srgbClr val="FF9500"/>
            </a:solidFill>
            <a:prstDash val="solid"/>
            <a:round/>
            <a:headEnd type="none"/>
            <a:tailEnd type="none" w="med" len="med"/>
          </a:ln>
          <a:effectLst/>
        </p:spPr>
      </p:cxnSp>
      <p:sp>
        <p:nvSpPr>
          <p:cNvPr id="42" name="PA-190">
            <a:extLst>
              <a:ext uri="{FF2B5EF4-FFF2-40B4-BE49-F238E27FC236}">
                <a16:creationId xmlns:a16="http://schemas.microsoft.com/office/drawing/2014/main" id="{83F93656-CC91-4F30-9CBD-0D23A5346778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3541632" y="1924240"/>
            <a:ext cx="646818" cy="646818"/>
          </a:xfrm>
          <a:prstGeom prst="ellipse">
            <a:avLst/>
          </a:prstGeom>
          <a:solidFill>
            <a:srgbClr val="C00000"/>
          </a:solidFill>
          <a:ln w="38100" cap="flat" cmpd="sng" algn="ctr">
            <a:solidFill>
              <a:srgbClr val="FFFDF8"/>
            </a:solidFill>
            <a:prstDash val="solid"/>
            <a:miter lim="800000"/>
          </a:ln>
          <a:effectLst/>
        </p:spPr>
        <p:txBody>
          <a:bodyPr wrap="none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</a:p>
        </p:txBody>
      </p:sp>
      <p:sp>
        <p:nvSpPr>
          <p:cNvPr id="43" name="PA-191">
            <a:extLst>
              <a:ext uri="{FF2B5EF4-FFF2-40B4-BE49-F238E27FC236}">
                <a16:creationId xmlns:a16="http://schemas.microsoft.com/office/drawing/2014/main" id="{47E38C29-76F7-40CA-8D51-06D3A84FC9D5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4666318" y="3005940"/>
            <a:ext cx="646818" cy="646818"/>
          </a:xfrm>
          <a:prstGeom prst="ellipse">
            <a:avLst/>
          </a:prstGeom>
          <a:solidFill>
            <a:srgbClr val="C00000"/>
          </a:solidFill>
          <a:ln w="38100" cap="flat" cmpd="sng" algn="ctr">
            <a:solidFill>
              <a:srgbClr val="FFFDF8"/>
            </a:solidFill>
            <a:prstDash val="solid"/>
            <a:miter lim="800000"/>
          </a:ln>
          <a:effectLst/>
        </p:spPr>
        <p:txBody>
          <a:bodyPr wrap="none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</a:p>
        </p:txBody>
      </p:sp>
      <p:sp>
        <p:nvSpPr>
          <p:cNvPr id="44" name="PA-192">
            <a:extLst>
              <a:ext uri="{FF2B5EF4-FFF2-40B4-BE49-F238E27FC236}">
                <a16:creationId xmlns:a16="http://schemas.microsoft.com/office/drawing/2014/main" id="{B90B4858-844E-48EE-B716-56A6C64CEC2F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4666318" y="4087640"/>
            <a:ext cx="646818" cy="646818"/>
          </a:xfrm>
          <a:prstGeom prst="ellipse">
            <a:avLst/>
          </a:prstGeom>
          <a:solidFill>
            <a:srgbClr val="C00000"/>
          </a:solidFill>
          <a:ln w="38100" cap="flat" cmpd="sng" algn="ctr">
            <a:solidFill>
              <a:srgbClr val="FFFDF8"/>
            </a:solidFill>
            <a:prstDash val="solid"/>
            <a:miter lim="800000"/>
          </a:ln>
          <a:effectLst/>
        </p:spPr>
        <p:txBody>
          <a:bodyPr wrap="none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</a:p>
        </p:txBody>
      </p:sp>
      <p:sp>
        <p:nvSpPr>
          <p:cNvPr id="45" name="PA-193">
            <a:extLst>
              <a:ext uri="{FF2B5EF4-FFF2-40B4-BE49-F238E27FC236}">
                <a16:creationId xmlns:a16="http://schemas.microsoft.com/office/drawing/2014/main" id="{3B527E32-1F04-4644-9478-BCCFE13099F8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3541632" y="5169340"/>
            <a:ext cx="646818" cy="646818"/>
          </a:xfrm>
          <a:prstGeom prst="ellipse">
            <a:avLst/>
          </a:prstGeom>
          <a:solidFill>
            <a:srgbClr val="C00000"/>
          </a:solidFill>
          <a:ln w="38100" cap="flat" cmpd="sng" algn="ctr">
            <a:solidFill>
              <a:srgbClr val="FFFDF8"/>
            </a:solidFill>
            <a:prstDash val="solid"/>
            <a:miter lim="800000"/>
          </a:ln>
          <a:effectLst/>
        </p:spPr>
        <p:txBody>
          <a:bodyPr wrap="none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1556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6="http://schemas.microsoft.com/office/drawing/2014/main" xmlns:a14="http://schemas.microsoft.com/office/drawing/2010/main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decel="325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85185E-6 L -0.053 0.26018 " pathEditMode="relative" rAng="0" ptsTypes="AA">
                                      <p:cBhvr>
                                        <p:cTn id="15" dur="10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1300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path" presetSubtype="0" decel="325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 L -0.14257 0.07083 " pathEditMode="relative" rAng="0" ptsTypes="AA">
                                      <p:cBhvr>
                                        <p:cTn id="20" dur="10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35" y="354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path" presetSubtype="0" decel="325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33333E-6 L -0.14257 -0.1125 " pathEditMode="relative" rAng="0" ptsTypes="AA">
                                      <p:cBhvr>
                                        <p:cTn id="25" dur="10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35" y="-562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path" presetSubtype="0" decel="325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-0.053 -0.28704 " pathEditMode="relative" rAng="0" ptsTypes="AA">
                                      <p:cBhvr>
                                        <p:cTn id="30" dur="10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-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-194">
            <a:extLst>
              <a:ext uri="{FF2B5EF4-FFF2-40B4-BE49-F238E27FC236}">
                <a16:creationId xmlns:a16="http://schemas.microsoft.com/office/drawing/2014/main" id="{B50AA166-95CE-479F-BC87-4F31F253A70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635751" y="453248"/>
            <a:ext cx="67211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8936">
              <a:spcAft>
                <a:spcPts val="1000"/>
              </a:spcAft>
            </a:pPr>
            <a:r>
              <a:rPr lang="zh-CN" altLang="en-US" sz="3200">
                <a:solidFill>
                  <a:srgbClr val="C00000"/>
                </a:solidFill>
                <a:cs typeface="+mn-ea"/>
                <a:sym typeface="+mn-lt"/>
              </a:rPr>
              <a:t>防范形式主义和官僚主义严重危害</a:t>
            </a:r>
            <a:endParaRPr lang="zh-CN" altLang="en-US" sz="32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23" name="PA-195">
            <a:extLst>
              <a:ext uri="{FF2B5EF4-FFF2-40B4-BE49-F238E27FC236}">
                <a16:creationId xmlns:a16="http://schemas.microsoft.com/office/drawing/2014/main" id="{488A58D2-38BC-4E4D-B517-F90D7579C6C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37230" y="1918735"/>
            <a:ext cx="10075270" cy="2779481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4" name="PA-196">
            <a:extLst>
              <a:ext uri="{FF2B5EF4-FFF2-40B4-BE49-F238E27FC236}">
                <a16:creationId xmlns:a16="http://schemas.microsoft.com/office/drawing/2014/main" id="{497F95A4-6E77-4BAA-979F-35D7042B3F0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159633" y="2298154"/>
            <a:ext cx="98678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>
                <a:solidFill>
                  <a:srgbClr val="000000"/>
                </a:solidFill>
                <a:cs typeface="+mn-ea"/>
                <a:sym typeface="+mn-lt"/>
              </a:rPr>
              <a:t>坚定的信仰信念是马克思主义者的政治品格，崇高的精神追求是共产党人的鲜明标识。</a:t>
            </a:r>
          </a:p>
          <a:p>
            <a:pPr marL="5715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>
                <a:solidFill>
                  <a:srgbClr val="000000"/>
                </a:solidFill>
                <a:cs typeface="+mn-ea"/>
                <a:sym typeface="+mn-lt"/>
              </a:rPr>
              <a:t>对马克思主义的信仰，对中国特色社会主义的信念，对实现中华民族伟大复兴中国梦的信心，是指引和支撑中国人民站起来、富起来、强起来的强大精神力量。</a:t>
            </a:r>
          </a:p>
          <a:p>
            <a:pPr marL="5715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>
                <a:solidFill>
                  <a:srgbClr val="000000"/>
                </a:solidFill>
                <a:cs typeface="+mn-ea"/>
                <a:sym typeface="+mn-lt"/>
              </a:rPr>
              <a:t>形式主义和官僚主义者，口头上喊马克思主义、社会主义、共产主义，但行动上却落入机会主义的泥淖，甚至可能走向万劫不复的深渊。</a:t>
            </a:r>
          </a:p>
        </p:txBody>
      </p:sp>
      <p:sp>
        <p:nvSpPr>
          <p:cNvPr id="25" name="PA-197">
            <a:extLst>
              <a:ext uri="{FF2B5EF4-FFF2-40B4-BE49-F238E27FC236}">
                <a16:creationId xmlns:a16="http://schemas.microsoft.com/office/drawing/2014/main" id="{2C081F39-00F4-4A9D-97F0-42C6BB0837D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90800" y="1565425"/>
            <a:ext cx="7221941" cy="623151"/>
          </a:xfrm>
          <a:prstGeom prst="roundRect">
            <a:avLst/>
          </a:prstGeom>
          <a:solidFill>
            <a:srgbClr val="C00000"/>
          </a:solidFill>
          <a:ln w="127000" cap="flat" cmpd="sng" algn="ctr">
            <a:solidFill>
              <a:srgbClr val="C00000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400" b="1" kern="100" dirty="0">
                <a:solidFill>
                  <a:srgbClr val="FFFDF8"/>
                </a:solidFill>
                <a:cs typeface="+mn-ea"/>
                <a:sym typeface="+mn-lt"/>
              </a:rPr>
              <a:t>谨防政治信仰淡化</a:t>
            </a:r>
          </a:p>
        </p:txBody>
      </p:sp>
      <p:sp>
        <p:nvSpPr>
          <p:cNvPr id="26" name="PA-198">
            <a:extLst>
              <a:ext uri="{FF2B5EF4-FFF2-40B4-BE49-F238E27FC236}">
                <a16:creationId xmlns:a16="http://schemas.microsoft.com/office/drawing/2014/main" id="{12CEF253-59D0-4359-B571-D6182F0C06E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037230" y="4986753"/>
            <a:ext cx="10075270" cy="1308100"/>
          </a:xfrm>
          <a:prstGeom prst="rect">
            <a:avLst/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 sz="1867" kern="0" dirty="0">
              <a:solidFill>
                <a:srgbClr val="FF0517"/>
              </a:solidFill>
              <a:cs typeface="+mn-ea"/>
              <a:sym typeface="+mn-lt"/>
            </a:endParaRPr>
          </a:p>
        </p:txBody>
      </p:sp>
      <p:sp>
        <p:nvSpPr>
          <p:cNvPr id="27" name="PA-199">
            <a:extLst>
              <a:ext uri="{FF2B5EF4-FFF2-40B4-BE49-F238E27FC236}">
                <a16:creationId xmlns:a16="http://schemas.microsoft.com/office/drawing/2014/main" id="{329F4F08-6642-48E0-9C04-DA83F2D97397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228086" y="5158043"/>
            <a:ext cx="9693558" cy="96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力戒形式主义、官僚主义，必须廓清思想迷雾，澄清模糊认识，排除各种干扰，才能坚定政治信仰，确保正确政治方向。</a:t>
            </a:r>
          </a:p>
        </p:txBody>
      </p:sp>
    </p:spTree>
    <p:extLst>
      <p:ext uri="{BB962C8B-B14F-4D97-AF65-F5344CB8AC3E}">
        <p14:creationId xmlns:p14="http://schemas.microsoft.com/office/powerpoint/2010/main" val="260877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6="http://schemas.microsoft.com/office/drawing/2014/main" xmlns:a14="http://schemas.microsoft.com/office/drawing/2010/main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 animBg="1"/>
      <p:bldP spid="26" grpId="0" animBg="1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PA-1100">
            <a:extLst>
              <a:ext uri="{FF2B5EF4-FFF2-40B4-BE49-F238E27FC236}">
                <a16:creationId xmlns:a16="http://schemas.microsoft.com/office/drawing/2014/main" id="{90F87D8F-CE62-4A95-8E68-55C99B34585D}"/>
              </a:ext>
            </a:extLst>
          </p:cNvPr>
          <p:cNvCxnSpPr>
            <a:cxnSpLocks/>
            <a:stCxn id="35" idx="2"/>
          </p:cNvCxnSpPr>
          <p:nvPr>
            <p:custDataLst>
              <p:tags r:id="rId1"/>
            </p:custDataLst>
          </p:nvPr>
        </p:nvCxnSpPr>
        <p:spPr>
          <a:xfrm>
            <a:off x="1638638" y="2193572"/>
            <a:ext cx="0" cy="1273832"/>
          </a:xfrm>
          <a:prstGeom prst="line">
            <a:avLst/>
          </a:prstGeom>
          <a:noFill/>
          <a:ln w="6350" cap="flat" cmpd="sng" algn="ctr">
            <a:solidFill>
              <a:srgbClr val="FF9500"/>
            </a:solidFill>
            <a:prstDash val="solid"/>
            <a:miter lim="800000"/>
          </a:ln>
          <a:effectLst/>
        </p:spPr>
      </p:cxnSp>
      <p:sp>
        <p:nvSpPr>
          <p:cNvPr id="9" name="PA-1101">
            <a:extLst>
              <a:ext uri="{FF2B5EF4-FFF2-40B4-BE49-F238E27FC236}">
                <a16:creationId xmlns:a16="http://schemas.microsoft.com/office/drawing/2014/main" id="{B50AA166-95CE-479F-BC87-4F31F253A70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635751" y="453248"/>
            <a:ext cx="67211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8936">
              <a:spcAft>
                <a:spcPts val="1000"/>
              </a:spcAft>
            </a:pPr>
            <a:r>
              <a:rPr lang="zh-CN" altLang="en-US" sz="3200">
                <a:solidFill>
                  <a:srgbClr val="C00000"/>
                </a:solidFill>
                <a:cs typeface="+mn-ea"/>
                <a:sym typeface="+mn-lt"/>
              </a:rPr>
              <a:t>防范形式主义和官僚主义严重危害</a:t>
            </a:r>
            <a:endParaRPr lang="zh-CN" altLang="en-US" sz="32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31" name="PA-1102">
            <a:extLst>
              <a:ext uri="{FF2B5EF4-FFF2-40B4-BE49-F238E27FC236}">
                <a16:creationId xmlns:a16="http://schemas.microsoft.com/office/drawing/2014/main" id="{D0503C41-A972-4A4C-AE22-890E05C4F63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418482" y="2247807"/>
            <a:ext cx="50320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党的政治建设落实到干部队伍建设上，就是要不断提高党员干部特别是领导干部把握方向、把握大势、把握全局的能力。</a:t>
            </a:r>
          </a:p>
        </p:txBody>
      </p:sp>
      <p:sp>
        <p:nvSpPr>
          <p:cNvPr id="32" name="PA-1103">
            <a:extLst>
              <a:ext uri="{FF2B5EF4-FFF2-40B4-BE49-F238E27FC236}">
                <a16:creationId xmlns:a16="http://schemas.microsoft.com/office/drawing/2014/main" id="{874D7154-DECC-43FC-BBB2-86A2560CD3D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409205" y="3887231"/>
            <a:ext cx="50320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政治生态好，党内就会正气充盈，政治生态不好，党内就会邪气横生，营造良好政治生态是一项长期任务；</a:t>
            </a:r>
          </a:p>
        </p:txBody>
      </p:sp>
      <p:sp>
        <p:nvSpPr>
          <p:cNvPr id="33" name="PA-1104">
            <a:extLst>
              <a:ext uri="{FF2B5EF4-FFF2-40B4-BE49-F238E27FC236}">
                <a16:creationId xmlns:a16="http://schemas.microsoft.com/office/drawing/2014/main" id="{A713B2E2-8F8F-4256-9730-32C3937BDCF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409206" y="5638938"/>
            <a:ext cx="5032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党的领导是中国特色社会主义最本质的特征，是中国特色社会主义制度的最大优势。</a:t>
            </a:r>
          </a:p>
        </p:txBody>
      </p:sp>
      <p:sp>
        <p:nvSpPr>
          <p:cNvPr id="34" name="PA-1105">
            <a:extLst>
              <a:ext uri="{FF2B5EF4-FFF2-40B4-BE49-F238E27FC236}">
                <a16:creationId xmlns:a16="http://schemas.microsoft.com/office/drawing/2014/main" id="{8BB2DE9E-AB07-4395-9E8F-673FAF2134D1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409207" y="1617571"/>
            <a:ext cx="5032018" cy="575999"/>
          </a:xfrm>
          <a:prstGeom prst="homePlat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zh-CN" altLang="en-US" kern="100" dirty="0">
                <a:solidFill>
                  <a:srgbClr val="FFFDF8"/>
                </a:solidFill>
                <a:cs typeface="+mn-ea"/>
                <a:sym typeface="+mn-lt"/>
              </a:rPr>
              <a:t>  谨防政治能力弱化</a:t>
            </a:r>
          </a:p>
        </p:txBody>
      </p:sp>
      <p:sp>
        <p:nvSpPr>
          <p:cNvPr id="36" name="PA-1106">
            <a:extLst>
              <a:ext uri="{FF2B5EF4-FFF2-40B4-BE49-F238E27FC236}">
                <a16:creationId xmlns:a16="http://schemas.microsoft.com/office/drawing/2014/main" id="{C662B522-EE75-4CBF-A441-D6FDA798B787}"/>
              </a:ext>
            </a:extLst>
          </p:cNvPr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1350638" y="3294684"/>
            <a:ext cx="576000" cy="57600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76200" cap="flat" cmpd="sng" algn="ctr">
            <a:solidFill>
              <a:srgbClr val="C00000">
                <a:alpha val="3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1400" b="1" kern="0" dirty="0">
                <a:solidFill>
                  <a:prstClr val="white"/>
                </a:solidFill>
                <a:cs typeface="+mn-ea"/>
                <a:sym typeface="+mn-lt"/>
              </a:rPr>
              <a:t>02</a:t>
            </a:r>
            <a:endParaRPr lang="zh-CN" altLang="en-US" sz="1400" b="1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38" name="PA-1107">
            <a:extLst>
              <a:ext uri="{FF2B5EF4-FFF2-40B4-BE49-F238E27FC236}">
                <a16:creationId xmlns:a16="http://schemas.microsoft.com/office/drawing/2014/main" id="{65AC5E34-0B42-48E0-BB98-6B670B74263D}"/>
              </a:ext>
            </a:extLst>
          </p:cNvPr>
          <p:cNvCxnSpPr>
            <a:cxnSpLocks/>
            <a:stCxn id="36" idx="2"/>
            <a:endCxn id="43" idx="0"/>
          </p:cNvCxnSpPr>
          <p:nvPr>
            <p:custDataLst>
              <p:tags r:id="rId8"/>
            </p:custDataLst>
          </p:nvPr>
        </p:nvCxnSpPr>
        <p:spPr>
          <a:xfrm>
            <a:off x="1638638" y="3870684"/>
            <a:ext cx="0" cy="1004445"/>
          </a:xfrm>
          <a:prstGeom prst="line">
            <a:avLst/>
          </a:prstGeom>
          <a:noFill/>
          <a:ln w="6350" cap="flat" cmpd="sng" algn="ctr">
            <a:solidFill>
              <a:srgbClr val="FF9500"/>
            </a:solidFill>
            <a:prstDash val="solid"/>
            <a:miter lim="800000"/>
          </a:ln>
          <a:effectLst/>
        </p:spPr>
      </p:cxnSp>
      <p:sp>
        <p:nvSpPr>
          <p:cNvPr id="39" name="PA-1108">
            <a:extLst>
              <a:ext uri="{FF2B5EF4-FFF2-40B4-BE49-F238E27FC236}">
                <a16:creationId xmlns:a16="http://schemas.microsoft.com/office/drawing/2014/main" id="{71F27969-5EB0-4D14-A9AB-56FC6E0DAB3F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2045217" y="1782865"/>
            <a:ext cx="245409" cy="245409"/>
          </a:xfrm>
          <a:prstGeom prst="chevron">
            <a:avLst>
              <a:gd name="adj" fmla="val 39326"/>
            </a:avLst>
          </a:prstGeom>
          <a:solidFill>
            <a:srgbClr val="FF95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0" name="PA-1109">
            <a:extLst>
              <a:ext uri="{FF2B5EF4-FFF2-40B4-BE49-F238E27FC236}">
                <a16:creationId xmlns:a16="http://schemas.microsoft.com/office/drawing/2014/main" id="{9DAFA381-5BE3-4718-AE08-D6C373B2957F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2045217" y="3459979"/>
            <a:ext cx="245409" cy="245409"/>
          </a:xfrm>
          <a:prstGeom prst="chevron">
            <a:avLst>
              <a:gd name="adj" fmla="val 39326"/>
            </a:avLst>
          </a:prstGeom>
          <a:solidFill>
            <a:srgbClr val="FF95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1" name="PA-1110">
            <a:extLst>
              <a:ext uri="{FF2B5EF4-FFF2-40B4-BE49-F238E27FC236}">
                <a16:creationId xmlns:a16="http://schemas.microsoft.com/office/drawing/2014/main" id="{F8C3F656-9D6E-4778-976B-70F9627B00A6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2409206" y="3293215"/>
            <a:ext cx="5032012" cy="575999"/>
          </a:xfrm>
          <a:prstGeom prst="homePlat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zh-CN" altLang="en-US" kern="100" dirty="0">
                <a:solidFill>
                  <a:srgbClr val="FFFDF8"/>
                </a:solidFill>
                <a:cs typeface="+mn-ea"/>
                <a:sym typeface="+mn-lt"/>
              </a:rPr>
              <a:t>  谨防政治生态恶化</a:t>
            </a:r>
          </a:p>
        </p:txBody>
      </p:sp>
      <p:cxnSp>
        <p:nvCxnSpPr>
          <p:cNvPr id="42" name="PA-1111">
            <a:extLst>
              <a:ext uri="{FF2B5EF4-FFF2-40B4-BE49-F238E27FC236}">
                <a16:creationId xmlns:a16="http://schemas.microsoft.com/office/drawing/2014/main" id="{9DD97DC1-CAF7-4939-9EFF-59BB9BA27077}"/>
              </a:ext>
            </a:extLst>
          </p:cNvPr>
          <p:cNvCxnSpPr>
            <a:cxnSpLocks/>
          </p:cNvCxnSpPr>
          <p:nvPr>
            <p:custDataLst>
              <p:tags r:id="rId12"/>
            </p:custDataLst>
          </p:nvPr>
        </p:nvCxnSpPr>
        <p:spPr>
          <a:xfrm>
            <a:off x="1638638" y="1711091"/>
            <a:ext cx="0" cy="482479"/>
          </a:xfrm>
          <a:prstGeom prst="line">
            <a:avLst/>
          </a:prstGeom>
          <a:noFill/>
          <a:ln w="6350" cap="flat" cmpd="sng" algn="ctr">
            <a:solidFill>
              <a:srgbClr val="FF9500"/>
            </a:solidFill>
            <a:prstDash val="solid"/>
            <a:miter lim="800000"/>
          </a:ln>
          <a:effectLst/>
        </p:spPr>
      </p:cxnSp>
      <p:sp>
        <p:nvSpPr>
          <p:cNvPr id="43" name="PA-1112">
            <a:extLst>
              <a:ext uri="{FF2B5EF4-FFF2-40B4-BE49-F238E27FC236}">
                <a16:creationId xmlns:a16="http://schemas.microsoft.com/office/drawing/2014/main" id="{3EACE2C5-C138-430B-B559-3A0AF2466A97}"/>
              </a:ext>
            </a:extLst>
          </p:cNvPr>
          <p:cNvSpPr>
            <a:spLocks noChangeAspect="1"/>
          </p:cNvSpPr>
          <p:nvPr>
            <p:custDataLst>
              <p:tags r:id="rId13"/>
            </p:custDataLst>
          </p:nvPr>
        </p:nvSpPr>
        <p:spPr>
          <a:xfrm>
            <a:off x="1350638" y="4875129"/>
            <a:ext cx="576000" cy="57600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76200" cap="flat" cmpd="sng" algn="ctr">
            <a:solidFill>
              <a:srgbClr val="C00000">
                <a:alpha val="3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1400" b="1" kern="0" dirty="0">
                <a:solidFill>
                  <a:prstClr val="white"/>
                </a:solidFill>
                <a:cs typeface="+mn-ea"/>
                <a:sym typeface="+mn-lt"/>
              </a:rPr>
              <a:t>03</a:t>
            </a:r>
            <a:endParaRPr lang="zh-CN" altLang="en-US" sz="1400" b="1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4" name="PA-1113">
            <a:extLst>
              <a:ext uri="{FF2B5EF4-FFF2-40B4-BE49-F238E27FC236}">
                <a16:creationId xmlns:a16="http://schemas.microsoft.com/office/drawing/2014/main" id="{40B8C413-16E5-4FC0-A56F-DFDFD23CADE6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2045217" y="5040426"/>
            <a:ext cx="245409" cy="245409"/>
          </a:xfrm>
          <a:prstGeom prst="chevron">
            <a:avLst>
              <a:gd name="adj" fmla="val 39326"/>
            </a:avLst>
          </a:prstGeom>
          <a:solidFill>
            <a:srgbClr val="FF95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5" name="PA-1114">
            <a:extLst>
              <a:ext uri="{FF2B5EF4-FFF2-40B4-BE49-F238E27FC236}">
                <a16:creationId xmlns:a16="http://schemas.microsoft.com/office/drawing/2014/main" id="{B947FDB3-A9DC-44F0-ADF9-8D3E9A214553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2409205" y="4875130"/>
            <a:ext cx="5032009" cy="575999"/>
          </a:xfrm>
          <a:prstGeom prst="homePlat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zh-CN" altLang="en-US" kern="100" dirty="0">
                <a:solidFill>
                  <a:srgbClr val="FFFDF8"/>
                </a:solidFill>
                <a:cs typeface="+mn-ea"/>
                <a:sym typeface="+mn-lt"/>
              </a:rPr>
              <a:t>  谨防政治领导虚化</a:t>
            </a:r>
          </a:p>
        </p:txBody>
      </p:sp>
      <p:pic>
        <p:nvPicPr>
          <p:cNvPr id="47" name="PA-1115">
            <a:extLst>
              <a:ext uri="{FF2B5EF4-FFF2-40B4-BE49-F238E27FC236}">
                <a16:creationId xmlns:a16="http://schemas.microsoft.com/office/drawing/2014/main" id="{A1F91F78-97EF-4E24-874F-DE728CA6161D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5080" y="5068252"/>
            <a:ext cx="2755546" cy="1502473"/>
          </a:xfrm>
          <a:prstGeom prst="rect">
            <a:avLst/>
          </a:prstGeom>
          <a:ln>
            <a:solidFill>
              <a:srgbClr val="C00000">
                <a:alpha val="25000"/>
              </a:srgbClr>
            </a:solidFill>
          </a:ln>
        </p:spPr>
      </p:pic>
      <p:pic>
        <p:nvPicPr>
          <p:cNvPr id="48" name="PA-1116">
            <a:extLst>
              <a:ext uri="{FF2B5EF4-FFF2-40B4-BE49-F238E27FC236}">
                <a16:creationId xmlns:a16="http://schemas.microsoft.com/office/drawing/2014/main" id="{D23D0734-6E7E-4928-8D3E-AEF7CED76EC6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636" y="3276872"/>
            <a:ext cx="2744436" cy="1502473"/>
          </a:xfrm>
          <a:prstGeom prst="rect">
            <a:avLst/>
          </a:prstGeom>
          <a:ln>
            <a:solidFill>
              <a:srgbClr val="C00000">
                <a:alpha val="25000"/>
              </a:srgbClr>
            </a:solidFill>
          </a:ln>
        </p:spPr>
      </p:pic>
      <p:pic>
        <p:nvPicPr>
          <p:cNvPr id="49" name="PA-1117">
            <a:extLst>
              <a:ext uri="{FF2B5EF4-FFF2-40B4-BE49-F238E27FC236}">
                <a16:creationId xmlns:a16="http://schemas.microsoft.com/office/drawing/2014/main" id="{0F5E1AF7-C55F-41F3-AB9D-02064A2DC676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9700" y="1488664"/>
            <a:ext cx="2766309" cy="1496127"/>
          </a:xfrm>
          <a:prstGeom prst="rect">
            <a:avLst/>
          </a:prstGeom>
          <a:ln>
            <a:solidFill>
              <a:srgbClr val="C00000">
                <a:alpha val="25000"/>
              </a:srgbClr>
            </a:solidFill>
          </a:ln>
        </p:spPr>
      </p:pic>
      <p:sp>
        <p:nvSpPr>
          <p:cNvPr id="35" name="PA-1118">
            <a:extLst>
              <a:ext uri="{FF2B5EF4-FFF2-40B4-BE49-F238E27FC236}">
                <a16:creationId xmlns:a16="http://schemas.microsoft.com/office/drawing/2014/main" id="{788768F0-E937-4594-8B61-17CEA2299224}"/>
              </a:ext>
            </a:extLst>
          </p:cNvPr>
          <p:cNvSpPr>
            <a:spLocks noChangeAspect="1"/>
          </p:cNvSpPr>
          <p:nvPr>
            <p:custDataLst>
              <p:tags r:id="rId19"/>
            </p:custDataLst>
          </p:nvPr>
        </p:nvSpPr>
        <p:spPr>
          <a:xfrm>
            <a:off x="1350638" y="1617572"/>
            <a:ext cx="576000" cy="57600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76200" cap="flat" cmpd="sng" algn="ctr">
            <a:solidFill>
              <a:srgbClr val="C00000">
                <a:alpha val="3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1400" b="1" kern="0" dirty="0">
                <a:solidFill>
                  <a:prstClr val="white"/>
                </a:solidFill>
                <a:cs typeface="+mn-ea"/>
                <a:sym typeface="+mn-lt"/>
              </a:rPr>
              <a:t>01</a:t>
            </a:r>
            <a:endParaRPr lang="zh-CN" altLang="en-US" sz="1400" b="1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595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6="http://schemas.microsoft.com/office/drawing/2014/main" xmlns:a14="http://schemas.microsoft.com/office/drawing/2010/main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45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8" decel="4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decel="45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" presetClass="entr" presetSubtype="8" decel="4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decel="45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 animBg="1"/>
      <p:bldP spid="36" grpId="0" animBg="1"/>
      <p:bldP spid="36" grpId="1" animBg="1"/>
      <p:bldP spid="39" grpId="0" animBg="1"/>
      <p:bldP spid="40" grpId="0" animBg="1"/>
      <p:bldP spid="41" grpId="0" animBg="1"/>
      <p:bldP spid="43" grpId="0" animBg="1"/>
      <p:bldP spid="43" grpId="1" animBg="1"/>
      <p:bldP spid="44" grpId="0" animBg="1"/>
      <p:bldP spid="45" grpId="0" animBg="1"/>
      <p:bldP spid="35" grpId="0" animBg="1"/>
      <p:bldP spid="3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-1119">
            <a:extLst>
              <a:ext uri="{FF2B5EF4-FFF2-40B4-BE49-F238E27FC236}">
                <a16:creationId xmlns:a16="http://schemas.microsoft.com/office/drawing/2014/main" id="{EEE9EB8E-DF7D-4657-ADB9-25088AC36830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845995" y="1302991"/>
            <a:ext cx="10500009" cy="425201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4" name="PA-1120">
            <a:extLst>
              <a:ext uri="{FF2B5EF4-FFF2-40B4-BE49-F238E27FC236}">
                <a16:creationId xmlns:a16="http://schemas.microsoft.com/office/drawing/2014/main" id="{6C8735C5-A262-4791-BC5C-BB4CA1503ACD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 flipH="1">
            <a:off x="6760368" y="1786261"/>
            <a:ext cx="3823353" cy="3567601"/>
            <a:chOff x="6796585" y="2319300"/>
            <a:chExt cx="3823353" cy="3953502"/>
          </a:xfrm>
        </p:grpSpPr>
        <p:sp>
          <p:nvSpPr>
            <p:cNvPr id="5" name="PA-任意多边形 9">
              <a:extLst>
                <a:ext uri="{FF2B5EF4-FFF2-40B4-BE49-F238E27FC236}">
                  <a16:creationId xmlns:a16="http://schemas.microsoft.com/office/drawing/2014/main" id="{BD46D97B-D4D3-4F9A-8F87-6AFDAB4C2BC0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9087761" y="4601455"/>
              <a:ext cx="689415" cy="1671347"/>
            </a:xfrm>
            <a:custGeom>
              <a:avLst/>
              <a:gdLst>
                <a:gd name="T0" fmla="*/ 535 w 535"/>
                <a:gd name="T1" fmla="*/ 1297 h 1297"/>
                <a:gd name="T2" fmla="*/ 464 w 535"/>
                <a:gd name="T3" fmla="*/ 1297 h 1297"/>
                <a:gd name="T4" fmla="*/ 0 w 535"/>
                <a:gd name="T5" fmla="*/ 24 h 1297"/>
                <a:gd name="T6" fmla="*/ 62 w 535"/>
                <a:gd name="T7" fmla="*/ 0 h 1297"/>
                <a:gd name="T8" fmla="*/ 535 w 535"/>
                <a:gd name="T9" fmla="*/ 1297 h 1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5" h="1297">
                  <a:moveTo>
                    <a:pt x="535" y="1297"/>
                  </a:moveTo>
                  <a:lnTo>
                    <a:pt x="464" y="1297"/>
                  </a:lnTo>
                  <a:lnTo>
                    <a:pt x="0" y="24"/>
                  </a:lnTo>
                  <a:lnTo>
                    <a:pt x="62" y="0"/>
                  </a:lnTo>
                  <a:lnTo>
                    <a:pt x="535" y="1297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PA-任意多边形 10">
              <a:extLst>
                <a:ext uri="{FF2B5EF4-FFF2-40B4-BE49-F238E27FC236}">
                  <a16:creationId xmlns:a16="http://schemas.microsoft.com/office/drawing/2014/main" id="{E492CBFB-05DD-41E0-8548-70E9A68A49FE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7522081" y="4601455"/>
              <a:ext cx="688126" cy="1671347"/>
            </a:xfrm>
            <a:custGeom>
              <a:avLst/>
              <a:gdLst>
                <a:gd name="T0" fmla="*/ 0 w 534"/>
                <a:gd name="T1" fmla="*/ 1297 h 1297"/>
                <a:gd name="T2" fmla="*/ 71 w 534"/>
                <a:gd name="T3" fmla="*/ 1297 h 1297"/>
                <a:gd name="T4" fmla="*/ 534 w 534"/>
                <a:gd name="T5" fmla="*/ 24 h 1297"/>
                <a:gd name="T6" fmla="*/ 473 w 534"/>
                <a:gd name="T7" fmla="*/ 0 h 1297"/>
                <a:gd name="T8" fmla="*/ 0 w 534"/>
                <a:gd name="T9" fmla="*/ 1297 h 1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4" h="1297">
                  <a:moveTo>
                    <a:pt x="0" y="1297"/>
                  </a:moveTo>
                  <a:lnTo>
                    <a:pt x="71" y="1297"/>
                  </a:lnTo>
                  <a:lnTo>
                    <a:pt x="534" y="24"/>
                  </a:lnTo>
                  <a:lnTo>
                    <a:pt x="473" y="0"/>
                  </a:lnTo>
                  <a:lnTo>
                    <a:pt x="0" y="1297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PA-矩形 11">
              <a:extLst>
                <a:ext uri="{FF2B5EF4-FFF2-40B4-BE49-F238E27FC236}">
                  <a16:creationId xmlns:a16="http://schemas.microsoft.com/office/drawing/2014/main" id="{62B3C835-C234-4BE7-85BE-95F132458BA7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8100674" y="2319300"/>
              <a:ext cx="1109507" cy="139172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PA-任意多边形 12">
              <a:extLst>
                <a:ext uri="{FF2B5EF4-FFF2-40B4-BE49-F238E27FC236}">
                  <a16:creationId xmlns:a16="http://schemas.microsoft.com/office/drawing/2014/main" id="{7A029B0B-ECA9-4A09-8ADC-300123DE3FDA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6928025" y="2491976"/>
              <a:ext cx="3510216" cy="2363339"/>
            </a:xfrm>
            <a:custGeom>
              <a:avLst/>
              <a:gdLst>
                <a:gd name="T0" fmla="*/ 2724 w 2724"/>
                <a:gd name="T1" fmla="*/ 1834 h 1834"/>
                <a:gd name="T2" fmla="*/ 0 w 2724"/>
                <a:gd name="T3" fmla="*/ 1834 h 1834"/>
                <a:gd name="T4" fmla="*/ 111 w 2724"/>
                <a:gd name="T5" fmla="*/ 0 h 1834"/>
                <a:gd name="T6" fmla="*/ 2584 w 2724"/>
                <a:gd name="T7" fmla="*/ 0 h 1834"/>
                <a:gd name="T8" fmla="*/ 2724 w 2724"/>
                <a:gd name="T9" fmla="*/ 1834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4" h="1834">
                  <a:moveTo>
                    <a:pt x="2724" y="1834"/>
                  </a:moveTo>
                  <a:lnTo>
                    <a:pt x="0" y="1834"/>
                  </a:lnTo>
                  <a:lnTo>
                    <a:pt x="111" y="0"/>
                  </a:lnTo>
                  <a:lnTo>
                    <a:pt x="2584" y="0"/>
                  </a:lnTo>
                  <a:lnTo>
                    <a:pt x="2724" y="18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PA-任意多边形 13">
              <a:extLst>
                <a:ext uri="{FF2B5EF4-FFF2-40B4-BE49-F238E27FC236}">
                  <a16:creationId xmlns:a16="http://schemas.microsoft.com/office/drawing/2014/main" id="{979D79CE-5EF1-4E0D-9D09-F020EFE46387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7163129" y="2491976"/>
              <a:ext cx="3096345" cy="2363339"/>
            </a:xfrm>
            <a:custGeom>
              <a:avLst/>
              <a:gdLst>
                <a:gd name="T0" fmla="*/ 2584 w 2724"/>
                <a:gd name="T1" fmla="*/ 0 h 1834"/>
                <a:gd name="T2" fmla="*/ 2452 w 2724"/>
                <a:gd name="T3" fmla="*/ 0 h 1834"/>
                <a:gd name="T4" fmla="*/ 2584 w 2724"/>
                <a:gd name="T5" fmla="*/ 1720 h 1834"/>
                <a:gd name="T6" fmla="*/ 7 w 2724"/>
                <a:gd name="T7" fmla="*/ 1720 h 1834"/>
                <a:gd name="T8" fmla="*/ 0 w 2724"/>
                <a:gd name="T9" fmla="*/ 1834 h 1834"/>
                <a:gd name="T10" fmla="*/ 2724 w 2724"/>
                <a:gd name="T11" fmla="*/ 1834 h 1834"/>
                <a:gd name="T12" fmla="*/ 2584 w 2724"/>
                <a:gd name="T13" fmla="*/ 0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24" h="1834">
                  <a:moveTo>
                    <a:pt x="2584" y="0"/>
                  </a:moveTo>
                  <a:lnTo>
                    <a:pt x="2452" y="0"/>
                  </a:lnTo>
                  <a:lnTo>
                    <a:pt x="2584" y="1720"/>
                  </a:lnTo>
                  <a:lnTo>
                    <a:pt x="7" y="1720"/>
                  </a:lnTo>
                  <a:lnTo>
                    <a:pt x="0" y="1834"/>
                  </a:lnTo>
                  <a:lnTo>
                    <a:pt x="2724" y="1834"/>
                  </a:lnTo>
                  <a:lnTo>
                    <a:pt x="2584" y="0"/>
                  </a:lnTo>
                  <a:close/>
                </a:path>
              </a:pathLst>
            </a:custGeom>
            <a:solidFill>
              <a:srgbClr val="EDE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PA-任意多边形 13">
              <a:extLst>
                <a:ext uri="{FF2B5EF4-FFF2-40B4-BE49-F238E27FC236}">
                  <a16:creationId xmlns:a16="http://schemas.microsoft.com/office/drawing/2014/main" id="{336118B1-13B5-4CE2-B3CE-D0F610CAA1A7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7036262" y="2470714"/>
              <a:ext cx="3096345" cy="2363339"/>
            </a:xfrm>
            <a:custGeom>
              <a:avLst/>
              <a:gdLst>
                <a:gd name="T0" fmla="*/ 2584 w 2724"/>
                <a:gd name="T1" fmla="*/ 0 h 1834"/>
                <a:gd name="T2" fmla="*/ 2452 w 2724"/>
                <a:gd name="T3" fmla="*/ 0 h 1834"/>
                <a:gd name="T4" fmla="*/ 2584 w 2724"/>
                <a:gd name="T5" fmla="*/ 1720 h 1834"/>
                <a:gd name="T6" fmla="*/ 7 w 2724"/>
                <a:gd name="T7" fmla="*/ 1720 h 1834"/>
                <a:gd name="T8" fmla="*/ 0 w 2724"/>
                <a:gd name="T9" fmla="*/ 1834 h 1834"/>
                <a:gd name="T10" fmla="*/ 2724 w 2724"/>
                <a:gd name="T11" fmla="*/ 1834 h 1834"/>
                <a:gd name="T12" fmla="*/ 2584 w 2724"/>
                <a:gd name="T13" fmla="*/ 0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24" h="1834">
                  <a:moveTo>
                    <a:pt x="2584" y="0"/>
                  </a:moveTo>
                  <a:lnTo>
                    <a:pt x="2452" y="0"/>
                  </a:lnTo>
                  <a:lnTo>
                    <a:pt x="2584" y="1720"/>
                  </a:lnTo>
                  <a:lnTo>
                    <a:pt x="7" y="1720"/>
                  </a:lnTo>
                  <a:lnTo>
                    <a:pt x="0" y="1834"/>
                  </a:lnTo>
                  <a:lnTo>
                    <a:pt x="2724" y="1834"/>
                  </a:lnTo>
                  <a:lnTo>
                    <a:pt x="2584" y="0"/>
                  </a:lnTo>
                  <a:close/>
                </a:path>
              </a:pathLst>
            </a:custGeom>
            <a:solidFill>
              <a:srgbClr val="EDE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PA-矩形 14">
              <a:extLst>
                <a:ext uri="{FF2B5EF4-FFF2-40B4-BE49-F238E27FC236}">
                  <a16:creationId xmlns:a16="http://schemas.microsoft.com/office/drawing/2014/main" id="{1D99525B-22D6-42FE-A7D8-BFD68D033E8C}"/>
                </a:ext>
              </a:extLst>
            </p:cNvPr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988590" y="2415947"/>
              <a:ext cx="3333675" cy="8504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PA-矩形 15">
              <a:extLst>
                <a:ext uri="{FF2B5EF4-FFF2-40B4-BE49-F238E27FC236}">
                  <a16:creationId xmlns:a16="http://schemas.microsoft.com/office/drawing/2014/main" id="{44040E51-B699-4647-9408-BA83A5400A0E}"/>
                </a:ext>
              </a:extLst>
            </p:cNvPr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796585" y="4812790"/>
              <a:ext cx="3823353" cy="8504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0" name="PA-1121">
            <a:extLst>
              <a:ext uri="{FF2B5EF4-FFF2-40B4-BE49-F238E27FC236}">
                <a16:creationId xmlns:a16="http://schemas.microsoft.com/office/drawing/2014/main" id="{907BCA45-630F-4103-B4A1-2515FA1DBCB8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7284921" y="1564939"/>
            <a:ext cx="2764984" cy="2573304"/>
            <a:chOff x="2053163" y="1897094"/>
            <a:chExt cx="2764984" cy="2573304"/>
          </a:xfrm>
        </p:grpSpPr>
        <p:pic>
          <p:nvPicPr>
            <p:cNvPr id="26" name="PA-图片 25">
              <a:extLst>
                <a:ext uri="{FF2B5EF4-FFF2-40B4-BE49-F238E27FC236}">
                  <a16:creationId xmlns:a16="http://schemas.microsoft.com/office/drawing/2014/main" id="{988C47AD-5B18-4152-9EBA-D60E9E05927F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53163" y="1897094"/>
              <a:ext cx="2573304" cy="2573304"/>
            </a:xfrm>
            <a:prstGeom prst="rect">
              <a:avLst/>
            </a:prstGeom>
          </p:spPr>
        </p:pic>
        <p:sp>
          <p:nvSpPr>
            <p:cNvPr id="13" name="PA-文本框 11">
              <a:extLst>
                <a:ext uri="{FF2B5EF4-FFF2-40B4-BE49-F238E27FC236}">
                  <a16:creationId xmlns:a16="http://schemas.microsoft.com/office/drawing/2014/main" id="{9DA57D4B-4016-40BA-98B0-1F73C36F6156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2600241" y="3100144"/>
              <a:ext cx="22179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936"/>
              <a:r>
                <a:rPr lang="zh-CN" altLang="en-US" sz="2400" b="1" dirty="0">
                  <a:ln>
                    <a:solidFill>
                      <a:schemeClr val="bg1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章节过渡</a:t>
              </a:r>
            </a:p>
          </p:txBody>
        </p:sp>
      </p:grpSp>
      <p:sp>
        <p:nvSpPr>
          <p:cNvPr id="28" name="PA-1122">
            <a:extLst>
              <a:ext uri="{FF2B5EF4-FFF2-40B4-BE49-F238E27FC236}">
                <a16:creationId xmlns:a16="http://schemas.microsoft.com/office/drawing/2014/main" id="{49720D7C-5B6D-4C12-B642-E33AC971200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626300" y="4033865"/>
            <a:ext cx="455918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治国必先治党，治党务必从严。在十九届中央纪委三次全会上，习主席从党的政治建设高度提出要力戒形式主义、官僚主义。</a:t>
            </a:r>
          </a:p>
        </p:txBody>
      </p:sp>
      <p:sp>
        <p:nvSpPr>
          <p:cNvPr id="29" name="PA-1123">
            <a:extLst>
              <a:ext uri="{FF2B5EF4-FFF2-40B4-BE49-F238E27FC236}">
                <a16:creationId xmlns:a16="http://schemas.microsoft.com/office/drawing/2014/main" id="{B1B05903-C930-4110-959F-E6A177663C9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631429" y="2525615"/>
            <a:ext cx="4632490" cy="157319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36">
              <a:lnSpc>
                <a:spcPct val="120000"/>
              </a:lnSpc>
              <a:spcAft>
                <a:spcPts val="1000"/>
              </a:spcAft>
            </a:pPr>
            <a:r>
              <a:rPr lang="zh-CN" altLang="en-US" sz="3600" dirty="0">
                <a:solidFill>
                  <a:srgbClr val="C00000"/>
                </a:solidFill>
                <a:cs typeface="+mn-ea"/>
                <a:sym typeface="+mn-lt"/>
              </a:rPr>
              <a:t>破除形式主义和官僚主义路径</a:t>
            </a:r>
          </a:p>
        </p:txBody>
      </p:sp>
      <p:sp>
        <p:nvSpPr>
          <p:cNvPr id="30" name="PA-1124">
            <a:extLst>
              <a:ext uri="{FF2B5EF4-FFF2-40B4-BE49-F238E27FC236}">
                <a16:creationId xmlns:a16="http://schemas.microsoft.com/office/drawing/2014/main" id="{5CF00F2D-0FDE-4D7F-BB41-0B70908DBC0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911119" y="2054955"/>
            <a:ext cx="2073110" cy="476159"/>
          </a:xfrm>
          <a:prstGeom prst="round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 defTabSz="1218936">
              <a:lnSpc>
                <a:spcPct val="120000"/>
              </a:lnSpc>
              <a:spcAft>
                <a:spcPts val="1000"/>
              </a:spcAft>
            </a:pPr>
            <a:r>
              <a:rPr lang="zh-CN" altLang="en-US" sz="2000" b="1" dirty="0">
                <a:solidFill>
                  <a:srgbClr val="FFFFFF"/>
                </a:solidFill>
                <a:cs typeface="+mn-ea"/>
                <a:sym typeface="+mn-lt"/>
              </a:rPr>
              <a:t>第三部分</a:t>
            </a:r>
          </a:p>
        </p:txBody>
      </p:sp>
    </p:spTree>
    <p:extLst>
      <p:ext uri="{BB962C8B-B14F-4D97-AF65-F5344CB8AC3E}">
        <p14:creationId xmlns:p14="http://schemas.microsoft.com/office/powerpoint/2010/main" val="159309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6="http://schemas.microsoft.com/office/drawing/2014/main" xmlns:a14="http://schemas.microsoft.com/office/drawing/2010/main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-1125">
            <a:extLst>
              <a:ext uri="{FF2B5EF4-FFF2-40B4-BE49-F238E27FC236}">
                <a16:creationId xmlns:a16="http://schemas.microsoft.com/office/drawing/2014/main" id="{B50AA166-95CE-479F-BC87-4F31F253A70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635751" y="453248"/>
            <a:ext cx="67211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8936">
              <a:spcAft>
                <a:spcPts val="1000"/>
              </a:spcAft>
            </a:pPr>
            <a:r>
              <a:rPr lang="zh-CN" altLang="en-US" sz="3200" dirty="0">
                <a:solidFill>
                  <a:srgbClr val="C00000"/>
                </a:solidFill>
                <a:cs typeface="+mn-ea"/>
                <a:sym typeface="+mn-lt"/>
              </a:rPr>
              <a:t>破除形式主义和官僚主义路径</a:t>
            </a:r>
          </a:p>
        </p:txBody>
      </p:sp>
      <p:sp>
        <p:nvSpPr>
          <p:cNvPr id="4" name="PA-1126">
            <a:extLst>
              <a:ext uri="{FF2B5EF4-FFF2-40B4-BE49-F238E27FC236}">
                <a16:creationId xmlns:a16="http://schemas.microsoft.com/office/drawing/2014/main" id="{194245FE-30A3-46A9-A8C5-F90F4E5F813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129483" y="2318222"/>
            <a:ext cx="614468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rgbClr val="C00000"/>
                </a:solidFill>
                <a:cs typeface="+mn-ea"/>
                <a:sym typeface="+mn-lt"/>
              </a:rPr>
              <a:t>习主席鲜明指出</a:t>
            </a:r>
          </a:p>
        </p:txBody>
      </p:sp>
      <p:sp>
        <p:nvSpPr>
          <p:cNvPr id="7" name="PA-1127">
            <a:extLst>
              <a:ext uri="{FF2B5EF4-FFF2-40B4-BE49-F238E27FC236}">
                <a16:creationId xmlns:a16="http://schemas.microsoft.com/office/drawing/2014/main" id="{A3E172AF-E1DB-4CC6-AC30-717314D782F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422127" y="3779021"/>
            <a:ext cx="5408861" cy="12418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386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我们一定要拿出打硬仗的劲头来，坚决啃下这块硬骨头。解决形式主义、官僚主义问题，必须从思想和机制上来破除。</a:t>
            </a:r>
          </a:p>
        </p:txBody>
      </p:sp>
      <p:pic>
        <p:nvPicPr>
          <p:cNvPr id="10" name="PA-1128">
            <a:extLst>
              <a:ext uri="{FF2B5EF4-FFF2-40B4-BE49-F238E27FC236}">
                <a16:creationId xmlns:a16="http://schemas.microsoft.com/office/drawing/2014/main" id="{80829F5D-F138-46C0-9A87-9B3F12C2CB7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96" y="1038023"/>
            <a:ext cx="5951504" cy="5951504"/>
          </a:xfrm>
          <a:prstGeom prst="rect">
            <a:avLst/>
          </a:prstGeom>
        </p:spPr>
      </p:pic>
      <p:pic>
        <p:nvPicPr>
          <p:cNvPr id="11" name="PA-1129" descr="图片包含 文字, 记分牌&#10;&#10;描述已自动生成">
            <a:extLst>
              <a:ext uri="{FF2B5EF4-FFF2-40B4-BE49-F238E27FC236}">
                <a16:creationId xmlns:a16="http://schemas.microsoft.com/office/drawing/2014/main" id="{C5850B1D-DE4A-4FD3-BC06-9E689C185A2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2127" y="3096109"/>
            <a:ext cx="5303520" cy="68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8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6="http://schemas.microsoft.com/office/drawing/2014/main" xmlns:a14="http://schemas.microsoft.com/office/drawing/2010/main">
      <p:transition spd="slow" advClick="0" advTm="500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-1130">
            <a:extLst>
              <a:ext uri="{FF2B5EF4-FFF2-40B4-BE49-F238E27FC236}">
                <a16:creationId xmlns:a16="http://schemas.microsoft.com/office/drawing/2014/main" id="{B50AA166-95CE-479F-BC87-4F31F253A70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635751" y="453248"/>
            <a:ext cx="67211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8936">
              <a:spcAft>
                <a:spcPts val="1000"/>
              </a:spcAft>
            </a:pPr>
            <a:r>
              <a:rPr lang="zh-CN" altLang="en-US" sz="3200" dirty="0">
                <a:solidFill>
                  <a:srgbClr val="C00000"/>
                </a:solidFill>
                <a:cs typeface="+mn-ea"/>
                <a:sym typeface="+mn-lt"/>
              </a:rPr>
              <a:t>破除形式主义和官僚主义路径</a:t>
            </a:r>
          </a:p>
        </p:txBody>
      </p:sp>
      <p:sp>
        <p:nvSpPr>
          <p:cNvPr id="5" name="PA-1131">
            <a:extLst>
              <a:ext uri="{FF2B5EF4-FFF2-40B4-BE49-F238E27FC236}">
                <a16:creationId xmlns:a16="http://schemas.microsoft.com/office/drawing/2014/main" id="{F1E92DE4-4FF4-490C-84B7-F7A0B5FC182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05378" y="1891800"/>
            <a:ext cx="4353323" cy="988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400" dirty="0">
                <a:solidFill>
                  <a:srgbClr val="CD171F"/>
                </a:solidFill>
                <a:cs typeface="+mn-ea"/>
                <a:sym typeface="+mn-lt"/>
              </a:rPr>
              <a:t>从思想根子抓起</a:t>
            </a:r>
          </a:p>
        </p:txBody>
      </p:sp>
      <p:cxnSp>
        <p:nvCxnSpPr>
          <p:cNvPr id="31" name="PA-1132">
            <a:extLst>
              <a:ext uri="{FF2B5EF4-FFF2-40B4-BE49-F238E27FC236}">
                <a16:creationId xmlns:a16="http://schemas.microsoft.com/office/drawing/2014/main" id="{999D0345-5336-4EA5-98C0-FA51EA14708F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>
            <a:off x="740229" y="3085737"/>
            <a:ext cx="10406743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A-1133">
            <a:extLst>
              <a:ext uri="{FF2B5EF4-FFF2-40B4-BE49-F238E27FC236}">
                <a16:creationId xmlns:a16="http://schemas.microsoft.com/office/drawing/2014/main" id="{144756C6-FE6F-4641-9492-9EF1C09120D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97629" y="3425505"/>
            <a:ext cx="55105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000000"/>
                </a:solidFill>
                <a:cs typeface="+mn-ea"/>
                <a:sym typeface="+mn-lt"/>
              </a:rPr>
              <a:t>加强党员干部理想信念教育，解决好如何做人、为什么入党、为谁当官的问题。</a:t>
            </a:r>
          </a:p>
        </p:txBody>
      </p:sp>
      <p:sp>
        <p:nvSpPr>
          <p:cNvPr id="33" name="PA-1134">
            <a:extLst>
              <a:ext uri="{FF2B5EF4-FFF2-40B4-BE49-F238E27FC236}">
                <a16:creationId xmlns:a16="http://schemas.microsoft.com/office/drawing/2014/main" id="{F2F0B0DA-DFF9-4BBD-85C3-9C6219EE4C1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43881" y="3591716"/>
            <a:ext cx="1573256" cy="417431"/>
          </a:xfrm>
          <a:prstGeom prst="roundRect">
            <a:avLst>
              <a:gd name="adj" fmla="val 7002"/>
            </a:avLst>
          </a:prstGeom>
          <a:solidFill>
            <a:srgbClr val="C0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一是</a:t>
            </a:r>
          </a:p>
        </p:txBody>
      </p:sp>
      <p:sp>
        <p:nvSpPr>
          <p:cNvPr id="34" name="PA-1135">
            <a:extLst>
              <a:ext uri="{FF2B5EF4-FFF2-40B4-BE49-F238E27FC236}">
                <a16:creationId xmlns:a16="http://schemas.microsoft.com/office/drawing/2014/main" id="{FA293F95-A2F1-4516-8DEB-CA06FF45B52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flipV="1">
            <a:off x="2815796" y="3648791"/>
            <a:ext cx="167211" cy="274398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35" name="PA-1136">
            <a:extLst>
              <a:ext uri="{FF2B5EF4-FFF2-40B4-BE49-F238E27FC236}">
                <a16:creationId xmlns:a16="http://schemas.microsoft.com/office/drawing/2014/main" id="{5CA0E190-67B1-4936-B349-FE92E2939DC7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3297629" y="4135324"/>
            <a:ext cx="5263575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PA-1137">
            <a:extLst>
              <a:ext uri="{FF2B5EF4-FFF2-40B4-BE49-F238E27FC236}">
                <a16:creationId xmlns:a16="http://schemas.microsoft.com/office/drawing/2014/main" id="{34DB292D-32F4-4089-BDE8-65F37623F766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297629" y="4467684"/>
            <a:ext cx="55105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000000"/>
                </a:solidFill>
                <a:cs typeface="+mn-ea"/>
                <a:sym typeface="+mn-lt"/>
              </a:rPr>
              <a:t>要有“革命理想高于天”的精神，始终筑牢思想防线，始终保持共产党人的蓬勃朝气、昂扬锐气、浩然正气。</a:t>
            </a:r>
          </a:p>
        </p:txBody>
      </p:sp>
      <p:sp>
        <p:nvSpPr>
          <p:cNvPr id="37" name="PA-1138">
            <a:extLst>
              <a:ext uri="{FF2B5EF4-FFF2-40B4-BE49-F238E27FC236}">
                <a16:creationId xmlns:a16="http://schemas.microsoft.com/office/drawing/2014/main" id="{E3A6D768-95FE-4FBF-82BE-118D851E0731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943882" y="4664979"/>
            <a:ext cx="1573256" cy="417431"/>
          </a:xfrm>
          <a:prstGeom prst="roundRect">
            <a:avLst>
              <a:gd name="adj" fmla="val 7002"/>
            </a:avLst>
          </a:prstGeom>
          <a:solidFill>
            <a:srgbClr val="C0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二是</a:t>
            </a:r>
          </a:p>
        </p:txBody>
      </p:sp>
      <p:sp>
        <p:nvSpPr>
          <p:cNvPr id="38" name="PA-1139">
            <a:extLst>
              <a:ext uri="{FF2B5EF4-FFF2-40B4-BE49-F238E27FC236}">
                <a16:creationId xmlns:a16="http://schemas.microsoft.com/office/drawing/2014/main" id="{DB3C133A-7D20-456A-94A1-E1D1B9879B5C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 flipV="1">
            <a:off x="2815796" y="4722054"/>
            <a:ext cx="167211" cy="274398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39" name="PA-1140">
            <a:extLst>
              <a:ext uri="{FF2B5EF4-FFF2-40B4-BE49-F238E27FC236}">
                <a16:creationId xmlns:a16="http://schemas.microsoft.com/office/drawing/2014/main" id="{FE3201E9-2BD0-4942-8906-17DCE8310FFC}"/>
              </a:ext>
            </a:extLst>
          </p:cNvPr>
          <p:cNvCxnSpPr/>
          <p:nvPr>
            <p:custDataLst>
              <p:tags r:id="rId11"/>
            </p:custDataLst>
          </p:nvPr>
        </p:nvCxnSpPr>
        <p:spPr>
          <a:xfrm>
            <a:off x="3297629" y="5208587"/>
            <a:ext cx="5263575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A-1141">
            <a:extLst>
              <a:ext uri="{FF2B5EF4-FFF2-40B4-BE49-F238E27FC236}">
                <a16:creationId xmlns:a16="http://schemas.microsoft.com/office/drawing/2014/main" id="{F347E6C7-5413-4112-8DE0-A97E5CD441E4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3297629" y="5451835"/>
            <a:ext cx="54616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000000"/>
                </a:solidFill>
                <a:cs typeface="+mn-ea"/>
                <a:sym typeface="+mn-lt"/>
              </a:rPr>
              <a:t>坚决反对特权思想和腐败问题，抓住官兵反映强烈的突出问题搞好专项整治，特别是要严肃查处大案要案，开展反面警示教育。</a:t>
            </a:r>
          </a:p>
        </p:txBody>
      </p:sp>
      <p:sp>
        <p:nvSpPr>
          <p:cNvPr id="41" name="PA-1142">
            <a:extLst>
              <a:ext uri="{FF2B5EF4-FFF2-40B4-BE49-F238E27FC236}">
                <a16:creationId xmlns:a16="http://schemas.microsoft.com/office/drawing/2014/main" id="{D713117D-56B5-4884-87F5-C4B991CF80C1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943882" y="5757792"/>
            <a:ext cx="1573256" cy="417431"/>
          </a:xfrm>
          <a:prstGeom prst="roundRect">
            <a:avLst>
              <a:gd name="adj" fmla="val 7002"/>
            </a:avLst>
          </a:prstGeom>
          <a:solidFill>
            <a:srgbClr val="C0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三是</a:t>
            </a:r>
          </a:p>
        </p:txBody>
      </p:sp>
      <p:sp>
        <p:nvSpPr>
          <p:cNvPr id="42" name="PA-1143">
            <a:extLst>
              <a:ext uri="{FF2B5EF4-FFF2-40B4-BE49-F238E27FC236}">
                <a16:creationId xmlns:a16="http://schemas.microsoft.com/office/drawing/2014/main" id="{579C62FC-BA99-40FD-92A7-F40011F735FA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 flipV="1">
            <a:off x="2815796" y="5814867"/>
            <a:ext cx="167211" cy="274398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400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43" name="PA-1144">
            <a:extLst>
              <a:ext uri="{FF2B5EF4-FFF2-40B4-BE49-F238E27FC236}">
                <a16:creationId xmlns:a16="http://schemas.microsoft.com/office/drawing/2014/main" id="{D164BB49-B1C3-409D-B811-F8AEE91506AA}"/>
              </a:ext>
            </a:extLst>
          </p:cNvPr>
          <p:cNvCxnSpPr/>
          <p:nvPr>
            <p:custDataLst>
              <p:tags r:id="rId15"/>
            </p:custDataLst>
          </p:nvPr>
        </p:nvCxnSpPr>
        <p:spPr>
          <a:xfrm>
            <a:off x="3297629" y="6301400"/>
            <a:ext cx="5263575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A-1145">
            <a:extLst>
              <a:ext uri="{FF2B5EF4-FFF2-40B4-BE49-F238E27FC236}">
                <a16:creationId xmlns:a16="http://schemas.microsoft.com/office/drawing/2014/main" id="{90CAEAB7-3FF5-40BD-8422-DEA9D2875C1F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2680" y="1553743"/>
            <a:ext cx="5079946" cy="1532006"/>
          </a:xfrm>
          <a:prstGeom prst="rect">
            <a:avLst/>
          </a:prstGeom>
        </p:spPr>
      </p:pic>
      <p:pic>
        <p:nvPicPr>
          <p:cNvPr id="49" name="PA-1146" descr="图片包含 时钟, 塔, 建筑物&#10;&#10;描述已自动生成">
            <a:extLst>
              <a:ext uri="{FF2B5EF4-FFF2-40B4-BE49-F238E27FC236}">
                <a16:creationId xmlns:a16="http://schemas.microsoft.com/office/drawing/2014/main" id="{541F10D2-43E1-47B2-8ACF-2ED2E72360D4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8920" y="3065801"/>
            <a:ext cx="5467726" cy="386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2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6="http://schemas.microsoft.com/office/drawing/2014/main" xmlns:a14="http://schemas.microsoft.com/office/drawing/2010/main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2" grpId="0"/>
      <p:bldP spid="33" grpId="0" animBg="1"/>
      <p:bldP spid="34" grpId="0" animBg="1"/>
      <p:bldP spid="36" grpId="0"/>
      <p:bldP spid="37" grpId="0" animBg="1"/>
      <p:bldP spid="38" grpId="0" animBg="1"/>
      <p:bldP spid="40" grpId="0"/>
      <p:bldP spid="41" grpId="0" animBg="1"/>
      <p:bldP spid="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-1147">
            <a:extLst>
              <a:ext uri="{FF2B5EF4-FFF2-40B4-BE49-F238E27FC236}">
                <a16:creationId xmlns:a16="http://schemas.microsoft.com/office/drawing/2014/main" id="{B50AA166-95CE-479F-BC87-4F31F253A70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635751" y="453248"/>
            <a:ext cx="67211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8936">
              <a:spcAft>
                <a:spcPts val="1000"/>
              </a:spcAft>
            </a:pPr>
            <a:r>
              <a:rPr lang="zh-CN" altLang="en-US" sz="3200" dirty="0">
                <a:solidFill>
                  <a:srgbClr val="C00000"/>
                </a:solidFill>
                <a:cs typeface="+mn-ea"/>
                <a:sym typeface="+mn-lt"/>
              </a:rPr>
              <a:t>破除形式主义和官僚主义路径</a:t>
            </a:r>
          </a:p>
        </p:txBody>
      </p:sp>
      <p:sp>
        <p:nvSpPr>
          <p:cNvPr id="12" name="PA-1148">
            <a:extLst>
              <a:ext uri="{FF2B5EF4-FFF2-40B4-BE49-F238E27FC236}">
                <a16:creationId xmlns:a16="http://schemas.microsoft.com/office/drawing/2014/main" id="{D8BCD7FA-0922-4A6A-9598-3A18ADBEA6A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23659" y="3444892"/>
            <a:ext cx="7686637" cy="87440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形式主义要着重解决工作不实问题，督促领导干部树立正确政绩观，克服浮躁情绪，抛弃私心杂念。</a:t>
            </a:r>
          </a:p>
        </p:txBody>
      </p:sp>
      <p:cxnSp>
        <p:nvCxnSpPr>
          <p:cNvPr id="13" name="PA-1149">
            <a:extLst>
              <a:ext uri="{FF2B5EF4-FFF2-40B4-BE49-F238E27FC236}">
                <a16:creationId xmlns:a16="http://schemas.microsoft.com/office/drawing/2014/main" id="{12A734FD-7591-4513-ACAF-DA088B139E4D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>
            <a:off x="1169762" y="4611516"/>
            <a:ext cx="9594463" cy="0"/>
          </a:xfrm>
          <a:prstGeom prst="line">
            <a:avLst/>
          </a:prstGeom>
          <a:ln w="28575">
            <a:solidFill>
              <a:srgbClr val="AF0C0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A-1150">
            <a:extLst>
              <a:ext uri="{FF2B5EF4-FFF2-40B4-BE49-F238E27FC236}">
                <a16:creationId xmlns:a16="http://schemas.microsoft.com/office/drawing/2014/main" id="{2F3ACDCE-89F2-41C3-BD7C-D8FF40CC73B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023659" y="4867322"/>
            <a:ext cx="7719520" cy="87440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官僚主义要着重解决对广大官兵的根本态度问题，还要切实解决官兵最关心最直接最现实的利益问题。</a:t>
            </a:r>
          </a:p>
        </p:txBody>
      </p:sp>
      <p:grpSp>
        <p:nvGrpSpPr>
          <p:cNvPr id="15" name="PA-1151">
            <a:extLst>
              <a:ext uri="{FF2B5EF4-FFF2-40B4-BE49-F238E27FC236}">
                <a16:creationId xmlns:a16="http://schemas.microsoft.com/office/drawing/2014/main" id="{A814697A-9D60-44CD-BE00-EEB5BF8DF30D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1358481" y="3472995"/>
            <a:ext cx="1247465" cy="742511"/>
            <a:chOff x="1019030" y="2436555"/>
            <a:chExt cx="1952016" cy="1161870"/>
          </a:xfrm>
          <a:solidFill>
            <a:srgbClr val="C00000"/>
          </a:solidFill>
        </p:grpSpPr>
        <p:sp>
          <p:nvSpPr>
            <p:cNvPr id="16" name="PA-任意多边形 44">
              <a:extLst>
                <a:ext uri="{FF2B5EF4-FFF2-40B4-BE49-F238E27FC236}">
                  <a16:creationId xmlns:a16="http://schemas.microsoft.com/office/drawing/2014/main" id="{51BB1604-6474-4793-AADC-C4F1D1964CCE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1019030" y="2436555"/>
              <a:ext cx="1952016" cy="1161870"/>
            </a:xfrm>
            <a:custGeom>
              <a:avLst/>
              <a:gdLst>
                <a:gd name="connsiteX0" fmla="*/ 2389719 w 3268922"/>
                <a:gd name="connsiteY0" fmla="*/ 97 h 1945710"/>
                <a:gd name="connsiteX1" fmla="*/ 2489590 w 3268922"/>
                <a:gd name="connsiteY1" fmla="*/ 73289 h 1945710"/>
                <a:gd name="connsiteX2" fmla="*/ 3193503 w 3268922"/>
                <a:gd name="connsiteY2" fmla="*/ 771568 h 1945710"/>
                <a:gd name="connsiteX3" fmla="*/ 3193503 w 3268922"/>
                <a:gd name="connsiteY3" fmla="*/ 1159501 h 1945710"/>
                <a:gd name="connsiteX4" fmla="*/ 2489590 w 3268922"/>
                <a:gd name="connsiteY4" fmla="*/ 1883641 h 1945710"/>
                <a:gd name="connsiteX5" fmla="*/ 2313612 w 3268922"/>
                <a:gd name="connsiteY5" fmla="*/ 1806055 h 1945710"/>
                <a:gd name="connsiteX6" fmla="*/ 2037075 w 3268922"/>
                <a:gd name="connsiteY6" fmla="*/ 1521571 h 1945710"/>
                <a:gd name="connsiteX7" fmla="*/ 1374210 w 3268922"/>
                <a:gd name="connsiteY7" fmla="*/ 1521571 h 1945710"/>
                <a:gd name="connsiteX8" fmla="*/ 1283452 w 3268922"/>
                <a:gd name="connsiteY8" fmla="*/ 1521571 h 1945710"/>
                <a:gd name="connsiteX9" fmla="*/ 1283452 w 3268922"/>
                <a:gd name="connsiteY9" fmla="*/ 1521571 h 1945710"/>
                <a:gd name="connsiteX10" fmla="*/ 1275261 w 3268922"/>
                <a:gd name="connsiteY10" fmla="*/ 1521571 h 1945710"/>
                <a:gd name="connsiteX11" fmla="*/ 1108752 w 3268922"/>
                <a:gd name="connsiteY11" fmla="*/ 1521571 h 1945710"/>
                <a:gd name="connsiteX12" fmla="*/ 956065 w 3268922"/>
                <a:gd name="connsiteY12" fmla="*/ 1521571 h 1945710"/>
                <a:gd name="connsiteX13" fmla="*/ 947874 w 3268922"/>
                <a:gd name="connsiteY13" fmla="*/ 1521571 h 1945710"/>
                <a:gd name="connsiteX14" fmla="*/ 903970 w 3268922"/>
                <a:gd name="connsiteY14" fmla="*/ 1521571 h 1945710"/>
                <a:gd name="connsiteX15" fmla="*/ 781365 w 3268922"/>
                <a:gd name="connsiteY15" fmla="*/ 1521571 h 1945710"/>
                <a:gd name="connsiteX16" fmla="*/ 654774 w 3268922"/>
                <a:gd name="connsiteY16" fmla="*/ 1521571 h 1945710"/>
                <a:gd name="connsiteX17" fmla="*/ 646583 w 3268922"/>
                <a:gd name="connsiteY17" fmla="*/ 1521571 h 1945710"/>
                <a:gd name="connsiteX18" fmla="*/ 576583 w 3268922"/>
                <a:gd name="connsiteY18" fmla="*/ 1521571 h 1945710"/>
                <a:gd name="connsiteX19" fmla="*/ 480074 w 3268922"/>
                <a:gd name="connsiteY19" fmla="*/ 1521571 h 1945710"/>
                <a:gd name="connsiteX20" fmla="*/ 275292 w 3268922"/>
                <a:gd name="connsiteY20" fmla="*/ 1521571 h 1945710"/>
                <a:gd name="connsiteX21" fmla="*/ 0 w 3268922"/>
                <a:gd name="connsiteY21" fmla="*/ 1237087 h 1945710"/>
                <a:gd name="connsiteX22" fmla="*/ 0 w 3268922"/>
                <a:gd name="connsiteY22" fmla="*/ 693981 h 1945710"/>
                <a:gd name="connsiteX23" fmla="*/ 275292 w 3268922"/>
                <a:gd name="connsiteY23" fmla="*/ 409497 h 1945710"/>
                <a:gd name="connsiteX24" fmla="*/ 501631 w 3268922"/>
                <a:gd name="connsiteY24" fmla="*/ 409497 h 1945710"/>
                <a:gd name="connsiteX25" fmla="*/ 576583 w 3268922"/>
                <a:gd name="connsiteY25" fmla="*/ 409497 h 1945710"/>
                <a:gd name="connsiteX26" fmla="*/ 604876 w 3268922"/>
                <a:gd name="connsiteY26" fmla="*/ 409497 h 1945710"/>
                <a:gd name="connsiteX27" fmla="*/ 613150 w 3268922"/>
                <a:gd name="connsiteY27" fmla="*/ 409497 h 1945710"/>
                <a:gd name="connsiteX28" fmla="*/ 631842 w 3268922"/>
                <a:gd name="connsiteY28" fmla="*/ 409497 h 1945710"/>
                <a:gd name="connsiteX29" fmla="*/ 654774 w 3268922"/>
                <a:gd name="connsiteY29" fmla="*/ 409497 h 1945710"/>
                <a:gd name="connsiteX30" fmla="*/ 672070 w 3268922"/>
                <a:gd name="connsiteY30" fmla="*/ 409497 h 1945710"/>
                <a:gd name="connsiteX31" fmla="*/ 802922 w 3268922"/>
                <a:gd name="connsiteY31" fmla="*/ 409497 h 1945710"/>
                <a:gd name="connsiteX32" fmla="*/ 903970 w 3268922"/>
                <a:gd name="connsiteY32" fmla="*/ 409497 h 1945710"/>
                <a:gd name="connsiteX33" fmla="*/ 909249 w 3268922"/>
                <a:gd name="connsiteY33" fmla="*/ 409497 h 1945710"/>
                <a:gd name="connsiteX34" fmla="*/ 914441 w 3268922"/>
                <a:gd name="connsiteY34" fmla="*/ 409497 h 1945710"/>
                <a:gd name="connsiteX35" fmla="*/ 921787 w 3268922"/>
                <a:gd name="connsiteY35" fmla="*/ 409497 h 1945710"/>
                <a:gd name="connsiteX36" fmla="*/ 946202 w 3268922"/>
                <a:gd name="connsiteY36" fmla="*/ 409497 h 1945710"/>
                <a:gd name="connsiteX37" fmla="*/ 956065 w 3268922"/>
                <a:gd name="connsiteY37" fmla="*/ 409497 h 1945710"/>
                <a:gd name="connsiteX38" fmla="*/ 986455 w 3268922"/>
                <a:gd name="connsiteY38" fmla="*/ 409497 h 1945710"/>
                <a:gd name="connsiteX39" fmla="*/ 1241828 w 3268922"/>
                <a:gd name="connsiteY39" fmla="*/ 409497 h 1945710"/>
                <a:gd name="connsiteX40" fmla="*/ 1283452 w 3268922"/>
                <a:gd name="connsiteY40" fmla="*/ 409497 h 1945710"/>
                <a:gd name="connsiteX41" fmla="*/ 1283452 w 3268922"/>
                <a:gd name="connsiteY41" fmla="*/ 409497 h 1945710"/>
                <a:gd name="connsiteX42" fmla="*/ 1333161 w 3268922"/>
                <a:gd name="connsiteY42" fmla="*/ 409497 h 1945710"/>
                <a:gd name="connsiteX43" fmla="*/ 2037075 w 3268922"/>
                <a:gd name="connsiteY43" fmla="*/ 409497 h 1945710"/>
                <a:gd name="connsiteX44" fmla="*/ 2313612 w 3268922"/>
                <a:gd name="connsiteY44" fmla="*/ 150875 h 1945710"/>
                <a:gd name="connsiteX45" fmla="*/ 2389719 w 3268922"/>
                <a:gd name="connsiteY45" fmla="*/ 97 h 194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268922" h="1945710">
                  <a:moveTo>
                    <a:pt x="2389719" y="97"/>
                  </a:moveTo>
                  <a:cubicBezTo>
                    <a:pt x="2417706" y="1764"/>
                    <a:pt x="2451881" y="24797"/>
                    <a:pt x="2489590" y="73289"/>
                  </a:cubicBezTo>
                  <a:cubicBezTo>
                    <a:pt x="2489590" y="73289"/>
                    <a:pt x="2489590" y="73289"/>
                    <a:pt x="3193503" y="771568"/>
                  </a:cubicBezTo>
                  <a:cubicBezTo>
                    <a:pt x="3294062" y="875016"/>
                    <a:pt x="3294062" y="1056052"/>
                    <a:pt x="3193503" y="1159501"/>
                  </a:cubicBezTo>
                  <a:lnTo>
                    <a:pt x="2489590" y="1883641"/>
                  </a:lnTo>
                  <a:cubicBezTo>
                    <a:pt x="2389031" y="1987090"/>
                    <a:pt x="2313612" y="1961228"/>
                    <a:pt x="2313612" y="1806055"/>
                  </a:cubicBezTo>
                  <a:cubicBezTo>
                    <a:pt x="2313612" y="1650882"/>
                    <a:pt x="2187913" y="1521571"/>
                    <a:pt x="2037075" y="1521571"/>
                  </a:cubicBezTo>
                  <a:cubicBezTo>
                    <a:pt x="2037075" y="1521571"/>
                    <a:pt x="2037075" y="1521571"/>
                    <a:pt x="1374210" y="1521571"/>
                  </a:cubicBezTo>
                  <a:lnTo>
                    <a:pt x="1283452" y="1521571"/>
                  </a:lnTo>
                  <a:lnTo>
                    <a:pt x="1283452" y="1521571"/>
                  </a:lnTo>
                  <a:lnTo>
                    <a:pt x="1275261" y="1521571"/>
                  </a:lnTo>
                  <a:cubicBezTo>
                    <a:pt x="1225697" y="1521571"/>
                    <a:pt x="1170414" y="1521571"/>
                    <a:pt x="1108752" y="1521571"/>
                  </a:cubicBezTo>
                  <a:lnTo>
                    <a:pt x="956065" y="1521571"/>
                  </a:lnTo>
                  <a:lnTo>
                    <a:pt x="947874" y="1521571"/>
                  </a:lnTo>
                  <a:lnTo>
                    <a:pt x="903970" y="1521571"/>
                  </a:lnTo>
                  <a:lnTo>
                    <a:pt x="781365" y="1521571"/>
                  </a:lnTo>
                  <a:lnTo>
                    <a:pt x="654774" y="1521571"/>
                  </a:lnTo>
                  <a:lnTo>
                    <a:pt x="646583" y="1521571"/>
                  </a:lnTo>
                  <a:lnTo>
                    <a:pt x="576583" y="1521571"/>
                  </a:lnTo>
                  <a:lnTo>
                    <a:pt x="480074" y="1521571"/>
                  </a:lnTo>
                  <a:cubicBezTo>
                    <a:pt x="418412" y="1521571"/>
                    <a:pt x="350372" y="1521571"/>
                    <a:pt x="275292" y="1521571"/>
                  </a:cubicBezTo>
                  <a:cubicBezTo>
                    <a:pt x="125133" y="1521571"/>
                    <a:pt x="0" y="1392260"/>
                    <a:pt x="0" y="1237087"/>
                  </a:cubicBezTo>
                  <a:cubicBezTo>
                    <a:pt x="0" y="1237087"/>
                    <a:pt x="0" y="1237087"/>
                    <a:pt x="0" y="693981"/>
                  </a:cubicBezTo>
                  <a:cubicBezTo>
                    <a:pt x="0" y="538808"/>
                    <a:pt x="125133" y="409497"/>
                    <a:pt x="275292" y="409497"/>
                  </a:cubicBezTo>
                  <a:cubicBezTo>
                    <a:pt x="275292" y="409497"/>
                    <a:pt x="275292" y="409497"/>
                    <a:pt x="501631" y="409497"/>
                  </a:cubicBezTo>
                  <a:lnTo>
                    <a:pt x="576583" y="409497"/>
                  </a:lnTo>
                  <a:cubicBezTo>
                    <a:pt x="576583" y="409497"/>
                    <a:pt x="576583" y="409497"/>
                    <a:pt x="604876" y="409497"/>
                  </a:cubicBezTo>
                  <a:lnTo>
                    <a:pt x="613150" y="409497"/>
                  </a:lnTo>
                  <a:lnTo>
                    <a:pt x="631842" y="409497"/>
                  </a:lnTo>
                  <a:lnTo>
                    <a:pt x="654774" y="409497"/>
                  </a:lnTo>
                  <a:lnTo>
                    <a:pt x="672070" y="409497"/>
                  </a:lnTo>
                  <a:cubicBezTo>
                    <a:pt x="703899" y="409497"/>
                    <a:pt x="746337" y="409497"/>
                    <a:pt x="802922" y="409497"/>
                  </a:cubicBezTo>
                  <a:lnTo>
                    <a:pt x="903970" y="409497"/>
                  </a:lnTo>
                  <a:lnTo>
                    <a:pt x="909249" y="409497"/>
                  </a:lnTo>
                  <a:lnTo>
                    <a:pt x="914441" y="409497"/>
                  </a:lnTo>
                  <a:lnTo>
                    <a:pt x="921787" y="409497"/>
                  </a:lnTo>
                  <a:lnTo>
                    <a:pt x="946202" y="409497"/>
                  </a:lnTo>
                  <a:lnTo>
                    <a:pt x="956065" y="409497"/>
                  </a:lnTo>
                  <a:lnTo>
                    <a:pt x="986455" y="409497"/>
                  </a:lnTo>
                  <a:cubicBezTo>
                    <a:pt x="1035946" y="409497"/>
                    <a:pt x="1115131" y="409497"/>
                    <a:pt x="1241828" y="409497"/>
                  </a:cubicBezTo>
                  <a:lnTo>
                    <a:pt x="1283452" y="409497"/>
                  </a:lnTo>
                  <a:lnTo>
                    <a:pt x="1283452" y="409497"/>
                  </a:lnTo>
                  <a:lnTo>
                    <a:pt x="1333161" y="409497"/>
                  </a:lnTo>
                  <a:cubicBezTo>
                    <a:pt x="1433721" y="409497"/>
                    <a:pt x="1634839" y="409497"/>
                    <a:pt x="2037075" y="409497"/>
                  </a:cubicBezTo>
                  <a:cubicBezTo>
                    <a:pt x="2187913" y="409497"/>
                    <a:pt x="2313612" y="306048"/>
                    <a:pt x="2313612" y="150875"/>
                  </a:cubicBezTo>
                  <a:cubicBezTo>
                    <a:pt x="2313612" y="53892"/>
                    <a:pt x="2343073" y="-2681"/>
                    <a:pt x="2389719" y="97"/>
                  </a:cubicBezTo>
                  <a:close/>
                </a:path>
              </a:pathLst>
            </a:custGeom>
            <a:grpFill/>
            <a:ln w="28575">
              <a:noFill/>
            </a:ln>
            <a:effectLst/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" name="PA-文本框 16">
              <a:extLst>
                <a:ext uri="{FF2B5EF4-FFF2-40B4-BE49-F238E27FC236}">
                  <a16:creationId xmlns:a16="http://schemas.microsoft.com/office/drawing/2014/main" id="{CA33857D-761D-43C0-8976-8630E9A9DF68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1299994" y="2704446"/>
              <a:ext cx="1154811" cy="626086"/>
            </a:xfrm>
            <a:prstGeom prst="rect">
              <a:avLst/>
            </a:prstGeom>
            <a:grpFill/>
          </p:spPr>
          <p:txBody>
            <a:bodyPr wrap="square" lIns="91440" tIns="45720" rIns="91440" bIns="4572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rgbClr val="CC0000"/>
                  </a:solidFill>
                </a:defRPr>
              </a:lvl1pPr>
            </a:lstStyle>
            <a:p>
              <a:pPr algn="ctr"/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反对</a:t>
              </a:r>
            </a:p>
          </p:txBody>
        </p:sp>
      </p:grpSp>
      <p:grpSp>
        <p:nvGrpSpPr>
          <p:cNvPr id="18" name="PA-1152">
            <a:extLst>
              <a:ext uri="{FF2B5EF4-FFF2-40B4-BE49-F238E27FC236}">
                <a16:creationId xmlns:a16="http://schemas.microsoft.com/office/drawing/2014/main" id="{4026C32D-A9E6-40DA-A865-C66F6D4BCBE5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1358481" y="5142398"/>
            <a:ext cx="1247465" cy="742511"/>
            <a:chOff x="1019030" y="2413705"/>
            <a:chExt cx="1952016" cy="1161870"/>
          </a:xfrm>
          <a:solidFill>
            <a:srgbClr val="C00000"/>
          </a:solidFill>
        </p:grpSpPr>
        <p:sp>
          <p:nvSpPr>
            <p:cNvPr id="19" name="PA-任意多边形 47">
              <a:extLst>
                <a:ext uri="{FF2B5EF4-FFF2-40B4-BE49-F238E27FC236}">
                  <a16:creationId xmlns:a16="http://schemas.microsoft.com/office/drawing/2014/main" id="{3E7EFCC0-3C4E-43E3-A043-DC431E03FC6B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1019030" y="2413705"/>
              <a:ext cx="1952016" cy="1161870"/>
            </a:xfrm>
            <a:custGeom>
              <a:avLst/>
              <a:gdLst>
                <a:gd name="connsiteX0" fmla="*/ 2389719 w 3268922"/>
                <a:gd name="connsiteY0" fmla="*/ 97 h 1945710"/>
                <a:gd name="connsiteX1" fmla="*/ 2489590 w 3268922"/>
                <a:gd name="connsiteY1" fmla="*/ 73289 h 1945710"/>
                <a:gd name="connsiteX2" fmla="*/ 3193503 w 3268922"/>
                <a:gd name="connsiteY2" fmla="*/ 771568 h 1945710"/>
                <a:gd name="connsiteX3" fmla="*/ 3193503 w 3268922"/>
                <a:gd name="connsiteY3" fmla="*/ 1159501 h 1945710"/>
                <a:gd name="connsiteX4" fmla="*/ 2489590 w 3268922"/>
                <a:gd name="connsiteY4" fmla="*/ 1883641 h 1945710"/>
                <a:gd name="connsiteX5" fmla="*/ 2313612 w 3268922"/>
                <a:gd name="connsiteY5" fmla="*/ 1806055 h 1945710"/>
                <a:gd name="connsiteX6" fmla="*/ 2037075 w 3268922"/>
                <a:gd name="connsiteY6" fmla="*/ 1521571 h 1945710"/>
                <a:gd name="connsiteX7" fmla="*/ 1374210 w 3268922"/>
                <a:gd name="connsiteY7" fmla="*/ 1521571 h 1945710"/>
                <a:gd name="connsiteX8" fmla="*/ 1283452 w 3268922"/>
                <a:gd name="connsiteY8" fmla="*/ 1521571 h 1945710"/>
                <a:gd name="connsiteX9" fmla="*/ 1283452 w 3268922"/>
                <a:gd name="connsiteY9" fmla="*/ 1521571 h 1945710"/>
                <a:gd name="connsiteX10" fmla="*/ 1275261 w 3268922"/>
                <a:gd name="connsiteY10" fmla="*/ 1521571 h 1945710"/>
                <a:gd name="connsiteX11" fmla="*/ 1108752 w 3268922"/>
                <a:gd name="connsiteY11" fmla="*/ 1521571 h 1945710"/>
                <a:gd name="connsiteX12" fmla="*/ 956065 w 3268922"/>
                <a:gd name="connsiteY12" fmla="*/ 1521571 h 1945710"/>
                <a:gd name="connsiteX13" fmla="*/ 947874 w 3268922"/>
                <a:gd name="connsiteY13" fmla="*/ 1521571 h 1945710"/>
                <a:gd name="connsiteX14" fmla="*/ 903970 w 3268922"/>
                <a:gd name="connsiteY14" fmla="*/ 1521571 h 1945710"/>
                <a:gd name="connsiteX15" fmla="*/ 781365 w 3268922"/>
                <a:gd name="connsiteY15" fmla="*/ 1521571 h 1945710"/>
                <a:gd name="connsiteX16" fmla="*/ 654774 w 3268922"/>
                <a:gd name="connsiteY16" fmla="*/ 1521571 h 1945710"/>
                <a:gd name="connsiteX17" fmla="*/ 646583 w 3268922"/>
                <a:gd name="connsiteY17" fmla="*/ 1521571 h 1945710"/>
                <a:gd name="connsiteX18" fmla="*/ 576583 w 3268922"/>
                <a:gd name="connsiteY18" fmla="*/ 1521571 h 1945710"/>
                <a:gd name="connsiteX19" fmla="*/ 480074 w 3268922"/>
                <a:gd name="connsiteY19" fmla="*/ 1521571 h 1945710"/>
                <a:gd name="connsiteX20" fmla="*/ 275292 w 3268922"/>
                <a:gd name="connsiteY20" fmla="*/ 1521571 h 1945710"/>
                <a:gd name="connsiteX21" fmla="*/ 0 w 3268922"/>
                <a:gd name="connsiteY21" fmla="*/ 1237087 h 1945710"/>
                <a:gd name="connsiteX22" fmla="*/ 0 w 3268922"/>
                <a:gd name="connsiteY22" fmla="*/ 693981 h 1945710"/>
                <a:gd name="connsiteX23" fmla="*/ 275292 w 3268922"/>
                <a:gd name="connsiteY23" fmla="*/ 409497 h 1945710"/>
                <a:gd name="connsiteX24" fmla="*/ 501631 w 3268922"/>
                <a:gd name="connsiteY24" fmla="*/ 409497 h 1945710"/>
                <a:gd name="connsiteX25" fmla="*/ 576583 w 3268922"/>
                <a:gd name="connsiteY25" fmla="*/ 409497 h 1945710"/>
                <a:gd name="connsiteX26" fmla="*/ 604876 w 3268922"/>
                <a:gd name="connsiteY26" fmla="*/ 409497 h 1945710"/>
                <a:gd name="connsiteX27" fmla="*/ 613150 w 3268922"/>
                <a:gd name="connsiteY27" fmla="*/ 409497 h 1945710"/>
                <a:gd name="connsiteX28" fmla="*/ 631842 w 3268922"/>
                <a:gd name="connsiteY28" fmla="*/ 409497 h 1945710"/>
                <a:gd name="connsiteX29" fmla="*/ 654774 w 3268922"/>
                <a:gd name="connsiteY29" fmla="*/ 409497 h 1945710"/>
                <a:gd name="connsiteX30" fmla="*/ 672070 w 3268922"/>
                <a:gd name="connsiteY30" fmla="*/ 409497 h 1945710"/>
                <a:gd name="connsiteX31" fmla="*/ 802922 w 3268922"/>
                <a:gd name="connsiteY31" fmla="*/ 409497 h 1945710"/>
                <a:gd name="connsiteX32" fmla="*/ 903970 w 3268922"/>
                <a:gd name="connsiteY32" fmla="*/ 409497 h 1945710"/>
                <a:gd name="connsiteX33" fmla="*/ 909249 w 3268922"/>
                <a:gd name="connsiteY33" fmla="*/ 409497 h 1945710"/>
                <a:gd name="connsiteX34" fmla="*/ 914441 w 3268922"/>
                <a:gd name="connsiteY34" fmla="*/ 409497 h 1945710"/>
                <a:gd name="connsiteX35" fmla="*/ 921787 w 3268922"/>
                <a:gd name="connsiteY35" fmla="*/ 409497 h 1945710"/>
                <a:gd name="connsiteX36" fmla="*/ 946202 w 3268922"/>
                <a:gd name="connsiteY36" fmla="*/ 409497 h 1945710"/>
                <a:gd name="connsiteX37" fmla="*/ 956065 w 3268922"/>
                <a:gd name="connsiteY37" fmla="*/ 409497 h 1945710"/>
                <a:gd name="connsiteX38" fmla="*/ 986455 w 3268922"/>
                <a:gd name="connsiteY38" fmla="*/ 409497 h 1945710"/>
                <a:gd name="connsiteX39" fmla="*/ 1241828 w 3268922"/>
                <a:gd name="connsiteY39" fmla="*/ 409497 h 1945710"/>
                <a:gd name="connsiteX40" fmla="*/ 1283452 w 3268922"/>
                <a:gd name="connsiteY40" fmla="*/ 409497 h 1945710"/>
                <a:gd name="connsiteX41" fmla="*/ 1283452 w 3268922"/>
                <a:gd name="connsiteY41" fmla="*/ 409497 h 1945710"/>
                <a:gd name="connsiteX42" fmla="*/ 1333161 w 3268922"/>
                <a:gd name="connsiteY42" fmla="*/ 409497 h 1945710"/>
                <a:gd name="connsiteX43" fmla="*/ 2037075 w 3268922"/>
                <a:gd name="connsiteY43" fmla="*/ 409497 h 1945710"/>
                <a:gd name="connsiteX44" fmla="*/ 2313612 w 3268922"/>
                <a:gd name="connsiteY44" fmla="*/ 150875 h 1945710"/>
                <a:gd name="connsiteX45" fmla="*/ 2389719 w 3268922"/>
                <a:gd name="connsiteY45" fmla="*/ 97 h 194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268922" h="1945710">
                  <a:moveTo>
                    <a:pt x="2389719" y="97"/>
                  </a:moveTo>
                  <a:cubicBezTo>
                    <a:pt x="2417706" y="1764"/>
                    <a:pt x="2451881" y="24797"/>
                    <a:pt x="2489590" y="73289"/>
                  </a:cubicBezTo>
                  <a:cubicBezTo>
                    <a:pt x="2489590" y="73289"/>
                    <a:pt x="2489590" y="73289"/>
                    <a:pt x="3193503" y="771568"/>
                  </a:cubicBezTo>
                  <a:cubicBezTo>
                    <a:pt x="3294062" y="875016"/>
                    <a:pt x="3294062" y="1056052"/>
                    <a:pt x="3193503" y="1159501"/>
                  </a:cubicBezTo>
                  <a:lnTo>
                    <a:pt x="2489590" y="1883641"/>
                  </a:lnTo>
                  <a:cubicBezTo>
                    <a:pt x="2389031" y="1987090"/>
                    <a:pt x="2313612" y="1961228"/>
                    <a:pt x="2313612" y="1806055"/>
                  </a:cubicBezTo>
                  <a:cubicBezTo>
                    <a:pt x="2313612" y="1650882"/>
                    <a:pt x="2187913" y="1521571"/>
                    <a:pt x="2037075" y="1521571"/>
                  </a:cubicBezTo>
                  <a:cubicBezTo>
                    <a:pt x="2037075" y="1521571"/>
                    <a:pt x="2037075" y="1521571"/>
                    <a:pt x="1374210" y="1521571"/>
                  </a:cubicBezTo>
                  <a:lnTo>
                    <a:pt x="1283452" y="1521571"/>
                  </a:lnTo>
                  <a:lnTo>
                    <a:pt x="1283452" y="1521571"/>
                  </a:lnTo>
                  <a:lnTo>
                    <a:pt x="1275261" y="1521571"/>
                  </a:lnTo>
                  <a:cubicBezTo>
                    <a:pt x="1225697" y="1521571"/>
                    <a:pt x="1170414" y="1521571"/>
                    <a:pt x="1108752" y="1521571"/>
                  </a:cubicBezTo>
                  <a:lnTo>
                    <a:pt x="956065" y="1521571"/>
                  </a:lnTo>
                  <a:lnTo>
                    <a:pt x="947874" y="1521571"/>
                  </a:lnTo>
                  <a:lnTo>
                    <a:pt x="903970" y="1521571"/>
                  </a:lnTo>
                  <a:lnTo>
                    <a:pt x="781365" y="1521571"/>
                  </a:lnTo>
                  <a:lnTo>
                    <a:pt x="654774" y="1521571"/>
                  </a:lnTo>
                  <a:lnTo>
                    <a:pt x="646583" y="1521571"/>
                  </a:lnTo>
                  <a:lnTo>
                    <a:pt x="576583" y="1521571"/>
                  </a:lnTo>
                  <a:lnTo>
                    <a:pt x="480074" y="1521571"/>
                  </a:lnTo>
                  <a:cubicBezTo>
                    <a:pt x="418412" y="1521571"/>
                    <a:pt x="350372" y="1521571"/>
                    <a:pt x="275292" y="1521571"/>
                  </a:cubicBezTo>
                  <a:cubicBezTo>
                    <a:pt x="125133" y="1521571"/>
                    <a:pt x="0" y="1392260"/>
                    <a:pt x="0" y="1237087"/>
                  </a:cubicBezTo>
                  <a:cubicBezTo>
                    <a:pt x="0" y="1237087"/>
                    <a:pt x="0" y="1237087"/>
                    <a:pt x="0" y="693981"/>
                  </a:cubicBezTo>
                  <a:cubicBezTo>
                    <a:pt x="0" y="538808"/>
                    <a:pt x="125133" y="409497"/>
                    <a:pt x="275292" y="409497"/>
                  </a:cubicBezTo>
                  <a:cubicBezTo>
                    <a:pt x="275292" y="409497"/>
                    <a:pt x="275292" y="409497"/>
                    <a:pt x="501631" y="409497"/>
                  </a:cubicBezTo>
                  <a:lnTo>
                    <a:pt x="576583" y="409497"/>
                  </a:lnTo>
                  <a:cubicBezTo>
                    <a:pt x="576583" y="409497"/>
                    <a:pt x="576583" y="409497"/>
                    <a:pt x="604876" y="409497"/>
                  </a:cubicBezTo>
                  <a:lnTo>
                    <a:pt x="613150" y="409497"/>
                  </a:lnTo>
                  <a:lnTo>
                    <a:pt x="631842" y="409497"/>
                  </a:lnTo>
                  <a:lnTo>
                    <a:pt x="654774" y="409497"/>
                  </a:lnTo>
                  <a:lnTo>
                    <a:pt x="672070" y="409497"/>
                  </a:lnTo>
                  <a:cubicBezTo>
                    <a:pt x="703899" y="409497"/>
                    <a:pt x="746337" y="409497"/>
                    <a:pt x="802922" y="409497"/>
                  </a:cubicBezTo>
                  <a:lnTo>
                    <a:pt x="903970" y="409497"/>
                  </a:lnTo>
                  <a:lnTo>
                    <a:pt x="909249" y="409497"/>
                  </a:lnTo>
                  <a:lnTo>
                    <a:pt x="914441" y="409497"/>
                  </a:lnTo>
                  <a:lnTo>
                    <a:pt x="921787" y="409497"/>
                  </a:lnTo>
                  <a:lnTo>
                    <a:pt x="946202" y="409497"/>
                  </a:lnTo>
                  <a:lnTo>
                    <a:pt x="956065" y="409497"/>
                  </a:lnTo>
                  <a:lnTo>
                    <a:pt x="986455" y="409497"/>
                  </a:lnTo>
                  <a:cubicBezTo>
                    <a:pt x="1035946" y="409497"/>
                    <a:pt x="1115131" y="409497"/>
                    <a:pt x="1241828" y="409497"/>
                  </a:cubicBezTo>
                  <a:lnTo>
                    <a:pt x="1283452" y="409497"/>
                  </a:lnTo>
                  <a:lnTo>
                    <a:pt x="1283452" y="409497"/>
                  </a:lnTo>
                  <a:lnTo>
                    <a:pt x="1333161" y="409497"/>
                  </a:lnTo>
                  <a:cubicBezTo>
                    <a:pt x="1433721" y="409497"/>
                    <a:pt x="1634839" y="409497"/>
                    <a:pt x="2037075" y="409497"/>
                  </a:cubicBezTo>
                  <a:cubicBezTo>
                    <a:pt x="2187913" y="409497"/>
                    <a:pt x="2313612" y="306048"/>
                    <a:pt x="2313612" y="150875"/>
                  </a:cubicBezTo>
                  <a:cubicBezTo>
                    <a:pt x="2313612" y="53892"/>
                    <a:pt x="2343073" y="-2681"/>
                    <a:pt x="2389719" y="97"/>
                  </a:cubicBezTo>
                  <a:close/>
                </a:path>
              </a:pathLst>
            </a:custGeom>
            <a:grpFill/>
            <a:ln w="28575">
              <a:noFill/>
            </a:ln>
            <a:effectLst/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" name="PA-文本框 19">
              <a:extLst>
                <a:ext uri="{FF2B5EF4-FFF2-40B4-BE49-F238E27FC236}">
                  <a16:creationId xmlns:a16="http://schemas.microsoft.com/office/drawing/2014/main" id="{42E2E7A4-8311-40D7-95B7-52383E880540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1328786" y="2681596"/>
              <a:ext cx="1154811" cy="626086"/>
            </a:xfrm>
            <a:prstGeom prst="rect">
              <a:avLst/>
            </a:prstGeom>
            <a:grpFill/>
          </p:spPr>
          <p:txBody>
            <a:bodyPr wrap="square" lIns="91440" tIns="45720" rIns="91440" bIns="4572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rgbClr val="CC0000"/>
                  </a:solidFill>
                </a:defRPr>
              </a:lvl1pPr>
            </a:lstStyle>
            <a:p>
              <a:pPr algn="ctr"/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反对</a:t>
              </a:r>
            </a:p>
          </p:txBody>
        </p:sp>
      </p:grpSp>
      <p:pic>
        <p:nvPicPr>
          <p:cNvPr id="31" name="PA-1153">
            <a:extLst>
              <a:ext uri="{FF2B5EF4-FFF2-40B4-BE49-F238E27FC236}">
                <a16:creationId xmlns:a16="http://schemas.microsoft.com/office/drawing/2014/main" id="{8C565DCB-E7F3-4A96-A3D7-CA7AF525F549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19869" y="1819124"/>
            <a:ext cx="8094215" cy="1141043"/>
          </a:xfrm>
          <a:custGeom>
            <a:avLst/>
            <a:gdLst>
              <a:gd name="connsiteX0" fmla="*/ 0 w 8094215"/>
              <a:gd name="connsiteY0" fmla="*/ 0 h 1141043"/>
              <a:gd name="connsiteX1" fmla="*/ 8094215 w 8094215"/>
              <a:gd name="connsiteY1" fmla="*/ 0 h 1141043"/>
              <a:gd name="connsiteX2" fmla="*/ 8094215 w 8094215"/>
              <a:gd name="connsiteY2" fmla="*/ 1141043 h 1141043"/>
              <a:gd name="connsiteX3" fmla="*/ 0 w 8094215"/>
              <a:gd name="connsiteY3" fmla="*/ 1141043 h 1141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4215" h="1141043">
                <a:moveTo>
                  <a:pt x="0" y="0"/>
                </a:moveTo>
                <a:lnTo>
                  <a:pt x="8094215" y="0"/>
                </a:lnTo>
                <a:lnTo>
                  <a:pt x="8094215" y="1141043"/>
                </a:lnTo>
                <a:lnTo>
                  <a:pt x="0" y="1141043"/>
                </a:lnTo>
                <a:close/>
              </a:path>
            </a:pathLst>
          </a:custGeom>
        </p:spPr>
      </p:pic>
      <p:sp>
        <p:nvSpPr>
          <p:cNvPr id="27" name="PA-1154">
            <a:extLst>
              <a:ext uri="{FF2B5EF4-FFF2-40B4-BE49-F238E27FC236}">
                <a16:creationId xmlns:a16="http://schemas.microsoft.com/office/drawing/2014/main" id="{CF11DFEF-639C-4C8E-985D-8FA3D35A7F82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365246" y="2128035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从重点问题拎起</a:t>
            </a:r>
          </a:p>
        </p:txBody>
      </p:sp>
      <p:pic>
        <p:nvPicPr>
          <p:cNvPr id="29" name="PA-1155" descr="图片包含 运输, 气球, 航空器&#10;&#10;描述已自动生成">
            <a:extLst>
              <a:ext uri="{FF2B5EF4-FFF2-40B4-BE49-F238E27FC236}">
                <a16:creationId xmlns:a16="http://schemas.microsoft.com/office/drawing/2014/main" id="{54A00724-4A25-49EC-906D-2AAF920E46E0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622" y="1746733"/>
            <a:ext cx="2879624" cy="229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9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6="http://schemas.microsoft.com/office/drawing/2014/main" xmlns:a14="http://schemas.microsoft.com/office/drawing/2010/main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9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9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89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-1156">
            <a:extLst>
              <a:ext uri="{FF2B5EF4-FFF2-40B4-BE49-F238E27FC236}">
                <a16:creationId xmlns:a16="http://schemas.microsoft.com/office/drawing/2014/main" id="{B50AA166-95CE-479F-BC87-4F31F253A70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635751" y="453248"/>
            <a:ext cx="67211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8936">
              <a:spcAft>
                <a:spcPts val="1000"/>
              </a:spcAft>
            </a:pPr>
            <a:r>
              <a:rPr lang="zh-CN" altLang="en-US" sz="3200" dirty="0">
                <a:solidFill>
                  <a:srgbClr val="C00000"/>
                </a:solidFill>
                <a:cs typeface="+mn-ea"/>
                <a:sym typeface="+mn-lt"/>
              </a:rPr>
              <a:t>破除形式主义和官僚主义路径</a:t>
            </a:r>
          </a:p>
        </p:txBody>
      </p:sp>
      <p:grpSp>
        <p:nvGrpSpPr>
          <p:cNvPr id="39" name="PA-1175">
            <a:extLst>
              <a:ext uri="{FF2B5EF4-FFF2-40B4-BE49-F238E27FC236}">
                <a16:creationId xmlns:a16="http://schemas.microsoft.com/office/drawing/2014/main" id="{47C4F6C4-3FCC-439F-B479-BAFC2BCE95A1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687342" y="1928715"/>
            <a:ext cx="2445940" cy="1365871"/>
            <a:chOff x="593104" y="1170804"/>
            <a:chExt cx="2445940" cy="1365871"/>
          </a:xfrm>
        </p:grpSpPr>
        <p:sp>
          <p:nvSpPr>
            <p:cNvPr id="40" name="PA-圆角矩形 9">
              <a:extLst>
                <a:ext uri="{FF2B5EF4-FFF2-40B4-BE49-F238E27FC236}">
                  <a16:creationId xmlns:a16="http://schemas.microsoft.com/office/drawing/2014/main" id="{BF282BEB-74E1-4778-A3B8-C5CC0EE45822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52349" y="1534917"/>
              <a:ext cx="2386695" cy="1001758"/>
            </a:xfrm>
            <a:prstGeom prst="roundRect">
              <a:avLst>
                <a:gd name="adj" fmla="val 9046"/>
              </a:avLst>
            </a:prstGeom>
            <a:noFill/>
            <a:ln w="12700" cap="flat" cmpd="sng" algn="ctr">
              <a:solidFill>
                <a:srgbClr val="AF0B0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400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1" name="PA-椭圆 40">
              <a:extLst>
                <a:ext uri="{FF2B5EF4-FFF2-40B4-BE49-F238E27FC236}">
                  <a16:creationId xmlns:a16="http://schemas.microsoft.com/office/drawing/2014/main" id="{6D301E15-3B81-4ECF-8EE3-9A6516C182E1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396320" y="1170804"/>
              <a:ext cx="819761" cy="819761"/>
            </a:xfrm>
            <a:prstGeom prst="ellipse">
              <a:avLst/>
            </a:prstGeom>
            <a:gradFill>
              <a:gsLst>
                <a:gs pos="26000">
                  <a:srgbClr val="E61E18"/>
                </a:gs>
                <a:gs pos="100000">
                  <a:srgbClr val="9A1E23"/>
                </a:gs>
              </a:gsLst>
              <a:lin ang="5400000" scaled="1"/>
            </a:gradFill>
            <a:ln w="28575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133" b="1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2" name="PA-矩形 41">
              <a:extLst>
                <a:ext uri="{FF2B5EF4-FFF2-40B4-BE49-F238E27FC236}">
                  <a16:creationId xmlns:a16="http://schemas.microsoft.com/office/drawing/2014/main" id="{C226AF87-682B-46AB-86CC-E404286FB2E2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93104" y="1998102"/>
              <a:ext cx="2426192" cy="4589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800"/>
                </a:spcBef>
              </a:pPr>
              <a:r>
                <a:rPr lang="zh-CN" altLang="en-US" b="1" kern="0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+mn-ea"/>
                  <a:sym typeface="+mn-lt"/>
                </a:rPr>
                <a:t>沉下身子</a:t>
              </a:r>
            </a:p>
          </p:txBody>
        </p:sp>
      </p:grpSp>
      <p:sp>
        <p:nvSpPr>
          <p:cNvPr id="46" name="PA-1176">
            <a:extLst>
              <a:ext uri="{FF2B5EF4-FFF2-40B4-BE49-F238E27FC236}">
                <a16:creationId xmlns:a16="http://schemas.microsoft.com/office/drawing/2014/main" id="{D9207162-2AA0-43CC-A87C-CCDDBBB7391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46588" y="3680338"/>
            <a:ext cx="10633118" cy="218904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PA-1177">
            <a:extLst>
              <a:ext uri="{FF2B5EF4-FFF2-40B4-BE49-F238E27FC236}">
                <a16:creationId xmlns:a16="http://schemas.microsoft.com/office/drawing/2014/main" id="{C2C4F8C8-3D10-4DE5-867E-3266FD82F44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95342" y="3724555"/>
            <a:ext cx="1033561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各级机关和领导干部要切实把自己摆进去，带头查摆自身存在的形式主义、官僚主义问题。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沉下身子，走出机关，放下架子，虚怀若谷，广泛听取各方面意见，客观真实给自己“画画像”、打打分，找准改进提高的参照系。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针对政治建设中的突出问题和敏感问题，推动建章立制，划出“红线”、标明“雷区”、架起“高压线”。</a:t>
            </a:r>
          </a:p>
        </p:txBody>
      </p:sp>
      <p:grpSp>
        <p:nvGrpSpPr>
          <p:cNvPr id="2" name="PA-1178">
            <a:extLst>
              <a:ext uri="{FF2B5EF4-FFF2-40B4-BE49-F238E27FC236}">
                <a16:creationId xmlns:a16="http://schemas.microsoft.com/office/drawing/2014/main" id="{952F06A2-6DFC-42A0-88D8-0EBB238A8656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3462481" y="1928715"/>
            <a:ext cx="2426192" cy="1378211"/>
            <a:chOff x="4834022" y="2024362"/>
            <a:chExt cx="2426192" cy="1378211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A51D41FF-2FE5-4079-9123-C539CFF8AF8D}"/>
                </a:ext>
              </a:extLst>
            </p:cNvPr>
            <p:cNvGrpSpPr/>
            <p:nvPr/>
          </p:nvGrpSpPr>
          <p:grpSpPr>
            <a:xfrm>
              <a:off x="4834022" y="2400815"/>
              <a:ext cx="2426192" cy="1001758"/>
              <a:chOff x="4808037" y="1636800"/>
              <a:chExt cx="2426192" cy="1001758"/>
            </a:xfrm>
          </p:grpSpPr>
          <p:sp>
            <p:nvSpPr>
              <p:cNvPr id="36" name="PA-圆角矩形 11">
                <a:extLst>
                  <a:ext uri="{FF2B5EF4-FFF2-40B4-BE49-F238E27FC236}">
                    <a16:creationId xmlns:a16="http://schemas.microsoft.com/office/drawing/2014/main" id="{E7076827-CBF1-4B29-B438-BD91096F1852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>
                <a:off x="4827786" y="1636800"/>
                <a:ext cx="2386695" cy="1001758"/>
              </a:xfrm>
              <a:prstGeom prst="roundRect">
                <a:avLst>
                  <a:gd name="adj" fmla="val 9046"/>
                </a:avLst>
              </a:prstGeom>
              <a:noFill/>
              <a:ln w="12700" cap="flat" cmpd="sng" algn="ctr">
                <a:solidFill>
                  <a:srgbClr val="AF0B06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2400" kern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PA-矩形 36">
                <a:extLst>
                  <a:ext uri="{FF2B5EF4-FFF2-40B4-BE49-F238E27FC236}">
                    <a16:creationId xmlns:a16="http://schemas.microsoft.com/office/drawing/2014/main" id="{2EF4F351-6941-4153-8985-527CB770B339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4808037" y="2025013"/>
                <a:ext cx="2426192" cy="4589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800"/>
                  </a:spcBef>
                </a:pPr>
                <a:r>
                  <a:rPr lang="zh-CN" altLang="en-US" b="1" kern="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cs typeface="+mn-ea"/>
                    <a:sym typeface="+mn-lt"/>
                  </a:rPr>
                  <a:t>走出机关</a:t>
                </a:r>
              </a:p>
            </p:txBody>
          </p:sp>
        </p:grpSp>
        <p:sp>
          <p:nvSpPr>
            <p:cNvPr id="23" name="PA-椭圆 22">
              <a:extLst>
                <a:ext uri="{FF2B5EF4-FFF2-40B4-BE49-F238E27FC236}">
                  <a16:creationId xmlns:a16="http://schemas.microsoft.com/office/drawing/2014/main" id="{148E31DD-B04C-484D-BFD8-141BC4F841FA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637238" y="2024362"/>
              <a:ext cx="819761" cy="819761"/>
            </a:xfrm>
            <a:prstGeom prst="ellipse">
              <a:avLst/>
            </a:prstGeom>
            <a:gradFill>
              <a:gsLst>
                <a:gs pos="26000">
                  <a:srgbClr val="E61E18"/>
                </a:gs>
                <a:gs pos="100000">
                  <a:srgbClr val="9A1E23"/>
                </a:gs>
              </a:gsLst>
              <a:lin ang="5400000" scaled="1"/>
            </a:gradFill>
            <a:ln w="28575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133" b="1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1" name="PA-1179">
            <a:extLst>
              <a:ext uri="{FF2B5EF4-FFF2-40B4-BE49-F238E27FC236}">
                <a16:creationId xmlns:a16="http://schemas.microsoft.com/office/drawing/2014/main" id="{08A35A1E-8202-48CA-A7D8-B1CC66DC979A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6217872" y="1928715"/>
            <a:ext cx="2426192" cy="1378211"/>
            <a:chOff x="4834022" y="2024362"/>
            <a:chExt cx="2426192" cy="1378211"/>
          </a:xfrm>
        </p:grpSpPr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233B995B-40EB-4034-A1EE-D449144AA518}"/>
                </a:ext>
              </a:extLst>
            </p:cNvPr>
            <p:cNvGrpSpPr/>
            <p:nvPr/>
          </p:nvGrpSpPr>
          <p:grpSpPr>
            <a:xfrm>
              <a:off x="4834022" y="2400815"/>
              <a:ext cx="2426192" cy="1001758"/>
              <a:chOff x="4808037" y="1636800"/>
              <a:chExt cx="2426192" cy="1001758"/>
            </a:xfrm>
          </p:grpSpPr>
          <p:sp>
            <p:nvSpPr>
              <p:cNvPr id="54" name="PA-圆角矩形 11">
                <a:extLst>
                  <a:ext uri="{FF2B5EF4-FFF2-40B4-BE49-F238E27FC236}">
                    <a16:creationId xmlns:a16="http://schemas.microsoft.com/office/drawing/2014/main" id="{58305D18-8973-4A2B-AFD8-016291319A9A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4827786" y="1636800"/>
                <a:ext cx="2386695" cy="1001758"/>
              </a:xfrm>
              <a:prstGeom prst="roundRect">
                <a:avLst>
                  <a:gd name="adj" fmla="val 9046"/>
                </a:avLst>
              </a:prstGeom>
              <a:noFill/>
              <a:ln w="12700" cap="flat" cmpd="sng" algn="ctr">
                <a:solidFill>
                  <a:srgbClr val="AF0B06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2400" kern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PA-矩形 54">
                <a:extLst>
                  <a:ext uri="{FF2B5EF4-FFF2-40B4-BE49-F238E27FC236}">
                    <a16:creationId xmlns:a16="http://schemas.microsoft.com/office/drawing/2014/main" id="{C67827B9-6E76-423C-A543-F364A7BE053B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4808037" y="2025013"/>
                <a:ext cx="2426192" cy="4589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800"/>
                  </a:spcBef>
                </a:pPr>
                <a:r>
                  <a:rPr lang="zh-CN" altLang="en-US" b="1" kern="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cs typeface="+mn-ea"/>
                    <a:sym typeface="+mn-lt"/>
                  </a:rPr>
                  <a:t>放下架子</a:t>
                </a:r>
              </a:p>
            </p:txBody>
          </p:sp>
        </p:grpSp>
        <p:sp>
          <p:nvSpPr>
            <p:cNvPr id="53" name="PA-椭圆 52">
              <a:extLst>
                <a:ext uri="{FF2B5EF4-FFF2-40B4-BE49-F238E27FC236}">
                  <a16:creationId xmlns:a16="http://schemas.microsoft.com/office/drawing/2014/main" id="{78CE9901-D5A4-415C-8545-B55C9E4E6595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637238" y="2024362"/>
              <a:ext cx="819761" cy="819761"/>
            </a:xfrm>
            <a:prstGeom prst="ellipse">
              <a:avLst/>
            </a:prstGeom>
            <a:gradFill>
              <a:gsLst>
                <a:gs pos="26000">
                  <a:srgbClr val="E61E18"/>
                </a:gs>
                <a:gs pos="100000">
                  <a:srgbClr val="9A1E23"/>
                </a:gs>
              </a:gsLst>
              <a:lin ang="5400000" scaled="1"/>
            </a:gradFill>
            <a:ln w="28575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133" b="1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6" name="PA-1180">
            <a:extLst>
              <a:ext uri="{FF2B5EF4-FFF2-40B4-BE49-F238E27FC236}">
                <a16:creationId xmlns:a16="http://schemas.microsoft.com/office/drawing/2014/main" id="{F70AF78B-3519-469D-80D6-A56030B59D16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8973262" y="1928715"/>
            <a:ext cx="2426192" cy="1378211"/>
            <a:chOff x="4834022" y="2024362"/>
            <a:chExt cx="2426192" cy="1378211"/>
          </a:xfrm>
        </p:grpSpPr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D2639678-DA86-44A1-9866-64DC3C01F50E}"/>
                </a:ext>
              </a:extLst>
            </p:cNvPr>
            <p:cNvGrpSpPr/>
            <p:nvPr/>
          </p:nvGrpSpPr>
          <p:grpSpPr>
            <a:xfrm>
              <a:off x="4834022" y="2400815"/>
              <a:ext cx="2426192" cy="1001758"/>
              <a:chOff x="4808037" y="1636800"/>
              <a:chExt cx="2426192" cy="1001758"/>
            </a:xfrm>
          </p:grpSpPr>
          <p:sp>
            <p:nvSpPr>
              <p:cNvPr id="59" name="PA-圆角矩形 11">
                <a:extLst>
                  <a:ext uri="{FF2B5EF4-FFF2-40B4-BE49-F238E27FC236}">
                    <a16:creationId xmlns:a16="http://schemas.microsoft.com/office/drawing/2014/main" id="{B3E1AB46-0560-427D-9FCF-F36ACD5BFCA7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4827786" y="1636800"/>
                <a:ext cx="2386695" cy="1001758"/>
              </a:xfrm>
              <a:prstGeom prst="roundRect">
                <a:avLst>
                  <a:gd name="adj" fmla="val 9046"/>
                </a:avLst>
              </a:prstGeom>
              <a:noFill/>
              <a:ln w="12700" cap="flat" cmpd="sng" algn="ctr">
                <a:solidFill>
                  <a:srgbClr val="AF0B06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2400" kern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PA-矩形 59">
                <a:extLst>
                  <a:ext uri="{FF2B5EF4-FFF2-40B4-BE49-F238E27FC236}">
                    <a16:creationId xmlns:a16="http://schemas.microsoft.com/office/drawing/2014/main" id="{992CB130-94BD-4354-8AEF-E654E42B7148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4808037" y="2025013"/>
                <a:ext cx="2426192" cy="4589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800"/>
                  </a:spcBef>
                </a:pPr>
                <a:r>
                  <a:rPr lang="zh-CN" altLang="en-US" b="1" kern="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cs typeface="+mn-ea"/>
                    <a:sym typeface="+mn-lt"/>
                  </a:rPr>
                  <a:t>虚怀若谷</a:t>
                </a:r>
              </a:p>
            </p:txBody>
          </p:sp>
        </p:grpSp>
        <p:sp>
          <p:nvSpPr>
            <p:cNvPr id="58" name="PA-椭圆 57">
              <a:extLst>
                <a:ext uri="{FF2B5EF4-FFF2-40B4-BE49-F238E27FC236}">
                  <a16:creationId xmlns:a16="http://schemas.microsoft.com/office/drawing/2014/main" id="{DE89F5E6-BEED-4164-8E51-DC00635E0116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637238" y="2024362"/>
              <a:ext cx="819761" cy="819761"/>
            </a:xfrm>
            <a:prstGeom prst="ellipse">
              <a:avLst/>
            </a:prstGeom>
            <a:gradFill>
              <a:gsLst>
                <a:gs pos="26000">
                  <a:srgbClr val="E61E18"/>
                </a:gs>
                <a:gs pos="100000">
                  <a:srgbClr val="9A1E23"/>
                </a:gs>
              </a:gsLst>
              <a:lin ang="5400000" scaled="1"/>
            </a:gradFill>
            <a:ln w="28575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2133" b="1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380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6="http://schemas.microsoft.com/office/drawing/2014/main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-1181">
            <a:extLst>
              <a:ext uri="{FF2B5EF4-FFF2-40B4-BE49-F238E27FC236}">
                <a16:creationId xmlns:a16="http://schemas.microsoft.com/office/drawing/2014/main" id="{EEE9EB8E-DF7D-4657-ADB9-25088AC36830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845995" y="1302991"/>
            <a:ext cx="10500009" cy="425201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4" name="PA-1182">
            <a:extLst>
              <a:ext uri="{FF2B5EF4-FFF2-40B4-BE49-F238E27FC236}">
                <a16:creationId xmlns:a16="http://schemas.microsoft.com/office/drawing/2014/main" id="{6C8735C5-A262-4791-BC5C-BB4CA1503ACD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 flipH="1">
            <a:off x="6760368" y="1786261"/>
            <a:ext cx="3823353" cy="3567601"/>
            <a:chOff x="6796585" y="2319300"/>
            <a:chExt cx="3823353" cy="3953502"/>
          </a:xfrm>
        </p:grpSpPr>
        <p:sp>
          <p:nvSpPr>
            <p:cNvPr id="5" name="PA-任意多边形 9">
              <a:extLst>
                <a:ext uri="{FF2B5EF4-FFF2-40B4-BE49-F238E27FC236}">
                  <a16:creationId xmlns:a16="http://schemas.microsoft.com/office/drawing/2014/main" id="{BD46D97B-D4D3-4F9A-8F87-6AFDAB4C2BC0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9087761" y="4601455"/>
              <a:ext cx="689415" cy="1671347"/>
            </a:xfrm>
            <a:custGeom>
              <a:avLst/>
              <a:gdLst>
                <a:gd name="T0" fmla="*/ 535 w 535"/>
                <a:gd name="T1" fmla="*/ 1297 h 1297"/>
                <a:gd name="T2" fmla="*/ 464 w 535"/>
                <a:gd name="T3" fmla="*/ 1297 h 1297"/>
                <a:gd name="T4" fmla="*/ 0 w 535"/>
                <a:gd name="T5" fmla="*/ 24 h 1297"/>
                <a:gd name="T6" fmla="*/ 62 w 535"/>
                <a:gd name="T7" fmla="*/ 0 h 1297"/>
                <a:gd name="T8" fmla="*/ 535 w 535"/>
                <a:gd name="T9" fmla="*/ 1297 h 1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5" h="1297">
                  <a:moveTo>
                    <a:pt x="535" y="1297"/>
                  </a:moveTo>
                  <a:lnTo>
                    <a:pt x="464" y="1297"/>
                  </a:lnTo>
                  <a:lnTo>
                    <a:pt x="0" y="24"/>
                  </a:lnTo>
                  <a:lnTo>
                    <a:pt x="62" y="0"/>
                  </a:lnTo>
                  <a:lnTo>
                    <a:pt x="535" y="1297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PA-任意多边形 10">
              <a:extLst>
                <a:ext uri="{FF2B5EF4-FFF2-40B4-BE49-F238E27FC236}">
                  <a16:creationId xmlns:a16="http://schemas.microsoft.com/office/drawing/2014/main" id="{E492CBFB-05DD-41E0-8548-70E9A68A49FE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7522081" y="4601455"/>
              <a:ext cx="688126" cy="1671347"/>
            </a:xfrm>
            <a:custGeom>
              <a:avLst/>
              <a:gdLst>
                <a:gd name="T0" fmla="*/ 0 w 534"/>
                <a:gd name="T1" fmla="*/ 1297 h 1297"/>
                <a:gd name="T2" fmla="*/ 71 w 534"/>
                <a:gd name="T3" fmla="*/ 1297 h 1297"/>
                <a:gd name="T4" fmla="*/ 534 w 534"/>
                <a:gd name="T5" fmla="*/ 24 h 1297"/>
                <a:gd name="T6" fmla="*/ 473 w 534"/>
                <a:gd name="T7" fmla="*/ 0 h 1297"/>
                <a:gd name="T8" fmla="*/ 0 w 534"/>
                <a:gd name="T9" fmla="*/ 1297 h 1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4" h="1297">
                  <a:moveTo>
                    <a:pt x="0" y="1297"/>
                  </a:moveTo>
                  <a:lnTo>
                    <a:pt x="71" y="1297"/>
                  </a:lnTo>
                  <a:lnTo>
                    <a:pt x="534" y="24"/>
                  </a:lnTo>
                  <a:lnTo>
                    <a:pt x="473" y="0"/>
                  </a:lnTo>
                  <a:lnTo>
                    <a:pt x="0" y="1297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PA-矩形 11">
              <a:extLst>
                <a:ext uri="{FF2B5EF4-FFF2-40B4-BE49-F238E27FC236}">
                  <a16:creationId xmlns:a16="http://schemas.microsoft.com/office/drawing/2014/main" id="{62B3C835-C234-4BE7-85BE-95F132458BA7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8100674" y="2319300"/>
              <a:ext cx="1109507" cy="139172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PA-任意多边形 12">
              <a:extLst>
                <a:ext uri="{FF2B5EF4-FFF2-40B4-BE49-F238E27FC236}">
                  <a16:creationId xmlns:a16="http://schemas.microsoft.com/office/drawing/2014/main" id="{7A029B0B-ECA9-4A09-8ADC-300123DE3FDA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6928025" y="2491976"/>
              <a:ext cx="3510216" cy="2363339"/>
            </a:xfrm>
            <a:custGeom>
              <a:avLst/>
              <a:gdLst>
                <a:gd name="T0" fmla="*/ 2724 w 2724"/>
                <a:gd name="T1" fmla="*/ 1834 h 1834"/>
                <a:gd name="T2" fmla="*/ 0 w 2724"/>
                <a:gd name="T3" fmla="*/ 1834 h 1834"/>
                <a:gd name="T4" fmla="*/ 111 w 2724"/>
                <a:gd name="T5" fmla="*/ 0 h 1834"/>
                <a:gd name="T6" fmla="*/ 2584 w 2724"/>
                <a:gd name="T7" fmla="*/ 0 h 1834"/>
                <a:gd name="T8" fmla="*/ 2724 w 2724"/>
                <a:gd name="T9" fmla="*/ 1834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4" h="1834">
                  <a:moveTo>
                    <a:pt x="2724" y="1834"/>
                  </a:moveTo>
                  <a:lnTo>
                    <a:pt x="0" y="1834"/>
                  </a:lnTo>
                  <a:lnTo>
                    <a:pt x="111" y="0"/>
                  </a:lnTo>
                  <a:lnTo>
                    <a:pt x="2584" y="0"/>
                  </a:lnTo>
                  <a:lnTo>
                    <a:pt x="2724" y="18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PA-任意多边形 13">
              <a:extLst>
                <a:ext uri="{FF2B5EF4-FFF2-40B4-BE49-F238E27FC236}">
                  <a16:creationId xmlns:a16="http://schemas.microsoft.com/office/drawing/2014/main" id="{979D79CE-5EF1-4E0D-9D09-F020EFE46387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7163129" y="2491976"/>
              <a:ext cx="3096345" cy="2363339"/>
            </a:xfrm>
            <a:custGeom>
              <a:avLst/>
              <a:gdLst>
                <a:gd name="T0" fmla="*/ 2584 w 2724"/>
                <a:gd name="T1" fmla="*/ 0 h 1834"/>
                <a:gd name="T2" fmla="*/ 2452 w 2724"/>
                <a:gd name="T3" fmla="*/ 0 h 1834"/>
                <a:gd name="T4" fmla="*/ 2584 w 2724"/>
                <a:gd name="T5" fmla="*/ 1720 h 1834"/>
                <a:gd name="T6" fmla="*/ 7 w 2724"/>
                <a:gd name="T7" fmla="*/ 1720 h 1834"/>
                <a:gd name="T8" fmla="*/ 0 w 2724"/>
                <a:gd name="T9" fmla="*/ 1834 h 1834"/>
                <a:gd name="T10" fmla="*/ 2724 w 2724"/>
                <a:gd name="T11" fmla="*/ 1834 h 1834"/>
                <a:gd name="T12" fmla="*/ 2584 w 2724"/>
                <a:gd name="T13" fmla="*/ 0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24" h="1834">
                  <a:moveTo>
                    <a:pt x="2584" y="0"/>
                  </a:moveTo>
                  <a:lnTo>
                    <a:pt x="2452" y="0"/>
                  </a:lnTo>
                  <a:lnTo>
                    <a:pt x="2584" y="1720"/>
                  </a:lnTo>
                  <a:lnTo>
                    <a:pt x="7" y="1720"/>
                  </a:lnTo>
                  <a:lnTo>
                    <a:pt x="0" y="1834"/>
                  </a:lnTo>
                  <a:lnTo>
                    <a:pt x="2724" y="1834"/>
                  </a:lnTo>
                  <a:lnTo>
                    <a:pt x="2584" y="0"/>
                  </a:lnTo>
                  <a:close/>
                </a:path>
              </a:pathLst>
            </a:custGeom>
            <a:solidFill>
              <a:srgbClr val="EDE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PA-任意多边形 13">
              <a:extLst>
                <a:ext uri="{FF2B5EF4-FFF2-40B4-BE49-F238E27FC236}">
                  <a16:creationId xmlns:a16="http://schemas.microsoft.com/office/drawing/2014/main" id="{336118B1-13B5-4CE2-B3CE-D0F610CAA1A7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7036262" y="2470714"/>
              <a:ext cx="3096345" cy="2363339"/>
            </a:xfrm>
            <a:custGeom>
              <a:avLst/>
              <a:gdLst>
                <a:gd name="T0" fmla="*/ 2584 w 2724"/>
                <a:gd name="T1" fmla="*/ 0 h 1834"/>
                <a:gd name="T2" fmla="*/ 2452 w 2724"/>
                <a:gd name="T3" fmla="*/ 0 h 1834"/>
                <a:gd name="T4" fmla="*/ 2584 w 2724"/>
                <a:gd name="T5" fmla="*/ 1720 h 1834"/>
                <a:gd name="T6" fmla="*/ 7 w 2724"/>
                <a:gd name="T7" fmla="*/ 1720 h 1834"/>
                <a:gd name="T8" fmla="*/ 0 w 2724"/>
                <a:gd name="T9" fmla="*/ 1834 h 1834"/>
                <a:gd name="T10" fmla="*/ 2724 w 2724"/>
                <a:gd name="T11" fmla="*/ 1834 h 1834"/>
                <a:gd name="T12" fmla="*/ 2584 w 2724"/>
                <a:gd name="T13" fmla="*/ 0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24" h="1834">
                  <a:moveTo>
                    <a:pt x="2584" y="0"/>
                  </a:moveTo>
                  <a:lnTo>
                    <a:pt x="2452" y="0"/>
                  </a:lnTo>
                  <a:lnTo>
                    <a:pt x="2584" y="1720"/>
                  </a:lnTo>
                  <a:lnTo>
                    <a:pt x="7" y="1720"/>
                  </a:lnTo>
                  <a:lnTo>
                    <a:pt x="0" y="1834"/>
                  </a:lnTo>
                  <a:lnTo>
                    <a:pt x="2724" y="1834"/>
                  </a:lnTo>
                  <a:lnTo>
                    <a:pt x="2584" y="0"/>
                  </a:lnTo>
                  <a:close/>
                </a:path>
              </a:pathLst>
            </a:custGeom>
            <a:solidFill>
              <a:srgbClr val="EDE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PA-矩形 14">
              <a:extLst>
                <a:ext uri="{FF2B5EF4-FFF2-40B4-BE49-F238E27FC236}">
                  <a16:creationId xmlns:a16="http://schemas.microsoft.com/office/drawing/2014/main" id="{1D99525B-22D6-42FE-A7D8-BFD68D033E8C}"/>
                </a:ext>
              </a:extLst>
            </p:cNvPr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988590" y="2415947"/>
              <a:ext cx="3333675" cy="8504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PA-矩形 15">
              <a:extLst>
                <a:ext uri="{FF2B5EF4-FFF2-40B4-BE49-F238E27FC236}">
                  <a16:creationId xmlns:a16="http://schemas.microsoft.com/office/drawing/2014/main" id="{44040E51-B699-4647-9408-BA83A5400A0E}"/>
                </a:ext>
              </a:extLst>
            </p:cNvPr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796585" y="4812790"/>
              <a:ext cx="3823353" cy="8504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0" name="PA-1183">
            <a:extLst>
              <a:ext uri="{FF2B5EF4-FFF2-40B4-BE49-F238E27FC236}">
                <a16:creationId xmlns:a16="http://schemas.microsoft.com/office/drawing/2014/main" id="{907BCA45-630F-4103-B4A1-2515FA1DBCB8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7284921" y="1564939"/>
            <a:ext cx="2764984" cy="2573304"/>
            <a:chOff x="2053163" y="1897094"/>
            <a:chExt cx="2764984" cy="2573304"/>
          </a:xfrm>
        </p:grpSpPr>
        <p:pic>
          <p:nvPicPr>
            <p:cNvPr id="26" name="PA-图片 25">
              <a:extLst>
                <a:ext uri="{FF2B5EF4-FFF2-40B4-BE49-F238E27FC236}">
                  <a16:creationId xmlns:a16="http://schemas.microsoft.com/office/drawing/2014/main" id="{988C47AD-5B18-4152-9EBA-D60E9E05927F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53163" y="1897094"/>
              <a:ext cx="2573304" cy="2573304"/>
            </a:xfrm>
            <a:prstGeom prst="rect">
              <a:avLst/>
            </a:prstGeom>
          </p:spPr>
        </p:pic>
        <p:sp>
          <p:nvSpPr>
            <p:cNvPr id="13" name="PA-文本框 11">
              <a:extLst>
                <a:ext uri="{FF2B5EF4-FFF2-40B4-BE49-F238E27FC236}">
                  <a16:creationId xmlns:a16="http://schemas.microsoft.com/office/drawing/2014/main" id="{9DA57D4B-4016-40BA-98B0-1F73C36F6156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2600241" y="3100144"/>
              <a:ext cx="22179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936"/>
              <a:r>
                <a:rPr lang="zh-CN" altLang="en-US" sz="2400" b="1" dirty="0">
                  <a:ln>
                    <a:solidFill>
                      <a:schemeClr val="bg1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章节过渡</a:t>
              </a:r>
            </a:p>
          </p:txBody>
        </p:sp>
      </p:grpSp>
      <p:sp>
        <p:nvSpPr>
          <p:cNvPr id="28" name="PA-1184">
            <a:extLst>
              <a:ext uri="{FF2B5EF4-FFF2-40B4-BE49-F238E27FC236}">
                <a16:creationId xmlns:a16="http://schemas.microsoft.com/office/drawing/2014/main" id="{49720D7C-5B6D-4C12-B642-E33AC971200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626300" y="4033865"/>
            <a:ext cx="455918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治国必先治党，治党务必从严。在十九届中央纪委三次全会上，习主席从党的政治建设高度提出要力戒形式主义、官僚主义。</a:t>
            </a:r>
          </a:p>
        </p:txBody>
      </p:sp>
      <p:sp>
        <p:nvSpPr>
          <p:cNvPr id="29" name="PA-1185">
            <a:extLst>
              <a:ext uri="{FF2B5EF4-FFF2-40B4-BE49-F238E27FC236}">
                <a16:creationId xmlns:a16="http://schemas.microsoft.com/office/drawing/2014/main" id="{B1B05903-C930-4110-959F-E6A177663C9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631429" y="2525615"/>
            <a:ext cx="4632490" cy="157319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36">
              <a:lnSpc>
                <a:spcPct val="120000"/>
              </a:lnSpc>
              <a:spcAft>
                <a:spcPts val="1000"/>
              </a:spcAft>
            </a:pPr>
            <a:r>
              <a:rPr lang="zh-CN" altLang="en-US" sz="3600" dirty="0">
                <a:solidFill>
                  <a:srgbClr val="C00000"/>
                </a:solidFill>
                <a:cs typeface="+mn-ea"/>
                <a:sym typeface="+mn-lt"/>
              </a:rPr>
              <a:t>打牢党的政治建设的队伍基础</a:t>
            </a:r>
          </a:p>
        </p:txBody>
      </p:sp>
      <p:sp>
        <p:nvSpPr>
          <p:cNvPr id="30" name="PA-1186">
            <a:extLst>
              <a:ext uri="{FF2B5EF4-FFF2-40B4-BE49-F238E27FC236}">
                <a16:creationId xmlns:a16="http://schemas.microsoft.com/office/drawing/2014/main" id="{5CF00F2D-0FDE-4D7F-BB41-0B70908DBC0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911119" y="2054955"/>
            <a:ext cx="2073110" cy="476159"/>
          </a:xfrm>
          <a:prstGeom prst="round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 defTabSz="1218936">
              <a:lnSpc>
                <a:spcPct val="120000"/>
              </a:lnSpc>
              <a:spcAft>
                <a:spcPts val="1000"/>
              </a:spcAft>
            </a:pPr>
            <a:r>
              <a:rPr lang="zh-CN" altLang="en-US" sz="2000" b="1" dirty="0">
                <a:solidFill>
                  <a:srgbClr val="FFFFFF"/>
                </a:solidFill>
                <a:cs typeface="+mn-ea"/>
                <a:sym typeface="+mn-lt"/>
              </a:rPr>
              <a:t>第四部分</a:t>
            </a:r>
          </a:p>
        </p:txBody>
      </p:sp>
    </p:spTree>
    <p:extLst>
      <p:ext uri="{BB962C8B-B14F-4D97-AF65-F5344CB8AC3E}">
        <p14:creationId xmlns:p14="http://schemas.microsoft.com/office/powerpoint/2010/main" val="261330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6="http://schemas.microsoft.com/office/drawing/2014/main" xmlns:a14="http://schemas.microsoft.com/office/drawing/2010/main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-17">
            <a:extLst>
              <a:ext uri="{FF2B5EF4-FFF2-40B4-BE49-F238E27FC236}">
                <a16:creationId xmlns:a16="http://schemas.microsoft.com/office/drawing/2014/main" id="{525A8399-5550-4571-B673-EF585631B7D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79376" y="1885832"/>
            <a:ext cx="11233248" cy="4972168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PA-18">
            <a:extLst>
              <a:ext uri="{FF2B5EF4-FFF2-40B4-BE49-F238E27FC236}">
                <a16:creationId xmlns:a16="http://schemas.microsoft.com/office/drawing/2014/main" id="{B50AA166-95CE-479F-BC87-4F31F253A70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635751" y="453248"/>
            <a:ext cx="67211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8936">
              <a:spcAft>
                <a:spcPts val="1000"/>
              </a:spcAft>
            </a:pPr>
            <a:r>
              <a:rPr lang="zh-CN" altLang="en-US" sz="3200" dirty="0">
                <a:solidFill>
                  <a:srgbClr val="C00000"/>
                </a:solidFill>
                <a:cs typeface="+mn-ea"/>
                <a:sym typeface="+mn-lt"/>
              </a:rPr>
              <a:t>前言导读</a:t>
            </a:r>
          </a:p>
        </p:txBody>
      </p:sp>
      <p:cxnSp>
        <p:nvCxnSpPr>
          <p:cNvPr id="11" name="PA-19">
            <a:extLst>
              <a:ext uri="{FF2B5EF4-FFF2-40B4-BE49-F238E27FC236}">
                <a16:creationId xmlns:a16="http://schemas.microsoft.com/office/drawing/2014/main" id="{50420D3E-263E-40D8-9A9F-5544593655AE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 flipV="1">
            <a:off x="1293291" y="2868748"/>
            <a:ext cx="9217024" cy="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A-110">
            <a:extLst>
              <a:ext uri="{FF2B5EF4-FFF2-40B4-BE49-F238E27FC236}">
                <a16:creationId xmlns:a16="http://schemas.microsoft.com/office/drawing/2014/main" id="{892B0341-215B-4253-AFCF-A728DABF54F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293290" y="3104914"/>
            <a:ext cx="93691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000" dirty="0">
                <a:solidFill>
                  <a:srgbClr val="000000"/>
                </a:solidFill>
                <a:cs typeface="+mn-ea"/>
                <a:sym typeface="+mn-lt"/>
              </a:rPr>
              <a:t>治国必先治党，治党务必从严。在十九届中央纪委三次全会上，习主席从党的政治建设高度提出要力戒形式主义、官僚主义。近期印发的</a:t>
            </a:r>
            <a:r>
              <a:rPr lang="en-US" altLang="zh-CN" sz="2000" dirty="0">
                <a:solidFill>
                  <a:srgbClr val="000000"/>
                </a:solidFill>
                <a:cs typeface="+mn-ea"/>
                <a:sym typeface="+mn-lt"/>
              </a:rPr>
              <a:t>《</a:t>
            </a:r>
            <a:r>
              <a:rPr lang="zh-CN" altLang="en-US" sz="2000" dirty="0">
                <a:solidFill>
                  <a:srgbClr val="000000"/>
                </a:solidFill>
                <a:cs typeface="+mn-ea"/>
                <a:sym typeface="+mn-lt"/>
              </a:rPr>
              <a:t>中共中央关于加强党的政治建设的意见</a:t>
            </a:r>
            <a:r>
              <a:rPr lang="en-US" altLang="zh-CN" sz="2000" dirty="0">
                <a:solidFill>
                  <a:srgbClr val="000000"/>
                </a:solidFill>
                <a:cs typeface="+mn-ea"/>
                <a:sym typeface="+mn-lt"/>
              </a:rPr>
              <a:t>》</a:t>
            </a:r>
            <a:r>
              <a:rPr lang="zh-CN" altLang="en-US" sz="2000" dirty="0">
                <a:solidFill>
                  <a:srgbClr val="000000"/>
                </a:solidFill>
                <a:cs typeface="+mn-ea"/>
                <a:sym typeface="+mn-lt"/>
              </a:rPr>
              <a:t>强调“坚决反对‘四风’特别是形式主义、官僚主义”，为新的时代条件下我们党破 除形式主义、官僚主义顽瘴痼疾指明了方向。</a:t>
            </a:r>
          </a:p>
        </p:txBody>
      </p:sp>
      <p:sp>
        <p:nvSpPr>
          <p:cNvPr id="18" name="PA-111">
            <a:extLst>
              <a:ext uri="{FF2B5EF4-FFF2-40B4-BE49-F238E27FC236}">
                <a16:creationId xmlns:a16="http://schemas.microsoft.com/office/drawing/2014/main" id="{CE060FC7-CDC7-4768-8F07-8F6DDCBDE58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79376" y="2456817"/>
            <a:ext cx="3600400" cy="549193"/>
          </a:xfrm>
          <a:prstGeom prst="rect">
            <a:avLst/>
          </a:prstGeom>
          <a:solidFill>
            <a:srgbClr val="C00000"/>
          </a:solidFill>
        </p:spPr>
        <p:txBody>
          <a:bodyPr wrap="square" lIns="117164" tIns="58581" rIns="117164" bIns="5858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kern="300" dirty="0">
                <a:solidFill>
                  <a:schemeClr val="bg1"/>
                </a:solidFill>
                <a:cs typeface="+mn-ea"/>
                <a:sym typeface="+mn-lt"/>
              </a:rPr>
              <a:t>前   言</a:t>
            </a: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/PREFACE</a:t>
            </a:r>
            <a:endParaRPr lang="en-GB" altLang="zh-CN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9" name="PA-112">
            <a:extLst>
              <a:ext uri="{FF2B5EF4-FFF2-40B4-BE49-F238E27FC236}">
                <a16:creationId xmlns:a16="http://schemas.microsoft.com/office/drawing/2014/main" id="{85E5B3CE-1E87-46DE-A63E-553F9975ED5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735" y="2092107"/>
            <a:ext cx="3805975" cy="1052632"/>
          </a:xfrm>
          <a:prstGeom prst="rect">
            <a:avLst/>
          </a:prstGeom>
        </p:spPr>
      </p:pic>
      <p:pic>
        <p:nvPicPr>
          <p:cNvPr id="21" name="PA-113" descr="图片包含 树, 建筑物&#10;&#10;描述已自动生成">
            <a:extLst>
              <a:ext uri="{FF2B5EF4-FFF2-40B4-BE49-F238E27FC236}">
                <a16:creationId xmlns:a16="http://schemas.microsoft.com/office/drawing/2014/main" id="{819299F5-1ADE-4993-90FD-34AB1B31C42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00486"/>
            <a:ext cx="4297680" cy="1857514"/>
          </a:xfrm>
          <a:prstGeom prst="rect">
            <a:avLst/>
          </a:prstGeom>
        </p:spPr>
      </p:pic>
      <p:pic>
        <p:nvPicPr>
          <p:cNvPr id="23" name="PA-114">
            <a:extLst>
              <a:ext uri="{FF2B5EF4-FFF2-40B4-BE49-F238E27FC236}">
                <a16:creationId xmlns:a16="http://schemas.microsoft.com/office/drawing/2014/main" id="{2FA59826-DE3F-4090-B537-43D2295F3BDD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521125" y="1971040"/>
            <a:ext cx="3670875" cy="488696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097917" y="181069"/>
            <a:ext cx="17835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smtClean="0">
                <a:solidFill>
                  <a:srgbClr val="FEFEFD"/>
                </a:solidFill>
              </a:rPr>
              <a:t>https://www.PPT818.com/</a:t>
            </a:r>
            <a:endParaRPr lang="zh-CN" altLang="en-US" sz="1050" dirty="0">
              <a:solidFill>
                <a:srgbClr val="FEFE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76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6="http://schemas.microsoft.com/office/drawing/2014/main" xmlns:a14="http://schemas.microsoft.com/office/drawing/2010/main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-1187">
            <a:extLst>
              <a:ext uri="{FF2B5EF4-FFF2-40B4-BE49-F238E27FC236}">
                <a16:creationId xmlns:a16="http://schemas.microsoft.com/office/drawing/2014/main" id="{B50AA166-95CE-479F-BC87-4F31F253A70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635751" y="453248"/>
            <a:ext cx="67211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8936">
              <a:spcAft>
                <a:spcPts val="1000"/>
              </a:spcAft>
            </a:pPr>
            <a:r>
              <a:rPr lang="zh-CN" altLang="en-US" sz="3200" dirty="0">
                <a:solidFill>
                  <a:srgbClr val="C00000"/>
                </a:solidFill>
                <a:cs typeface="+mn-ea"/>
                <a:sym typeface="+mn-lt"/>
              </a:rPr>
              <a:t>打牢党的政治建设的队伍基础</a:t>
            </a:r>
          </a:p>
        </p:txBody>
      </p:sp>
      <p:sp>
        <p:nvSpPr>
          <p:cNvPr id="14" name="PA-1188">
            <a:extLst>
              <a:ext uri="{FF2B5EF4-FFF2-40B4-BE49-F238E27FC236}">
                <a16:creationId xmlns:a16="http://schemas.microsoft.com/office/drawing/2014/main" id="{16A0AABC-5AB3-48D7-A00B-9A3D7E2539C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026095" y="2033972"/>
            <a:ext cx="5245100" cy="322068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PA-1189">
            <a:extLst>
              <a:ext uri="{FF2B5EF4-FFF2-40B4-BE49-F238E27FC236}">
                <a16:creationId xmlns:a16="http://schemas.microsoft.com/office/drawing/2014/main" id="{9CA2098A-E075-463B-971E-C43112D8336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429938" y="2058111"/>
            <a:ext cx="44628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ctr">
              <a:spcAft>
                <a:spcPts val="1200"/>
              </a:spcAft>
            </a:pPr>
            <a:r>
              <a:rPr lang="zh-CN" altLang="en-US" sz="2800" dirty="0">
                <a:solidFill>
                  <a:srgbClr val="C00000"/>
                </a:solidFill>
                <a:cs typeface="+mn-ea"/>
                <a:sym typeface="+mn-lt"/>
              </a:rPr>
              <a:t>加强党的政治建设</a:t>
            </a:r>
          </a:p>
        </p:txBody>
      </p:sp>
      <p:sp>
        <p:nvSpPr>
          <p:cNvPr id="16" name="PA-1190">
            <a:extLst>
              <a:ext uri="{FF2B5EF4-FFF2-40B4-BE49-F238E27FC236}">
                <a16:creationId xmlns:a16="http://schemas.microsoft.com/office/drawing/2014/main" id="{69AEED9D-ACE0-4227-873C-056386F6285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038795" y="2033971"/>
            <a:ext cx="172547" cy="571500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7" name="PA-1191">
            <a:extLst>
              <a:ext uri="{FF2B5EF4-FFF2-40B4-BE49-F238E27FC236}">
                <a16:creationId xmlns:a16="http://schemas.microsoft.com/office/drawing/2014/main" id="{A7A75182-2052-40CF-8F51-CAE84CCC896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105" y="1892823"/>
            <a:ext cx="4656481" cy="3502986"/>
          </a:xfrm>
          <a:prstGeom prst="rect">
            <a:avLst/>
          </a:prstGeom>
        </p:spPr>
      </p:pic>
      <p:sp>
        <p:nvSpPr>
          <p:cNvPr id="7" name="PA-1192">
            <a:extLst>
              <a:ext uri="{FF2B5EF4-FFF2-40B4-BE49-F238E27FC236}">
                <a16:creationId xmlns:a16="http://schemas.microsoft.com/office/drawing/2014/main" id="{479EAD05-FFB8-4739-85DA-D70D60F9C81B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268665" y="2901787"/>
            <a:ext cx="4785360" cy="20774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关键是要提高各级各类组织和党员干部的政治能力。党的政治建设离不开党员干部队伍建设，党员干部队伍的先进性、纯洁性，直接影响和决定着党的政治建设成效，抓好队伍建设，对进一步加强党的政治建设具有十分重要的意义。</a:t>
            </a:r>
          </a:p>
        </p:txBody>
      </p:sp>
      <p:sp>
        <p:nvSpPr>
          <p:cNvPr id="18" name="PA-1193">
            <a:extLst>
              <a:ext uri="{FF2B5EF4-FFF2-40B4-BE49-F238E27FC236}">
                <a16:creationId xmlns:a16="http://schemas.microsoft.com/office/drawing/2014/main" id="{D6C905E5-2A07-4AFF-A9A0-9FE1E2E87C9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1111348" y="2033971"/>
            <a:ext cx="172547" cy="571500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408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6="http://schemas.microsoft.com/office/drawing/2014/main" xmlns:a14="http://schemas.microsoft.com/office/drawing/2010/main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-1194">
            <a:extLst>
              <a:ext uri="{FF2B5EF4-FFF2-40B4-BE49-F238E27FC236}">
                <a16:creationId xmlns:a16="http://schemas.microsoft.com/office/drawing/2014/main" id="{B50AA166-95CE-479F-BC87-4F31F253A70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635751" y="453248"/>
            <a:ext cx="67211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8936">
              <a:spcAft>
                <a:spcPts val="1000"/>
              </a:spcAft>
            </a:pPr>
            <a:r>
              <a:rPr lang="zh-CN" altLang="en-US" sz="3200" dirty="0">
                <a:solidFill>
                  <a:srgbClr val="C00000"/>
                </a:solidFill>
                <a:cs typeface="+mn-ea"/>
                <a:sym typeface="+mn-lt"/>
              </a:rPr>
              <a:t>打牢党的政治建设的队伍基础</a:t>
            </a:r>
          </a:p>
        </p:txBody>
      </p:sp>
      <p:sp>
        <p:nvSpPr>
          <p:cNvPr id="13" name="PA-1195">
            <a:extLst>
              <a:ext uri="{FF2B5EF4-FFF2-40B4-BE49-F238E27FC236}">
                <a16:creationId xmlns:a16="http://schemas.microsoft.com/office/drawing/2014/main" id="{23196458-0DD8-4AA0-9BE5-8AC53E9ADC5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75930" y="1985427"/>
            <a:ext cx="8476343" cy="1422401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zh-CN" altLang="en-US" sz="5000" kern="0">
              <a:solidFill>
                <a:srgbClr val="FFF9EF"/>
              </a:solidFill>
              <a:cs typeface="+mn-ea"/>
              <a:sym typeface="+mn-lt"/>
            </a:endParaRPr>
          </a:p>
        </p:txBody>
      </p:sp>
      <p:sp>
        <p:nvSpPr>
          <p:cNvPr id="14" name="PA-1196">
            <a:extLst>
              <a:ext uri="{FF2B5EF4-FFF2-40B4-BE49-F238E27FC236}">
                <a16:creationId xmlns:a16="http://schemas.microsoft.com/office/drawing/2014/main" id="{44FE097E-676E-4C4B-B64D-F441F0191A3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342593" y="2213649"/>
            <a:ext cx="6532558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500" b="1" dirty="0">
                <a:solidFill>
                  <a:schemeClr val="bg1"/>
                </a:solidFill>
                <a:cs typeface="+mn-ea"/>
                <a:sym typeface="+mn-lt"/>
              </a:rPr>
              <a:t>要把队伍建设“牢”</a:t>
            </a:r>
          </a:p>
        </p:txBody>
      </p:sp>
      <p:sp>
        <p:nvSpPr>
          <p:cNvPr id="15" name="PA-1197">
            <a:extLst>
              <a:ext uri="{FF2B5EF4-FFF2-40B4-BE49-F238E27FC236}">
                <a16:creationId xmlns:a16="http://schemas.microsoft.com/office/drawing/2014/main" id="{85003570-01C8-41B1-A945-AEFFA54696C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75929" y="3767190"/>
            <a:ext cx="10387197" cy="1948106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6" name="PA-1198">
            <a:extLst>
              <a:ext uri="{FF2B5EF4-FFF2-40B4-BE49-F238E27FC236}">
                <a16:creationId xmlns:a16="http://schemas.microsoft.com/office/drawing/2014/main" id="{B3C636A5-5139-45A3-8C09-0ECF14675A16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857069" y="3807161"/>
            <a:ext cx="10195204" cy="186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vert="horz" wrap="square" lIns="67015" tIns="33508" rIns="67015" bIns="33508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algn="just" fontAlgn="base">
              <a:lnSpc>
                <a:spcPct val="130000"/>
              </a:lnSpc>
              <a:spcAft>
                <a:spcPct val="0"/>
              </a:spcAft>
            </a:pPr>
            <a:r>
              <a:rPr lang="zh-CN" altLang="en-US" sz="18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凝聚队伍需要一个坚强核心，全党必须坚决做到“两个维护”，拥护核心、跟随核心、捍卫核心，始终同以习近平同志为核心的党中央保持高度一致。凝聚队伍需要一个健全网络，要建立健全坚持和加强党的全面领导的制度体系，把党组织的触角延伸开来，把党的智慧输送出去，把党的力量凝聚起来，使党的领导更加巩固。凝聚队伍需要一套科学制度，要坚持民主集中制，坚持群众路线，广泛增进共识、凝聚力量，确保各项决策不脱离实际，经得起实践、人民和历史的检验。</a:t>
            </a:r>
          </a:p>
        </p:txBody>
      </p:sp>
      <p:pic>
        <p:nvPicPr>
          <p:cNvPr id="20" name="PA-1199">
            <a:extLst>
              <a:ext uri="{FF2B5EF4-FFF2-40B4-BE49-F238E27FC236}">
                <a16:creationId xmlns:a16="http://schemas.microsoft.com/office/drawing/2014/main" id="{36125414-BAAA-4303-9BCE-B1BC56CE581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0141" y="2022934"/>
            <a:ext cx="1865426" cy="1320148"/>
          </a:xfrm>
          <a:prstGeom prst="rect">
            <a:avLst/>
          </a:prstGeom>
        </p:spPr>
      </p:pic>
      <p:sp>
        <p:nvSpPr>
          <p:cNvPr id="21" name="PA-1200">
            <a:extLst>
              <a:ext uri="{FF2B5EF4-FFF2-40B4-BE49-F238E27FC236}">
                <a16:creationId xmlns:a16="http://schemas.microsoft.com/office/drawing/2014/main" id="{285C63E3-F7B0-498B-A1AE-A8CDA58662A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9871416" y="2256679"/>
            <a:ext cx="297180" cy="297180"/>
          </a:xfrm>
          <a:prstGeom prst="ellipse">
            <a:avLst/>
          </a:prstGeom>
          <a:solidFill>
            <a:srgbClr val="B0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PA-1201">
            <a:extLst>
              <a:ext uri="{FF2B5EF4-FFF2-40B4-BE49-F238E27FC236}">
                <a16:creationId xmlns:a16="http://schemas.microsoft.com/office/drawing/2014/main" id="{BE4CE42F-38DE-4785-9E35-D4C7FE90C0FF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757379" y="2312263"/>
            <a:ext cx="297180" cy="297180"/>
          </a:xfrm>
          <a:prstGeom prst="ellipse">
            <a:avLst/>
          </a:prstGeom>
          <a:solidFill>
            <a:srgbClr val="B0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PA-1202">
            <a:extLst>
              <a:ext uri="{FF2B5EF4-FFF2-40B4-BE49-F238E27FC236}">
                <a16:creationId xmlns:a16="http://schemas.microsoft.com/office/drawing/2014/main" id="{C5A84FEE-46EB-4F78-AE9A-6A1589A4C0D6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9696787" y="2416699"/>
            <a:ext cx="190290" cy="190290"/>
          </a:xfrm>
          <a:prstGeom prst="ellipse">
            <a:avLst/>
          </a:prstGeom>
          <a:solidFill>
            <a:srgbClr val="B0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390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6="http://schemas.microsoft.com/office/drawing/2014/main" xmlns:a14="http://schemas.microsoft.com/office/drawing/2010/main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-1203">
            <a:extLst>
              <a:ext uri="{FF2B5EF4-FFF2-40B4-BE49-F238E27FC236}">
                <a16:creationId xmlns:a16="http://schemas.microsoft.com/office/drawing/2014/main" id="{B50AA166-95CE-479F-BC87-4F31F253A70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635751" y="453248"/>
            <a:ext cx="67211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8936">
              <a:spcAft>
                <a:spcPts val="1000"/>
              </a:spcAft>
            </a:pPr>
            <a:r>
              <a:rPr lang="zh-CN" altLang="en-US" sz="3200" dirty="0">
                <a:solidFill>
                  <a:srgbClr val="C00000"/>
                </a:solidFill>
                <a:cs typeface="+mn-ea"/>
                <a:sym typeface="+mn-lt"/>
              </a:rPr>
              <a:t>打牢党的政治建设的队伍基础</a:t>
            </a:r>
          </a:p>
        </p:txBody>
      </p:sp>
      <p:grpSp>
        <p:nvGrpSpPr>
          <p:cNvPr id="13" name="PA-1204">
            <a:extLst>
              <a:ext uri="{FF2B5EF4-FFF2-40B4-BE49-F238E27FC236}">
                <a16:creationId xmlns:a16="http://schemas.microsoft.com/office/drawing/2014/main" id="{4A184A97-8F08-4DB0-8238-4829219E693E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2039494" y="2196768"/>
            <a:ext cx="8113011" cy="338511"/>
            <a:chOff x="879250" y="4095243"/>
            <a:chExt cx="8113011" cy="338511"/>
          </a:xfrm>
        </p:grpSpPr>
        <p:sp>
          <p:nvSpPr>
            <p:cNvPr id="14" name="PA-任意多边形 5">
              <a:extLst>
                <a:ext uri="{FF2B5EF4-FFF2-40B4-BE49-F238E27FC236}">
                  <a16:creationId xmlns:a16="http://schemas.microsoft.com/office/drawing/2014/main" id="{07EC254E-D303-48F5-B277-457AFC92C108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79250" y="4095243"/>
              <a:ext cx="404639" cy="310597"/>
            </a:xfrm>
            <a:custGeom>
              <a:avLst/>
              <a:gdLst/>
              <a:ahLst/>
              <a:cxnLst/>
              <a:rect l="l" t="t" r="r" b="b"/>
              <a:pathLst>
                <a:path w="90190" h="69229">
                  <a:moveTo>
                    <a:pt x="88851" y="24"/>
                  </a:moveTo>
                  <a:cubicBezTo>
                    <a:pt x="89744" y="321"/>
                    <a:pt x="90190" y="768"/>
                    <a:pt x="90190" y="1363"/>
                  </a:cubicBezTo>
                  <a:cubicBezTo>
                    <a:pt x="90190" y="2554"/>
                    <a:pt x="88107" y="4935"/>
                    <a:pt x="83940" y="8507"/>
                  </a:cubicBezTo>
                  <a:cubicBezTo>
                    <a:pt x="77986" y="13865"/>
                    <a:pt x="73522" y="18627"/>
                    <a:pt x="70545" y="22794"/>
                  </a:cubicBezTo>
                  <a:cubicBezTo>
                    <a:pt x="67568" y="26962"/>
                    <a:pt x="64890" y="32617"/>
                    <a:pt x="62508" y="39761"/>
                  </a:cubicBezTo>
                  <a:cubicBezTo>
                    <a:pt x="69652" y="39166"/>
                    <a:pt x="74563" y="40654"/>
                    <a:pt x="77242" y="44226"/>
                  </a:cubicBezTo>
                  <a:cubicBezTo>
                    <a:pt x="79921" y="47798"/>
                    <a:pt x="80963" y="51667"/>
                    <a:pt x="80368" y="55834"/>
                  </a:cubicBezTo>
                  <a:cubicBezTo>
                    <a:pt x="79772" y="60002"/>
                    <a:pt x="77986" y="63276"/>
                    <a:pt x="75010" y="65657"/>
                  </a:cubicBezTo>
                  <a:cubicBezTo>
                    <a:pt x="72033" y="68038"/>
                    <a:pt x="68759" y="69229"/>
                    <a:pt x="65187" y="69229"/>
                  </a:cubicBezTo>
                  <a:cubicBezTo>
                    <a:pt x="62806" y="69229"/>
                    <a:pt x="60127" y="68782"/>
                    <a:pt x="57150" y="67889"/>
                  </a:cubicBezTo>
                  <a:cubicBezTo>
                    <a:pt x="54174" y="66996"/>
                    <a:pt x="51942" y="64913"/>
                    <a:pt x="50453" y="61639"/>
                  </a:cubicBezTo>
                  <a:cubicBezTo>
                    <a:pt x="48965" y="58364"/>
                    <a:pt x="48221" y="54941"/>
                    <a:pt x="48221" y="51369"/>
                  </a:cubicBezTo>
                  <a:cubicBezTo>
                    <a:pt x="48221" y="48393"/>
                    <a:pt x="48965" y="44523"/>
                    <a:pt x="50453" y="39761"/>
                  </a:cubicBezTo>
                  <a:cubicBezTo>
                    <a:pt x="51942" y="34998"/>
                    <a:pt x="54918" y="29789"/>
                    <a:pt x="59383" y="24134"/>
                  </a:cubicBezTo>
                  <a:cubicBezTo>
                    <a:pt x="63848" y="18478"/>
                    <a:pt x="69652" y="12972"/>
                    <a:pt x="76796" y="7614"/>
                  </a:cubicBezTo>
                  <a:cubicBezTo>
                    <a:pt x="83940" y="2256"/>
                    <a:pt x="87958" y="-274"/>
                    <a:pt x="88851" y="24"/>
                  </a:cubicBezTo>
                  <a:close/>
                  <a:moveTo>
                    <a:pt x="40631" y="24"/>
                  </a:moveTo>
                  <a:cubicBezTo>
                    <a:pt x="41524" y="321"/>
                    <a:pt x="41970" y="768"/>
                    <a:pt x="41970" y="1363"/>
                  </a:cubicBezTo>
                  <a:cubicBezTo>
                    <a:pt x="41970" y="2554"/>
                    <a:pt x="39886" y="4935"/>
                    <a:pt x="35719" y="8507"/>
                  </a:cubicBezTo>
                  <a:cubicBezTo>
                    <a:pt x="29766" y="13865"/>
                    <a:pt x="25301" y="18627"/>
                    <a:pt x="22325" y="22794"/>
                  </a:cubicBezTo>
                  <a:cubicBezTo>
                    <a:pt x="19348" y="26962"/>
                    <a:pt x="16669" y="32617"/>
                    <a:pt x="14288" y="39761"/>
                  </a:cubicBezTo>
                  <a:cubicBezTo>
                    <a:pt x="21432" y="39166"/>
                    <a:pt x="26343" y="40654"/>
                    <a:pt x="29022" y="44226"/>
                  </a:cubicBezTo>
                  <a:cubicBezTo>
                    <a:pt x="31701" y="47798"/>
                    <a:pt x="32743" y="51667"/>
                    <a:pt x="32147" y="55834"/>
                  </a:cubicBezTo>
                  <a:cubicBezTo>
                    <a:pt x="31552" y="60002"/>
                    <a:pt x="29766" y="63276"/>
                    <a:pt x="26790" y="65657"/>
                  </a:cubicBezTo>
                  <a:cubicBezTo>
                    <a:pt x="23813" y="68038"/>
                    <a:pt x="20539" y="69229"/>
                    <a:pt x="16967" y="69229"/>
                  </a:cubicBezTo>
                  <a:cubicBezTo>
                    <a:pt x="14586" y="69229"/>
                    <a:pt x="11907" y="68782"/>
                    <a:pt x="8930" y="67889"/>
                  </a:cubicBezTo>
                  <a:cubicBezTo>
                    <a:pt x="5954" y="66996"/>
                    <a:pt x="3721" y="64913"/>
                    <a:pt x="2233" y="61639"/>
                  </a:cubicBezTo>
                  <a:cubicBezTo>
                    <a:pt x="745" y="58364"/>
                    <a:pt x="0" y="54941"/>
                    <a:pt x="0" y="51369"/>
                  </a:cubicBezTo>
                  <a:cubicBezTo>
                    <a:pt x="0" y="48393"/>
                    <a:pt x="745" y="44523"/>
                    <a:pt x="2233" y="39761"/>
                  </a:cubicBezTo>
                  <a:cubicBezTo>
                    <a:pt x="3721" y="34998"/>
                    <a:pt x="6698" y="29789"/>
                    <a:pt x="11163" y="24134"/>
                  </a:cubicBezTo>
                  <a:cubicBezTo>
                    <a:pt x="15627" y="18478"/>
                    <a:pt x="21432" y="12972"/>
                    <a:pt x="28575" y="7614"/>
                  </a:cubicBezTo>
                  <a:cubicBezTo>
                    <a:pt x="35719" y="2256"/>
                    <a:pt x="39738" y="-274"/>
                    <a:pt x="40631" y="2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16" name="PA-任意多边形 7">
              <a:extLst>
                <a:ext uri="{FF2B5EF4-FFF2-40B4-BE49-F238E27FC236}">
                  <a16:creationId xmlns:a16="http://schemas.microsoft.com/office/drawing/2014/main" id="{1EB2EEB3-93BE-458E-A10F-BBF85E1A98D9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10800000">
              <a:off x="8587622" y="4123157"/>
              <a:ext cx="404639" cy="310597"/>
            </a:xfrm>
            <a:custGeom>
              <a:avLst/>
              <a:gdLst/>
              <a:ahLst/>
              <a:cxnLst/>
              <a:rect l="l" t="t" r="r" b="b"/>
              <a:pathLst>
                <a:path w="90190" h="69229">
                  <a:moveTo>
                    <a:pt x="88851" y="24"/>
                  </a:moveTo>
                  <a:cubicBezTo>
                    <a:pt x="89744" y="321"/>
                    <a:pt x="90190" y="768"/>
                    <a:pt x="90190" y="1363"/>
                  </a:cubicBezTo>
                  <a:cubicBezTo>
                    <a:pt x="90190" y="2554"/>
                    <a:pt x="88107" y="4935"/>
                    <a:pt x="83940" y="8507"/>
                  </a:cubicBezTo>
                  <a:cubicBezTo>
                    <a:pt x="77986" y="13865"/>
                    <a:pt x="73522" y="18627"/>
                    <a:pt x="70545" y="22794"/>
                  </a:cubicBezTo>
                  <a:cubicBezTo>
                    <a:pt x="67568" y="26962"/>
                    <a:pt x="64890" y="32617"/>
                    <a:pt x="62508" y="39761"/>
                  </a:cubicBezTo>
                  <a:cubicBezTo>
                    <a:pt x="69652" y="39166"/>
                    <a:pt x="74563" y="40654"/>
                    <a:pt x="77242" y="44226"/>
                  </a:cubicBezTo>
                  <a:cubicBezTo>
                    <a:pt x="79921" y="47798"/>
                    <a:pt x="80963" y="51667"/>
                    <a:pt x="80368" y="55834"/>
                  </a:cubicBezTo>
                  <a:cubicBezTo>
                    <a:pt x="79772" y="60002"/>
                    <a:pt x="77986" y="63276"/>
                    <a:pt x="75010" y="65657"/>
                  </a:cubicBezTo>
                  <a:cubicBezTo>
                    <a:pt x="72033" y="68038"/>
                    <a:pt x="68759" y="69229"/>
                    <a:pt x="65187" y="69229"/>
                  </a:cubicBezTo>
                  <a:cubicBezTo>
                    <a:pt x="62806" y="69229"/>
                    <a:pt x="60127" y="68782"/>
                    <a:pt x="57150" y="67889"/>
                  </a:cubicBezTo>
                  <a:cubicBezTo>
                    <a:pt x="54174" y="66996"/>
                    <a:pt x="51942" y="64913"/>
                    <a:pt x="50453" y="61639"/>
                  </a:cubicBezTo>
                  <a:cubicBezTo>
                    <a:pt x="48965" y="58364"/>
                    <a:pt x="48221" y="54941"/>
                    <a:pt x="48221" y="51369"/>
                  </a:cubicBezTo>
                  <a:cubicBezTo>
                    <a:pt x="48221" y="48393"/>
                    <a:pt x="48965" y="44523"/>
                    <a:pt x="50453" y="39761"/>
                  </a:cubicBezTo>
                  <a:cubicBezTo>
                    <a:pt x="51942" y="34998"/>
                    <a:pt x="54918" y="29789"/>
                    <a:pt x="59383" y="24134"/>
                  </a:cubicBezTo>
                  <a:cubicBezTo>
                    <a:pt x="63848" y="18478"/>
                    <a:pt x="69652" y="12972"/>
                    <a:pt x="76796" y="7614"/>
                  </a:cubicBezTo>
                  <a:cubicBezTo>
                    <a:pt x="83940" y="2256"/>
                    <a:pt x="87958" y="-274"/>
                    <a:pt x="88851" y="24"/>
                  </a:cubicBezTo>
                  <a:close/>
                  <a:moveTo>
                    <a:pt x="40631" y="24"/>
                  </a:moveTo>
                  <a:cubicBezTo>
                    <a:pt x="41524" y="321"/>
                    <a:pt x="41970" y="768"/>
                    <a:pt x="41970" y="1363"/>
                  </a:cubicBezTo>
                  <a:cubicBezTo>
                    <a:pt x="41970" y="2554"/>
                    <a:pt x="39886" y="4935"/>
                    <a:pt x="35719" y="8507"/>
                  </a:cubicBezTo>
                  <a:cubicBezTo>
                    <a:pt x="29766" y="13865"/>
                    <a:pt x="25301" y="18627"/>
                    <a:pt x="22325" y="22794"/>
                  </a:cubicBezTo>
                  <a:cubicBezTo>
                    <a:pt x="19348" y="26962"/>
                    <a:pt x="16669" y="32617"/>
                    <a:pt x="14288" y="39761"/>
                  </a:cubicBezTo>
                  <a:cubicBezTo>
                    <a:pt x="21432" y="39166"/>
                    <a:pt x="26343" y="40654"/>
                    <a:pt x="29022" y="44226"/>
                  </a:cubicBezTo>
                  <a:cubicBezTo>
                    <a:pt x="31701" y="47798"/>
                    <a:pt x="32743" y="51667"/>
                    <a:pt x="32147" y="55834"/>
                  </a:cubicBezTo>
                  <a:cubicBezTo>
                    <a:pt x="31552" y="60002"/>
                    <a:pt x="29766" y="63276"/>
                    <a:pt x="26790" y="65657"/>
                  </a:cubicBezTo>
                  <a:cubicBezTo>
                    <a:pt x="23813" y="68038"/>
                    <a:pt x="20539" y="69229"/>
                    <a:pt x="16967" y="69229"/>
                  </a:cubicBezTo>
                  <a:cubicBezTo>
                    <a:pt x="14586" y="69229"/>
                    <a:pt x="11907" y="68782"/>
                    <a:pt x="8930" y="67889"/>
                  </a:cubicBezTo>
                  <a:cubicBezTo>
                    <a:pt x="5954" y="66996"/>
                    <a:pt x="3721" y="64913"/>
                    <a:pt x="2233" y="61639"/>
                  </a:cubicBezTo>
                  <a:cubicBezTo>
                    <a:pt x="745" y="58364"/>
                    <a:pt x="0" y="54941"/>
                    <a:pt x="0" y="51369"/>
                  </a:cubicBezTo>
                  <a:cubicBezTo>
                    <a:pt x="0" y="48393"/>
                    <a:pt x="745" y="44523"/>
                    <a:pt x="2233" y="39761"/>
                  </a:cubicBezTo>
                  <a:cubicBezTo>
                    <a:pt x="3721" y="34998"/>
                    <a:pt x="6698" y="29789"/>
                    <a:pt x="11163" y="24134"/>
                  </a:cubicBezTo>
                  <a:cubicBezTo>
                    <a:pt x="15627" y="18478"/>
                    <a:pt x="21432" y="12972"/>
                    <a:pt x="28575" y="7614"/>
                  </a:cubicBezTo>
                  <a:cubicBezTo>
                    <a:pt x="35719" y="2256"/>
                    <a:pt x="39738" y="-274"/>
                    <a:pt x="40631" y="2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7" name="PA-1205">
            <a:extLst>
              <a:ext uri="{FF2B5EF4-FFF2-40B4-BE49-F238E27FC236}">
                <a16:creationId xmlns:a16="http://schemas.microsoft.com/office/drawing/2014/main" id="{8A69A2DD-0BD1-4AD1-B9EF-BF9B9B2C2FD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375639" y="2970482"/>
            <a:ext cx="9440720" cy="2847570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8" name="PA-1206">
            <a:extLst>
              <a:ext uri="{FF2B5EF4-FFF2-40B4-BE49-F238E27FC236}">
                <a16:creationId xmlns:a16="http://schemas.microsoft.com/office/drawing/2014/main" id="{7B75719A-F0C8-4271-A9F9-3E41014A6A44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540723" y="3100086"/>
            <a:ext cx="9110552" cy="2588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vert="horz" wrap="square" lIns="67015" tIns="33508" rIns="67015" bIns="33508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algn="just" fontAlgn="base">
              <a:lnSpc>
                <a:spcPct val="130000"/>
              </a:lnSpc>
              <a:spcAft>
                <a:spcPct val="0"/>
              </a:spcAft>
            </a:pPr>
            <a:r>
              <a:rPr lang="zh-CN" altLang="en-US" sz="18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思想意志要“齐”，要用作为当代中国马克思主义、</a:t>
            </a:r>
            <a:r>
              <a:rPr lang="en-US" altLang="zh-CN" sz="18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21</a:t>
            </a:r>
            <a:r>
              <a:rPr lang="zh-CN" altLang="en-US" sz="18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世纪马克思主义的习近平新时代中国特色社会主义思想武装头脑，打造具有坚定共产主义信仰和较高马克思主义理论素养的党员队伍，确保队伍信念如磐、意志如铁。行动步调要“齐”，在推进伟大斗争、伟大工程、伟大事业、伟大梦想过程中，需要全党统一意志、统一行动、步调一致，听号令、听指挥，切实树牢“一盘棋”思想。精神状态要“齐”，要发展积极健康的党内政治文化，注重培育党员干部的政治气节、政治风骨，树立正确的世界观、人生观、价值观，有效解决党员队伍内部信仰不纯、理想不真、生态污染、文化腐朽等问题。</a:t>
            </a:r>
          </a:p>
        </p:txBody>
      </p:sp>
      <p:sp>
        <p:nvSpPr>
          <p:cNvPr id="20" name="PA-1207">
            <a:extLst>
              <a:ext uri="{FF2B5EF4-FFF2-40B4-BE49-F238E27FC236}">
                <a16:creationId xmlns:a16="http://schemas.microsoft.com/office/drawing/2014/main" id="{FF3547AD-E40A-4AE8-B9F6-3F32C149F7FB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3489173" y="2027489"/>
            <a:ext cx="5213652" cy="67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vert="horz" wrap="none" lIns="67015" tIns="33508" rIns="67015" bIns="33508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algn="ctr"/>
            <a:r>
              <a:rPr lang="zh-CN" altLang="en-US" sz="4400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要把队伍建设“齐”</a:t>
            </a:r>
          </a:p>
        </p:txBody>
      </p:sp>
    </p:spTree>
    <p:extLst>
      <p:ext uri="{BB962C8B-B14F-4D97-AF65-F5344CB8AC3E}">
        <p14:creationId xmlns:p14="http://schemas.microsoft.com/office/powerpoint/2010/main" val="320196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6="http://schemas.microsoft.com/office/drawing/2014/main" xmlns:a14="http://schemas.microsoft.com/office/drawing/2010/main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A-1208">
            <a:extLst>
              <a:ext uri="{FF2B5EF4-FFF2-40B4-BE49-F238E27FC236}">
                <a16:creationId xmlns:a16="http://schemas.microsoft.com/office/drawing/2014/main" id="{D71B57C8-6069-498C-B213-237399390DE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-51349" y="2125623"/>
            <a:ext cx="3966941" cy="685066"/>
          </a:xfrm>
          <a:custGeom>
            <a:avLst/>
            <a:gdLst>
              <a:gd name="connsiteX0" fmla="*/ 251642 w 3966941"/>
              <a:gd name="connsiteY0" fmla="*/ 0 h 685066"/>
              <a:gd name="connsiteX1" fmla="*/ 3624408 w 3966941"/>
              <a:gd name="connsiteY1" fmla="*/ 0 h 685066"/>
              <a:gd name="connsiteX2" fmla="*/ 3966941 w 3966941"/>
              <a:gd name="connsiteY2" fmla="*/ 342533 h 685066"/>
              <a:gd name="connsiteX3" fmla="*/ 3966940 w 3966941"/>
              <a:gd name="connsiteY3" fmla="*/ 342533 h 685066"/>
              <a:gd name="connsiteX4" fmla="*/ 3624407 w 3966941"/>
              <a:gd name="connsiteY4" fmla="*/ 685066 h 685066"/>
              <a:gd name="connsiteX5" fmla="*/ 742229 w 3966941"/>
              <a:gd name="connsiteY5" fmla="*/ 685065 h 685066"/>
              <a:gd name="connsiteX6" fmla="*/ 742229 w 3966941"/>
              <a:gd name="connsiteY6" fmla="*/ 683793 h 685066"/>
              <a:gd name="connsiteX7" fmla="*/ 170196 w 3966941"/>
              <a:gd name="connsiteY7" fmla="*/ 111760 h 685066"/>
              <a:gd name="connsiteX8" fmla="*/ 0 w 3966941"/>
              <a:gd name="connsiteY8" fmla="*/ 111760 h 685066"/>
              <a:gd name="connsiteX9" fmla="*/ 9435 w 3966941"/>
              <a:gd name="connsiteY9" fmla="*/ 100326 h 685066"/>
              <a:gd name="connsiteX10" fmla="*/ 251642 w 3966941"/>
              <a:gd name="connsiteY10" fmla="*/ 0 h 685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66941" h="685066">
                <a:moveTo>
                  <a:pt x="251642" y="0"/>
                </a:moveTo>
                <a:lnTo>
                  <a:pt x="3624408" y="0"/>
                </a:lnTo>
                <a:cubicBezTo>
                  <a:pt x="3813584" y="0"/>
                  <a:pt x="3966941" y="153357"/>
                  <a:pt x="3966941" y="342533"/>
                </a:cubicBezTo>
                <a:lnTo>
                  <a:pt x="3966940" y="342533"/>
                </a:lnTo>
                <a:cubicBezTo>
                  <a:pt x="3966940" y="531709"/>
                  <a:pt x="3813583" y="685066"/>
                  <a:pt x="3624407" y="685066"/>
                </a:cubicBezTo>
                <a:lnTo>
                  <a:pt x="742229" y="685065"/>
                </a:lnTo>
                <a:lnTo>
                  <a:pt x="742229" y="683793"/>
                </a:lnTo>
                <a:cubicBezTo>
                  <a:pt x="742229" y="367868"/>
                  <a:pt x="486121" y="111760"/>
                  <a:pt x="170196" y="111760"/>
                </a:cubicBezTo>
                <a:lnTo>
                  <a:pt x="0" y="111760"/>
                </a:lnTo>
                <a:lnTo>
                  <a:pt x="9435" y="100326"/>
                </a:lnTo>
                <a:cubicBezTo>
                  <a:pt x="71421" y="38339"/>
                  <a:pt x="157054" y="0"/>
                  <a:pt x="251642" y="0"/>
                </a:cubicBezTo>
                <a:close/>
              </a:path>
            </a:pathLst>
          </a:custGeom>
          <a:solidFill>
            <a:srgbClr val="C00000"/>
          </a:solidFill>
        </p:spPr>
        <p:txBody>
          <a:bodyPr wrap="square" anchor="ctr"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kern="0" dirty="0">
                <a:solidFill>
                  <a:prstClr val="white"/>
                </a:solidFill>
                <a:cs typeface="+mn-ea"/>
                <a:sym typeface="+mn-lt"/>
              </a:rPr>
              <a:t>        要把队伍建设“强”</a:t>
            </a:r>
          </a:p>
        </p:txBody>
      </p:sp>
      <p:sp>
        <p:nvSpPr>
          <p:cNvPr id="9" name="PA-1209">
            <a:extLst>
              <a:ext uri="{FF2B5EF4-FFF2-40B4-BE49-F238E27FC236}">
                <a16:creationId xmlns:a16="http://schemas.microsoft.com/office/drawing/2014/main" id="{B50AA166-95CE-479F-BC87-4F31F253A70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635751" y="453248"/>
            <a:ext cx="67211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8936">
              <a:spcAft>
                <a:spcPts val="1000"/>
              </a:spcAft>
            </a:pPr>
            <a:r>
              <a:rPr lang="zh-CN" altLang="en-US" sz="3200" dirty="0">
                <a:solidFill>
                  <a:srgbClr val="C00000"/>
                </a:solidFill>
                <a:cs typeface="+mn-ea"/>
                <a:sym typeface="+mn-lt"/>
              </a:rPr>
              <a:t>打牢党的政治建设的队伍基础</a:t>
            </a:r>
          </a:p>
        </p:txBody>
      </p:sp>
      <p:pic>
        <p:nvPicPr>
          <p:cNvPr id="35" name="PA-1210">
            <a:extLst>
              <a:ext uri="{FF2B5EF4-FFF2-40B4-BE49-F238E27FC236}">
                <a16:creationId xmlns:a16="http://schemas.microsoft.com/office/drawing/2014/main" id="{BFCF67D6-FC11-4B4A-ACA3-4FEB599EB29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401" b="3069"/>
          <a:stretch/>
        </p:blipFill>
        <p:spPr>
          <a:xfrm>
            <a:off x="-1611992" y="1857447"/>
            <a:ext cx="3822957" cy="5326374"/>
          </a:xfrm>
          <a:prstGeom prst="rect">
            <a:avLst/>
          </a:prstGeom>
        </p:spPr>
      </p:pic>
      <p:sp>
        <p:nvSpPr>
          <p:cNvPr id="37" name="PA-1211">
            <a:extLst>
              <a:ext uri="{FF2B5EF4-FFF2-40B4-BE49-F238E27FC236}">
                <a16:creationId xmlns:a16="http://schemas.microsoft.com/office/drawing/2014/main" id="{D03C3727-9679-4B47-8ED9-78A6B1C56BD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236697" y="1857447"/>
            <a:ext cx="7639185" cy="1754326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要“强”在政治能力上，切实加强党员领导干部政治能力训练和政治实践历练，切实提高把握方向、把握大势、把握全局的能力和辨别政治是非、保持政治定力、驾驭政治局面、防范政治风险的能力。要“强”在工作本领上，进入新时代，我们面临的世情、国情更复杂，新情况新问题层出不穷，唯有努力增强“八种本领”，进一步提升自身素质，才能有效地解决问题、促进发展。</a:t>
            </a:r>
          </a:p>
        </p:txBody>
      </p:sp>
      <p:sp>
        <p:nvSpPr>
          <p:cNvPr id="46" name="PA-1212">
            <a:extLst>
              <a:ext uri="{FF2B5EF4-FFF2-40B4-BE49-F238E27FC236}">
                <a16:creationId xmlns:a16="http://schemas.microsoft.com/office/drawing/2014/main" id="{01121457-0628-4937-9F25-FD9CB631A67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478433" y="4654722"/>
            <a:ext cx="2437159" cy="685065"/>
          </a:xfrm>
          <a:prstGeom prst="roundRect">
            <a:avLst>
              <a:gd name="adj" fmla="val 50000"/>
            </a:avLst>
          </a:prstGeom>
          <a:solidFill>
            <a:srgbClr val="C00000"/>
          </a:solidFill>
        </p:spPr>
        <p:txBody>
          <a:bodyPr wrap="none" anchor="ctr"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kern="0" dirty="0">
                <a:solidFill>
                  <a:prstClr val="white"/>
                </a:solidFill>
                <a:cs typeface="+mn-ea"/>
                <a:sym typeface="+mn-lt"/>
              </a:rPr>
              <a:t>要把队伍建设“清”</a:t>
            </a:r>
          </a:p>
        </p:txBody>
      </p:sp>
      <p:sp>
        <p:nvSpPr>
          <p:cNvPr id="47" name="PA-1213">
            <a:extLst>
              <a:ext uri="{FF2B5EF4-FFF2-40B4-BE49-F238E27FC236}">
                <a16:creationId xmlns:a16="http://schemas.microsoft.com/office/drawing/2014/main" id="{0939DFBD-DB23-42E2-B07D-79E373439647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236697" y="4205427"/>
            <a:ext cx="7639185" cy="1754326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队伍“清”要有制度保障，通过改革探索和制度创新，进一步强化不敢腐的震慑，扎紧不能腐的笼子，增强不想腐的自觉，巩固反腐败斗争压倒性胜利。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队伍“清”要经常清理，让党员干部经常接受政治体检，清除思想上、行动上的灰尘和污垢，增强政治免疫力，着力解决好政治意识不强、政治立场不稳、政治能力不足、政治行为不端等问题。</a:t>
            </a:r>
          </a:p>
        </p:txBody>
      </p:sp>
    </p:spTree>
    <p:extLst>
      <p:ext uri="{BB962C8B-B14F-4D97-AF65-F5344CB8AC3E}">
        <p14:creationId xmlns:p14="http://schemas.microsoft.com/office/powerpoint/2010/main" val="328261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6="http://schemas.microsoft.com/office/drawing/2014/main" xmlns:a14="http://schemas.microsoft.com/office/drawing/2010/main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6" grpId="0" animBg="1"/>
      <p:bldP spid="4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-1214">
            <a:extLst>
              <a:ext uri="{FF2B5EF4-FFF2-40B4-BE49-F238E27FC236}">
                <a16:creationId xmlns:a16="http://schemas.microsoft.com/office/drawing/2014/main" id="{7F6D8E51-24A6-4632-8A3F-EECFD0DE7049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207698" y="4370779"/>
            <a:ext cx="2480881" cy="348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9" tIns="45709" rIns="91419" bIns="45709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200" b="0" kern="0" dirty="0">
                <a:solidFill>
                  <a:srgbClr val="525252"/>
                </a:solidFill>
                <a:latin typeface="+mn-lt"/>
                <a:ea typeface="+mn-ea"/>
                <a:cs typeface="+mn-ea"/>
                <a:sym typeface="+mn-lt"/>
              </a:rPr>
              <a:t>主讲</a:t>
            </a:r>
            <a:r>
              <a:rPr lang="zh-CN" altLang="en-US" sz="2200" b="0" kern="0" dirty="0" smtClean="0">
                <a:solidFill>
                  <a:srgbClr val="525252"/>
                </a:solidFill>
                <a:latin typeface="+mn-lt"/>
                <a:ea typeface="+mn-ea"/>
                <a:cs typeface="+mn-ea"/>
                <a:sym typeface="+mn-lt"/>
              </a:rPr>
              <a:t>：某某党</a:t>
            </a:r>
            <a:r>
              <a:rPr lang="zh-CN" altLang="en-US" sz="2200" b="0" kern="0" dirty="0">
                <a:solidFill>
                  <a:srgbClr val="525252"/>
                </a:solidFill>
                <a:latin typeface="+mn-lt"/>
                <a:ea typeface="+mn-ea"/>
                <a:cs typeface="+mn-ea"/>
                <a:sym typeface="+mn-lt"/>
              </a:rPr>
              <a:t>支部</a:t>
            </a:r>
          </a:p>
        </p:txBody>
      </p:sp>
      <p:sp>
        <p:nvSpPr>
          <p:cNvPr id="7" name="PA-1215">
            <a:extLst>
              <a:ext uri="{FF2B5EF4-FFF2-40B4-BE49-F238E27FC236}">
                <a16:creationId xmlns:a16="http://schemas.microsoft.com/office/drawing/2014/main" id="{3B4A320C-5528-466A-9402-549F5D4D7B48}"/>
              </a:ext>
            </a:extLst>
          </p:cNvPr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4856232" y="4370779"/>
            <a:ext cx="351467" cy="352944"/>
          </a:xfrm>
          <a:custGeom>
            <a:avLst/>
            <a:gdLst>
              <a:gd name="T0" fmla="*/ 358 w 490"/>
              <a:gd name="T1" fmla="*/ 250 h 490"/>
              <a:gd name="T2" fmla="*/ 358 w 490"/>
              <a:gd name="T3" fmla="*/ 183 h 490"/>
              <a:gd name="T4" fmla="*/ 328 w 490"/>
              <a:gd name="T5" fmla="*/ 183 h 490"/>
              <a:gd name="T6" fmla="*/ 328 w 490"/>
              <a:gd name="T7" fmla="*/ 250 h 490"/>
              <a:gd name="T8" fmla="*/ 247 w 490"/>
              <a:gd name="T9" fmla="*/ 330 h 490"/>
              <a:gd name="T10" fmla="*/ 246 w 490"/>
              <a:gd name="T11" fmla="*/ 330 h 490"/>
              <a:gd name="T12" fmla="*/ 245 w 490"/>
              <a:gd name="T13" fmla="*/ 330 h 490"/>
              <a:gd name="T14" fmla="*/ 245 w 490"/>
              <a:gd name="T15" fmla="*/ 330 h 490"/>
              <a:gd name="T16" fmla="*/ 243 w 490"/>
              <a:gd name="T17" fmla="*/ 330 h 490"/>
              <a:gd name="T18" fmla="*/ 162 w 490"/>
              <a:gd name="T19" fmla="*/ 250 h 490"/>
              <a:gd name="T20" fmla="*/ 162 w 490"/>
              <a:gd name="T21" fmla="*/ 183 h 490"/>
              <a:gd name="T22" fmla="*/ 132 w 490"/>
              <a:gd name="T23" fmla="*/ 183 h 490"/>
              <a:gd name="T24" fmla="*/ 132 w 490"/>
              <a:gd name="T25" fmla="*/ 250 h 490"/>
              <a:gd name="T26" fmla="*/ 227 w 490"/>
              <a:gd name="T27" fmla="*/ 359 h 490"/>
              <a:gd name="T28" fmla="*/ 227 w 490"/>
              <a:gd name="T29" fmla="*/ 407 h 490"/>
              <a:gd name="T30" fmla="*/ 160 w 490"/>
              <a:gd name="T31" fmla="*/ 426 h 490"/>
              <a:gd name="T32" fmla="*/ 331 w 490"/>
              <a:gd name="T33" fmla="*/ 426 h 490"/>
              <a:gd name="T34" fmla="*/ 263 w 490"/>
              <a:gd name="T35" fmla="*/ 407 h 490"/>
              <a:gd name="T36" fmla="*/ 263 w 490"/>
              <a:gd name="T37" fmla="*/ 360 h 490"/>
              <a:gd name="T38" fmla="*/ 358 w 490"/>
              <a:gd name="T39" fmla="*/ 250 h 490"/>
              <a:gd name="T40" fmla="*/ 244 w 490"/>
              <a:gd name="T41" fmla="*/ 302 h 490"/>
              <a:gd name="T42" fmla="*/ 245 w 490"/>
              <a:gd name="T43" fmla="*/ 302 h 490"/>
              <a:gd name="T44" fmla="*/ 246 w 490"/>
              <a:gd name="T45" fmla="*/ 302 h 490"/>
              <a:gd name="T46" fmla="*/ 300 w 490"/>
              <a:gd name="T47" fmla="*/ 248 h 490"/>
              <a:gd name="T48" fmla="*/ 300 w 490"/>
              <a:gd name="T49" fmla="*/ 118 h 490"/>
              <a:gd name="T50" fmla="*/ 246 w 490"/>
              <a:gd name="T51" fmla="*/ 64 h 490"/>
              <a:gd name="T52" fmla="*/ 245 w 490"/>
              <a:gd name="T53" fmla="*/ 64 h 490"/>
              <a:gd name="T54" fmla="*/ 244 w 490"/>
              <a:gd name="T55" fmla="*/ 64 h 490"/>
              <a:gd name="T56" fmla="*/ 190 w 490"/>
              <a:gd name="T57" fmla="*/ 118 h 490"/>
              <a:gd name="T58" fmla="*/ 190 w 490"/>
              <a:gd name="T59" fmla="*/ 248 h 490"/>
              <a:gd name="T60" fmla="*/ 244 w 490"/>
              <a:gd name="T61" fmla="*/ 302 h 490"/>
              <a:gd name="T62" fmla="*/ 245 w 490"/>
              <a:gd name="T63" fmla="*/ 0 h 490"/>
              <a:gd name="T64" fmla="*/ 490 w 490"/>
              <a:gd name="T65" fmla="*/ 245 h 490"/>
              <a:gd name="T66" fmla="*/ 245 w 490"/>
              <a:gd name="T67" fmla="*/ 490 h 490"/>
              <a:gd name="T68" fmla="*/ 0 w 490"/>
              <a:gd name="T69" fmla="*/ 245 h 490"/>
              <a:gd name="T70" fmla="*/ 245 w 490"/>
              <a:gd name="T7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0" h="490">
                <a:moveTo>
                  <a:pt x="358" y="250"/>
                </a:moveTo>
                <a:lnTo>
                  <a:pt x="358" y="183"/>
                </a:lnTo>
                <a:cubicBezTo>
                  <a:pt x="358" y="165"/>
                  <a:pt x="328" y="164"/>
                  <a:pt x="328" y="183"/>
                </a:cubicBezTo>
                <a:lnTo>
                  <a:pt x="328" y="250"/>
                </a:lnTo>
                <a:cubicBezTo>
                  <a:pt x="328" y="294"/>
                  <a:pt x="292" y="330"/>
                  <a:pt x="247" y="330"/>
                </a:cubicBezTo>
                <a:cubicBezTo>
                  <a:pt x="247" y="330"/>
                  <a:pt x="246" y="330"/>
                  <a:pt x="246" y="330"/>
                </a:cubicBezTo>
                <a:lnTo>
                  <a:pt x="245" y="330"/>
                </a:lnTo>
                <a:lnTo>
                  <a:pt x="245" y="330"/>
                </a:lnTo>
                <a:cubicBezTo>
                  <a:pt x="244" y="330"/>
                  <a:pt x="244" y="330"/>
                  <a:pt x="243" y="330"/>
                </a:cubicBezTo>
                <a:cubicBezTo>
                  <a:pt x="198" y="330"/>
                  <a:pt x="162" y="294"/>
                  <a:pt x="162" y="250"/>
                </a:cubicBezTo>
                <a:lnTo>
                  <a:pt x="162" y="183"/>
                </a:lnTo>
                <a:cubicBezTo>
                  <a:pt x="162" y="165"/>
                  <a:pt x="132" y="164"/>
                  <a:pt x="132" y="183"/>
                </a:cubicBezTo>
                <a:cubicBezTo>
                  <a:pt x="132" y="192"/>
                  <a:pt x="132" y="250"/>
                  <a:pt x="132" y="250"/>
                </a:cubicBezTo>
                <a:cubicBezTo>
                  <a:pt x="132" y="306"/>
                  <a:pt x="173" y="352"/>
                  <a:pt x="227" y="359"/>
                </a:cubicBezTo>
                <a:lnTo>
                  <a:pt x="227" y="407"/>
                </a:lnTo>
                <a:lnTo>
                  <a:pt x="160" y="426"/>
                </a:lnTo>
                <a:lnTo>
                  <a:pt x="331" y="426"/>
                </a:lnTo>
                <a:lnTo>
                  <a:pt x="263" y="407"/>
                </a:lnTo>
                <a:lnTo>
                  <a:pt x="263" y="360"/>
                </a:lnTo>
                <a:cubicBezTo>
                  <a:pt x="317" y="352"/>
                  <a:pt x="358" y="306"/>
                  <a:pt x="358" y="250"/>
                </a:cubicBezTo>
                <a:close/>
                <a:moveTo>
                  <a:pt x="244" y="302"/>
                </a:moveTo>
                <a:cubicBezTo>
                  <a:pt x="244" y="302"/>
                  <a:pt x="245" y="302"/>
                  <a:pt x="245" y="302"/>
                </a:cubicBezTo>
                <a:cubicBezTo>
                  <a:pt x="245" y="302"/>
                  <a:pt x="246" y="302"/>
                  <a:pt x="246" y="302"/>
                </a:cubicBezTo>
                <a:cubicBezTo>
                  <a:pt x="276" y="302"/>
                  <a:pt x="300" y="278"/>
                  <a:pt x="300" y="248"/>
                </a:cubicBezTo>
                <a:lnTo>
                  <a:pt x="300" y="118"/>
                </a:lnTo>
                <a:cubicBezTo>
                  <a:pt x="300" y="88"/>
                  <a:pt x="276" y="64"/>
                  <a:pt x="246" y="64"/>
                </a:cubicBezTo>
                <a:cubicBezTo>
                  <a:pt x="246" y="64"/>
                  <a:pt x="245" y="64"/>
                  <a:pt x="245" y="64"/>
                </a:cubicBezTo>
                <a:cubicBezTo>
                  <a:pt x="245" y="64"/>
                  <a:pt x="244" y="64"/>
                  <a:pt x="244" y="64"/>
                </a:cubicBezTo>
                <a:cubicBezTo>
                  <a:pt x="214" y="64"/>
                  <a:pt x="190" y="88"/>
                  <a:pt x="190" y="118"/>
                </a:cubicBezTo>
                <a:lnTo>
                  <a:pt x="190" y="248"/>
                </a:lnTo>
                <a:cubicBezTo>
                  <a:pt x="190" y="278"/>
                  <a:pt x="214" y="302"/>
                  <a:pt x="244" y="302"/>
                </a:cubicBezTo>
                <a:close/>
                <a:moveTo>
                  <a:pt x="245" y="0"/>
                </a:moveTo>
                <a:cubicBezTo>
                  <a:pt x="381" y="0"/>
                  <a:pt x="490" y="110"/>
                  <a:pt x="490" y="245"/>
                </a:cubicBezTo>
                <a:cubicBezTo>
                  <a:pt x="490" y="381"/>
                  <a:pt x="381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91419" tIns="45709" rIns="91419" bIns="45709" numCol="1" anchor="t" anchorCtr="0" compatLnSpc="1"/>
          <a:lstStyle/>
          <a:p>
            <a:pPr defTabSz="913765">
              <a:defRPr/>
            </a:pPr>
            <a:endParaRPr lang="zh-CN" altLang="en-US" kern="0">
              <a:solidFill>
                <a:srgbClr val="C00000">
                  <a:lumMod val="95000"/>
                  <a:lumOff val="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PA-1216">
            <a:extLst>
              <a:ext uri="{FF2B5EF4-FFF2-40B4-BE49-F238E27FC236}">
                <a16:creationId xmlns:a16="http://schemas.microsoft.com/office/drawing/2014/main" id="{774B02B3-C791-44C5-98F7-103F984393D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746704" y="3851602"/>
            <a:ext cx="8698591" cy="400110"/>
          </a:xfrm>
          <a:prstGeom prst="rect">
            <a:avLst/>
          </a:prstGeom>
          <a:effectLst>
            <a:glow rad="63500">
              <a:srgbClr val="FFC000">
                <a:satMod val="175000"/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pPr lvl="0" algn="ctr"/>
            <a:r>
              <a:rPr lang="zh-CN" altLang="en-US" sz="2000" dirty="0">
                <a:solidFill>
                  <a:srgbClr val="000000"/>
                </a:solidFill>
                <a:cs typeface="+mn-ea"/>
                <a:sym typeface="+mn-lt"/>
              </a:rPr>
              <a:t>中共中央办公厅近期印发的</a:t>
            </a:r>
            <a:r>
              <a:rPr lang="en-US" altLang="zh-CN" sz="2000" dirty="0">
                <a:solidFill>
                  <a:srgbClr val="000000"/>
                </a:solidFill>
                <a:cs typeface="+mn-ea"/>
                <a:sym typeface="+mn-lt"/>
              </a:rPr>
              <a:t>《</a:t>
            </a:r>
            <a:r>
              <a:rPr lang="zh-CN" altLang="en-US" sz="2000" dirty="0">
                <a:solidFill>
                  <a:srgbClr val="000000"/>
                </a:solidFill>
                <a:cs typeface="+mn-ea"/>
                <a:sym typeface="+mn-lt"/>
              </a:rPr>
              <a:t>中共中央关于加强党的政治建设的意见</a:t>
            </a:r>
            <a:r>
              <a:rPr lang="en-US" altLang="zh-CN" sz="2000" dirty="0">
                <a:solidFill>
                  <a:srgbClr val="000000"/>
                </a:solidFill>
                <a:cs typeface="+mn-ea"/>
                <a:sym typeface="+mn-lt"/>
              </a:rPr>
              <a:t>》</a:t>
            </a:r>
            <a:endParaRPr lang="zh-CN" altLang="en-US" sz="20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" name="PA-1217">
            <a:extLst>
              <a:ext uri="{FF2B5EF4-FFF2-40B4-BE49-F238E27FC236}">
                <a16:creationId xmlns:a16="http://schemas.microsoft.com/office/drawing/2014/main" id="{B5D1E250-B582-4B3C-B49C-54305F368B9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564539" y="-88971"/>
            <a:ext cx="2166957" cy="1084651"/>
          </a:xfrm>
          <a:prstGeom prst="roundRect">
            <a:avLst>
              <a:gd name="adj" fmla="val 8691"/>
            </a:avLst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zh-CN" altLang="en-US" sz="2400" b="1" kern="0" dirty="0">
                <a:solidFill>
                  <a:prstClr val="white"/>
                </a:solidFill>
                <a:cs typeface="+mn-ea"/>
                <a:sym typeface="+mn-lt"/>
              </a:rPr>
              <a:t>十九届中央</a:t>
            </a:r>
            <a:endParaRPr lang="en-US" altLang="zh-CN" sz="2400" b="1" kern="0" dirty="0">
              <a:solidFill>
                <a:prstClr val="white"/>
              </a:solidFill>
              <a:cs typeface="+mn-ea"/>
              <a:sym typeface="+mn-lt"/>
            </a:endParaRPr>
          </a:p>
          <a:p>
            <a:pPr algn="ctr">
              <a:defRPr/>
            </a:pPr>
            <a:r>
              <a:rPr lang="zh-CN" altLang="en-US" sz="2400" b="1" kern="0" dirty="0">
                <a:solidFill>
                  <a:prstClr val="white"/>
                </a:solidFill>
                <a:cs typeface="+mn-ea"/>
                <a:sym typeface="+mn-lt"/>
              </a:rPr>
              <a:t>纪委三次全会</a:t>
            </a:r>
          </a:p>
        </p:txBody>
      </p:sp>
      <p:sp>
        <p:nvSpPr>
          <p:cNvPr id="19" name="PA-1218">
            <a:extLst>
              <a:ext uri="{FF2B5EF4-FFF2-40B4-BE49-F238E27FC236}">
                <a16:creationId xmlns:a16="http://schemas.microsoft.com/office/drawing/2014/main" id="{53C8FD56-D07E-4398-8CD0-7E6BB4D97234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964099" y="1815001"/>
            <a:ext cx="826380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000" dirty="0">
                <a:gradFill>
                  <a:gsLst>
                    <a:gs pos="54000">
                      <a:srgbClr val="C00000"/>
                    </a:gs>
                    <a:gs pos="100000">
                      <a:srgbClr val="FFC000"/>
                    </a:gs>
                  </a:gsLst>
                  <a:lin ang="180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宋简" panose="02010609000101010101" pitchFamily="49" charset="-122"/>
                <a:ea typeface="汉仪大宋简" panose="02010609000101010101" pitchFamily="49" charset="-122"/>
                <a:cs typeface="+mn-ea"/>
                <a:sym typeface="+mn-lt"/>
              </a:rPr>
              <a:t>感谢聆听</a:t>
            </a:r>
            <a:endParaRPr lang="en-US" altLang="zh-CN" sz="6000" dirty="0">
              <a:gradFill>
                <a:gsLst>
                  <a:gs pos="54000">
                    <a:srgbClr val="C00000"/>
                  </a:gs>
                  <a:gs pos="100000">
                    <a:srgbClr val="FFC000"/>
                  </a:gs>
                </a:gsLst>
                <a:lin ang="180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大宋简" panose="02010609000101010101" pitchFamily="49" charset="-122"/>
              <a:ea typeface="汉仪大宋简" panose="02010609000101010101" pitchFamily="49" charset="-122"/>
              <a:cs typeface="+mn-ea"/>
              <a:sym typeface="+mn-lt"/>
            </a:endParaRPr>
          </a:p>
          <a:p>
            <a:pPr algn="ctr"/>
            <a:r>
              <a:rPr lang="zh-CN" altLang="en-US" sz="6000" dirty="0">
                <a:gradFill>
                  <a:gsLst>
                    <a:gs pos="54000">
                      <a:srgbClr val="C00000"/>
                    </a:gs>
                    <a:gs pos="100000">
                      <a:srgbClr val="FFC000"/>
                    </a:gs>
                  </a:gsLst>
                  <a:lin ang="180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宋简" panose="02010609000101010101" pitchFamily="49" charset="-122"/>
                <a:ea typeface="汉仪大宋简" panose="02010609000101010101" pitchFamily="49" charset="-122"/>
                <a:cs typeface="+mn-ea"/>
                <a:sym typeface="+mn-lt"/>
              </a:rPr>
              <a:t>谢谢大家 我们下回再会</a:t>
            </a:r>
          </a:p>
        </p:txBody>
      </p:sp>
      <p:pic>
        <p:nvPicPr>
          <p:cNvPr id="21" name="PA-1219" descr="图片包含 配件&#10;&#10;描述已自动生成">
            <a:extLst>
              <a:ext uri="{FF2B5EF4-FFF2-40B4-BE49-F238E27FC236}">
                <a16:creationId xmlns:a16="http://schemas.microsoft.com/office/drawing/2014/main" id="{9F279B1F-F9B5-417B-91CC-20AC22083EF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665" y="311193"/>
            <a:ext cx="2452670" cy="137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3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6="http://schemas.microsoft.com/office/drawing/2014/main" xmlns:a14="http://schemas.microsoft.com/office/drawing/2010/main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/>
      <p:bldP spid="7" grpId="0" bldLvl="0" animBg="1"/>
      <p:bldP spid="8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-115">
            <a:extLst>
              <a:ext uri="{FF2B5EF4-FFF2-40B4-BE49-F238E27FC236}">
                <a16:creationId xmlns:a16="http://schemas.microsoft.com/office/drawing/2014/main" id="{EEE9EB8E-DF7D-4657-ADB9-25088AC36830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845995" y="1199680"/>
            <a:ext cx="10500009" cy="425201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4" name="PA-116">
            <a:extLst>
              <a:ext uri="{FF2B5EF4-FFF2-40B4-BE49-F238E27FC236}">
                <a16:creationId xmlns:a16="http://schemas.microsoft.com/office/drawing/2014/main" id="{6C8735C5-A262-4791-BC5C-BB4CA1503ACD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 flipH="1">
            <a:off x="1528610" y="1671376"/>
            <a:ext cx="3823353" cy="3567601"/>
            <a:chOff x="6796585" y="2319300"/>
            <a:chExt cx="3823353" cy="3953502"/>
          </a:xfrm>
        </p:grpSpPr>
        <p:sp>
          <p:nvSpPr>
            <p:cNvPr id="5" name="PA-任意多边形 9">
              <a:extLst>
                <a:ext uri="{FF2B5EF4-FFF2-40B4-BE49-F238E27FC236}">
                  <a16:creationId xmlns:a16="http://schemas.microsoft.com/office/drawing/2014/main" id="{BD46D97B-D4D3-4F9A-8F87-6AFDAB4C2BC0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9087761" y="4601455"/>
              <a:ext cx="689415" cy="1671347"/>
            </a:xfrm>
            <a:custGeom>
              <a:avLst/>
              <a:gdLst>
                <a:gd name="T0" fmla="*/ 535 w 535"/>
                <a:gd name="T1" fmla="*/ 1297 h 1297"/>
                <a:gd name="T2" fmla="*/ 464 w 535"/>
                <a:gd name="T3" fmla="*/ 1297 h 1297"/>
                <a:gd name="T4" fmla="*/ 0 w 535"/>
                <a:gd name="T5" fmla="*/ 24 h 1297"/>
                <a:gd name="T6" fmla="*/ 62 w 535"/>
                <a:gd name="T7" fmla="*/ 0 h 1297"/>
                <a:gd name="T8" fmla="*/ 535 w 535"/>
                <a:gd name="T9" fmla="*/ 1297 h 1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5" h="1297">
                  <a:moveTo>
                    <a:pt x="535" y="1297"/>
                  </a:moveTo>
                  <a:lnTo>
                    <a:pt x="464" y="1297"/>
                  </a:lnTo>
                  <a:lnTo>
                    <a:pt x="0" y="24"/>
                  </a:lnTo>
                  <a:lnTo>
                    <a:pt x="62" y="0"/>
                  </a:lnTo>
                  <a:lnTo>
                    <a:pt x="535" y="1297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PA-任意多边形 10">
              <a:extLst>
                <a:ext uri="{FF2B5EF4-FFF2-40B4-BE49-F238E27FC236}">
                  <a16:creationId xmlns:a16="http://schemas.microsoft.com/office/drawing/2014/main" id="{E492CBFB-05DD-41E0-8548-70E9A68A49FE}"/>
                </a:ext>
              </a:extLst>
            </p:cNvPr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7522081" y="4601455"/>
              <a:ext cx="688126" cy="1671347"/>
            </a:xfrm>
            <a:custGeom>
              <a:avLst/>
              <a:gdLst>
                <a:gd name="T0" fmla="*/ 0 w 534"/>
                <a:gd name="T1" fmla="*/ 1297 h 1297"/>
                <a:gd name="T2" fmla="*/ 71 w 534"/>
                <a:gd name="T3" fmla="*/ 1297 h 1297"/>
                <a:gd name="T4" fmla="*/ 534 w 534"/>
                <a:gd name="T5" fmla="*/ 24 h 1297"/>
                <a:gd name="T6" fmla="*/ 473 w 534"/>
                <a:gd name="T7" fmla="*/ 0 h 1297"/>
                <a:gd name="T8" fmla="*/ 0 w 534"/>
                <a:gd name="T9" fmla="*/ 1297 h 1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4" h="1297">
                  <a:moveTo>
                    <a:pt x="0" y="1297"/>
                  </a:moveTo>
                  <a:lnTo>
                    <a:pt x="71" y="1297"/>
                  </a:lnTo>
                  <a:lnTo>
                    <a:pt x="534" y="24"/>
                  </a:lnTo>
                  <a:lnTo>
                    <a:pt x="473" y="0"/>
                  </a:lnTo>
                  <a:lnTo>
                    <a:pt x="0" y="1297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PA-矩形 11">
              <a:extLst>
                <a:ext uri="{FF2B5EF4-FFF2-40B4-BE49-F238E27FC236}">
                  <a16:creationId xmlns:a16="http://schemas.microsoft.com/office/drawing/2014/main" id="{62B3C835-C234-4BE7-85BE-95F132458BA7}"/>
                </a:ext>
              </a:extLst>
            </p:cNvPr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8100674" y="2319300"/>
              <a:ext cx="1109507" cy="139172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PA-任意多边形 12">
              <a:extLst>
                <a:ext uri="{FF2B5EF4-FFF2-40B4-BE49-F238E27FC236}">
                  <a16:creationId xmlns:a16="http://schemas.microsoft.com/office/drawing/2014/main" id="{7A029B0B-ECA9-4A09-8ADC-300123DE3FDA}"/>
                </a:ext>
              </a:extLst>
            </p:cNvPr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6928025" y="2491976"/>
              <a:ext cx="3510216" cy="2363339"/>
            </a:xfrm>
            <a:custGeom>
              <a:avLst/>
              <a:gdLst>
                <a:gd name="T0" fmla="*/ 2724 w 2724"/>
                <a:gd name="T1" fmla="*/ 1834 h 1834"/>
                <a:gd name="T2" fmla="*/ 0 w 2724"/>
                <a:gd name="T3" fmla="*/ 1834 h 1834"/>
                <a:gd name="T4" fmla="*/ 111 w 2724"/>
                <a:gd name="T5" fmla="*/ 0 h 1834"/>
                <a:gd name="T6" fmla="*/ 2584 w 2724"/>
                <a:gd name="T7" fmla="*/ 0 h 1834"/>
                <a:gd name="T8" fmla="*/ 2724 w 2724"/>
                <a:gd name="T9" fmla="*/ 1834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4" h="1834">
                  <a:moveTo>
                    <a:pt x="2724" y="1834"/>
                  </a:moveTo>
                  <a:lnTo>
                    <a:pt x="0" y="1834"/>
                  </a:lnTo>
                  <a:lnTo>
                    <a:pt x="111" y="0"/>
                  </a:lnTo>
                  <a:lnTo>
                    <a:pt x="2584" y="0"/>
                  </a:lnTo>
                  <a:lnTo>
                    <a:pt x="2724" y="18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PA-任意多边形 13">
              <a:extLst>
                <a:ext uri="{FF2B5EF4-FFF2-40B4-BE49-F238E27FC236}">
                  <a16:creationId xmlns:a16="http://schemas.microsoft.com/office/drawing/2014/main" id="{979D79CE-5EF1-4E0D-9D09-F020EFE46387}"/>
                </a:ext>
              </a:extLst>
            </p:cNvPr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7163129" y="2491976"/>
              <a:ext cx="3096345" cy="2363339"/>
            </a:xfrm>
            <a:custGeom>
              <a:avLst/>
              <a:gdLst>
                <a:gd name="T0" fmla="*/ 2584 w 2724"/>
                <a:gd name="T1" fmla="*/ 0 h 1834"/>
                <a:gd name="T2" fmla="*/ 2452 w 2724"/>
                <a:gd name="T3" fmla="*/ 0 h 1834"/>
                <a:gd name="T4" fmla="*/ 2584 w 2724"/>
                <a:gd name="T5" fmla="*/ 1720 h 1834"/>
                <a:gd name="T6" fmla="*/ 7 w 2724"/>
                <a:gd name="T7" fmla="*/ 1720 h 1834"/>
                <a:gd name="T8" fmla="*/ 0 w 2724"/>
                <a:gd name="T9" fmla="*/ 1834 h 1834"/>
                <a:gd name="T10" fmla="*/ 2724 w 2724"/>
                <a:gd name="T11" fmla="*/ 1834 h 1834"/>
                <a:gd name="T12" fmla="*/ 2584 w 2724"/>
                <a:gd name="T13" fmla="*/ 0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24" h="1834">
                  <a:moveTo>
                    <a:pt x="2584" y="0"/>
                  </a:moveTo>
                  <a:lnTo>
                    <a:pt x="2452" y="0"/>
                  </a:lnTo>
                  <a:lnTo>
                    <a:pt x="2584" y="1720"/>
                  </a:lnTo>
                  <a:lnTo>
                    <a:pt x="7" y="1720"/>
                  </a:lnTo>
                  <a:lnTo>
                    <a:pt x="0" y="1834"/>
                  </a:lnTo>
                  <a:lnTo>
                    <a:pt x="2724" y="1834"/>
                  </a:lnTo>
                  <a:lnTo>
                    <a:pt x="2584" y="0"/>
                  </a:lnTo>
                  <a:close/>
                </a:path>
              </a:pathLst>
            </a:custGeom>
            <a:solidFill>
              <a:srgbClr val="EDE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PA-任意多边形 13">
              <a:extLst>
                <a:ext uri="{FF2B5EF4-FFF2-40B4-BE49-F238E27FC236}">
                  <a16:creationId xmlns:a16="http://schemas.microsoft.com/office/drawing/2014/main" id="{336118B1-13B5-4CE2-B3CE-D0F610CAA1A7}"/>
                </a:ext>
              </a:extLst>
            </p:cNvPr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 flipH="1">
              <a:off x="7036262" y="2470714"/>
              <a:ext cx="3096345" cy="2363339"/>
            </a:xfrm>
            <a:custGeom>
              <a:avLst/>
              <a:gdLst>
                <a:gd name="T0" fmla="*/ 2584 w 2724"/>
                <a:gd name="T1" fmla="*/ 0 h 1834"/>
                <a:gd name="T2" fmla="*/ 2452 w 2724"/>
                <a:gd name="T3" fmla="*/ 0 h 1834"/>
                <a:gd name="T4" fmla="*/ 2584 w 2724"/>
                <a:gd name="T5" fmla="*/ 1720 h 1834"/>
                <a:gd name="T6" fmla="*/ 7 w 2724"/>
                <a:gd name="T7" fmla="*/ 1720 h 1834"/>
                <a:gd name="T8" fmla="*/ 0 w 2724"/>
                <a:gd name="T9" fmla="*/ 1834 h 1834"/>
                <a:gd name="T10" fmla="*/ 2724 w 2724"/>
                <a:gd name="T11" fmla="*/ 1834 h 1834"/>
                <a:gd name="T12" fmla="*/ 2584 w 2724"/>
                <a:gd name="T13" fmla="*/ 0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24" h="1834">
                  <a:moveTo>
                    <a:pt x="2584" y="0"/>
                  </a:moveTo>
                  <a:lnTo>
                    <a:pt x="2452" y="0"/>
                  </a:lnTo>
                  <a:lnTo>
                    <a:pt x="2584" y="1720"/>
                  </a:lnTo>
                  <a:lnTo>
                    <a:pt x="7" y="1720"/>
                  </a:lnTo>
                  <a:lnTo>
                    <a:pt x="0" y="1834"/>
                  </a:lnTo>
                  <a:lnTo>
                    <a:pt x="2724" y="1834"/>
                  </a:lnTo>
                  <a:lnTo>
                    <a:pt x="2584" y="0"/>
                  </a:lnTo>
                  <a:close/>
                </a:path>
              </a:pathLst>
            </a:custGeom>
            <a:solidFill>
              <a:srgbClr val="EDE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PA-矩形 14">
              <a:extLst>
                <a:ext uri="{FF2B5EF4-FFF2-40B4-BE49-F238E27FC236}">
                  <a16:creationId xmlns:a16="http://schemas.microsoft.com/office/drawing/2014/main" id="{1D99525B-22D6-42FE-A7D8-BFD68D033E8C}"/>
                </a:ext>
              </a:extLst>
            </p:cNvPr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988590" y="2415947"/>
              <a:ext cx="3333675" cy="8504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PA-矩形 15">
              <a:extLst>
                <a:ext uri="{FF2B5EF4-FFF2-40B4-BE49-F238E27FC236}">
                  <a16:creationId xmlns:a16="http://schemas.microsoft.com/office/drawing/2014/main" id="{44040E51-B699-4647-9408-BA83A5400A0E}"/>
                </a:ext>
              </a:extLst>
            </p:cNvPr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796585" y="4812790"/>
              <a:ext cx="3823353" cy="8504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3" name="PA-117">
            <a:extLst>
              <a:ext uri="{FF2B5EF4-FFF2-40B4-BE49-F238E27FC236}">
                <a16:creationId xmlns:a16="http://schemas.microsoft.com/office/drawing/2014/main" id="{9DA57D4B-4016-40BA-98B0-1F73C36F615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402994" y="3019604"/>
            <a:ext cx="2217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36"/>
            <a:r>
              <a:rPr lang="zh-CN" altLang="en-US" sz="3200" b="1" dirty="0">
                <a:solidFill>
                  <a:srgbClr val="C00000"/>
                </a:solidFill>
                <a:cs typeface="+mn-ea"/>
                <a:sym typeface="+mn-lt"/>
              </a:rPr>
              <a:t>目录导读</a:t>
            </a:r>
          </a:p>
        </p:txBody>
      </p:sp>
      <p:sp>
        <p:nvSpPr>
          <p:cNvPr id="14" name="PA-118">
            <a:extLst>
              <a:ext uri="{FF2B5EF4-FFF2-40B4-BE49-F238E27FC236}">
                <a16:creationId xmlns:a16="http://schemas.microsoft.com/office/drawing/2014/main" id="{CF716993-4335-46C4-8526-AF071AA93A8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372972" y="4164263"/>
            <a:ext cx="4559188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治国必先治党，治党务必从严。在十九届中央纪委三次全会上，习主席从党的政治建设高度提出要力戒形式主义、官僚主义。</a:t>
            </a:r>
          </a:p>
        </p:txBody>
      </p:sp>
      <p:grpSp>
        <p:nvGrpSpPr>
          <p:cNvPr id="15" name="PA-119">
            <a:extLst>
              <a:ext uri="{FF2B5EF4-FFF2-40B4-BE49-F238E27FC236}">
                <a16:creationId xmlns:a16="http://schemas.microsoft.com/office/drawing/2014/main" id="{D4010C98-9240-4610-BE07-C16F485834A6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5299602" y="4291774"/>
            <a:ext cx="987557" cy="810206"/>
            <a:chOff x="9077259" y="6320786"/>
            <a:chExt cx="987557" cy="810206"/>
          </a:xfrm>
        </p:grpSpPr>
        <p:sp>
          <p:nvSpPr>
            <p:cNvPr id="16" name="PA-任意多边形: 形状 107">
              <a:extLst>
                <a:ext uri="{FF2B5EF4-FFF2-40B4-BE49-F238E27FC236}">
                  <a16:creationId xmlns:a16="http://schemas.microsoft.com/office/drawing/2014/main" id="{CA615F41-A75E-4D60-8F5F-E88B841A0E71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 bwMode="auto">
            <a:xfrm rot="3035154">
              <a:off x="9165935" y="6232110"/>
              <a:ext cx="810206" cy="987557"/>
            </a:xfrm>
            <a:custGeom>
              <a:avLst/>
              <a:gdLst>
                <a:gd name="connsiteX0" fmla="*/ 405102 w 810206"/>
                <a:gd name="connsiteY0" fmla="*/ 0 h 987557"/>
                <a:gd name="connsiteX1" fmla="*/ 486969 w 810206"/>
                <a:gd name="connsiteY1" fmla="*/ 185651 h 987557"/>
                <a:gd name="connsiteX2" fmla="*/ 562787 w 810206"/>
                <a:gd name="connsiteY2" fmla="*/ 209186 h 987557"/>
                <a:gd name="connsiteX3" fmla="*/ 810206 w 810206"/>
                <a:gd name="connsiteY3" fmla="*/ 582454 h 987557"/>
                <a:gd name="connsiteX4" fmla="*/ 405103 w 810206"/>
                <a:gd name="connsiteY4" fmla="*/ 987557 h 987557"/>
                <a:gd name="connsiteX5" fmla="*/ 0 w 810206"/>
                <a:gd name="connsiteY5" fmla="*/ 582454 h 987557"/>
                <a:gd name="connsiteX6" fmla="*/ 247419 w 810206"/>
                <a:gd name="connsiteY6" fmla="*/ 209186 h 987557"/>
                <a:gd name="connsiteX7" fmla="*/ 323234 w 810206"/>
                <a:gd name="connsiteY7" fmla="*/ 185652 h 987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0206" h="987557">
                  <a:moveTo>
                    <a:pt x="405102" y="0"/>
                  </a:moveTo>
                  <a:lnTo>
                    <a:pt x="486969" y="185651"/>
                  </a:lnTo>
                  <a:lnTo>
                    <a:pt x="562787" y="209186"/>
                  </a:lnTo>
                  <a:cubicBezTo>
                    <a:pt x="708185" y="270684"/>
                    <a:pt x="810206" y="414655"/>
                    <a:pt x="810206" y="582454"/>
                  </a:cubicBezTo>
                  <a:cubicBezTo>
                    <a:pt x="810206" y="806186"/>
                    <a:pt x="628835" y="987557"/>
                    <a:pt x="405103" y="987557"/>
                  </a:cubicBezTo>
                  <a:cubicBezTo>
                    <a:pt x="181371" y="987557"/>
                    <a:pt x="0" y="806186"/>
                    <a:pt x="0" y="582454"/>
                  </a:cubicBezTo>
                  <a:cubicBezTo>
                    <a:pt x="0" y="414655"/>
                    <a:pt x="102021" y="270684"/>
                    <a:pt x="247419" y="209186"/>
                  </a:cubicBezTo>
                  <a:lnTo>
                    <a:pt x="323234" y="185652"/>
                  </a:lnTo>
                  <a:close/>
                </a:path>
              </a:pathLst>
            </a:cu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936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" name="PA-矩形 16">
              <a:extLst>
                <a:ext uri="{FF2B5EF4-FFF2-40B4-BE49-F238E27FC236}">
                  <a16:creationId xmlns:a16="http://schemas.microsoft.com/office/drawing/2014/main" id="{D042DA17-36D5-4873-ABB2-5D373ECD2F2D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9185483" y="6450961"/>
              <a:ext cx="67373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8936"/>
              <a:r>
                <a:rPr lang="zh-CN" altLang="en-US" dirty="0">
                  <a:solidFill>
                    <a:srgbClr val="FFFFFF"/>
                  </a:solidFill>
                  <a:cs typeface="+mn-ea"/>
                  <a:sym typeface="+mn-lt"/>
                </a:rPr>
                <a:t>强调指出</a:t>
              </a:r>
            </a:p>
          </p:txBody>
        </p:sp>
      </p:grpSp>
      <p:sp>
        <p:nvSpPr>
          <p:cNvPr id="18" name="PA-120">
            <a:extLst>
              <a:ext uri="{FF2B5EF4-FFF2-40B4-BE49-F238E27FC236}">
                <a16:creationId xmlns:a16="http://schemas.microsoft.com/office/drawing/2014/main" id="{9EF4E49A-4A7F-4258-B7A3-65308B1925C2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845995" y="5717425"/>
            <a:ext cx="10500009" cy="457637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</a:ln>
          <a:effectLst/>
          <a:extLst/>
        </p:spPr>
        <p:txBody>
          <a:bodyPr rtlCol="0" anchor="ctr"/>
          <a:lstStyle/>
          <a:p>
            <a:pPr marL="0" marR="0" lvl="0" indent="0" algn="ctr" defTabSz="1218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srgbClr val="FFF8E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PA-121">
            <a:extLst>
              <a:ext uri="{FF2B5EF4-FFF2-40B4-BE49-F238E27FC236}">
                <a16:creationId xmlns:a16="http://schemas.microsoft.com/office/drawing/2014/main" id="{BB7744E8-EF8E-480A-B63B-6BB62A8552B4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200811" y="1731602"/>
            <a:ext cx="4632490" cy="476159"/>
          </a:xfrm>
          <a:prstGeom prst="round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just" defTabSz="1218936">
              <a:lnSpc>
                <a:spcPct val="120000"/>
              </a:lnSpc>
              <a:spcAft>
                <a:spcPts val="1000"/>
              </a:spcAft>
            </a:pPr>
            <a:r>
              <a:rPr lang="zh-CN" altLang="en-US" sz="2000" dirty="0">
                <a:solidFill>
                  <a:srgbClr val="FFFFFF"/>
                </a:solidFill>
                <a:cs typeface="+mn-ea"/>
                <a:sym typeface="+mn-lt"/>
              </a:rPr>
              <a:t>一、审视形式主义和官僚主义问题实质</a:t>
            </a:r>
          </a:p>
        </p:txBody>
      </p:sp>
      <p:pic>
        <p:nvPicPr>
          <p:cNvPr id="31" name="PA-122">
            <a:extLst>
              <a:ext uri="{FF2B5EF4-FFF2-40B4-BE49-F238E27FC236}">
                <a16:creationId xmlns:a16="http://schemas.microsoft.com/office/drawing/2014/main" id="{34447835-6BC9-4BDE-8EDD-725B72FA215D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2994" y="1769117"/>
            <a:ext cx="2165160" cy="1299218"/>
          </a:xfrm>
          <a:prstGeom prst="rect">
            <a:avLst/>
          </a:prstGeom>
        </p:spPr>
      </p:pic>
      <p:sp>
        <p:nvSpPr>
          <p:cNvPr id="44" name="PA-123">
            <a:extLst>
              <a:ext uri="{FF2B5EF4-FFF2-40B4-BE49-F238E27FC236}">
                <a16:creationId xmlns:a16="http://schemas.microsoft.com/office/drawing/2014/main" id="{34A85056-24F6-4CE6-B12F-B3B3EF5FB116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6200811" y="2323421"/>
            <a:ext cx="4632490" cy="476159"/>
          </a:xfrm>
          <a:prstGeom prst="round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just" defTabSz="1218936">
              <a:lnSpc>
                <a:spcPct val="120000"/>
              </a:lnSpc>
              <a:spcAft>
                <a:spcPts val="1000"/>
              </a:spcAft>
            </a:pPr>
            <a:r>
              <a:rPr lang="zh-CN" altLang="en-US" sz="2000" dirty="0">
                <a:solidFill>
                  <a:srgbClr val="FFFFFF"/>
                </a:solidFill>
                <a:cs typeface="+mn-ea"/>
                <a:sym typeface="+mn-lt"/>
              </a:rPr>
              <a:t>二、防范形式主义和官僚主义严重危害</a:t>
            </a:r>
          </a:p>
        </p:txBody>
      </p:sp>
      <p:sp>
        <p:nvSpPr>
          <p:cNvPr id="45" name="PA-124">
            <a:extLst>
              <a:ext uri="{FF2B5EF4-FFF2-40B4-BE49-F238E27FC236}">
                <a16:creationId xmlns:a16="http://schemas.microsoft.com/office/drawing/2014/main" id="{90138540-6AD5-4598-A28C-4CA0CD50B530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6200811" y="2915240"/>
            <a:ext cx="4632490" cy="476159"/>
          </a:xfrm>
          <a:prstGeom prst="round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just" defTabSz="1218936">
              <a:lnSpc>
                <a:spcPct val="120000"/>
              </a:lnSpc>
              <a:spcAft>
                <a:spcPts val="1000"/>
              </a:spcAft>
            </a:pPr>
            <a:r>
              <a:rPr lang="zh-CN" altLang="en-US" sz="2000" dirty="0">
                <a:solidFill>
                  <a:srgbClr val="FFFFFF"/>
                </a:solidFill>
                <a:cs typeface="+mn-ea"/>
                <a:sym typeface="+mn-lt"/>
              </a:rPr>
              <a:t>三、破除形式主义和官僚主义路径</a:t>
            </a:r>
          </a:p>
        </p:txBody>
      </p:sp>
      <p:sp>
        <p:nvSpPr>
          <p:cNvPr id="46" name="PA-125">
            <a:extLst>
              <a:ext uri="{FF2B5EF4-FFF2-40B4-BE49-F238E27FC236}">
                <a16:creationId xmlns:a16="http://schemas.microsoft.com/office/drawing/2014/main" id="{AC3E6E9A-96D7-4AB9-AB8B-5F3BB23100B9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6200811" y="3507059"/>
            <a:ext cx="4632490" cy="476159"/>
          </a:xfrm>
          <a:prstGeom prst="round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just" defTabSz="1218936">
              <a:lnSpc>
                <a:spcPct val="120000"/>
              </a:lnSpc>
              <a:spcAft>
                <a:spcPts val="1000"/>
              </a:spcAft>
            </a:pPr>
            <a:r>
              <a:rPr lang="zh-CN" altLang="en-US" sz="2000" dirty="0">
                <a:solidFill>
                  <a:srgbClr val="FFFFFF"/>
                </a:solidFill>
                <a:cs typeface="+mn-ea"/>
                <a:sym typeface="+mn-lt"/>
              </a:rPr>
              <a:t>四、打牢党的政治建设的队伍基础</a:t>
            </a:r>
          </a:p>
        </p:txBody>
      </p:sp>
    </p:spTree>
    <p:extLst>
      <p:ext uri="{BB962C8B-B14F-4D97-AF65-F5344CB8AC3E}">
        <p14:creationId xmlns:p14="http://schemas.microsoft.com/office/powerpoint/2010/main" val="300976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6="http://schemas.microsoft.com/office/drawing/2014/main" xmlns:a14="http://schemas.microsoft.com/office/drawing/2010/main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  <p:bldP spid="14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-126">
            <a:extLst>
              <a:ext uri="{FF2B5EF4-FFF2-40B4-BE49-F238E27FC236}">
                <a16:creationId xmlns:a16="http://schemas.microsoft.com/office/drawing/2014/main" id="{EEE9EB8E-DF7D-4657-ADB9-25088AC36830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845995" y="1302991"/>
            <a:ext cx="10500009" cy="425201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4" name="PA-127">
            <a:extLst>
              <a:ext uri="{FF2B5EF4-FFF2-40B4-BE49-F238E27FC236}">
                <a16:creationId xmlns:a16="http://schemas.microsoft.com/office/drawing/2014/main" id="{6C8735C5-A262-4791-BC5C-BB4CA1503ACD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 flipH="1">
            <a:off x="6760368" y="1786261"/>
            <a:ext cx="3823353" cy="3567601"/>
            <a:chOff x="6796585" y="2319300"/>
            <a:chExt cx="3823353" cy="3953502"/>
          </a:xfrm>
        </p:grpSpPr>
        <p:sp>
          <p:nvSpPr>
            <p:cNvPr id="5" name="PA-任意多边形 9">
              <a:extLst>
                <a:ext uri="{FF2B5EF4-FFF2-40B4-BE49-F238E27FC236}">
                  <a16:creationId xmlns:a16="http://schemas.microsoft.com/office/drawing/2014/main" id="{BD46D97B-D4D3-4F9A-8F87-6AFDAB4C2BC0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9087761" y="4601455"/>
              <a:ext cx="689415" cy="1671347"/>
            </a:xfrm>
            <a:custGeom>
              <a:avLst/>
              <a:gdLst>
                <a:gd name="T0" fmla="*/ 535 w 535"/>
                <a:gd name="T1" fmla="*/ 1297 h 1297"/>
                <a:gd name="T2" fmla="*/ 464 w 535"/>
                <a:gd name="T3" fmla="*/ 1297 h 1297"/>
                <a:gd name="T4" fmla="*/ 0 w 535"/>
                <a:gd name="T5" fmla="*/ 24 h 1297"/>
                <a:gd name="T6" fmla="*/ 62 w 535"/>
                <a:gd name="T7" fmla="*/ 0 h 1297"/>
                <a:gd name="T8" fmla="*/ 535 w 535"/>
                <a:gd name="T9" fmla="*/ 1297 h 1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5" h="1297">
                  <a:moveTo>
                    <a:pt x="535" y="1297"/>
                  </a:moveTo>
                  <a:lnTo>
                    <a:pt x="464" y="1297"/>
                  </a:lnTo>
                  <a:lnTo>
                    <a:pt x="0" y="24"/>
                  </a:lnTo>
                  <a:lnTo>
                    <a:pt x="62" y="0"/>
                  </a:lnTo>
                  <a:lnTo>
                    <a:pt x="535" y="1297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PA-任意多边形 10">
              <a:extLst>
                <a:ext uri="{FF2B5EF4-FFF2-40B4-BE49-F238E27FC236}">
                  <a16:creationId xmlns:a16="http://schemas.microsoft.com/office/drawing/2014/main" id="{E492CBFB-05DD-41E0-8548-70E9A68A49FE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7522081" y="4601455"/>
              <a:ext cx="688126" cy="1671347"/>
            </a:xfrm>
            <a:custGeom>
              <a:avLst/>
              <a:gdLst>
                <a:gd name="T0" fmla="*/ 0 w 534"/>
                <a:gd name="T1" fmla="*/ 1297 h 1297"/>
                <a:gd name="T2" fmla="*/ 71 w 534"/>
                <a:gd name="T3" fmla="*/ 1297 h 1297"/>
                <a:gd name="T4" fmla="*/ 534 w 534"/>
                <a:gd name="T5" fmla="*/ 24 h 1297"/>
                <a:gd name="T6" fmla="*/ 473 w 534"/>
                <a:gd name="T7" fmla="*/ 0 h 1297"/>
                <a:gd name="T8" fmla="*/ 0 w 534"/>
                <a:gd name="T9" fmla="*/ 1297 h 1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4" h="1297">
                  <a:moveTo>
                    <a:pt x="0" y="1297"/>
                  </a:moveTo>
                  <a:lnTo>
                    <a:pt x="71" y="1297"/>
                  </a:lnTo>
                  <a:lnTo>
                    <a:pt x="534" y="24"/>
                  </a:lnTo>
                  <a:lnTo>
                    <a:pt x="473" y="0"/>
                  </a:lnTo>
                  <a:lnTo>
                    <a:pt x="0" y="1297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PA-矩形 11">
              <a:extLst>
                <a:ext uri="{FF2B5EF4-FFF2-40B4-BE49-F238E27FC236}">
                  <a16:creationId xmlns:a16="http://schemas.microsoft.com/office/drawing/2014/main" id="{62B3C835-C234-4BE7-85BE-95F132458BA7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8100674" y="2319300"/>
              <a:ext cx="1109507" cy="139172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PA-任意多边形 12">
              <a:extLst>
                <a:ext uri="{FF2B5EF4-FFF2-40B4-BE49-F238E27FC236}">
                  <a16:creationId xmlns:a16="http://schemas.microsoft.com/office/drawing/2014/main" id="{7A029B0B-ECA9-4A09-8ADC-300123DE3FDA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6928025" y="2491976"/>
              <a:ext cx="3510216" cy="2363339"/>
            </a:xfrm>
            <a:custGeom>
              <a:avLst/>
              <a:gdLst>
                <a:gd name="T0" fmla="*/ 2724 w 2724"/>
                <a:gd name="T1" fmla="*/ 1834 h 1834"/>
                <a:gd name="T2" fmla="*/ 0 w 2724"/>
                <a:gd name="T3" fmla="*/ 1834 h 1834"/>
                <a:gd name="T4" fmla="*/ 111 w 2724"/>
                <a:gd name="T5" fmla="*/ 0 h 1834"/>
                <a:gd name="T6" fmla="*/ 2584 w 2724"/>
                <a:gd name="T7" fmla="*/ 0 h 1834"/>
                <a:gd name="T8" fmla="*/ 2724 w 2724"/>
                <a:gd name="T9" fmla="*/ 1834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4" h="1834">
                  <a:moveTo>
                    <a:pt x="2724" y="1834"/>
                  </a:moveTo>
                  <a:lnTo>
                    <a:pt x="0" y="1834"/>
                  </a:lnTo>
                  <a:lnTo>
                    <a:pt x="111" y="0"/>
                  </a:lnTo>
                  <a:lnTo>
                    <a:pt x="2584" y="0"/>
                  </a:lnTo>
                  <a:lnTo>
                    <a:pt x="2724" y="18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PA-任意多边形 13">
              <a:extLst>
                <a:ext uri="{FF2B5EF4-FFF2-40B4-BE49-F238E27FC236}">
                  <a16:creationId xmlns:a16="http://schemas.microsoft.com/office/drawing/2014/main" id="{979D79CE-5EF1-4E0D-9D09-F020EFE46387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7163129" y="2491976"/>
              <a:ext cx="3096345" cy="2363339"/>
            </a:xfrm>
            <a:custGeom>
              <a:avLst/>
              <a:gdLst>
                <a:gd name="T0" fmla="*/ 2584 w 2724"/>
                <a:gd name="T1" fmla="*/ 0 h 1834"/>
                <a:gd name="T2" fmla="*/ 2452 w 2724"/>
                <a:gd name="T3" fmla="*/ 0 h 1834"/>
                <a:gd name="T4" fmla="*/ 2584 w 2724"/>
                <a:gd name="T5" fmla="*/ 1720 h 1834"/>
                <a:gd name="T6" fmla="*/ 7 w 2724"/>
                <a:gd name="T7" fmla="*/ 1720 h 1834"/>
                <a:gd name="T8" fmla="*/ 0 w 2724"/>
                <a:gd name="T9" fmla="*/ 1834 h 1834"/>
                <a:gd name="T10" fmla="*/ 2724 w 2724"/>
                <a:gd name="T11" fmla="*/ 1834 h 1834"/>
                <a:gd name="T12" fmla="*/ 2584 w 2724"/>
                <a:gd name="T13" fmla="*/ 0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24" h="1834">
                  <a:moveTo>
                    <a:pt x="2584" y="0"/>
                  </a:moveTo>
                  <a:lnTo>
                    <a:pt x="2452" y="0"/>
                  </a:lnTo>
                  <a:lnTo>
                    <a:pt x="2584" y="1720"/>
                  </a:lnTo>
                  <a:lnTo>
                    <a:pt x="7" y="1720"/>
                  </a:lnTo>
                  <a:lnTo>
                    <a:pt x="0" y="1834"/>
                  </a:lnTo>
                  <a:lnTo>
                    <a:pt x="2724" y="1834"/>
                  </a:lnTo>
                  <a:lnTo>
                    <a:pt x="2584" y="0"/>
                  </a:lnTo>
                  <a:close/>
                </a:path>
              </a:pathLst>
            </a:custGeom>
            <a:solidFill>
              <a:srgbClr val="EDE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PA-任意多边形 13">
              <a:extLst>
                <a:ext uri="{FF2B5EF4-FFF2-40B4-BE49-F238E27FC236}">
                  <a16:creationId xmlns:a16="http://schemas.microsoft.com/office/drawing/2014/main" id="{336118B1-13B5-4CE2-B3CE-D0F610CAA1A7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7036262" y="2470714"/>
              <a:ext cx="3096345" cy="2363339"/>
            </a:xfrm>
            <a:custGeom>
              <a:avLst/>
              <a:gdLst>
                <a:gd name="T0" fmla="*/ 2584 w 2724"/>
                <a:gd name="T1" fmla="*/ 0 h 1834"/>
                <a:gd name="T2" fmla="*/ 2452 w 2724"/>
                <a:gd name="T3" fmla="*/ 0 h 1834"/>
                <a:gd name="T4" fmla="*/ 2584 w 2724"/>
                <a:gd name="T5" fmla="*/ 1720 h 1834"/>
                <a:gd name="T6" fmla="*/ 7 w 2724"/>
                <a:gd name="T7" fmla="*/ 1720 h 1834"/>
                <a:gd name="T8" fmla="*/ 0 w 2724"/>
                <a:gd name="T9" fmla="*/ 1834 h 1834"/>
                <a:gd name="T10" fmla="*/ 2724 w 2724"/>
                <a:gd name="T11" fmla="*/ 1834 h 1834"/>
                <a:gd name="T12" fmla="*/ 2584 w 2724"/>
                <a:gd name="T13" fmla="*/ 0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24" h="1834">
                  <a:moveTo>
                    <a:pt x="2584" y="0"/>
                  </a:moveTo>
                  <a:lnTo>
                    <a:pt x="2452" y="0"/>
                  </a:lnTo>
                  <a:lnTo>
                    <a:pt x="2584" y="1720"/>
                  </a:lnTo>
                  <a:lnTo>
                    <a:pt x="7" y="1720"/>
                  </a:lnTo>
                  <a:lnTo>
                    <a:pt x="0" y="1834"/>
                  </a:lnTo>
                  <a:lnTo>
                    <a:pt x="2724" y="1834"/>
                  </a:lnTo>
                  <a:lnTo>
                    <a:pt x="2584" y="0"/>
                  </a:lnTo>
                  <a:close/>
                </a:path>
              </a:pathLst>
            </a:custGeom>
            <a:solidFill>
              <a:srgbClr val="EDE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PA-矩形 14">
              <a:extLst>
                <a:ext uri="{FF2B5EF4-FFF2-40B4-BE49-F238E27FC236}">
                  <a16:creationId xmlns:a16="http://schemas.microsoft.com/office/drawing/2014/main" id="{1D99525B-22D6-42FE-A7D8-BFD68D033E8C}"/>
                </a:ext>
              </a:extLst>
            </p:cNvPr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988590" y="2415947"/>
              <a:ext cx="3333675" cy="8504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PA-矩形 15">
              <a:extLst>
                <a:ext uri="{FF2B5EF4-FFF2-40B4-BE49-F238E27FC236}">
                  <a16:creationId xmlns:a16="http://schemas.microsoft.com/office/drawing/2014/main" id="{44040E51-B699-4647-9408-BA83A5400A0E}"/>
                </a:ext>
              </a:extLst>
            </p:cNvPr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796585" y="4812790"/>
              <a:ext cx="3823353" cy="8504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0" name="PA-128">
            <a:extLst>
              <a:ext uri="{FF2B5EF4-FFF2-40B4-BE49-F238E27FC236}">
                <a16:creationId xmlns:a16="http://schemas.microsoft.com/office/drawing/2014/main" id="{907BCA45-630F-4103-B4A1-2515FA1DBCB8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7284921" y="1564939"/>
            <a:ext cx="2764984" cy="2573304"/>
            <a:chOff x="2053163" y="1897094"/>
            <a:chExt cx="2764984" cy="2573304"/>
          </a:xfrm>
        </p:grpSpPr>
        <p:pic>
          <p:nvPicPr>
            <p:cNvPr id="26" name="PA-图片 25">
              <a:extLst>
                <a:ext uri="{FF2B5EF4-FFF2-40B4-BE49-F238E27FC236}">
                  <a16:creationId xmlns:a16="http://schemas.microsoft.com/office/drawing/2014/main" id="{988C47AD-5B18-4152-9EBA-D60E9E05927F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53163" y="1897094"/>
              <a:ext cx="2573304" cy="2573304"/>
            </a:xfrm>
            <a:prstGeom prst="rect">
              <a:avLst/>
            </a:prstGeom>
          </p:spPr>
        </p:pic>
        <p:sp>
          <p:nvSpPr>
            <p:cNvPr id="13" name="PA-文本框 11">
              <a:extLst>
                <a:ext uri="{FF2B5EF4-FFF2-40B4-BE49-F238E27FC236}">
                  <a16:creationId xmlns:a16="http://schemas.microsoft.com/office/drawing/2014/main" id="{9DA57D4B-4016-40BA-98B0-1F73C36F6156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2600241" y="3100144"/>
              <a:ext cx="22179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936"/>
              <a:r>
                <a:rPr lang="zh-CN" altLang="en-US" sz="2400" b="1" dirty="0">
                  <a:ln>
                    <a:solidFill>
                      <a:schemeClr val="bg1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章节过渡</a:t>
              </a:r>
            </a:p>
          </p:txBody>
        </p:sp>
      </p:grpSp>
      <p:sp>
        <p:nvSpPr>
          <p:cNvPr id="28" name="PA-129">
            <a:extLst>
              <a:ext uri="{FF2B5EF4-FFF2-40B4-BE49-F238E27FC236}">
                <a16:creationId xmlns:a16="http://schemas.microsoft.com/office/drawing/2014/main" id="{49720D7C-5B6D-4C12-B642-E33AC971200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626300" y="4033865"/>
            <a:ext cx="455918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治国必先治党，治党务必从严。在十九届中央纪委三次全会上，习主席从党的政治建设高度提出要力戒形式主义、官僚主义。</a:t>
            </a:r>
          </a:p>
        </p:txBody>
      </p:sp>
      <p:sp>
        <p:nvSpPr>
          <p:cNvPr id="29" name="PA-130">
            <a:extLst>
              <a:ext uri="{FF2B5EF4-FFF2-40B4-BE49-F238E27FC236}">
                <a16:creationId xmlns:a16="http://schemas.microsoft.com/office/drawing/2014/main" id="{B1B05903-C930-4110-959F-E6A177663C9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631429" y="2525615"/>
            <a:ext cx="4632490" cy="157319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36">
              <a:lnSpc>
                <a:spcPct val="120000"/>
              </a:lnSpc>
              <a:spcAft>
                <a:spcPts val="1000"/>
              </a:spcAft>
            </a:pPr>
            <a:r>
              <a:rPr lang="zh-CN" altLang="en-US" sz="3600" dirty="0">
                <a:solidFill>
                  <a:srgbClr val="C00000"/>
                </a:solidFill>
                <a:cs typeface="+mn-ea"/>
                <a:sym typeface="+mn-lt"/>
              </a:rPr>
              <a:t>审视形式主义和官僚主义问题实质</a:t>
            </a:r>
          </a:p>
        </p:txBody>
      </p:sp>
      <p:sp>
        <p:nvSpPr>
          <p:cNvPr id="30" name="PA-131">
            <a:extLst>
              <a:ext uri="{FF2B5EF4-FFF2-40B4-BE49-F238E27FC236}">
                <a16:creationId xmlns:a16="http://schemas.microsoft.com/office/drawing/2014/main" id="{5CF00F2D-0FDE-4D7F-BB41-0B70908DBC0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911119" y="2054955"/>
            <a:ext cx="2073110" cy="476159"/>
          </a:xfrm>
          <a:prstGeom prst="round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 defTabSz="1218936">
              <a:lnSpc>
                <a:spcPct val="120000"/>
              </a:lnSpc>
              <a:spcAft>
                <a:spcPts val="1000"/>
              </a:spcAft>
            </a:pPr>
            <a:r>
              <a:rPr lang="zh-CN" altLang="en-US" sz="2000" b="1" dirty="0">
                <a:solidFill>
                  <a:srgbClr val="FFFFFF"/>
                </a:solidFill>
                <a:cs typeface="+mn-ea"/>
                <a:sym typeface="+mn-lt"/>
              </a:rPr>
              <a:t>第一部分</a:t>
            </a:r>
          </a:p>
        </p:txBody>
      </p:sp>
    </p:spTree>
    <p:extLst>
      <p:ext uri="{BB962C8B-B14F-4D97-AF65-F5344CB8AC3E}">
        <p14:creationId xmlns:p14="http://schemas.microsoft.com/office/powerpoint/2010/main" val="54067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6="http://schemas.microsoft.com/office/drawing/2014/main" xmlns:a14="http://schemas.microsoft.com/office/drawing/2010/main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-132">
            <a:extLst>
              <a:ext uri="{FF2B5EF4-FFF2-40B4-BE49-F238E27FC236}">
                <a16:creationId xmlns:a16="http://schemas.microsoft.com/office/drawing/2014/main" id="{404773DE-4CC9-4369-BEBF-5C8360D5D9E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55423" y="2959444"/>
            <a:ext cx="6003250" cy="253301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PA-133">
            <a:extLst>
              <a:ext uri="{FF2B5EF4-FFF2-40B4-BE49-F238E27FC236}">
                <a16:creationId xmlns:a16="http://schemas.microsoft.com/office/drawing/2014/main" id="{2BE74D13-FA75-43F8-B1D8-904F4D3FCE6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591" b="15955"/>
          <a:stretch/>
        </p:blipFill>
        <p:spPr>
          <a:xfrm>
            <a:off x="4582453" y="2930233"/>
            <a:ext cx="7609547" cy="3927767"/>
          </a:xfrm>
          <a:prstGeom prst="rect">
            <a:avLst/>
          </a:prstGeom>
        </p:spPr>
      </p:pic>
      <p:sp>
        <p:nvSpPr>
          <p:cNvPr id="9" name="PA-134">
            <a:extLst>
              <a:ext uri="{FF2B5EF4-FFF2-40B4-BE49-F238E27FC236}">
                <a16:creationId xmlns:a16="http://schemas.microsoft.com/office/drawing/2014/main" id="{B50AA166-95CE-479F-BC87-4F31F253A70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635751" y="453248"/>
            <a:ext cx="67211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8936">
              <a:spcAft>
                <a:spcPts val="1000"/>
              </a:spcAft>
            </a:pPr>
            <a:r>
              <a:rPr lang="zh-CN" altLang="en-US" sz="3200" dirty="0">
                <a:solidFill>
                  <a:srgbClr val="C00000"/>
                </a:solidFill>
                <a:cs typeface="+mn-ea"/>
                <a:sym typeface="+mn-lt"/>
              </a:rPr>
              <a:t>审视形式主义和官僚主义问题实质</a:t>
            </a:r>
          </a:p>
        </p:txBody>
      </p:sp>
      <p:sp>
        <p:nvSpPr>
          <p:cNvPr id="3" name="PA-135">
            <a:extLst>
              <a:ext uri="{FF2B5EF4-FFF2-40B4-BE49-F238E27FC236}">
                <a16:creationId xmlns:a16="http://schemas.microsoft.com/office/drawing/2014/main" id="{FCD4DBFA-CE27-4B8E-9990-4D0F8BC6987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5423" y="1715042"/>
            <a:ext cx="614468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gradFill>
                  <a:gsLst>
                    <a:gs pos="0">
                      <a:srgbClr val="E62D32"/>
                    </a:gs>
                    <a:gs pos="90000">
                      <a:srgbClr val="CB151D"/>
                    </a:gs>
                  </a:gsLst>
                  <a:lin ang="5400000" scaled="1"/>
                </a:gradFill>
                <a:cs typeface="+mn-ea"/>
                <a:sym typeface="+mn-lt"/>
              </a:rPr>
              <a:t>党的十八大以来</a:t>
            </a:r>
          </a:p>
        </p:txBody>
      </p:sp>
      <p:sp>
        <p:nvSpPr>
          <p:cNvPr id="6" name="PA-136">
            <a:extLst>
              <a:ext uri="{FF2B5EF4-FFF2-40B4-BE49-F238E27FC236}">
                <a16:creationId xmlns:a16="http://schemas.microsoft.com/office/drawing/2014/main" id="{44DF67A2-1A43-46BF-BDF2-83BE76166D5C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48135" y="3429000"/>
            <a:ext cx="5559257" cy="16728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91386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在全面从严治党实践中，我们党深刻认识到，很多问题都同政治问题相关联。不从政治上认识问题、解决问题，就会陷入头痛医头、脚痛医脚的被动局面，就无法从根本上解决问题。</a:t>
            </a:r>
          </a:p>
        </p:txBody>
      </p:sp>
      <p:pic>
        <p:nvPicPr>
          <p:cNvPr id="14" name="PA-137" descr="图片包含 文字, 记分牌&#10;&#10;描述已自动生成">
            <a:extLst>
              <a:ext uri="{FF2B5EF4-FFF2-40B4-BE49-F238E27FC236}">
                <a16:creationId xmlns:a16="http://schemas.microsoft.com/office/drawing/2014/main" id="{21CA51F1-FC28-4009-8991-0043B94080E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245" y="2526450"/>
            <a:ext cx="4707038" cy="60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2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6="http://schemas.microsoft.com/office/drawing/2014/main" xmlns:a14="http://schemas.microsoft.com/office/drawing/2010/main">
      <p:transition spd="slow" advClick="0" advTm="500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-138">
            <a:extLst>
              <a:ext uri="{FF2B5EF4-FFF2-40B4-BE49-F238E27FC236}">
                <a16:creationId xmlns:a16="http://schemas.microsoft.com/office/drawing/2014/main" id="{B50AA166-95CE-479F-BC87-4F31F253A70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635751" y="453248"/>
            <a:ext cx="67211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8936">
              <a:spcAft>
                <a:spcPts val="1000"/>
              </a:spcAft>
            </a:pPr>
            <a:r>
              <a:rPr lang="zh-CN" altLang="en-US" sz="3200" dirty="0">
                <a:solidFill>
                  <a:srgbClr val="C00000"/>
                </a:solidFill>
                <a:cs typeface="+mn-ea"/>
                <a:sym typeface="+mn-lt"/>
              </a:rPr>
              <a:t>审视形式主义和官僚主义问题实质</a:t>
            </a:r>
          </a:p>
        </p:txBody>
      </p:sp>
      <p:sp>
        <p:nvSpPr>
          <p:cNvPr id="17" name="PA-139">
            <a:extLst>
              <a:ext uri="{FF2B5EF4-FFF2-40B4-BE49-F238E27FC236}">
                <a16:creationId xmlns:a16="http://schemas.microsoft.com/office/drawing/2014/main" id="{E5024232-FA5E-4378-8D3A-393ECF2F55D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82044" y="1463944"/>
            <a:ext cx="10472127" cy="144435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 sz="1867" kern="0" dirty="0">
              <a:solidFill>
                <a:srgbClr val="FF0517"/>
              </a:solidFill>
              <a:cs typeface="+mn-ea"/>
              <a:sym typeface="+mn-lt"/>
            </a:endParaRPr>
          </a:p>
        </p:txBody>
      </p:sp>
      <p:sp>
        <p:nvSpPr>
          <p:cNvPr id="18" name="PA-140">
            <a:extLst>
              <a:ext uri="{FF2B5EF4-FFF2-40B4-BE49-F238E27FC236}">
                <a16:creationId xmlns:a16="http://schemas.microsoft.com/office/drawing/2014/main" id="{200AA8D0-7891-4484-82E8-40E46A54B07C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58310" y="1664462"/>
            <a:ext cx="10075380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有的落实党中央决策部署不用心、不务实、不尽力，口号喊得震天响、行动起来轻飘飘，把说的当做了；有的落实党中央决策部署不用心、不务实、不尽力，口号喊得震天响、行动起来轻飘飘，把说的当做了；</a:t>
            </a:r>
          </a:p>
        </p:txBody>
      </p:sp>
      <p:grpSp>
        <p:nvGrpSpPr>
          <p:cNvPr id="19" name="PA-141">
            <a:extLst>
              <a:ext uri="{FF2B5EF4-FFF2-40B4-BE49-F238E27FC236}">
                <a16:creationId xmlns:a16="http://schemas.microsoft.com/office/drawing/2014/main" id="{77B2860C-6539-4E0B-BDBF-E0DB77523E96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690776" y="3431207"/>
            <a:ext cx="2880682" cy="2880682"/>
            <a:chOff x="1517679" y="2439393"/>
            <a:chExt cx="2880682" cy="2880682"/>
          </a:xfrm>
        </p:grpSpPr>
        <p:sp>
          <p:nvSpPr>
            <p:cNvPr id="20" name="PA-椭圆 19">
              <a:extLst>
                <a:ext uri="{FF2B5EF4-FFF2-40B4-BE49-F238E27FC236}">
                  <a16:creationId xmlns:a16="http://schemas.microsoft.com/office/drawing/2014/main" id="{35BC8455-3448-4311-A64E-60574358AE39}"/>
                </a:ext>
              </a:extLst>
            </p:cNvPr>
            <p:cNvSpPr>
              <a:spLocks noChangeAspect="1"/>
            </p:cNvSpPr>
            <p:nvPr>
              <p:custDataLst>
                <p:tags r:id="rId18"/>
              </p:custDataLst>
            </p:nvPr>
          </p:nvSpPr>
          <p:spPr>
            <a:xfrm>
              <a:off x="1517679" y="2439393"/>
              <a:ext cx="2880682" cy="2880682"/>
            </a:xfrm>
            <a:prstGeom prst="ellipse">
              <a:avLst/>
            </a:prstGeom>
            <a:solidFill>
              <a:srgbClr val="C00000"/>
            </a:solidFill>
            <a:ln w="127000" cap="flat" cmpd="sng" algn="ctr">
              <a:solidFill>
                <a:srgbClr val="C00000">
                  <a:alpha val="3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1" name="PA-文本框 42">
              <a:extLst>
                <a:ext uri="{FF2B5EF4-FFF2-40B4-BE49-F238E27FC236}">
                  <a16:creationId xmlns:a16="http://schemas.microsoft.com/office/drawing/2014/main" id="{9C4EA478-DE74-46C3-B03A-8D2627745234}"/>
                </a:ext>
              </a:extLst>
            </p:cNvPr>
            <p:cNvSpPr txBox="1"/>
            <p:nvPr>
              <p:custDataLst>
                <p:tags r:id="rId19"/>
              </p:custDataLst>
            </p:nvPr>
          </p:nvSpPr>
          <p:spPr>
            <a:xfrm>
              <a:off x="1738826" y="3127354"/>
              <a:ext cx="2498146" cy="147732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spAutoFit/>
            </a:bodyPr>
            <a:lstStyle>
              <a:defPPr>
                <a:defRPr lang="zh-CN"/>
              </a:defPPr>
              <a:lvl1pPr marL="0" marR="0" lvl="0" indent="0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defRPr kumimoji="0" sz="2800" b="1" i="0" u="none" strike="noStrike" cap="none" normalizeH="0" baseline="0">
                  <a:ln>
                    <a:noFill/>
                  </a:ln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defRPr>
              </a:lvl1pPr>
            </a:lstStyle>
            <a:p>
              <a:pPr algn="ctr">
                <a:defRPr/>
              </a:pPr>
              <a:r>
                <a:rPr lang="zh-CN" altLang="en-US" sz="2400" b="0" kern="0" dirty="0">
                  <a:solidFill>
                    <a:srgbClr val="FFFDF8"/>
                  </a:solidFill>
                  <a:latin typeface="+mn-lt"/>
                  <a:ea typeface="+mn-ea"/>
                  <a:cs typeface="+mn-ea"/>
                  <a:sym typeface="+mn-lt"/>
                </a:rPr>
                <a:t>从现实情况看</a:t>
              </a:r>
              <a:endParaRPr lang="en-US" altLang="zh-CN" sz="2400" b="0" kern="0" dirty="0">
                <a:solidFill>
                  <a:srgbClr val="FFFDF8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>
                <a:defRPr/>
              </a:pPr>
              <a:r>
                <a:rPr lang="zh-CN" altLang="en-US" sz="2400" b="0" kern="0" dirty="0">
                  <a:solidFill>
                    <a:srgbClr val="FFFDF8"/>
                  </a:solidFill>
                  <a:latin typeface="+mn-lt"/>
                  <a:ea typeface="+mn-ea"/>
                  <a:cs typeface="+mn-ea"/>
                  <a:sym typeface="+mn-lt"/>
                </a:rPr>
                <a:t>形式主义和官僚主义是亟待解决的突出矛盾和问题</a:t>
              </a:r>
            </a:p>
          </p:txBody>
        </p:sp>
      </p:grpSp>
      <p:cxnSp>
        <p:nvCxnSpPr>
          <p:cNvPr id="23" name="PA-142">
            <a:extLst>
              <a:ext uri="{FF2B5EF4-FFF2-40B4-BE49-F238E27FC236}">
                <a16:creationId xmlns:a16="http://schemas.microsoft.com/office/drawing/2014/main" id="{9DCD4A9F-6212-4F68-B037-9D81D504F0BA}"/>
              </a:ext>
            </a:extLst>
          </p:cNvPr>
          <p:cNvCxnSpPr>
            <a:stCxn id="30" idx="2"/>
          </p:cNvCxnSpPr>
          <p:nvPr>
            <p:custDataLst>
              <p:tags r:id="rId5"/>
            </p:custDataLst>
          </p:nvPr>
        </p:nvCxnSpPr>
        <p:spPr>
          <a:xfrm>
            <a:off x="4082332" y="3626226"/>
            <a:ext cx="0" cy="2945967"/>
          </a:xfrm>
          <a:prstGeom prst="line">
            <a:avLst/>
          </a:prstGeom>
          <a:noFill/>
          <a:ln w="6350" cap="flat" cmpd="sng" algn="ctr">
            <a:solidFill>
              <a:srgbClr val="FF9500"/>
            </a:solidFill>
            <a:prstDash val="solid"/>
            <a:miter lim="800000"/>
            <a:tailEnd type="oval"/>
          </a:ln>
          <a:effectLst/>
        </p:spPr>
      </p:cxnSp>
      <p:sp>
        <p:nvSpPr>
          <p:cNvPr id="24" name="PA-143">
            <a:extLst>
              <a:ext uri="{FF2B5EF4-FFF2-40B4-BE49-F238E27FC236}">
                <a16:creationId xmlns:a16="http://schemas.microsoft.com/office/drawing/2014/main" id="{AB7F955A-2F0E-4385-A301-F29F187B873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828093" y="3143815"/>
            <a:ext cx="66149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rgbClr val="000000"/>
                </a:solidFill>
                <a:cs typeface="+mn-ea"/>
                <a:sym typeface="+mn-lt"/>
              </a:rPr>
              <a:t>有的落实党中央决策部署不用心、不务实、不尽力，口号喊得震天响、行动起来轻飘飘，把说的当做了；</a:t>
            </a:r>
          </a:p>
        </p:txBody>
      </p:sp>
      <p:sp>
        <p:nvSpPr>
          <p:cNvPr id="25" name="PA-144">
            <a:extLst>
              <a:ext uri="{FF2B5EF4-FFF2-40B4-BE49-F238E27FC236}">
                <a16:creationId xmlns:a16="http://schemas.microsoft.com/office/drawing/2014/main" id="{A840B012-37F7-432D-B3A1-E9AA4D55FE01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828093" y="3872576"/>
            <a:ext cx="6614939" cy="49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rgbClr val="000000"/>
                </a:solidFill>
                <a:cs typeface="+mn-ea"/>
                <a:sym typeface="+mn-lt"/>
              </a:rPr>
              <a:t>有的地方要求事事留痕，把“痕迹”当“政绩”；</a:t>
            </a:r>
          </a:p>
        </p:txBody>
      </p:sp>
      <p:sp>
        <p:nvSpPr>
          <p:cNvPr id="26" name="PA-145">
            <a:extLst>
              <a:ext uri="{FF2B5EF4-FFF2-40B4-BE49-F238E27FC236}">
                <a16:creationId xmlns:a16="http://schemas.microsoft.com/office/drawing/2014/main" id="{81C24F98-082A-4266-B46A-AC3FFC0D452F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828093" y="4663771"/>
            <a:ext cx="66149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rgbClr val="000000"/>
                </a:solidFill>
                <a:cs typeface="+mn-ea"/>
                <a:sym typeface="+mn-lt"/>
              </a:rPr>
              <a:t>有的工作拖沓敷衍，遇事推诿扯皮、回避矛盾和问题，一点点小事都要层层上报请示，看似讲规矩，实则不担当；</a:t>
            </a:r>
          </a:p>
        </p:txBody>
      </p:sp>
      <p:cxnSp>
        <p:nvCxnSpPr>
          <p:cNvPr id="27" name="PA-146">
            <a:extLst>
              <a:ext uri="{FF2B5EF4-FFF2-40B4-BE49-F238E27FC236}">
                <a16:creationId xmlns:a16="http://schemas.microsoft.com/office/drawing/2014/main" id="{DDA0B060-3BCF-4603-924C-90AA5E50320B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4288029" y="4168679"/>
            <a:ext cx="432000" cy="0"/>
          </a:xfrm>
          <a:prstGeom prst="straightConnector1">
            <a:avLst/>
          </a:prstGeom>
          <a:noFill/>
          <a:ln w="6350" cap="flat" cmpd="sng" algn="ctr">
            <a:solidFill>
              <a:srgbClr val="FF9500"/>
            </a:solidFill>
            <a:prstDash val="sysDash"/>
            <a:miter lim="800000"/>
            <a:tailEnd type="arrow"/>
          </a:ln>
          <a:effectLst/>
        </p:spPr>
      </p:cxnSp>
      <p:cxnSp>
        <p:nvCxnSpPr>
          <p:cNvPr id="28" name="PA-147">
            <a:extLst>
              <a:ext uri="{FF2B5EF4-FFF2-40B4-BE49-F238E27FC236}">
                <a16:creationId xmlns:a16="http://schemas.microsoft.com/office/drawing/2014/main" id="{E36ED8AA-CA8F-42A5-B7F2-B47B330A243D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4288029" y="3383163"/>
            <a:ext cx="432000" cy="0"/>
          </a:xfrm>
          <a:prstGeom prst="straightConnector1">
            <a:avLst/>
          </a:prstGeom>
          <a:noFill/>
          <a:ln w="6350" cap="flat" cmpd="sng" algn="ctr">
            <a:solidFill>
              <a:srgbClr val="FF9500"/>
            </a:solidFill>
            <a:prstDash val="sysDash"/>
            <a:miter lim="800000"/>
            <a:tailEnd type="arrow"/>
          </a:ln>
          <a:effectLst/>
        </p:spPr>
      </p:cxnSp>
      <p:cxnSp>
        <p:nvCxnSpPr>
          <p:cNvPr id="29" name="PA-148">
            <a:extLst>
              <a:ext uri="{FF2B5EF4-FFF2-40B4-BE49-F238E27FC236}">
                <a16:creationId xmlns:a16="http://schemas.microsoft.com/office/drawing/2014/main" id="{BB0E54DD-7BA5-4A1A-B204-A3855D43B494}"/>
              </a:ext>
            </a:extLst>
          </p:cNvPr>
          <p:cNvCxnSpPr/>
          <p:nvPr>
            <p:custDataLst>
              <p:tags r:id="rId11"/>
            </p:custDataLst>
          </p:nvPr>
        </p:nvCxnSpPr>
        <p:spPr>
          <a:xfrm>
            <a:off x="4288029" y="4958716"/>
            <a:ext cx="432000" cy="0"/>
          </a:xfrm>
          <a:prstGeom prst="straightConnector1">
            <a:avLst/>
          </a:prstGeom>
          <a:noFill/>
          <a:ln w="6350" cap="flat" cmpd="sng" algn="ctr">
            <a:solidFill>
              <a:srgbClr val="FF9500"/>
            </a:solidFill>
            <a:prstDash val="sysDash"/>
            <a:miter lim="800000"/>
            <a:tailEnd type="arrow"/>
          </a:ln>
          <a:effectLst/>
        </p:spPr>
      </p:cxnSp>
      <p:sp>
        <p:nvSpPr>
          <p:cNvPr id="30" name="PA-149">
            <a:extLst>
              <a:ext uri="{FF2B5EF4-FFF2-40B4-BE49-F238E27FC236}">
                <a16:creationId xmlns:a16="http://schemas.microsoft.com/office/drawing/2014/main" id="{03748333-1501-4292-A0AF-1A92CECD60DF}"/>
              </a:ext>
            </a:extLst>
          </p:cNvPr>
          <p:cNvSpPr>
            <a:spLocks noChangeAspect="1"/>
          </p:cNvSpPr>
          <p:nvPr>
            <p:custDataLst>
              <p:tags r:id="rId12"/>
            </p:custDataLst>
          </p:nvPr>
        </p:nvSpPr>
        <p:spPr>
          <a:xfrm>
            <a:off x="3866332" y="3194226"/>
            <a:ext cx="432000" cy="43200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63500" cap="flat" cmpd="sng" algn="ctr">
            <a:solidFill>
              <a:srgbClr val="C00000">
                <a:alpha val="3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2000" b="1" kern="0" dirty="0">
                <a:solidFill>
                  <a:srgbClr val="FCFCFC"/>
                </a:solidFill>
                <a:cs typeface="+mn-ea"/>
                <a:sym typeface="+mn-lt"/>
              </a:rPr>
              <a:t>1</a:t>
            </a:r>
            <a:endParaRPr lang="zh-CN" altLang="en-US" sz="2000" b="1" kern="0" dirty="0">
              <a:solidFill>
                <a:srgbClr val="FCFCFC"/>
              </a:solidFill>
              <a:cs typeface="+mn-ea"/>
              <a:sym typeface="+mn-lt"/>
            </a:endParaRPr>
          </a:p>
        </p:txBody>
      </p:sp>
      <p:sp>
        <p:nvSpPr>
          <p:cNvPr id="31" name="PA-150">
            <a:extLst>
              <a:ext uri="{FF2B5EF4-FFF2-40B4-BE49-F238E27FC236}">
                <a16:creationId xmlns:a16="http://schemas.microsoft.com/office/drawing/2014/main" id="{0CD271D2-213B-47F9-BFDD-B97599AE169F}"/>
              </a:ext>
            </a:extLst>
          </p:cNvPr>
          <p:cNvSpPr>
            <a:spLocks noChangeAspect="1"/>
          </p:cNvSpPr>
          <p:nvPr>
            <p:custDataLst>
              <p:tags r:id="rId13"/>
            </p:custDataLst>
          </p:nvPr>
        </p:nvSpPr>
        <p:spPr>
          <a:xfrm>
            <a:off x="3866332" y="3979742"/>
            <a:ext cx="432000" cy="432000"/>
          </a:xfrm>
          <a:prstGeom prst="roundRect">
            <a:avLst>
              <a:gd name="adj" fmla="val 50000"/>
            </a:avLst>
          </a:prstGeom>
          <a:solidFill>
            <a:srgbClr val="7D0000"/>
          </a:solidFill>
          <a:ln w="63500" cap="flat" cmpd="sng" algn="ctr">
            <a:solidFill>
              <a:srgbClr val="7D0000">
                <a:alpha val="3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2000" b="1" kern="0" dirty="0">
                <a:solidFill>
                  <a:srgbClr val="FCFCFC"/>
                </a:solidFill>
                <a:cs typeface="+mn-ea"/>
                <a:sym typeface="+mn-lt"/>
              </a:rPr>
              <a:t>2</a:t>
            </a:r>
            <a:endParaRPr lang="zh-CN" altLang="en-US" sz="2000" b="1" kern="0" dirty="0">
              <a:solidFill>
                <a:srgbClr val="FCFCFC"/>
              </a:solidFill>
              <a:cs typeface="+mn-ea"/>
              <a:sym typeface="+mn-lt"/>
            </a:endParaRPr>
          </a:p>
        </p:txBody>
      </p:sp>
      <p:sp>
        <p:nvSpPr>
          <p:cNvPr id="32" name="PA-151">
            <a:extLst>
              <a:ext uri="{FF2B5EF4-FFF2-40B4-BE49-F238E27FC236}">
                <a16:creationId xmlns:a16="http://schemas.microsoft.com/office/drawing/2014/main" id="{9E998514-C35E-48F5-AD95-0B04CB2CDAA1}"/>
              </a:ext>
            </a:extLst>
          </p:cNvPr>
          <p:cNvSpPr>
            <a:spLocks noChangeAspect="1"/>
          </p:cNvSpPr>
          <p:nvPr>
            <p:custDataLst>
              <p:tags r:id="rId14"/>
            </p:custDataLst>
          </p:nvPr>
        </p:nvSpPr>
        <p:spPr>
          <a:xfrm>
            <a:off x="3866332" y="4769779"/>
            <a:ext cx="432000" cy="43200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63500" cap="flat" cmpd="sng" algn="ctr">
            <a:solidFill>
              <a:srgbClr val="C00000">
                <a:alpha val="3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2000" b="1" kern="0" dirty="0">
                <a:solidFill>
                  <a:srgbClr val="FCFCFC"/>
                </a:solidFill>
                <a:cs typeface="+mn-ea"/>
                <a:sym typeface="+mn-lt"/>
              </a:rPr>
              <a:t>3</a:t>
            </a:r>
            <a:endParaRPr lang="zh-CN" altLang="en-US" sz="2000" b="1" kern="0" dirty="0">
              <a:solidFill>
                <a:srgbClr val="FCFCFC"/>
              </a:solidFill>
              <a:cs typeface="+mn-ea"/>
              <a:sym typeface="+mn-lt"/>
            </a:endParaRPr>
          </a:p>
        </p:txBody>
      </p:sp>
      <p:sp>
        <p:nvSpPr>
          <p:cNvPr id="33" name="PA-152">
            <a:extLst>
              <a:ext uri="{FF2B5EF4-FFF2-40B4-BE49-F238E27FC236}">
                <a16:creationId xmlns:a16="http://schemas.microsoft.com/office/drawing/2014/main" id="{20652241-C7CA-47AD-84AC-19B8F9802957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4828093" y="5500439"/>
            <a:ext cx="66149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rgbClr val="000000"/>
                </a:solidFill>
                <a:cs typeface="+mn-ea"/>
                <a:sym typeface="+mn-lt"/>
              </a:rPr>
              <a:t>有的拍脑袋决策，搞家长制、“一言堂”，把个人凌驾于组织之上，容不下他人，听不得不同意见，等等。</a:t>
            </a:r>
          </a:p>
        </p:txBody>
      </p:sp>
      <p:cxnSp>
        <p:nvCxnSpPr>
          <p:cNvPr id="34" name="PA-153">
            <a:extLst>
              <a:ext uri="{FF2B5EF4-FFF2-40B4-BE49-F238E27FC236}">
                <a16:creationId xmlns:a16="http://schemas.microsoft.com/office/drawing/2014/main" id="{BBDA56AE-B8F1-4051-986D-1852C4680B14}"/>
              </a:ext>
            </a:extLst>
          </p:cNvPr>
          <p:cNvCxnSpPr/>
          <p:nvPr>
            <p:custDataLst>
              <p:tags r:id="rId16"/>
            </p:custDataLst>
          </p:nvPr>
        </p:nvCxnSpPr>
        <p:spPr>
          <a:xfrm>
            <a:off x="4288029" y="5864118"/>
            <a:ext cx="432000" cy="0"/>
          </a:xfrm>
          <a:prstGeom prst="straightConnector1">
            <a:avLst/>
          </a:prstGeom>
          <a:noFill/>
          <a:ln w="6350" cap="flat" cmpd="sng" algn="ctr">
            <a:solidFill>
              <a:srgbClr val="FF9500"/>
            </a:solidFill>
            <a:prstDash val="sysDash"/>
            <a:miter lim="800000"/>
            <a:tailEnd type="arrow"/>
          </a:ln>
          <a:effectLst/>
        </p:spPr>
      </p:cxnSp>
      <p:sp>
        <p:nvSpPr>
          <p:cNvPr id="35" name="PA-154">
            <a:extLst>
              <a:ext uri="{FF2B5EF4-FFF2-40B4-BE49-F238E27FC236}">
                <a16:creationId xmlns:a16="http://schemas.microsoft.com/office/drawing/2014/main" id="{13BEECEB-C476-4C28-808F-ADA35E53AE90}"/>
              </a:ext>
            </a:extLst>
          </p:cNvPr>
          <p:cNvSpPr>
            <a:spLocks noChangeAspect="1"/>
          </p:cNvSpPr>
          <p:nvPr>
            <p:custDataLst>
              <p:tags r:id="rId17"/>
            </p:custDataLst>
          </p:nvPr>
        </p:nvSpPr>
        <p:spPr>
          <a:xfrm>
            <a:off x="3866332" y="5675181"/>
            <a:ext cx="432000" cy="432000"/>
          </a:xfrm>
          <a:prstGeom prst="roundRect">
            <a:avLst>
              <a:gd name="adj" fmla="val 50000"/>
            </a:avLst>
          </a:prstGeom>
          <a:solidFill>
            <a:srgbClr val="7D0000"/>
          </a:solidFill>
          <a:ln w="63500" cap="flat" cmpd="sng" algn="ctr">
            <a:solidFill>
              <a:srgbClr val="7D0000">
                <a:alpha val="3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2000" b="1" kern="0" dirty="0">
                <a:solidFill>
                  <a:srgbClr val="FCFCFC"/>
                </a:solidFill>
                <a:cs typeface="+mn-ea"/>
                <a:sym typeface="+mn-lt"/>
              </a:rPr>
              <a:t>4</a:t>
            </a:r>
            <a:endParaRPr lang="zh-CN" altLang="en-US" sz="2000" b="1" kern="0" dirty="0">
              <a:solidFill>
                <a:srgbClr val="FCFCFC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313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6="http://schemas.microsoft.com/office/drawing/2014/main" xmlns:a14="http://schemas.microsoft.com/office/drawing/2010/main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5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4" grpId="0"/>
      <p:bldP spid="25" grpId="0"/>
      <p:bldP spid="26" grpId="0"/>
      <p:bldP spid="30" grpId="0" animBg="1"/>
      <p:bldP spid="31" grpId="0" animBg="1"/>
      <p:bldP spid="32" grpId="0" animBg="1"/>
      <p:bldP spid="33" grpId="0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-155">
            <a:extLst>
              <a:ext uri="{FF2B5EF4-FFF2-40B4-BE49-F238E27FC236}">
                <a16:creationId xmlns:a16="http://schemas.microsoft.com/office/drawing/2014/main" id="{B50AA166-95CE-479F-BC87-4F31F253A70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635751" y="453248"/>
            <a:ext cx="67211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8936">
              <a:spcAft>
                <a:spcPts val="1000"/>
              </a:spcAft>
            </a:pPr>
            <a:r>
              <a:rPr lang="zh-CN" altLang="en-US" sz="3200" dirty="0">
                <a:solidFill>
                  <a:srgbClr val="C00000"/>
                </a:solidFill>
                <a:cs typeface="+mn-ea"/>
                <a:sym typeface="+mn-lt"/>
              </a:rPr>
              <a:t>审视形式主义和官僚主义问题实质</a:t>
            </a:r>
          </a:p>
        </p:txBody>
      </p:sp>
      <p:sp>
        <p:nvSpPr>
          <p:cNvPr id="15" name="PA-156">
            <a:extLst>
              <a:ext uri="{FF2B5EF4-FFF2-40B4-BE49-F238E27FC236}">
                <a16:creationId xmlns:a16="http://schemas.microsoft.com/office/drawing/2014/main" id="{13906400-36F4-4F8C-BF0D-93D9729F9F7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20600" y="2236413"/>
            <a:ext cx="10318335" cy="2226280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6" name="PA-157">
            <a:extLst>
              <a:ext uri="{FF2B5EF4-FFF2-40B4-BE49-F238E27FC236}">
                <a16:creationId xmlns:a16="http://schemas.microsoft.com/office/drawing/2014/main" id="{AFBDBCF1-C629-48CE-ADF1-0298A029843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036556" y="2529386"/>
            <a:ext cx="100864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0000"/>
                </a:solidFill>
                <a:cs typeface="+mn-ea"/>
                <a:sym typeface="+mn-lt"/>
              </a:rPr>
              <a:t>形式主义实质是主观主义、功利主义，根源是政绩观错位、责任心缺失，用轰轰烈烈的形式代替了扎扎实实的落实，用光鲜亮丽的外表掩盖了矛盾和问题。官僚主义实质是封建残余思想作祟，根源是官本位思想严重、权力观扭曲，做官当老爷，高高在上，脱离群众，脱离实际。</a:t>
            </a:r>
          </a:p>
        </p:txBody>
      </p:sp>
      <p:sp>
        <p:nvSpPr>
          <p:cNvPr id="17" name="PA-158">
            <a:extLst>
              <a:ext uri="{FF2B5EF4-FFF2-40B4-BE49-F238E27FC236}">
                <a16:creationId xmlns:a16="http://schemas.microsoft.com/office/drawing/2014/main" id="{4EE99446-B157-480C-AC25-C801D14BBCF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276117" y="1883103"/>
            <a:ext cx="7607300" cy="623151"/>
          </a:xfrm>
          <a:prstGeom prst="roundRect">
            <a:avLst/>
          </a:prstGeom>
          <a:solidFill>
            <a:srgbClr val="C00000"/>
          </a:solidFill>
          <a:ln w="127000" cap="flat" cmpd="sng" algn="ctr">
            <a:solidFill>
              <a:srgbClr val="C00000">
                <a:alpha val="3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400" kern="100" dirty="0">
                <a:solidFill>
                  <a:srgbClr val="FFFDF8"/>
                </a:solidFill>
                <a:cs typeface="+mn-ea"/>
                <a:sym typeface="+mn-lt"/>
              </a:rPr>
              <a:t>形式主义和官僚主义已经成为严肃的政治问题</a:t>
            </a:r>
          </a:p>
        </p:txBody>
      </p:sp>
      <p:grpSp>
        <p:nvGrpSpPr>
          <p:cNvPr id="18" name="PA-159">
            <a:extLst>
              <a:ext uri="{FF2B5EF4-FFF2-40B4-BE49-F238E27FC236}">
                <a16:creationId xmlns:a16="http://schemas.microsoft.com/office/drawing/2014/main" id="{B2BC2E28-39C2-4B9D-9E24-041DB784359A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1547784" y="4768516"/>
            <a:ext cx="9691152" cy="984125"/>
            <a:chOff x="1258520" y="1681316"/>
            <a:chExt cx="9691152" cy="1023659"/>
          </a:xfrm>
        </p:grpSpPr>
        <p:sp>
          <p:nvSpPr>
            <p:cNvPr id="19" name="PA-矩形 18">
              <a:extLst>
                <a:ext uri="{FF2B5EF4-FFF2-40B4-BE49-F238E27FC236}">
                  <a16:creationId xmlns:a16="http://schemas.microsoft.com/office/drawing/2014/main" id="{DC676F9D-F7AA-48E6-9841-F0BAC068D858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 bwMode="auto">
            <a:xfrm>
              <a:off x="1258520" y="1681316"/>
              <a:ext cx="9691152" cy="1023659"/>
            </a:xfrm>
            <a:prstGeom prst="rect">
              <a:avLst/>
            </a:prstGeom>
            <a:noFill/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04" tIns="45702" rIns="91404" bIns="45702" numCol="1" rtlCol="0" anchor="t" anchorCtr="0" compatLnSpc="1"/>
            <a:lstStyle/>
            <a:p>
              <a:pPr defTabSz="914069">
                <a:defRPr/>
              </a:pPr>
              <a:endParaRPr lang="zh-CN" altLang="en-US" sz="1799" kern="0">
                <a:solidFill>
                  <a:srgbClr val="BC0000"/>
                </a:solidFill>
                <a:cs typeface="+mn-ea"/>
                <a:sym typeface="+mn-lt"/>
              </a:endParaRPr>
            </a:p>
          </p:txBody>
        </p:sp>
        <p:sp>
          <p:nvSpPr>
            <p:cNvPr id="20" name="PA-矩形 19">
              <a:extLst>
                <a:ext uri="{FF2B5EF4-FFF2-40B4-BE49-F238E27FC236}">
                  <a16:creationId xmlns:a16="http://schemas.microsoft.com/office/drawing/2014/main" id="{9770AF3B-215A-42CA-9668-D96A537B989E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710511" y="1690991"/>
              <a:ext cx="8155670" cy="9999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rgbClr val="000000"/>
                  </a:solidFill>
                  <a:cs typeface="+mn-ea"/>
                  <a:sym typeface="+mn-lt"/>
                </a:rPr>
                <a:t>已不仅仅是作风问题，更是严肃的政治问题，它与党的政治立场、政治方向、政治原则、政治道路背道而驰，其本质是不讲政治、党性缺失。</a:t>
              </a:r>
            </a:p>
          </p:txBody>
        </p:sp>
      </p:grpSp>
      <p:sp>
        <p:nvSpPr>
          <p:cNvPr id="21" name="PA-160">
            <a:extLst>
              <a:ext uri="{FF2B5EF4-FFF2-40B4-BE49-F238E27FC236}">
                <a16:creationId xmlns:a16="http://schemas.microsoft.com/office/drawing/2014/main" id="{3BBA22E7-A824-4F49-86E9-132FE9D8CC42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920601" y="4768518"/>
            <a:ext cx="1995683" cy="984126"/>
          </a:xfrm>
          <a:prstGeom prst="homePlate">
            <a:avLst>
              <a:gd name="adj" fmla="val 19643"/>
            </a:avLst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ctr" anchorCtr="0" forceAA="0" compatLnSpc="1">
            <a:noAutofit/>
          </a:bodyPr>
          <a:lstStyle/>
          <a:p>
            <a:pPr algn="ctr" defTabSz="914069">
              <a:defRPr/>
            </a:pPr>
            <a:r>
              <a:rPr lang="zh-CN" altLang="en-US" sz="2000" kern="0" dirty="0">
                <a:solidFill>
                  <a:prstClr val="white"/>
                </a:solidFill>
                <a:cs typeface="+mn-ea"/>
                <a:sym typeface="+mn-lt"/>
              </a:rPr>
              <a:t>形式主义</a:t>
            </a:r>
            <a:endParaRPr lang="en-US" altLang="zh-CN" sz="2000" kern="0" dirty="0">
              <a:solidFill>
                <a:prstClr val="white"/>
              </a:solidFill>
              <a:cs typeface="+mn-ea"/>
              <a:sym typeface="+mn-lt"/>
            </a:endParaRPr>
          </a:p>
          <a:p>
            <a:pPr algn="ctr" defTabSz="914069">
              <a:defRPr/>
            </a:pPr>
            <a:r>
              <a:rPr lang="zh-CN" altLang="en-US" sz="2000" kern="0" dirty="0">
                <a:solidFill>
                  <a:prstClr val="white"/>
                </a:solidFill>
                <a:cs typeface="+mn-ea"/>
                <a:sym typeface="+mn-lt"/>
              </a:rPr>
              <a:t>官僚主义</a:t>
            </a:r>
          </a:p>
        </p:txBody>
      </p:sp>
    </p:spTree>
    <p:extLst>
      <p:ext uri="{BB962C8B-B14F-4D97-AF65-F5344CB8AC3E}">
        <p14:creationId xmlns:p14="http://schemas.microsoft.com/office/powerpoint/2010/main" val="214326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6="http://schemas.microsoft.com/office/drawing/2014/main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-161">
            <a:extLst>
              <a:ext uri="{FF2B5EF4-FFF2-40B4-BE49-F238E27FC236}">
                <a16:creationId xmlns:a16="http://schemas.microsoft.com/office/drawing/2014/main" id="{B50AA166-95CE-479F-BC87-4F31F253A70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635751" y="453248"/>
            <a:ext cx="67211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8936">
              <a:spcAft>
                <a:spcPts val="1000"/>
              </a:spcAft>
            </a:pPr>
            <a:r>
              <a:rPr lang="zh-CN" altLang="en-US" sz="3200" dirty="0">
                <a:solidFill>
                  <a:srgbClr val="C00000"/>
                </a:solidFill>
                <a:cs typeface="+mn-ea"/>
                <a:sym typeface="+mn-lt"/>
              </a:rPr>
              <a:t>审视形式主义和官僚主义问题实质</a:t>
            </a:r>
          </a:p>
        </p:txBody>
      </p:sp>
      <p:grpSp>
        <p:nvGrpSpPr>
          <p:cNvPr id="15" name="PA-162">
            <a:extLst>
              <a:ext uri="{FF2B5EF4-FFF2-40B4-BE49-F238E27FC236}">
                <a16:creationId xmlns:a16="http://schemas.microsoft.com/office/drawing/2014/main" id="{21E54E23-BDB3-48D7-B771-444E6A0D97F1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-1" y="1677200"/>
            <a:ext cx="7994785" cy="1179690"/>
            <a:chOff x="3251354" y="1775637"/>
            <a:chExt cx="7994785" cy="1179690"/>
          </a:xfrm>
        </p:grpSpPr>
        <p:sp>
          <p:nvSpPr>
            <p:cNvPr id="16" name="PA-矩形 15">
              <a:extLst>
                <a:ext uri="{FF2B5EF4-FFF2-40B4-BE49-F238E27FC236}">
                  <a16:creationId xmlns:a16="http://schemas.microsoft.com/office/drawing/2014/main" id="{29D23075-4452-4F62-96B1-B7ECC1616C71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251354" y="1775637"/>
              <a:ext cx="7994785" cy="1179690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7" name="PA-标题 1">
              <a:extLst>
                <a:ext uri="{FF2B5EF4-FFF2-40B4-BE49-F238E27FC236}">
                  <a16:creationId xmlns:a16="http://schemas.microsoft.com/office/drawing/2014/main" id="{106AB725-2D08-4C1C-AA00-1B5C870526C0}"/>
                </a:ext>
              </a:extLst>
            </p:cNvPr>
            <p:cNvSpPr txBox="1">
              <a:spLocks/>
            </p:cNvSpPr>
            <p:nvPr>
              <p:custDataLst>
                <p:tags r:id="rId11"/>
              </p:custDataLst>
            </p:nvPr>
          </p:nvSpPr>
          <p:spPr>
            <a:xfrm>
              <a:off x="4000655" y="1962313"/>
              <a:ext cx="6921501" cy="806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vert="horz" wrap="square" lIns="67015" tIns="33508" rIns="67015" bIns="33508" rtlCol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zh-CN" altLang="en-US" sz="2000" b="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anose="020B0503020204020204" pitchFamily="34" charset="-122"/>
                  <a:cs typeface="+mn-cs"/>
                </a:defRPr>
              </a:lvl1pPr>
            </a:lstStyle>
            <a:p>
              <a:pPr fontAlgn="base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</a:pPr>
              <a:r>
                <a:rPr lang="zh-CN" altLang="en-US" sz="2400" kern="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从整治措施看，形式主义和官僚主义作为政治问题要从政治上来解决</a:t>
              </a:r>
            </a:p>
          </p:txBody>
        </p:sp>
      </p:grpSp>
      <p:grpSp>
        <p:nvGrpSpPr>
          <p:cNvPr id="18" name="PA-163">
            <a:extLst>
              <a:ext uri="{FF2B5EF4-FFF2-40B4-BE49-F238E27FC236}">
                <a16:creationId xmlns:a16="http://schemas.microsoft.com/office/drawing/2014/main" id="{49BE3395-4DC7-4818-A933-A83772A2A03E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10083471" y="1599771"/>
            <a:ext cx="1116286" cy="1298777"/>
            <a:chOff x="282627" y="1667268"/>
            <a:chExt cx="1599335" cy="1817786"/>
          </a:xfrm>
        </p:grpSpPr>
        <p:sp>
          <p:nvSpPr>
            <p:cNvPr id="19" name="PA-矩形 18">
              <a:extLst>
                <a:ext uri="{FF2B5EF4-FFF2-40B4-BE49-F238E27FC236}">
                  <a16:creationId xmlns:a16="http://schemas.microsoft.com/office/drawing/2014/main" id="{80B674A6-1F96-458F-BFD2-4C59A449A9C9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47067" y="1775636"/>
              <a:ext cx="1534895" cy="1651111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" name="PA-标题 1">
              <a:extLst>
                <a:ext uri="{FF2B5EF4-FFF2-40B4-BE49-F238E27FC236}">
                  <a16:creationId xmlns:a16="http://schemas.microsoft.com/office/drawing/2014/main" id="{2EA2ABE4-85EB-42A2-ACAC-725B2205386C}"/>
                </a:ext>
              </a:extLst>
            </p:cNvPr>
            <p:cNvSpPr txBox="1">
              <a:spLocks/>
            </p:cNvSpPr>
            <p:nvPr>
              <p:custDataLst>
                <p:tags r:id="rId9"/>
              </p:custDataLst>
            </p:nvPr>
          </p:nvSpPr>
          <p:spPr>
            <a:xfrm>
              <a:off x="282627" y="1667268"/>
              <a:ext cx="1404249" cy="1817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vert="horz" wrap="none" lIns="67015" tIns="33508" rIns="67015" bIns="33508" rtlCol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zh-CN" altLang="en-US" sz="2000" b="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anose="020B0503020204020204" pitchFamily="34" charset="-122"/>
                  <a:cs typeface="+mn-cs"/>
                </a:defRPr>
              </a:lvl1pPr>
            </a:lstStyle>
            <a:p>
              <a:pPr fontAlgn="base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defRPr/>
              </a:pPr>
              <a:r>
                <a:rPr lang="zh-CN" altLang="en-US" sz="8000" kern="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☆</a:t>
              </a:r>
              <a:endParaRPr sz="8000" kern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1" name="PA-164">
            <a:extLst>
              <a:ext uri="{FF2B5EF4-FFF2-40B4-BE49-F238E27FC236}">
                <a16:creationId xmlns:a16="http://schemas.microsoft.com/office/drawing/2014/main" id="{0F3330B2-3C42-415C-821F-83CDB12AF04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119115" y="2998083"/>
            <a:ext cx="10080641" cy="3404168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ysDot"/>
          </a:ln>
          <a:effectLst/>
        </p:spPr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4000" b="1" kern="0">
              <a:solidFill>
                <a:srgbClr val="FFFDFB"/>
              </a:solidFill>
              <a:cs typeface="+mn-ea"/>
              <a:sym typeface="+mn-lt"/>
            </a:endParaRPr>
          </a:p>
        </p:txBody>
      </p:sp>
      <p:sp>
        <p:nvSpPr>
          <p:cNvPr id="22" name="PA-165">
            <a:extLst>
              <a:ext uri="{FF2B5EF4-FFF2-40B4-BE49-F238E27FC236}">
                <a16:creationId xmlns:a16="http://schemas.microsoft.com/office/drawing/2014/main" id="{6F5595C3-3B04-4396-8486-78D1854B85D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227841" y="3294077"/>
            <a:ext cx="662412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dirty="0">
                <a:solidFill>
                  <a:srgbClr val="000000"/>
                </a:solidFill>
                <a:cs typeface="+mn-ea"/>
                <a:sym typeface="+mn-lt"/>
              </a:rPr>
              <a:t>形式主义、官僚主义同我们党的性质宗旨和优良作风格格不入，是我们党的大敌、人民的大敌，也是军队的大敌。党的政治建设是党的根本性建设，决定党的建设方向和效果唯有把力戒形式主义、官僚主义作为加强党的政治建设的重要任务，才能抓住作风建设中的主要矛盾，扭住当前加强党的政治建设和作风建设的关键。</a:t>
            </a:r>
          </a:p>
        </p:txBody>
      </p:sp>
      <p:pic>
        <p:nvPicPr>
          <p:cNvPr id="24" name="PA-166">
            <a:extLst>
              <a:ext uri="{FF2B5EF4-FFF2-40B4-BE49-F238E27FC236}">
                <a16:creationId xmlns:a16="http://schemas.microsoft.com/office/drawing/2014/main" id="{8268E5F8-6CF2-474B-9C7D-0DDFAAAD328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004" y="2956423"/>
            <a:ext cx="4596436" cy="3245998"/>
          </a:xfrm>
          <a:prstGeom prst="rect">
            <a:avLst/>
          </a:prstGeom>
        </p:spPr>
      </p:pic>
      <p:pic>
        <p:nvPicPr>
          <p:cNvPr id="26" name="PA-167" descr="图片包含 LEGO&#10;&#10;描述已自动生成">
            <a:extLst>
              <a:ext uri="{FF2B5EF4-FFF2-40B4-BE49-F238E27FC236}">
                <a16:creationId xmlns:a16="http://schemas.microsoft.com/office/drawing/2014/main" id="{04B56AE7-75F6-4632-A3D7-B8DF092AC839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3872" y="1334017"/>
            <a:ext cx="2012088" cy="201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5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6="http://schemas.microsoft.com/office/drawing/2014/main" xmlns:a14="http://schemas.microsoft.com/office/drawing/2010/main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-168">
            <a:extLst>
              <a:ext uri="{FF2B5EF4-FFF2-40B4-BE49-F238E27FC236}">
                <a16:creationId xmlns:a16="http://schemas.microsoft.com/office/drawing/2014/main" id="{EEE9EB8E-DF7D-4657-ADB9-25088AC36830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845995" y="1302991"/>
            <a:ext cx="10500009" cy="425201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4" name="PA-169">
            <a:extLst>
              <a:ext uri="{FF2B5EF4-FFF2-40B4-BE49-F238E27FC236}">
                <a16:creationId xmlns:a16="http://schemas.microsoft.com/office/drawing/2014/main" id="{6C8735C5-A262-4791-BC5C-BB4CA1503ACD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 flipH="1">
            <a:off x="6760368" y="1786261"/>
            <a:ext cx="3823353" cy="3567601"/>
            <a:chOff x="6796585" y="2319300"/>
            <a:chExt cx="3823353" cy="3953502"/>
          </a:xfrm>
        </p:grpSpPr>
        <p:sp>
          <p:nvSpPr>
            <p:cNvPr id="5" name="PA-任意多边形 9">
              <a:extLst>
                <a:ext uri="{FF2B5EF4-FFF2-40B4-BE49-F238E27FC236}">
                  <a16:creationId xmlns:a16="http://schemas.microsoft.com/office/drawing/2014/main" id="{BD46D97B-D4D3-4F9A-8F87-6AFDAB4C2BC0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9087761" y="4601455"/>
              <a:ext cx="689415" cy="1671347"/>
            </a:xfrm>
            <a:custGeom>
              <a:avLst/>
              <a:gdLst>
                <a:gd name="T0" fmla="*/ 535 w 535"/>
                <a:gd name="T1" fmla="*/ 1297 h 1297"/>
                <a:gd name="T2" fmla="*/ 464 w 535"/>
                <a:gd name="T3" fmla="*/ 1297 h 1297"/>
                <a:gd name="T4" fmla="*/ 0 w 535"/>
                <a:gd name="T5" fmla="*/ 24 h 1297"/>
                <a:gd name="T6" fmla="*/ 62 w 535"/>
                <a:gd name="T7" fmla="*/ 0 h 1297"/>
                <a:gd name="T8" fmla="*/ 535 w 535"/>
                <a:gd name="T9" fmla="*/ 1297 h 1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5" h="1297">
                  <a:moveTo>
                    <a:pt x="535" y="1297"/>
                  </a:moveTo>
                  <a:lnTo>
                    <a:pt x="464" y="1297"/>
                  </a:lnTo>
                  <a:lnTo>
                    <a:pt x="0" y="24"/>
                  </a:lnTo>
                  <a:lnTo>
                    <a:pt x="62" y="0"/>
                  </a:lnTo>
                  <a:lnTo>
                    <a:pt x="535" y="1297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PA-任意多边形 10">
              <a:extLst>
                <a:ext uri="{FF2B5EF4-FFF2-40B4-BE49-F238E27FC236}">
                  <a16:creationId xmlns:a16="http://schemas.microsoft.com/office/drawing/2014/main" id="{E492CBFB-05DD-41E0-8548-70E9A68A49FE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7522081" y="4601455"/>
              <a:ext cx="688126" cy="1671347"/>
            </a:xfrm>
            <a:custGeom>
              <a:avLst/>
              <a:gdLst>
                <a:gd name="T0" fmla="*/ 0 w 534"/>
                <a:gd name="T1" fmla="*/ 1297 h 1297"/>
                <a:gd name="T2" fmla="*/ 71 w 534"/>
                <a:gd name="T3" fmla="*/ 1297 h 1297"/>
                <a:gd name="T4" fmla="*/ 534 w 534"/>
                <a:gd name="T5" fmla="*/ 24 h 1297"/>
                <a:gd name="T6" fmla="*/ 473 w 534"/>
                <a:gd name="T7" fmla="*/ 0 h 1297"/>
                <a:gd name="T8" fmla="*/ 0 w 534"/>
                <a:gd name="T9" fmla="*/ 1297 h 1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4" h="1297">
                  <a:moveTo>
                    <a:pt x="0" y="1297"/>
                  </a:moveTo>
                  <a:lnTo>
                    <a:pt x="71" y="1297"/>
                  </a:lnTo>
                  <a:lnTo>
                    <a:pt x="534" y="24"/>
                  </a:lnTo>
                  <a:lnTo>
                    <a:pt x="473" y="0"/>
                  </a:lnTo>
                  <a:lnTo>
                    <a:pt x="0" y="1297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PA-矩形 11">
              <a:extLst>
                <a:ext uri="{FF2B5EF4-FFF2-40B4-BE49-F238E27FC236}">
                  <a16:creationId xmlns:a16="http://schemas.microsoft.com/office/drawing/2014/main" id="{62B3C835-C234-4BE7-85BE-95F132458BA7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8100674" y="2319300"/>
              <a:ext cx="1109507" cy="139172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PA-任意多边形 12">
              <a:extLst>
                <a:ext uri="{FF2B5EF4-FFF2-40B4-BE49-F238E27FC236}">
                  <a16:creationId xmlns:a16="http://schemas.microsoft.com/office/drawing/2014/main" id="{7A029B0B-ECA9-4A09-8ADC-300123DE3FDA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6928025" y="2491976"/>
              <a:ext cx="3510216" cy="2363339"/>
            </a:xfrm>
            <a:custGeom>
              <a:avLst/>
              <a:gdLst>
                <a:gd name="T0" fmla="*/ 2724 w 2724"/>
                <a:gd name="T1" fmla="*/ 1834 h 1834"/>
                <a:gd name="T2" fmla="*/ 0 w 2724"/>
                <a:gd name="T3" fmla="*/ 1834 h 1834"/>
                <a:gd name="T4" fmla="*/ 111 w 2724"/>
                <a:gd name="T5" fmla="*/ 0 h 1834"/>
                <a:gd name="T6" fmla="*/ 2584 w 2724"/>
                <a:gd name="T7" fmla="*/ 0 h 1834"/>
                <a:gd name="T8" fmla="*/ 2724 w 2724"/>
                <a:gd name="T9" fmla="*/ 1834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4" h="1834">
                  <a:moveTo>
                    <a:pt x="2724" y="1834"/>
                  </a:moveTo>
                  <a:lnTo>
                    <a:pt x="0" y="1834"/>
                  </a:lnTo>
                  <a:lnTo>
                    <a:pt x="111" y="0"/>
                  </a:lnTo>
                  <a:lnTo>
                    <a:pt x="2584" y="0"/>
                  </a:lnTo>
                  <a:lnTo>
                    <a:pt x="2724" y="18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PA-任意多边形 13">
              <a:extLst>
                <a:ext uri="{FF2B5EF4-FFF2-40B4-BE49-F238E27FC236}">
                  <a16:creationId xmlns:a16="http://schemas.microsoft.com/office/drawing/2014/main" id="{979D79CE-5EF1-4E0D-9D09-F020EFE46387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7163129" y="2491976"/>
              <a:ext cx="3096345" cy="2363339"/>
            </a:xfrm>
            <a:custGeom>
              <a:avLst/>
              <a:gdLst>
                <a:gd name="T0" fmla="*/ 2584 w 2724"/>
                <a:gd name="T1" fmla="*/ 0 h 1834"/>
                <a:gd name="T2" fmla="*/ 2452 w 2724"/>
                <a:gd name="T3" fmla="*/ 0 h 1834"/>
                <a:gd name="T4" fmla="*/ 2584 w 2724"/>
                <a:gd name="T5" fmla="*/ 1720 h 1834"/>
                <a:gd name="T6" fmla="*/ 7 w 2724"/>
                <a:gd name="T7" fmla="*/ 1720 h 1834"/>
                <a:gd name="T8" fmla="*/ 0 w 2724"/>
                <a:gd name="T9" fmla="*/ 1834 h 1834"/>
                <a:gd name="T10" fmla="*/ 2724 w 2724"/>
                <a:gd name="T11" fmla="*/ 1834 h 1834"/>
                <a:gd name="T12" fmla="*/ 2584 w 2724"/>
                <a:gd name="T13" fmla="*/ 0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24" h="1834">
                  <a:moveTo>
                    <a:pt x="2584" y="0"/>
                  </a:moveTo>
                  <a:lnTo>
                    <a:pt x="2452" y="0"/>
                  </a:lnTo>
                  <a:lnTo>
                    <a:pt x="2584" y="1720"/>
                  </a:lnTo>
                  <a:lnTo>
                    <a:pt x="7" y="1720"/>
                  </a:lnTo>
                  <a:lnTo>
                    <a:pt x="0" y="1834"/>
                  </a:lnTo>
                  <a:lnTo>
                    <a:pt x="2724" y="1834"/>
                  </a:lnTo>
                  <a:lnTo>
                    <a:pt x="2584" y="0"/>
                  </a:lnTo>
                  <a:close/>
                </a:path>
              </a:pathLst>
            </a:custGeom>
            <a:solidFill>
              <a:srgbClr val="EDE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PA-任意多边形 13">
              <a:extLst>
                <a:ext uri="{FF2B5EF4-FFF2-40B4-BE49-F238E27FC236}">
                  <a16:creationId xmlns:a16="http://schemas.microsoft.com/office/drawing/2014/main" id="{336118B1-13B5-4CE2-B3CE-D0F610CAA1A7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7036262" y="2470714"/>
              <a:ext cx="3096345" cy="2363339"/>
            </a:xfrm>
            <a:custGeom>
              <a:avLst/>
              <a:gdLst>
                <a:gd name="T0" fmla="*/ 2584 w 2724"/>
                <a:gd name="T1" fmla="*/ 0 h 1834"/>
                <a:gd name="T2" fmla="*/ 2452 w 2724"/>
                <a:gd name="T3" fmla="*/ 0 h 1834"/>
                <a:gd name="T4" fmla="*/ 2584 w 2724"/>
                <a:gd name="T5" fmla="*/ 1720 h 1834"/>
                <a:gd name="T6" fmla="*/ 7 w 2724"/>
                <a:gd name="T7" fmla="*/ 1720 h 1834"/>
                <a:gd name="T8" fmla="*/ 0 w 2724"/>
                <a:gd name="T9" fmla="*/ 1834 h 1834"/>
                <a:gd name="T10" fmla="*/ 2724 w 2724"/>
                <a:gd name="T11" fmla="*/ 1834 h 1834"/>
                <a:gd name="T12" fmla="*/ 2584 w 2724"/>
                <a:gd name="T13" fmla="*/ 0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24" h="1834">
                  <a:moveTo>
                    <a:pt x="2584" y="0"/>
                  </a:moveTo>
                  <a:lnTo>
                    <a:pt x="2452" y="0"/>
                  </a:lnTo>
                  <a:lnTo>
                    <a:pt x="2584" y="1720"/>
                  </a:lnTo>
                  <a:lnTo>
                    <a:pt x="7" y="1720"/>
                  </a:lnTo>
                  <a:lnTo>
                    <a:pt x="0" y="1834"/>
                  </a:lnTo>
                  <a:lnTo>
                    <a:pt x="2724" y="1834"/>
                  </a:lnTo>
                  <a:lnTo>
                    <a:pt x="2584" y="0"/>
                  </a:lnTo>
                  <a:close/>
                </a:path>
              </a:pathLst>
            </a:custGeom>
            <a:solidFill>
              <a:srgbClr val="EDE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PA-矩形 14">
              <a:extLst>
                <a:ext uri="{FF2B5EF4-FFF2-40B4-BE49-F238E27FC236}">
                  <a16:creationId xmlns:a16="http://schemas.microsoft.com/office/drawing/2014/main" id="{1D99525B-22D6-42FE-A7D8-BFD68D033E8C}"/>
                </a:ext>
              </a:extLst>
            </p:cNvPr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988590" y="2415947"/>
              <a:ext cx="3333675" cy="8504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PA-矩形 15">
              <a:extLst>
                <a:ext uri="{FF2B5EF4-FFF2-40B4-BE49-F238E27FC236}">
                  <a16:creationId xmlns:a16="http://schemas.microsoft.com/office/drawing/2014/main" id="{44040E51-B699-4647-9408-BA83A5400A0E}"/>
                </a:ext>
              </a:extLst>
            </p:cNvPr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796585" y="4812790"/>
              <a:ext cx="3823353" cy="8504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0" name="PA-170">
            <a:extLst>
              <a:ext uri="{FF2B5EF4-FFF2-40B4-BE49-F238E27FC236}">
                <a16:creationId xmlns:a16="http://schemas.microsoft.com/office/drawing/2014/main" id="{907BCA45-630F-4103-B4A1-2515FA1DBCB8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7284921" y="1564939"/>
            <a:ext cx="2764984" cy="2573304"/>
            <a:chOff x="2053163" y="1897094"/>
            <a:chExt cx="2764984" cy="2573304"/>
          </a:xfrm>
        </p:grpSpPr>
        <p:pic>
          <p:nvPicPr>
            <p:cNvPr id="26" name="PA-图片 25">
              <a:extLst>
                <a:ext uri="{FF2B5EF4-FFF2-40B4-BE49-F238E27FC236}">
                  <a16:creationId xmlns:a16="http://schemas.microsoft.com/office/drawing/2014/main" id="{988C47AD-5B18-4152-9EBA-D60E9E05927F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53163" y="1897094"/>
              <a:ext cx="2573304" cy="2573304"/>
            </a:xfrm>
            <a:prstGeom prst="rect">
              <a:avLst/>
            </a:prstGeom>
          </p:spPr>
        </p:pic>
        <p:sp>
          <p:nvSpPr>
            <p:cNvPr id="13" name="PA-文本框 11">
              <a:extLst>
                <a:ext uri="{FF2B5EF4-FFF2-40B4-BE49-F238E27FC236}">
                  <a16:creationId xmlns:a16="http://schemas.microsoft.com/office/drawing/2014/main" id="{9DA57D4B-4016-40BA-98B0-1F73C36F6156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2600241" y="3100144"/>
              <a:ext cx="22179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936"/>
              <a:r>
                <a:rPr lang="zh-CN" altLang="en-US" sz="2400" b="1" dirty="0">
                  <a:ln>
                    <a:solidFill>
                      <a:schemeClr val="bg1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章节过渡</a:t>
              </a:r>
            </a:p>
          </p:txBody>
        </p:sp>
      </p:grpSp>
      <p:sp>
        <p:nvSpPr>
          <p:cNvPr id="28" name="PA-171">
            <a:extLst>
              <a:ext uri="{FF2B5EF4-FFF2-40B4-BE49-F238E27FC236}">
                <a16:creationId xmlns:a16="http://schemas.microsoft.com/office/drawing/2014/main" id="{49720D7C-5B6D-4C12-B642-E33AC971200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626300" y="4033865"/>
            <a:ext cx="455918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zh-CN" altLang="en-US" sz="1200" dirty="0">
                <a:solidFill>
                  <a:srgbClr val="000000"/>
                </a:solidFill>
                <a:cs typeface="+mn-ea"/>
                <a:sym typeface="+mn-lt"/>
              </a:rPr>
              <a:t>治国必先治党，治党务必从严。在十九届中央纪委三次全会上，习主席从党的政治建设高度提出要力戒形式主义、官僚主义。</a:t>
            </a:r>
          </a:p>
        </p:txBody>
      </p:sp>
      <p:sp>
        <p:nvSpPr>
          <p:cNvPr id="29" name="PA-172">
            <a:extLst>
              <a:ext uri="{FF2B5EF4-FFF2-40B4-BE49-F238E27FC236}">
                <a16:creationId xmlns:a16="http://schemas.microsoft.com/office/drawing/2014/main" id="{B1B05903-C930-4110-959F-E6A177663C9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631429" y="2525615"/>
            <a:ext cx="4632490" cy="157319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36">
              <a:lnSpc>
                <a:spcPct val="120000"/>
              </a:lnSpc>
              <a:spcAft>
                <a:spcPts val="1000"/>
              </a:spcAft>
            </a:pPr>
            <a:r>
              <a:rPr lang="zh-CN" altLang="en-US" sz="3600" dirty="0">
                <a:solidFill>
                  <a:srgbClr val="C00000"/>
                </a:solidFill>
                <a:cs typeface="+mn-ea"/>
                <a:sym typeface="+mn-lt"/>
              </a:rPr>
              <a:t>防范形式主义和官僚主义严重危害</a:t>
            </a:r>
          </a:p>
        </p:txBody>
      </p:sp>
      <p:sp>
        <p:nvSpPr>
          <p:cNvPr id="30" name="PA-173">
            <a:extLst>
              <a:ext uri="{FF2B5EF4-FFF2-40B4-BE49-F238E27FC236}">
                <a16:creationId xmlns:a16="http://schemas.microsoft.com/office/drawing/2014/main" id="{5CF00F2D-0FDE-4D7F-BB41-0B70908DBC0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911119" y="2054955"/>
            <a:ext cx="2073110" cy="476159"/>
          </a:xfrm>
          <a:prstGeom prst="round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 defTabSz="1218936">
              <a:lnSpc>
                <a:spcPct val="120000"/>
              </a:lnSpc>
              <a:spcAft>
                <a:spcPts val="1000"/>
              </a:spcAft>
            </a:pPr>
            <a:r>
              <a:rPr lang="zh-CN" altLang="en-US" sz="2000" b="1" dirty="0">
                <a:solidFill>
                  <a:srgbClr val="FFFFFF"/>
                </a:solidFill>
                <a:cs typeface="+mn-ea"/>
                <a:sym typeface="+mn-lt"/>
              </a:rPr>
              <a:t>第二部分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1270" y="6710935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234643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 xmlns:a16="http://schemas.microsoft.com/office/drawing/2014/main" xmlns:a14="http://schemas.microsoft.com/office/drawing/2010/main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加强党政治建设破除形式官僚主义PPT模板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heme/theme1.xml><?xml version="1.0" encoding="utf-8"?>
<a:theme xmlns:a="http://schemas.openxmlformats.org/drawingml/2006/main" name="第一PPT，www.1ppt.com">
  <a:themeElements>
    <a:clrScheme name="自定义 20">
      <a:dk1>
        <a:srgbClr val="292929"/>
      </a:dk1>
      <a:lt1>
        <a:srgbClr val="FFFFFF"/>
      </a:lt1>
      <a:dk2>
        <a:srgbClr val="292929"/>
      </a:dk2>
      <a:lt2>
        <a:srgbClr val="A5A5A5"/>
      </a:lt2>
      <a:accent1>
        <a:srgbClr val="525252"/>
      </a:accent1>
      <a:accent2>
        <a:srgbClr val="A5A5A5"/>
      </a:accent2>
      <a:accent3>
        <a:srgbClr val="C00000"/>
      </a:accent3>
      <a:accent4>
        <a:srgbClr val="A5A5A5"/>
      </a:accent4>
      <a:accent5>
        <a:srgbClr val="C00000"/>
      </a:accent5>
      <a:accent6>
        <a:srgbClr val="A5A5A5"/>
      </a:accent6>
      <a:hlink>
        <a:srgbClr val="000000"/>
      </a:hlink>
      <a:folHlink>
        <a:srgbClr val="000000"/>
      </a:folHlink>
    </a:clrScheme>
    <a:fontScheme name="gfsf2z2l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2128</Words>
  <Application>Microsoft Office PowerPoint</Application>
  <PresentationFormat>宽屏</PresentationFormat>
  <Paragraphs>159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等线</vt:lpstr>
      <vt:lpstr>汉仪大宋简</vt:lpstr>
      <vt:lpstr>宋体</vt:lpstr>
      <vt:lpstr>微软雅黑</vt:lpstr>
      <vt:lpstr>Arial</vt:lpstr>
      <vt:lpstr>Calibri</vt:lpstr>
      <vt:lpstr>Wingdings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45</cp:revision>
  <dcterms:created xsi:type="dcterms:W3CDTF">2019-03-07T11:19:51Z</dcterms:created>
  <dcterms:modified xsi:type="dcterms:W3CDTF">2023-04-17T04:00:11Z</dcterms:modified>
</cp:coreProperties>
</file>