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38"/>
  </p:notesMasterIdLst>
  <p:sldIdLst>
    <p:sldId id="256" r:id="rId3"/>
    <p:sldId id="311" r:id="rId4"/>
    <p:sldId id="312" r:id="rId5"/>
    <p:sldId id="258" r:id="rId6"/>
    <p:sldId id="318" r:id="rId7"/>
    <p:sldId id="260" r:id="rId8"/>
    <p:sldId id="313" r:id="rId9"/>
    <p:sldId id="261" r:id="rId10"/>
    <p:sldId id="314" r:id="rId11"/>
    <p:sldId id="264" r:id="rId12"/>
    <p:sldId id="265" r:id="rId13"/>
    <p:sldId id="266" r:id="rId14"/>
    <p:sldId id="268" r:id="rId15"/>
    <p:sldId id="270" r:id="rId16"/>
    <p:sldId id="315" r:id="rId17"/>
    <p:sldId id="277" r:id="rId18"/>
    <p:sldId id="279" r:id="rId19"/>
    <p:sldId id="281" r:id="rId20"/>
    <p:sldId id="284" r:id="rId21"/>
    <p:sldId id="285" r:id="rId22"/>
    <p:sldId id="287" r:id="rId23"/>
    <p:sldId id="289" r:id="rId24"/>
    <p:sldId id="290" r:id="rId25"/>
    <p:sldId id="316" r:id="rId26"/>
    <p:sldId id="291" r:id="rId27"/>
    <p:sldId id="292" r:id="rId28"/>
    <p:sldId id="294" r:id="rId29"/>
    <p:sldId id="296" r:id="rId30"/>
    <p:sldId id="298" r:id="rId31"/>
    <p:sldId id="300" r:id="rId32"/>
    <p:sldId id="302" r:id="rId33"/>
    <p:sldId id="304" r:id="rId34"/>
    <p:sldId id="306" r:id="rId35"/>
    <p:sldId id="307" r:id="rId36"/>
    <p:sldId id="319" r:id="rId3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DEA321"/>
    <a:srgbClr val="33B8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6314" autoAdjust="0"/>
  </p:normalViewPr>
  <p:slideViewPr>
    <p:cSldViewPr snapToGrid="0">
      <p:cViewPr varScale="1">
        <p:scale>
          <a:sx n="108" d="100"/>
          <a:sy n="108" d="100"/>
        </p:scale>
        <p:origin x="714" y="11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1CBD17-2728-49DB-81E8-B201A1A131E6}" type="datetimeFigureOut">
              <a:rPr lang="zh-CN" altLang="en-US" smtClean="0"/>
              <a:t>2023-04-17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7615B5-310C-4B71-A3BB-5FECFD0254C7}" type="slidenum">
              <a:rPr lang="zh-CN" altLang="en-US" smtClean="0"/>
              <a:t>‹#›</a:t>
            </a:fld>
            <a:endParaRPr lang="zh-CN" altLang="en-US"/>
          </a:p>
        </p:txBody>
      </p:sp>
    </p:spTree>
    <p:extLst>
      <p:ext uri="{BB962C8B-B14F-4D97-AF65-F5344CB8AC3E}">
        <p14:creationId xmlns:p14="http://schemas.microsoft.com/office/powerpoint/2010/main" val="6316777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
        <p:nvSpPr>
          <p:cNvPr id="4" name="灯片编号占位符 3"/>
          <p:cNvSpPr>
            <a:spLocks noGrp="1"/>
          </p:cNvSpPr>
          <p:nvPr>
            <p:ph type="sldNum" sz="quarter" idx="10"/>
          </p:nvPr>
        </p:nvSpPr>
        <p:spPr/>
        <p:txBody>
          <a:bodyPr/>
          <a:lstStyle/>
          <a:p>
            <a:fld id="{FA7615B5-310C-4B71-A3BB-5FECFD0254C7}" type="slidenum">
              <a:rPr lang="zh-CN" altLang="en-US" smtClean="0"/>
              <a:t>18</a:t>
            </a:fld>
            <a:endParaRPr lang="zh-CN" altLang="en-US"/>
          </a:p>
        </p:txBody>
      </p:sp>
    </p:spTree>
    <p:extLst>
      <p:ext uri="{BB962C8B-B14F-4D97-AF65-F5344CB8AC3E}">
        <p14:creationId xmlns:p14="http://schemas.microsoft.com/office/powerpoint/2010/main" val="25039232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www.1ppt.com/hangye/"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8EE67F5-912E-451B-8ACF-70BD07A6F5CC}"/>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D433A585-F512-4E07-A3D3-BEB3F3420D4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D46FC088-1267-44A0-B865-BB33CD90BBE6}"/>
              </a:ext>
            </a:extLst>
          </p:cNvPr>
          <p:cNvSpPr>
            <a:spLocks noGrp="1"/>
          </p:cNvSpPr>
          <p:nvPr>
            <p:ph type="dt" sz="half" idx="10"/>
          </p:nvPr>
        </p:nvSpPr>
        <p:spPr/>
        <p:txBody>
          <a:bodyPr/>
          <a:lstStyle/>
          <a:p>
            <a:fld id="{67721638-1DFA-4D99-A727-2EA420BA4F17}" type="datetimeFigureOut">
              <a:rPr lang="zh-CN" altLang="en-US" smtClean="0"/>
              <a:t>2023-04-17</a:t>
            </a:fld>
            <a:endParaRPr lang="zh-CN" altLang="en-US"/>
          </a:p>
        </p:txBody>
      </p:sp>
      <p:sp>
        <p:nvSpPr>
          <p:cNvPr id="5" name="页脚占位符 4">
            <a:extLst>
              <a:ext uri="{FF2B5EF4-FFF2-40B4-BE49-F238E27FC236}">
                <a16:creationId xmlns:a16="http://schemas.microsoft.com/office/drawing/2014/main" id="{18800758-F004-47BB-A180-1FB2DB4148C6}"/>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4CFE706D-107B-4CC8-97E6-9B1A9DBF10A6}"/>
              </a:ext>
            </a:extLst>
          </p:cNvPr>
          <p:cNvSpPr>
            <a:spLocks noGrp="1"/>
          </p:cNvSpPr>
          <p:nvPr>
            <p:ph type="sldNum" sz="quarter" idx="12"/>
          </p:nvPr>
        </p:nvSpPr>
        <p:spPr/>
        <p:txBody>
          <a:bodyPr/>
          <a:lstStyle/>
          <a:p>
            <a:fld id="{322332B4-1CFE-48D3-8985-5065922B97DB}" type="slidenum">
              <a:rPr lang="zh-CN" altLang="en-US" smtClean="0"/>
              <a:t>‹#›</a:t>
            </a:fld>
            <a:endParaRPr lang="zh-CN" altLang="en-US"/>
          </a:p>
        </p:txBody>
      </p:sp>
    </p:spTree>
    <p:extLst>
      <p:ext uri="{BB962C8B-B14F-4D97-AF65-F5344CB8AC3E}">
        <p14:creationId xmlns:p14="http://schemas.microsoft.com/office/powerpoint/2010/main" val="38995836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99FF188-833E-49B0-A3C4-4DA44F5AF992}"/>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F8F5BFF8-C12F-4C44-8617-D81A7948B3E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AD4E63C2-3EBA-4898-9771-0F79CC84B0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A277C57F-397D-45B5-A512-4D3621FE0D89}"/>
              </a:ext>
            </a:extLst>
          </p:cNvPr>
          <p:cNvSpPr>
            <a:spLocks noGrp="1"/>
          </p:cNvSpPr>
          <p:nvPr>
            <p:ph type="dt" sz="half" idx="10"/>
          </p:nvPr>
        </p:nvSpPr>
        <p:spPr/>
        <p:txBody>
          <a:bodyPr/>
          <a:lstStyle/>
          <a:p>
            <a:fld id="{67721638-1DFA-4D99-A727-2EA420BA4F17}" type="datetimeFigureOut">
              <a:rPr lang="zh-CN" altLang="en-US" smtClean="0"/>
              <a:t>2023-04-17</a:t>
            </a:fld>
            <a:endParaRPr lang="zh-CN" altLang="en-US"/>
          </a:p>
        </p:txBody>
      </p:sp>
      <p:sp>
        <p:nvSpPr>
          <p:cNvPr id="6" name="页脚占位符 5">
            <a:extLst>
              <a:ext uri="{FF2B5EF4-FFF2-40B4-BE49-F238E27FC236}">
                <a16:creationId xmlns:a16="http://schemas.microsoft.com/office/drawing/2014/main" id="{E7FC2764-346B-4025-9F35-BB455445A7E8}"/>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01C435A1-6895-4375-92CA-1A3DE2A84F6C}"/>
              </a:ext>
            </a:extLst>
          </p:cNvPr>
          <p:cNvSpPr>
            <a:spLocks noGrp="1"/>
          </p:cNvSpPr>
          <p:nvPr>
            <p:ph type="sldNum" sz="quarter" idx="12"/>
          </p:nvPr>
        </p:nvSpPr>
        <p:spPr/>
        <p:txBody>
          <a:bodyPr/>
          <a:lstStyle/>
          <a:p>
            <a:fld id="{322332B4-1CFE-48D3-8985-5065922B97DB}" type="slidenum">
              <a:rPr lang="zh-CN" altLang="en-US" smtClean="0"/>
              <a:t>‹#›</a:t>
            </a:fld>
            <a:endParaRPr lang="zh-CN" altLang="en-US"/>
          </a:p>
        </p:txBody>
      </p:sp>
    </p:spTree>
    <p:extLst>
      <p:ext uri="{BB962C8B-B14F-4D97-AF65-F5344CB8AC3E}">
        <p14:creationId xmlns:p14="http://schemas.microsoft.com/office/powerpoint/2010/main" val="34347722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7E94A55-76F6-46A3-9D8B-EA555911F4DA}"/>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6A8BC01C-7744-4A2A-877C-631EC1DE16BC}"/>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A8E8A65C-EE31-4D91-A6CB-1800C75657D9}"/>
              </a:ext>
            </a:extLst>
          </p:cNvPr>
          <p:cNvSpPr>
            <a:spLocks noGrp="1"/>
          </p:cNvSpPr>
          <p:nvPr>
            <p:ph type="dt" sz="half" idx="10"/>
          </p:nvPr>
        </p:nvSpPr>
        <p:spPr/>
        <p:txBody>
          <a:bodyPr/>
          <a:lstStyle/>
          <a:p>
            <a:fld id="{67721638-1DFA-4D99-A727-2EA420BA4F17}" type="datetimeFigureOut">
              <a:rPr lang="zh-CN" altLang="en-US" smtClean="0"/>
              <a:t>2023-04-17</a:t>
            </a:fld>
            <a:endParaRPr lang="zh-CN" altLang="en-US"/>
          </a:p>
        </p:txBody>
      </p:sp>
      <p:sp>
        <p:nvSpPr>
          <p:cNvPr id="5" name="页脚占位符 4">
            <a:extLst>
              <a:ext uri="{FF2B5EF4-FFF2-40B4-BE49-F238E27FC236}">
                <a16:creationId xmlns:a16="http://schemas.microsoft.com/office/drawing/2014/main" id="{812BFC97-8535-400F-8613-ECFFBFBC2F01}"/>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9E5472A3-F0B5-4CC7-83B8-A7B0D1F0C534}"/>
              </a:ext>
            </a:extLst>
          </p:cNvPr>
          <p:cNvSpPr>
            <a:spLocks noGrp="1"/>
          </p:cNvSpPr>
          <p:nvPr>
            <p:ph type="sldNum" sz="quarter" idx="12"/>
          </p:nvPr>
        </p:nvSpPr>
        <p:spPr/>
        <p:txBody>
          <a:bodyPr/>
          <a:lstStyle/>
          <a:p>
            <a:fld id="{322332B4-1CFE-48D3-8985-5065922B97DB}" type="slidenum">
              <a:rPr lang="zh-CN" altLang="en-US" smtClean="0"/>
              <a:t>‹#›</a:t>
            </a:fld>
            <a:endParaRPr lang="zh-CN" altLang="en-US"/>
          </a:p>
        </p:txBody>
      </p:sp>
    </p:spTree>
    <p:extLst>
      <p:ext uri="{BB962C8B-B14F-4D97-AF65-F5344CB8AC3E}">
        <p14:creationId xmlns:p14="http://schemas.microsoft.com/office/powerpoint/2010/main" val="5138301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3955D3C5-E025-4C4D-9241-546EB16AE1AD}"/>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A5EBDBD8-B01C-45C1-AD60-8D0A8FA1B866}"/>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BE7FDFAC-3085-4861-9151-C3C01BA7CDC6}"/>
              </a:ext>
            </a:extLst>
          </p:cNvPr>
          <p:cNvSpPr>
            <a:spLocks noGrp="1"/>
          </p:cNvSpPr>
          <p:nvPr>
            <p:ph type="dt" sz="half" idx="10"/>
          </p:nvPr>
        </p:nvSpPr>
        <p:spPr/>
        <p:txBody>
          <a:bodyPr/>
          <a:lstStyle/>
          <a:p>
            <a:fld id="{67721638-1DFA-4D99-A727-2EA420BA4F17}" type="datetimeFigureOut">
              <a:rPr lang="zh-CN" altLang="en-US" smtClean="0"/>
              <a:t>2023-04-17</a:t>
            </a:fld>
            <a:endParaRPr lang="zh-CN" altLang="en-US"/>
          </a:p>
        </p:txBody>
      </p:sp>
      <p:sp>
        <p:nvSpPr>
          <p:cNvPr id="5" name="页脚占位符 4">
            <a:extLst>
              <a:ext uri="{FF2B5EF4-FFF2-40B4-BE49-F238E27FC236}">
                <a16:creationId xmlns:a16="http://schemas.microsoft.com/office/drawing/2014/main" id="{5773765D-C1B6-4B4E-A2BE-8DAEC7DE647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7300CEE-4393-4D75-8E55-97D1A40468DE}"/>
              </a:ext>
            </a:extLst>
          </p:cNvPr>
          <p:cNvSpPr>
            <a:spLocks noGrp="1"/>
          </p:cNvSpPr>
          <p:nvPr>
            <p:ph type="sldNum" sz="quarter" idx="12"/>
          </p:nvPr>
        </p:nvSpPr>
        <p:spPr/>
        <p:txBody>
          <a:bodyPr/>
          <a:lstStyle/>
          <a:p>
            <a:fld id="{322332B4-1CFE-48D3-8985-5065922B97DB}" type="slidenum">
              <a:rPr lang="zh-CN" altLang="en-US" smtClean="0"/>
              <a:t>‹#›</a:t>
            </a:fld>
            <a:endParaRPr lang="zh-CN" altLang="en-US"/>
          </a:p>
        </p:txBody>
      </p:sp>
    </p:spTree>
    <p:extLst>
      <p:ext uri="{BB962C8B-B14F-4D97-AF65-F5344CB8AC3E}">
        <p14:creationId xmlns:p14="http://schemas.microsoft.com/office/powerpoint/2010/main" val="22823225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2023-04-17</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39669301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2023-04-17</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10370943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99524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2169B0A-A41C-43A2-897C-4A77CE9B0EAC}"/>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F28E9CCA-41E4-4C04-B3CA-11F7AAF31649}"/>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92DFE097-A7CB-4115-8E8F-D62F9A58BD3B}"/>
              </a:ext>
            </a:extLst>
          </p:cNvPr>
          <p:cNvSpPr>
            <a:spLocks noGrp="1"/>
          </p:cNvSpPr>
          <p:nvPr>
            <p:ph type="dt" sz="half" idx="10"/>
          </p:nvPr>
        </p:nvSpPr>
        <p:spPr/>
        <p:txBody>
          <a:bodyPr/>
          <a:lstStyle/>
          <a:p>
            <a:fld id="{67721638-1DFA-4D99-A727-2EA420BA4F17}" type="datetimeFigureOut">
              <a:rPr lang="zh-CN" altLang="en-US" smtClean="0"/>
              <a:t>2023-04-17</a:t>
            </a:fld>
            <a:endParaRPr lang="zh-CN" altLang="en-US"/>
          </a:p>
        </p:txBody>
      </p:sp>
      <p:sp>
        <p:nvSpPr>
          <p:cNvPr id="5" name="页脚占位符 4">
            <a:extLst>
              <a:ext uri="{FF2B5EF4-FFF2-40B4-BE49-F238E27FC236}">
                <a16:creationId xmlns:a16="http://schemas.microsoft.com/office/drawing/2014/main" id="{C6D3FA2C-52EB-464D-B952-563EE4C0B12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AF816FCA-DEAC-4382-B2C7-8C336B00C73B}"/>
              </a:ext>
            </a:extLst>
          </p:cNvPr>
          <p:cNvSpPr>
            <a:spLocks noGrp="1"/>
          </p:cNvSpPr>
          <p:nvPr>
            <p:ph type="sldNum" sz="quarter" idx="12"/>
          </p:nvPr>
        </p:nvSpPr>
        <p:spPr/>
        <p:txBody>
          <a:bodyPr/>
          <a:lstStyle/>
          <a:p>
            <a:fld id="{322332B4-1CFE-48D3-8985-5065922B97DB}" type="slidenum">
              <a:rPr lang="zh-CN" altLang="en-US" smtClean="0"/>
              <a:t>‹#›</a:t>
            </a:fld>
            <a:endParaRPr lang="zh-CN" altLang="en-US"/>
          </a:p>
        </p:txBody>
      </p:sp>
    </p:spTree>
    <p:extLst>
      <p:ext uri="{BB962C8B-B14F-4D97-AF65-F5344CB8AC3E}">
        <p14:creationId xmlns:p14="http://schemas.microsoft.com/office/powerpoint/2010/main" val="1295225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E1F1F8B-05C0-4828-BB05-665EFA7A10EA}"/>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37CCC2DF-7E5E-4B37-936A-1C874FEA1B3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7138FD12-D338-4745-AC75-853BC3C3F5D8}"/>
              </a:ext>
            </a:extLst>
          </p:cNvPr>
          <p:cNvSpPr>
            <a:spLocks noGrp="1"/>
          </p:cNvSpPr>
          <p:nvPr>
            <p:ph type="dt" sz="half" idx="10"/>
          </p:nvPr>
        </p:nvSpPr>
        <p:spPr/>
        <p:txBody>
          <a:bodyPr/>
          <a:lstStyle/>
          <a:p>
            <a:fld id="{67721638-1DFA-4D99-A727-2EA420BA4F17}" type="datetimeFigureOut">
              <a:rPr lang="zh-CN" altLang="en-US" smtClean="0"/>
              <a:t>2023-04-17</a:t>
            </a:fld>
            <a:endParaRPr lang="zh-CN" altLang="en-US"/>
          </a:p>
        </p:txBody>
      </p:sp>
      <p:sp>
        <p:nvSpPr>
          <p:cNvPr id="5" name="页脚占位符 4">
            <a:extLst>
              <a:ext uri="{FF2B5EF4-FFF2-40B4-BE49-F238E27FC236}">
                <a16:creationId xmlns:a16="http://schemas.microsoft.com/office/drawing/2014/main" id="{418645E5-60B4-4F5D-A2A1-B9593D39795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B61DB5FF-6D40-4174-8A6B-0DABA003724D}"/>
              </a:ext>
            </a:extLst>
          </p:cNvPr>
          <p:cNvSpPr>
            <a:spLocks noGrp="1"/>
          </p:cNvSpPr>
          <p:nvPr>
            <p:ph type="sldNum" sz="quarter" idx="12"/>
          </p:nvPr>
        </p:nvSpPr>
        <p:spPr/>
        <p:txBody>
          <a:bodyPr/>
          <a:lstStyle/>
          <a:p>
            <a:fld id="{322332B4-1CFE-48D3-8985-5065922B97DB}" type="slidenum">
              <a:rPr lang="zh-CN" altLang="en-US" smtClean="0"/>
              <a:t>‹#›</a:t>
            </a:fld>
            <a:endParaRPr lang="zh-CN" altLang="en-US"/>
          </a:p>
        </p:txBody>
      </p:sp>
    </p:spTree>
    <p:extLst>
      <p:ext uri="{BB962C8B-B14F-4D97-AF65-F5344CB8AC3E}">
        <p14:creationId xmlns:p14="http://schemas.microsoft.com/office/powerpoint/2010/main" val="2748126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D248DC0-28FB-46E1-A17A-41729D091559}"/>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550A44C1-FC8C-41B1-94D1-A53A999D4B11}"/>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B3F2DB7E-1DA7-4C39-89E5-209157B56609}"/>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2D4610F1-D40C-479E-99E0-D0739B9A9E02}"/>
              </a:ext>
            </a:extLst>
          </p:cNvPr>
          <p:cNvSpPr>
            <a:spLocks noGrp="1"/>
          </p:cNvSpPr>
          <p:nvPr>
            <p:ph type="dt" sz="half" idx="10"/>
          </p:nvPr>
        </p:nvSpPr>
        <p:spPr/>
        <p:txBody>
          <a:bodyPr/>
          <a:lstStyle/>
          <a:p>
            <a:fld id="{67721638-1DFA-4D99-A727-2EA420BA4F17}" type="datetimeFigureOut">
              <a:rPr lang="zh-CN" altLang="en-US" smtClean="0"/>
              <a:t>2023-04-17</a:t>
            </a:fld>
            <a:endParaRPr lang="zh-CN" altLang="en-US"/>
          </a:p>
        </p:txBody>
      </p:sp>
      <p:sp>
        <p:nvSpPr>
          <p:cNvPr id="6" name="页脚占位符 5">
            <a:extLst>
              <a:ext uri="{FF2B5EF4-FFF2-40B4-BE49-F238E27FC236}">
                <a16:creationId xmlns:a16="http://schemas.microsoft.com/office/drawing/2014/main" id="{914867B2-E9D3-41E4-82D1-5BF80AA75C41}"/>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E6902741-F44B-47F8-8910-11A875B89A60}"/>
              </a:ext>
            </a:extLst>
          </p:cNvPr>
          <p:cNvSpPr>
            <a:spLocks noGrp="1"/>
          </p:cNvSpPr>
          <p:nvPr>
            <p:ph type="sldNum" sz="quarter" idx="12"/>
          </p:nvPr>
        </p:nvSpPr>
        <p:spPr/>
        <p:txBody>
          <a:bodyPr/>
          <a:lstStyle/>
          <a:p>
            <a:fld id="{322332B4-1CFE-48D3-8985-5065922B97DB}" type="slidenum">
              <a:rPr lang="zh-CN" altLang="en-US" smtClean="0"/>
              <a:t>‹#›</a:t>
            </a:fld>
            <a:endParaRPr lang="zh-CN" altLang="en-US"/>
          </a:p>
        </p:txBody>
      </p:sp>
    </p:spTree>
    <p:extLst>
      <p:ext uri="{BB962C8B-B14F-4D97-AF65-F5344CB8AC3E}">
        <p14:creationId xmlns:p14="http://schemas.microsoft.com/office/powerpoint/2010/main" val="3894440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4755E85-62DA-45E4-8764-0A78401D74BE}"/>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ACC22483-EA7D-4ABB-83E9-49046970F61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35956049-634B-4BBD-A461-779637B86F45}"/>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CA641B18-6416-4755-BAA8-F9BAEEFF6FE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6555E1E6-2E29-491B-9E77-13F684625A7C}"/>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37CC8658-B645-4632-BBA1-99034DE78FE3}"/>
              </a:ext>
            </a:extLst>
          </p:cNvPr>
          <p:cNvSpPr>
            <a:spLocks noGrp="1"/>
          </p:cNvSpPr>
          <p:nvPr>
            <p:ph type="dt" sz="half" idx="10"/>
          </p:nvPr>
        </p:nvSpPr>
        <p:spPr/>
        <p:txBody>
          <a:bodyPr/>
          <a:lstStyle/>
          <a:p>
            <a:fld id="{67721638-1DFA-4D99-A727-2EA420BA4F17}" type="datetimeFigureOut">
              <a:rPr lang="zh-CN" altLang="en-US" smtClean="0"/>
              <a:t>2023-04-17</a:t>
            </a:fld>
            <a:endParaRPr lang="zh-CN" altLang="en-US"/>
          </a:p>
        </p:txBody>
      </p:sp>
      <p:sp>
        <p:nvSpPr>
          <p:cNvPr id="8" name="页脚占位符 7">
            <a:extLst>
              <a:ext uri="{FF2B5EF4-FFF2-40B4-BE49-F238E27FC236}">
                <a16:creationId xmlns:a16="http://schemas.microsoft.com/office/drawing/2014/main" id="{B1C12F96-E5F1-412F-A32C-B2E70201A20D}"/>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29B3C707-88C0-4C84-9535-B45EBE9492B5}"/>
              </a:ext>
            </a:extLst>
          </p:cNvPr>
          <p:cNvSpPr>
            <a:spLocks noGrp="1"/>
          </p:cNvSpPr>
          <p:nvPr>
            <p:ph type="sldNum" sz="quarter" idx="12"/>
          </p:nvPr>
        </p:nvSpPr>
        <p:spPr/>
        <p:txBody>
          <a:bodyPr/>
          <a:lstStyle/>
          <a:p>
            <a:fld id="{322332B4-1CFE-48D3-8985-5065922B97DB}" type="slidenum">
              <a:rPr lang="zh-CN" altLang="en-US" smtClean="0"/>
              <a:t>‹#›</a:t>
            </a:fld>
            <a:endParaRPr lang="zh-CN" altLang="en-US"/>
          </a:p>
        </p:txBody>
      </p:sp>
    </p:spTree>
    <p:extLst>
      <p:ext uri="{BB962C8B-B14F-4D97-AF65-F5344CB8AC3E}">
        <p14:creationId xmlns:p14="http://schemas.microsoft.com/office/powerpoint/2010/main" val="1197697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4755E85-62DA-45E4-8764-0A78401D74BE}"/>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ACC22483-EA7D-4ABB-83E9-49046970F61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35956049-634B-4BBD-A461-779637B86F45}"/>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CA641B18-6416-4755-BAA8-F9BAEEFF6FE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6555E1E6-2E29-491B-9E77-13F684625A7C}"/>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37CC8658-B645-4632-BBA1-99034DE78FE3}"/>
              </a:ext>
            </a:extLst>
          </p:cNvPr>
          <p:cNvSpPr>
            <a:spLocks noGrp="1"/>
          </p:cNvSpPr>
          <p:nvPr>
            <p:ph type="dt" sz="half" idx="10"/>
          </p:nvPr>
        </p:nvSpPr>
        <p:spPr/>
        <p:txBody>
          <a:bodyPr/>
          <a:lstStyle/>
          <a:p>
            <a:fld id="{67721638-1DFA-4D99-A727-2EA420BA4F17}" type="datetimeFigureOut">
              <a:rPr lang="zh-CN" altLang="en-US" smtClean="0"/>
              <a:t>2023-04-17</a:t>
            </a:fld>
            <a:endParaRPr lang="zh-CN" altLang="en-US"/>
          </a:p>
        </p:txBody>
      </p:sp>
      <p:sp>
        <p:nvSpPr>
          <p:cNvPr id="8" name="页脚占位符 7">
            <a:extLst>
              <a:ext uri="{FF2B5EF4-FFF2-40B4-BE49-F238E27FC236}">
                <a16:creationId xmlns:a16="http://schemas.microsoft.com/office/drawing/2014/main" id="{B1C12F96-E5F1-412F-A32C-B2E70201A20D}"/>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29B3C707-88C0-4C84-9535-B45EBE9492B5}"/>
              </a:ext>
            </a:extLst>
          </p:cNvPr>
          <p:cNvSpPr>
            <a:spLocks noGrp="1"/>
          </p:cNvSpPr>
          <p:nvPr>
            <p:ph type="sldNum" sz="quarter" idx="12"/>
          </p:nvPr>
        </p:nvSpPr>
        <p:spPr/>
        <p:txBody>
          <a:bodyPr/>
          <a:lstStyle/>
          <a:p>
            <a:fld id="{322332B4-1CFE-48D3-8985-5065922B97DB}" type="slidenum">
              <a:rPr lang="zh-CN" altLang="en-US" smtClean="0"/>
              <a:t>‹#›</a:t>
            </a:fld>
            <a:endParaRPr lang="zh-CN" altLang="en-US"/>
          </a:p>
        </p:txBody>
      </p:sp>
      <p:sp>
        <p:nvSpPr>
          <p:cNvPr id="11" name="TextBox 10"/>
          <p:cNvSpPr txBox="1"/>
          <p:nvPr userDrawn="1"/>
        </p:nvSpPr>
        <p:spPr>
          <a:xfrm>
            <a:off x="1187624" y="6739570"/>
            <a:ext cx="1440159" cy="11843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zh-CN" altLang="en-US" sz="100" b="0" i="0" u="none" strike="noStrike" kern="0" cap="none" spc="0" normalizeH="0" baseline="0" noProof="0" dirty="0" smtClean="0">
                <a:ln>
                  <a:noFill/>
                </a:ln>
                <a:solidFill>
                  <a:prstClr val="black"/>
                </a:solidFill>
                <a:effectLst/>
                <a:uLnTx/>
                <a:uFillTx/>
                <a:hlinkClick r:id="rId2"/>
              </a:rPr>
              <a:t>行业</a:t>
            </a:r>
            <a:r>
              <a:rPr kumimoji="0" lang="en-US" altLang="zh-CN" sz="100" b="0" i="0" u="none" strike="noStrike" kern="0" cap="none" spc="0" normalizeH="0" baseline="0" noProof="0" dirty="0" smtClean="0">
                <a:ln>
                  <a:noFill/>
                </a:ln>
                <a:solidFill>
                  <a:prstClr val="black"/>
                </a:solidFill>
                <a:effectLst/>
                <a:uLnTx/>
                <a:uFillTx/>
                <a:hlinkClick r:id="rId2"/>
              </a:rPr>
              <a:t>PPT</a:t>
            </a:r>
            <a:r>
              <a:rPr kumimoji="0" lang="zh-CN" altLang="en-US" sz="100" b="0" i="0" u="none" strike="noStrike" kern="0" cap="none" spc="0" normalizeH="0" baseline="0" noProof="0" dirty="0" smtClean="0">
                <a:ln>
                  <a:noFill/>
                </a:ln>
                <a:solidFill>
                  <a:prstClr val="black"/>
                </a:solidFill>
                <a:effectLst/>
                <a:uLnTx/>
                <a:uFillTx/>
                <a:hlinkClick r:id="rId2"/>
              </a:rPr>
              <a:t>模板</a:t>
            </a:r>
            <a:r>
              <a:rPr kumimoji="0" lang="en-US" altLang="zh-CN" sz="100" b="0" i="0" u="none" strike="noStrike" kern="0" cap="none" spc="0" normalizeH="0" baseline="0" noProof="0" dirty="0" smtClean="0">
                <a:ln>
                  <a:noFill/>
                </a:ln>
                <a:solidFill>
                  <a:prstClr val="black"/>
                </a:solidFill>
                <a:effectLst/>
                <a:uLnTx/>
                <a:uFillTx/>
              </a:rPr>
              <a:t>http://www.1ppt.com/hangye/</a:t>
            </a:r>
          </a:p>
        </p:txBody>
      </p:sp>
    </p:spTree>
    <p:extLst>
      <p:ext uri="{BB962C8B-B14F-4D97-AF65-F5344CB8AC3E}">
        <p14:creationId xmlns:p14="http://schemas.microsoft.com/office/powerpoint/2010/main" val="26325528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28BD426-F9B9-4AA2-86CF-B45CD7AAF961}"/>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D6807C7B-6874-4F1C-AD2C-11F6346B7083}"/>
              </a:ext>
            </a:extLst>
          </p:cNvPr>
          <p:cNvSpPr>
            <a:spLocks noGrp="1"/>
          </p:cNvSpPr>
          <p:nvPr>
            <p:ph type="dt" sz="half" idx="10"/>
          </p:nvPr>
        </p:nvSpPr>
        <p:spPr/>
        <p:txBody>
          <a:bodyPr/>
          <a:lstStyle/>
          <a:p>
            <a:fld id="{67721638-1DFA-4D99-A727-2EA420BA4F17}" type="datetimeFigureOut">
              <a:rPr lang="zh-CN" altLang="en-US" smtClean="0"/>
              <a:t>2023-04-17</a:t>
            </a:fld>
            <a:endParaRPr lang="zh-CN" altLang="en-US"/>
          </a:p>
        </p:txBody>
      </p:sp>
      <p:sp>
        <p:nvSpPr>
          <p:cNvPr id="4" name="页脚占位符 3">
            <a:extLst>
              <a:ext uri="{FF2B5EF4-FFF2-40B4-BE49-F238E27FC236}">
                <a16:creationId xmlns:a16="http://schemas.microsoft.com/office/drawing/2014/main" id="{204E46E9-1B1E-43C5-813A-57DDE53395CD}"/>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EF0BFE03-805C-4190-8906-0EEEE4E114B4}"/>
              </a:ext>
            </a:extLst>
          </p:cNvPr>
          <p:cNvSpPr>
            <a:spLocks noGrp="1"/>
          </p:cNvSpPr>
          <p:nvPr>
            <p:ph type="sldNum" sz="quarter" idx="12"/>
          </p:nvPr>
        </p:nvSpPr>
        <p:spPr/>
        <p:txBody>
          <a:bodyPr/>
          <a:lstStyle/>
          <a:p>
            <a:fld id="{322332B4-1CFE-48D3-8985-5065922B97DB}" type="slidenum">
              <a:rPr lang="zh-CN" altLang="en-US" smtClean="0"/>
              <a:t>‹#›</a:t>
            </a:fld>
            <a:endParaRPr lang="zh-CN" altLang="en-US"/>
          </a:p>
        </p:txBody>
      </p:sp>
    </p:spTree>
    <p:extLst>
      <p:ext uri="{BB962C8B-B14F-4D97-AF65-F5344CB8AC3E}">
        <p14:creationId xmlns:p14="http://schemas.microsoft.com/office/powerpoint/2010/main" val="32404723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0AF6A93F-738D-4A66-9E35-E8D096497F6C}"/>
              </a:ext>
            </a:extLst>
          </p:cNvPr>
          <p:cNvSpPr>
            <a:spLocks noGrp="1"/>
          </p:cNvSpPr>
          <p:nvPr>
            <p:ph type="dt" sz="half" idx="10"/>
          </p:nvPr>
        </p:nvSpPr>
        <p:spPr/>
        <p:txBody>
          <a:bodyPr/>
          <a:lstStyle/>
          <a:p>
            <a:fld id="{67721638-1DFA-4D99-A727-2EA420BA4F17}" type="datetimeFigureOut">
              <a:rPr lang="zh-CN" altLang="en-US" smtClean="0"/>
              <a:t>2023-04-17</a:t>
            </a:fld>
            <a:endParaRPr lang="zh-CN" altLang="en-US"/>
          </a:p>
        </p:txBody>
      </p:sp>
      <p:sp>
        <p:nvSpPr>
          <p:cNvPr id="3" name="页脚占位符 2">
            <a:extLst>
              <a:ext uri="{FF2B5EF4-FFF2-40B4-BE49-F238E27FC236}">
                <a16:creationId xmlns:a16="http://schemas.microsoft.com/office/drawing/2014/main" id="{B5F03ACC-92CC-4729-9C69-6E366DEDC940}"/>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FC5E972D-09F5-4E05-ACE6-A1A9F98D1A0D}"/>
              </a:ext>
            </a:extLst>
          </p:cNvPr>
          <p:cNvSpPr>
            <a:spLocks noGrp="1"/>
          </p:cNvSpPr>
          <p:nvPr>
            <p:ph type="sldNum" sz="quarter" idx="12"/>
          </p:nvPr>
        </p:nvSpPr>
        <p:spPr/>
        <p:txBody>
          <a:bodyPr/>
          <a:lstStyle/>
          <a:p>
            <a:fld id="{322332B4-1CFE-48D3-8985-5065922B97DB}" type="slidenum">
              <a:rPr lang="zh-CN" altLang="en-US" smtClean="0"/>
              <a:t>‹#›</a:t>
            </a:fld>
            <a:endParaRPr lang="zh-CN" altLang="en-US"/>
          </a:p>
        </p:txBody>
      </p:sp>
    </p:spTree>
    <p:extLst>
      <p:ext uri="{BB962C8B-B14F-4D97-AF65-F5344CB8AC3E}">
        <p14:creationId xmlns:p14="http://schemas.microsoft.com/office/powerpoint/2010/main" val="127777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7C70315-7052-4624-815E-F41511C36710}"/>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4B4296A6-6BFB-41E6-BBF8-9B1E2C67F72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CAB9E26C-EB9F-418F-BD64-B6AA32374F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3B545DDE-7CA1-4771-9E9C-646CD1B3CFA3}"/>
              </a:ext>
            </a:extLst>
          </p:cNvPr>
          <p:cNvSpPr>
            <a:spLocks noGrp="1"/>
          </p:cNvSpPr>
          <p:nvPr>
            <p:ph type="dt" sz="half" idx="10"/>
          </p:nvPr>
        </p:nvSpPr>
        <p:spPr/>
        <p:txBody>
          <a:bodyPr/>
          <a:lstStyle/>
          <a:p>
            <a:fld id="{67721638-1DFA-4D99-A727-2EA420BA4F17}" type="datetimeFigureOut">
              <a:rPr lang="zh-CN" altLang="en-US" smtClean="0"/>
              <a:t>2023-04-17</a:t>
            </a:fld>
            <a:endParaRPr lang="zh-CN" altLang="en-US"/>
          </a:p>
        </p:txBody>
      </p:sp>
      <p:sp>
        <p:nvSpPr>
          <p:cNvPr id="6" name="页脚占位符 5">
            <a:extLst>
              <a:ext uri="{FF2B5EF4-FFF2-40B4-BE49-F238E27FC236}">
                <a16:creationId xmlns:a16="http://schemas.microsoft.com/office/drawing/2014/main" id="{DE7168E9-E5BF-4E45-A91E-8EDA5EE582D9}"/>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49C40174-A6B9-4890-9128-8FD5D7C94CC2}"/>
              </a:ext>
            </a:extLst>
          </p:cNvPr>
          <p:cNvSpPr>
            <a:spLocks noGrp="1"/>
          </p:cNvSpPr>
          <p:nvPr>
            <p:ph type="sldNum" sz="quarter" idx="12"/>
          </p:nvPr>
        </p:nvSpPr>
        <p:spPr/>
        <p:txBody>
          <a:bodyPr/>
          <a:lstStyle/>
          <a:p>
            <a:fld id="{322332B4-1CFE-48D3-8985-5065922B97DB}" type="slidenum">
              <a:rPr lang="zh-CN" altLang="en-US" smtClean="0"/>
              <a:t>‹#›</a:t>
            </a:fld>
            <a:endParaRPr lang="zh-CN" altLang="en-US"/>
          </a:p>
        </p:txBody>
      </p:sp>
    </p:spTree>
    <p:extLst>
      <p:ext uri="{BB962C8B-B14F-4D97-AF65-F5344CB8AC3E}">
        <p14:creationId xmlns:p14="http://schemas.microsoft.com/office/powerpoint/2010/main" val="30029129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AB3725CB-23C6-425E-850A-34C3D2ACCD1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526BB26D-4D68-4DA6-8A4A-18711A2A713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50DAC55F-8FDC-47ED-8608-B6587466A2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721638-1DFA-4D99-A727-2EA420BA4F17}" type="datetimeFigureOut">
              <a:rPr lang="zh-CN" altLang="en-US" smtClean="0"/>
              <a:t>2023-04-17</a:t>
            </a:fld>
            <a:endParaRPr lang="zh-CN" altLang="en-US"/>
          </a:p>
        </p:txBody>
      </p:sp>
      <p:sp>
        <p:nvSpPr>
          <p:cNvPr id="5" name="页脚占位符 4">
            <a:extLst>
              <a:ext uri="{FF2B5EF4-FFF2-40B4-BE49-F238E27FC236}">
                <a16:creationId xmlns:a16="http://schemas.microsoft.com/office/drawing/2014/main" id="{004986E6-1F9C-4A84-86FA-61C73C1B81F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0626C55F-18E8-44CB-97FC-62B1D31BE2B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2332B4-1CFE-48D3-8985-5065922B97DB}" type="slidenum">
              <a:rPr lang="zh-CN" altLang="en-US" smtClean="0"/>
              <a:t>‹#›</a:t>
            </a:fld>
            <a:endParaRPr lang="zh-CN" altLang="en-US"/>
          </a:p>
        </p:txBody>
      </p:sp>
    </p:spTree>
    <p:extLst>
      <p:ext uri="{BB962C8B-B14F-4D97-AF65-F5344CB8AC3E}">
        <p14:creationId xmlns:p14="http://schemas.microsoft.com/office/powerpoint/2010/main" val="16982814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60"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733223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jpeg"/><Relationship Id="rId1" Type="http://schemas.openxmlformats.org/officeDocument/2006/relationships/slideLayout" Target="../slideLayouts/slideLayout8.xml"/><Relationship Id="rId4" Type="http://schemas.openxmlformats.org/officeDocument/2006/relationships/image" Target="../media/image18.jpeg"/></Relationships>
</file>

<file path=ppt/slides/_rels/slide2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jpeg"/><Relationship Id="rId1" Type="http://schemas.openxmlformats.org/officeDocument/2006/relationships/slideLayout" Target="../slideLayouts/slideLayout8.xml"/><Relationship Id="rId4" Type="http://schemas.openxmlformats.org/officeDocument/2006/relationships/image" Target="../media/image20.jpeg"/></Relationships>
</file>

<file path=ppt/slides/_rels/slide2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jpeg"/><Relationship Id="rId1" Type="http://schemas.openxmlformats.org/officeDocument/2006/relationships/slideLayout" Target="../slideLayouts/slideLayout8.xml"/><Relationship Id="rId4" Type="http://schemas.openxmlformats.org/officeDocument/2006/relationships/image" Target="../media/image22.jpeg"/></Relationships>
</file>

<file path=ppt/slides/_rels/slide2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jpeg"/><Relationship Id="rId1" Type="http://schemas.openxmlformats.org/officeDocument/2006/relationships/slideLayout" Target="../slideLayouts/slideLayout8.xml"/><Relationship Id="rId4" Type="http://schemas.openxmlformats.org/officeDocument/2006/relationships/image" Target="../media/image24.jpeg"/></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jpeg"/><Relationship Id="rId1" Type="http://schemas.openxmlformats.org/officeDocument/2006/relationships/slideLayout" Target="../slideLayouts/slideLayout8.xml"/><Relationship Id="rId4" Type="http://schemas.openxmlformats.org/officeDocument/2006/relationships/image" Target="../media/image26.jpeg"/></Relationships>
</file>

<file path=ppt/slides/_rels/slide3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jpeg"/><Relationship Id="rId1" Type="http://schemas.openxmlformats.org/officeDocument/2006/relationships/slideLayout" Target="../slideLayouts/slideLayout8.xml"/><Relationship Id="rId4" Type="http://schemas.openxmlformats.org/officeDocument/2006/relationships/image" Target="../media/image28.jpeg"/></Relationships>
</file>

<file path=ppt/slides/_rels/slide3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1.jpeg"/><Relationship Id="rId1" Type="http://schemas.openxmlformats.org/officeDocument/2006/relationships/slideLayout" Target="../slideLayouts/slideLayout8.xml"/><Relationship Id="rId4" Type="http://schemas.openxmlformats.org/officeDocument/2006/relationships/image" Target="../media/image30.jpeg"/></Relationships>
</file>

<file path=ppt/slides/_rels/slide3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AD201102-0DE9-E40B-4C3B-ABF052E1364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5" name="标题 1">
            <a:extLst>
              <a:ext uri="{FF2B5EF4-FFF2-40B4-BE49-F238E27FC236}">
                <a16:creationId xmlns:a16="http://schemas.microsoft.com/office/drawing/2014/main" id="{CEACECD9-A61C-D0DE-8012-DACC8DCB0842}"/>
              </a:ext>
            </a:extLst>
          </p:cNvPr>
          <p:cNvSpPr txBox="1">
            <a:spLocks/>
          </p:cNvSpPr>
          <p:nvPr/>
        </p:nvSpPr>
        <p:spPr>
          <a:xfrm>
            <a:off x="1524000" y="1323757"/>
            <a:ext cx="9144000" cy="161736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zh-CN" altLang="en-US" sz="7200" b="1" spc="300" dirty="0">
                <a:solidFill>
                  <a:schemeClr val="bg1"/>
                </a:solidFill>
                <a:latin typeface="+mn-lt"/>
                <a:ea typeface="+mn-ea"/>
                <a:cs typeface="+mn-ea"/>
                <a:sym typeface="+mn-lt"/>
              </a:rPr>
              <a:t>物流包装基本知识</a:t>
            </a:r>
          </a:p>
        </p:txBody>
      </p:sp>
      <p:grpSp>
        <p:nvGrpSpPr>
          <p:cNvPr id="6" name="组合 5">
            <a:extLst>
              <a:ext uri="{FF2B5EF4-FFF2-40B4-BE49-F238E27FC236}">
                <a16:creationId xmlns:a16="http://schemas.microsoft.com/office/drawing/2014/main" id="{309317FD-20CF-9348-33DD-2E436E3EE793}"/>
              </a:ext>
            </a:extLst>
          </p:cNvPr>
          <p:cNvGrpSpPr/>
          <p:nvPr/>
        </p:nvGrpSpPr>
        <p:grpSpPr>
          <a:xfrm>
            <a:off x="8425078" y="2941125"/>
            <a:ext cx="1528719" cy="302527"/>
            <a:chOff x="5796136" y="4189567"/>
            <a:chExt cx="1146539" cy="226895"/>
          </a:xfrm>
          <a:solidFill>
            <a:schemeClr val="bg1"/>
          </a:solidFill>
          <a:effectLst>
            <a:outerShdw blurRad="254000" dist="63500" dir="2700000" algn="tl" rotWithShape="0">
              <a:prstClr val="black">
                <a:alpha val="30000"/>
              </a:prstClr>
            </a:outerShdw>
          </a:effectLst>
        </p:grpSpPr>
        <p:sp>
          <p:nvSpPr>
            <p:cNvPr id="7" name="流程图: 数据 9">
              <a:extLst>
                <a:ext uri="{FF2B5EF4-FFF2-40B4-BE49-F238E27FC236}">
                  <a16:creationId xmlns:a16="http://schemas.microsoft.com/office/drawing/2014/main" id="{448F73A7-2C0F-D9A5-011D-3A82F4693A97}"/>
                </a:ext>
              </a:extLst>
            </p:cNvPr>
            <p:cNvSpPr/>
            <p:nvPr/>
          </p:nvSpPr>
          <p:spPr>
            <a:xfrm>
              <a:off x="5796136" y="4189567"/>
              <a:ext cx="156946" cy="226895"/>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8208"/>
                <a:gd name="connsiteY0" fmla="*/ 10042 h 10042"/>
                <a:gd name="connsiteX1" fmla="*/ 2000 w 18208"/>
                <a:gd name="connsiteY1" fmla="*/ 42 h 10042"/>
                <a:gd name="connsiteX2" fmla="*/ 18208 w 18208"/>
                <a:gd name="connsiteY2" fmla="*/ 0 h 10042"/>
                <a:gd name="connsiteX3" fmla="*/ 8000 w 18208"/>
                <a:gd name="connsiteY3" fmla="*/ 10042 h 10042"/>
                <a:gd name="connsiteX4" fmla="*/ 0 w 18208"/>
                <a:gd name="connsiteY4" fmla="*/ 10042 h 10042"/>
                <a:gd name="connsiteX0" fmla="*/ 0 w 18208"/>
                <a:gd name="connsiteY0" fmla="*/ 10042 h 10042"/>
                <a:gd name="connsiteX1" fmla="*/ 10498 w 18208"/>
                <a:gd name="connsiteY1" fmla="*/ 126 h 10042"/>
                <a:gd name="connsiteX2" fmla="*/ 18208 w 18208"/>
                <a:gd name="connsiteY2" fmla="*/ 0 h 10042"/>
                <a:gd name="connsiteX3" fmla="*/ 8000 w 18208"/>
                <a:gd name="connsiteY3" fmla="*/ 10042 h 10042"/>
                <a:gd name="connsiteX4" fmla="*/ 0 w 18208"/>
                <a:gd name="connsiteY4" fmla="*/ 10042 h 100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08" h="10042">
                  <a:moveTo>
                    <a:pt x="0" y="10042"/>
                  </a:moveTo>
                  <a:lnTo>
                    <a:pt x="10498" y="126"/>
                  </a:lnTo>
                  <a:lnTo>
                    <a:pt x="18208" y="0"/>
                  </a:lnTo>
                  <a:lnTo>
                    <a:pt x="8000" y="10042"/>
                  </a:lnTo>
                  <a:lnTo>
                    <a:pt x="0" y="100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020"/>
              <a:endParaRPr lang="zh-CN" altLang="en-US" sz="2400">
                <a:solidFill>
                  <a:prstClr val="white"/>
                </a:solidFill>
                <a:cs typeface="+mn-ea"/>
                <a:sym typeface="+mn-lt"/>
              </a:endParaRPr>
            </a:p>
          </p:txBody>
        </p:sp>
        <p:sp>
          <p:nvSpPr>
            <p:cNvPr id="8" name="流程图: 数据 9">
              <a:extLst>
                <a:ext uri="{FF2B5EF4-FFF2-40B4-BE49-F238E27FC236}">
                  <a16:creationId xmlns:a16="http://schemas.microsoft.com/office/drawing/2014/main" id="{FA00F6D7-D91C-093D-F255-CD8861BFD99B}"/>
                </a:ext>
              </a:extLst>
            </p:cNvPr>
            <p:cNvSpPr/>
            <p:nvPr/>
          </p:nvSpPr>
          <p:spPr>
            <a:xfrm>
              <a:off x="5937506" y="4189567"/>
              <a:ext cx="156946" cy="226895"/>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8208"/>
                <a:gd name="connsiteY0" fmla="*/ 10042 h 10042"/>
                <a:gd name="connsiteX1" fmla="*/ 2000 w 18208"/>
                <a:gd name="connsiteY1" fmla="*/ 42 h 10042"/>
                <a:gd name="connsiteX2" fmla="*/ 18208 w 18208"/>
                <a:gd name="connsiteY2" fmla="*/ 0 h 10042"/>
                <a:gd name="connsiteX3" fmla="*/ 8000 w 18208"/>
                <a:gd name="connsiteY3" fmla="*/ 10042 h 10042"/>
                <a:gd name="connsiteX4" fmla="*/ 0 w 18208"/>
                <a:gd name="connsiteY4" fmla="*/ 10042 h 10042"/>
                <a:gd name="connsiteX0" fmla="*/ 0 w 18208"/>
                <a:gd name="connsiteY0" fmla="*/ 10042 h 10042"/>
                <a:gd name="connsiteX1" fmla="*/ 10498 w 18208"/>
                <a:gd name="connsiteY1" fmla="*/ 126 h 10042"/>
                <a:gd name="connsiteX2" fmla="*/ 18208 w 18208"/>
                <a:gd name="connsiteY2" fmla="*/ 0 h 10042"/>
                <a:gd name="connsiteX3" fmla="*/ 8000 w 18208"/>
                <a:gd name="connsiteY3" fmla="*/ 10042 h 10042"/>
                <a:gd name="connsiteX4" fmla="*/ 0 w 18208"/>
                <a:gd name="connsiteY4" fmla="*/ 10042 h 100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08" h="10042">
                  <a:moveTo>
                    <a:pt x="0" y="10042"/>
                  </a:moveTo>
                  <a:lnTo>
                    <a:pt x="10498" y="126"/>
                  </a:lnTo>
                  <a:lnTo>
                    <a:pt x="18208" y="0"/>
                  </a:lnTo>
                  <a:lnTo>
                    <a:pt x="8000" y="10042"/>
                  </a:lnTo>
                  <a:lnTo>
                    <a:pt x="0" y="100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020"/>
              <a:endParaRPr lang="zh-CN" altLang="en-US" sz="2400">
                <a:solidFill>
                  <a:prstClr val="white"/>
                </a:solidFill>
                <a:cs typeface="+mn-ea"/>
                <a:sym typeface="+mn-lt"/>
              </a:endParaRPr>
            </a:p>
          </p:txBody>
        </p:sp>
        <p:sp>
          <p:nvSpPr>
            <p:cNvPr id="9" name="流程图: 数据 9">
              <a:extLst>
                <a:ext uri="{FF2B5EF4-FFF2-40B4-BE49-F238E27FC236}">
                  <a16:creationId xmlns:a16="http://schemas.microsoft.com/office/drawing/2014/main" id="{557542C8-38CA-D2A3-3F5A-4DD6E0FDDA9D}"/>
                </a:ext>
              </a:extLst>
            </p:cNvPr>
            <p:cNvSpPr/>
            <p:nvPr/>
          </p:nvSpPr>
          <p:spPr>
            <a:xfrm>
              <a:off x="6078876" y="4189567"/>
              <a:ext cx="156946" cy="226895"/>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8208"/>
                <a:gd name="connsiteY0" fmla="*/ 10042 h 10042"/>
                <a:gd name="connsiteX1" fmla="*/ 2000 w 18208"/>
                <a:gd name="connsiteY1" fmla="*/ 42 h 10042"/>
                <a:gd name="connsiteX2" fmla="*/ 18208 w 18208"/>
                <a:gd name="connsiteY2" fmla="*/ 0 h 10042"/>
                <a:gd name="connsiteX3" fmla="*/ 8000 w 18208"/>
                <a:gd name="connsiteY3" fmla="*/ 10042 h 10042"/>
                <a:gd name="connsiteX4" fmla="*/ 0 w 18208"/>
                <a:gd name="connsiteY4" fmla="*/ 10042 h 10042"/>
                <a:gd name="connsiteX0" fmla="*/ 0 w 18208"/>
                <a:gd name="connsiteY0" fmla="*/ 10042 h 10042"/>
                <a:gd name="connsiteX1" fmla="*/ 10498 w 18208"/>
                <a:gd name="connsiteY1" fmla="*/ 126 h 10042"/>
                <a:gd name="connsiteX2" fmla="*/ 18208 w 18208"/>
                <a:gd name="connsiteY2" fmla="*/ 0 h 10042"/>
                <a:gd name="connsiteX3" fmla="*/ 8000 w 18208"/>
                <a:gd name="connsiteY3" fmla="*/ 10042 h 10042"/>
                <a:gd name="connsiteX4" fmla="*/ 0 w 18208"/>
                <a:gd name="connsiteY4" fmla="*/ 10042 h 100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08" h="10042">
                  <a:moveTo>
                    <a:pt x="0" y="10042"/>
                  </a:moveTo>
                  <a:lnTo>
                    <a:pt x="10498" y="126"/>
                  </a:lnTo>
                  <a:lnTo>
                    <a:pt x="18208" y="0"/>
                  </a:lnTo>
                  <a:lnTo>
                    <a:pt x="8000" y="10042"/>
                  </a:lnTo>
                  <a:lnTo>
                    <a:pt x="0" y="100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020"/>
              <a:endParaRPr lang="zh-CN" altLang="en-US" sz="2400">
                <a:solidFill>
                  <a:prstClr val="white"/>
                </a:solidFill>
                <a:cs typeface="+mn-ea"/>
                <a:sym typeface="+mn-lt"/>
              </a:endParaRPr>
            </a:p>
          </p:txBody>
        </p:sp>
        <p:sp>
          <p:nvSpPr>
            <p:cNvPr id="10" name="流程图: 数据 9">
              <a:extLst>
                <a:ext uri="{FF2B5EF4-FFF2-40B4-BE49-F238E27FC236}">
                  <a16:creationId xmlns:a16="http://schemas.microsoft.com/office/drawing/2014/main" id="{F2ED04AC-0D78-18A9-80B5-A8C60A3BE88B}"/>
                </a:ext>
              </a:extLst>
            </p:cNvPr>
            <p:cNvSpPr/>
            <p:nvPr/>
          </p:nvSpPr>
          <p:spPr>
            <a:xfrm>
              <a:off x="6220246" y="4189567"/>
              <a:ext cx="156946" cy="226895"/>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8208"/>
                <a:gd name="connsiteY0" fmla="*/ 10042 h 10042"/>
                <a:gd name="connsiteX1" fmla="*/ 2000 w 18208"/>
                <a:gd name="connsiteY1" fmla="*/ 42 h 10042"/>
                <a:gd name="connsiteX2" fmla="*/ 18208 w 18208"/>
                <a:gd name="connsiteY2" fmla="*/ 0 h 10042"/>
                <a:gd name="connsiteX3" fmla="*/ 8000 w 18208"/>
                <a:gd name="connsiteY3" fmla="*/ 10042 h 10042"/>
                <a:gd name="connsiteX4" fmla="*/ 0 w 18208"/>
                <a:gd name="connsiteY4" fmla="*/ 10042 h 10042"/>
                <a:gd name="connsiteX0" fmla="*/ 0 w 18208"/>
                <a:gd name="connsiteY0" fmla="*/ 10042 h 10042"/>
                <a:gd name="connsiteX1" fmla="*/ 10498 w 18208"/>
                <a:gd name="connsiteY1" fmla="*/ 126 h 10042"/>
                <a:gd name="connsiteX2" fmla="*/ 18208 w 18208"/>
                <a:gd name="connsiteY2" fmla="*/ 0 h 10042"/>
                <a:gd name="connsiteX3" fmla="*/ 8000 w 18208"/>
                <a:gd name="connsiteY3" fmla="*/ 10042 h 10042"/>
                <a:gd name="connsiteX4" fmla="*/ 0 w 18208"/>
                <a:gd name="connsiteY4" fmla="*/ 10042 h 100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08" h="10042">
                  <a:moveTo>
                    <a:pt x="0" y="10042"/>
                  </a:moveTo>
                  <a:lnTo>
                    <a:pt x="10498" y="126"/>
                  </a:lnTo>
                  <a:lnTo>
                    <a:pt x="18208" y="0"/>
                  </a:lnTo>
                  <a:lnTo>
                    <a:pt x="8000" y="10042"/>
                  </a:lnTo>
                  <a:lnTo>
                    <a:pt x="0" y="100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020"/>
              <a:endParaRPr lang="zh-CN" altLang="en-US" sz="2400">
                <a:solidFill>
                  <a:prstClr val="white"/>
                </a:solidFill>
                <a:cs typeface="+mn-ea"/>
                <a:sym typeface="+mn-lt"/>
              </a:endParaRPr>
            </a:p>
          </p:txBody>
        </p:sp>
        <p:sp>
          <p:nvSpPr>
            <p:cNvPr id="11" name="流程图: 数据 9">
              <a:extLst>
                <a:ext uri="{FF2B5EF4-FFF2-40B4-BE49-F238E27FC236}">
                  <a16:creationId xmlns:a16="http://schemas.microsoft.com/office/drawing/2014/main" id="{EE8F6D8A-E222-D029-3067-BB8BD1DC6E3E}"/>
                </a:ext>
              </a:extLst>
            </p:cNvPr>
            <p:cNvSpPr/>
            <p:nvPr/>
          </p:nvSpPr>
          <p:spPr>
            <a:xfrm>
              <a:off x="6361616" y="4189567"/>
              <a:ext cx="156946" cy="226895"/>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8208"/>
                <a:gd name="connsiteY0" fmla="*/ 10042 h 10042"/>
                <a:gd name="connsiteX1" fmla="*/ 2000 w 18208"/>
                <a:gd name="connsiteY1" fmla="*/ 42 h 10042"/>
                <a:gd name="connsiteX2" fmla="*/ 18208 w 18208"/>
                <a:gd name="connsiteY2" fmla="*/ 0 h 10042"/>
                <a:gd name="connsiteX3" fmla="*/ 8000 w 18208"/>
                <a:gd name="connsiteY3" fmla="*/ 10042 h 10042"/>
                <a:gd name="connsiteX4" fmla="*/ 0 w 18208"/>
                <a:gd name="connsiteY4" fmla="*/ 10042 h 10042"/>
                <a:gd name="connsiteX0" fmla="*/ 0 w 18208"/>
                <a:gd name="connsiteY0" fmla="*/ 10042 h 10042"/>
                <a:gd name="connsiteX1" fmla="*/ 10498 w 18208"/>
                <a:gd name="connsiteY1" fmla="*/ 126 h 10042"/>
                <a:gd name="connsiteX2" fmla="*/ 18208 w 18208"/>
                <a:gd name="connsiteY2" fmla="*/ 0 h 10042"/>
                <a:gd name="connsiteX3" fmla="*/ 8000 w 18208"/>
                <a:gd name="connsiteY3" fmla="*/ 10042 h 10042"/>
                <a:gd name="connsiteX4" fmla="*/ 0 w 18208"/>
                <a:gd name="connsiteY4" fmla="*/ 10042 h 100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08" h="10042">
                  <a:moveTo>
                    <a:pt x="0" y="10042"/>
                  </a:moveTo>
                  <a:lnTo>
                    <a:pt x="10498" y="126"/>
                  </a:lnTo>
                  <a:lnTo>
                    <a:pt x="18208" y="0"/>
                  </a:lnTo>
                  <a:lnTo>
                    <a:pt x="8000" y="10042"/>
                  </a:lnTo>
                  <a:lnTo>
                    <a:pt x="0" y="100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020"/>
              <a:endParaRPr lang="zh-CN" altLang="en-US" sz="2400">
                <a:solidFill>
                  <a:prstClr val="white"/>
                </a:solidFill>
                <a:cs typeface="+mn-ea"/>
                <a:sym typeface="+mn-lt"/>
              </a:endParaRPr>
            </a:p>
          </p:txBody>
        </p:sp>
        <p:sp>
          <p:nvSpPr>
            <p:cNvPr id="12" name="流程图: 数据 9">
              <a:extLst>
                <a:ext uri="{FF2B5EF4-FFF2-40B4-BE49-F238E27FC236}">
                  <a16:creationId xmlns:a16="http://schemas.microsoft.com/office/drawing/2014/main" id="{756DAD06-4BA2-E78B-5294-C532CBA8FE06}"/>
                </a:ext>
              </a:extLst>
            </p:cNvPr>
            <p:cNvSpPr/>
            <p:nvPr/>
          </p:nvSpPr>
          <p:spPr>
            <a:xfrm>
              <a:off x="6502986" y="4189567"/>
              <a:ext cx="156946" cy="226895"/>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8208"/>
                <a:gd name="connsiteY0" fmla="*/ 10042 h 10042"/>
                <a:gd name="connsiteX1" fmla="*/ 2000 w 18208"/>
                <a:gd name="connsiteY1" fmla="*/ 42 h 10042"/>
                <a:gd name="connsiteX2" fmla="*/ 18208 w 18208"/>
                <a:gd name="connsiteY2" fmla="*/ 0 h 10042"/>
                <a:gd name="connsiteX3" fmla="*/ 8000 w 18208"/>
                <a:gd name="connsiteY3" fmla="*/ 10042 h 10042"/>
                <a:gd name="connsiteX4" fmla="*/ 0 w 18208"/>
                <a:gd name="connsiteY4" fmla="*/ 10042 h 10042"/>
                <a:gd name="connsiteX0" fmla="*/ 0 w 18208"/>
                <a:gd name="connsiteY0" fmla="*/ 10042 h 10042"/>
                <a:gd name="connsiteX1" fmla="*/ 10498 w 18208"/>
                <a:gd name="connsiteY1" fmla="*/ 126 h 10042"/>
                <a:gd name="connsiteX2" fmla="*/ 18208 w 18208"/>
                <a:gd name="connsiteY2" fmla="*/ 0 h 10042"/>
                <a:gd name="connsiteX3" fmla="*/ 8000 w 18208"/>
                <a:gd name="connsiteY3" fmla="*/ 10042 h 10042"/>
                <a:gd name="connsiteX4" fmla="*/ 0 w 18208"/>
                <a:gd name="connsiteY4" fmla="*/ 10042 h 100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08" h="10042">
                  <a:moveTo>
                    <a:pt x="0" y="10042"/>
                  </a:moveTo>
                  <a:lnTo>
                    <a:pt x="10498" y="126"/>
                  </a:lnTo>
                  <a:lnTo>
                    <a:pt x="18208" y="0"/>
                  </a:lnTo>
                  <a:lnTo>
                    <a:pt x="8000" y="10042"/>
                  </a:lnTo>
                  <a:lnTo>
                    <a:pt x="0" y="100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020"/>
              <a:endParaRPr lang="zh-CN" altLang="en-US" sz="2400">
                <a:solidFill>
                  <a:prstClr val="white"/>
                </a:solidFill>
                <a:cs typeface="+mn-ea"/>
                <a:sym typeface="+mn-lt"/>
              </a:endParaRPr>
            </a:p>
          </p:txBody>
        </p:sp>
        <p:sp>
          <p:nvSpPr>
            <p:cNvPr id="13" name="流程图: 数据 9">
              <a:extLst>
                <a:ext uri="{FF2B5EF4-FFF2-40B4-BE49-F238E27FC236}">
                  <a16:creationId xmlns:a16="http://schemas.microsoft.com/office/drawing/2014/main" id="{AB560CE2-6B48-5C54-89A9-43D082827A04}"/>
                </a:ext>
              </a:extLst>
            </p:cNvPr>
            <p:cNvSpPr/>
            <p:nvPr/>
          </p:nvSpPr>
          <p:spPr>
            <a:xfrm>
              <a:off x="6644356" y="4189567"/>
              <a:ext cx="156946" cy="226895"/>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8208"/>
                <a:gd name="connsiteY0" fmla="*/ 10042 h 10042"/>
                <a:gd name="connsiteX1" fmla="*/ 2000 w 18208"/>
                <a:gd name="connsiteY1" fmla="*/ 42 h 10042"/>
                <a:gd name="connsiteX2" fmla="*/ 18208 w 18208"/>
                <a:gd name="connsiteY2" fmla="*/ 0 h 10042"/>
                <a:gd name="connsiteX3" fmla="*/ 8000 w 18208"/>
                <a:gd name="connsiteY3" fmla="*/ 10042 h 10042"/>
                <a:gd name="connsiteX4" fmla="*/ 0 w 18208"/>
                <a:gd name="connsiteY4" fmla="*/ 10042 h 10042"/>
                <a:gd name="connsiteX0" fmla="*/ 0 w 18208"/>
                <a:gd name="connsiteY0" fmla="*/ 10042 h 10042"/>
                <a:gd name="connsiteX1" fmla="*/ 10498 w 18208"/>
                <a:gd name="connsiteY1" fmla="*/ 126 h 10042"/>
                <a:gd name="connsiteX2" fmla="*/ 18208 w 18208"/>
                <a:gd name="connsiteY2" fmla="*/ 0 h 10042"/>
                <a:gd name="connsiteX3" fmla="*/ 8000 w 18208"/>
                <a:gd name="connsiteY3" fmla="*/ 10042 h 10042"/>
                <a:gd name="connsiteX4" fmla="*/ 0 w 18208"/>
                <a:gd name="connsiteY4" fmla="*/ 10042 h 100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08" h="10042">
                  <a:moveTo>
                    <a:pt x="0" y="10042"/>
                  </a:moveTo>
                  <a:lnTo>
                    <a:pt x="10498" y="126"/>
                  </a:lnTo>
                  <a:lnTo>
                    <a:pt x="18208" y="0"/>
                  </a:lnTo>
                  <a:lnTo>
                    <a:pt x="8000" y="10042"/>
                  </a:lnTo>
                  <a:lnTo>
                    <a:pt x="0" y="100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020"/>
              <a:endParaRPr lang="zh-CN" altLang="en-US" sz="2400">
                <a:solidFill>
                  <a:prstClr val="white"/>
                </a:solidFill>
                <a:cs typeface="+mn-ea"/>
                <a:sym typeface="+mn-lt"/>
              </a:endParaRPr>
            </a:p>
          </p:txBody>
        </p:sp>
        <p:sp>
          <p:nvSpPr>
            <p:cNvPr id="14" name="流程图: 数据 9">
              <a:extLst>
                <a:ext uri="{FF2B5EF4-FFF2-40B4-BE49-F238E27FC236}">
                  <a16:creationId xmlns:a16="http://schemas.microsoft.com/office/drawing/2014/main" id="{F959A55A-FC53-4395-B702-1F2D9F9F686B}"/>
                </a:ext>
              </a:extLst>
            </p:cNvPr>
            <p:cNvSpPr/>
            <p:nvPr/>
          </p:nvSpPr>
          <p:spPr>
            <a:xfrm>
              <a:off x="6785729" y="4189567"/>
              <a:ext cx="156946" cy="226895"/>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8208"/>
                <a:gd name="connsiteY0" fmla="*/ 10042 h 10042"/>
                <a:gd name="connsiteX1" fmla="*/ 2000 w 18208"/>
                <a:gd name="connsiteY1" fmla="*/ 42 h 10042"/>
                <a:gd name="connsiteX2" fmla="*/ 18208 w 18208"/>
                <a:gd name="connsiteY2" fmla="*/ 0 h 10042"/>
                <a:gd name="connsiteX3" fmla="*/ 8000 w 18208"/>
                <a:gd name="connsiteY3" fmla="*/ 10042 h 10042"/>
                <a:gd name="connsiteX4" fmla="*/ 0 w 18208"/>
                <a:gd name="connsiteY4" fmla="*/ 10042 h 10042"/>
                <a:gd name="connsiteX0" fmla="*/ 0 w 18208"/>
                <a:gd name="connsiteY0" fmla="*/ 10042 h 10042"/>
                <a:gd name="connsiteX1" fmla="*/ 10498 w 18208"/>
                <a:gd name="connsiteY1" fmla="*/ 126 h 10042"/>
                <a:gd name="connsiteX2" fmla="*/ 18208 w 18208"/>
                <a:gd name="connsiteY2" fmla="*/ 0 h 10042"/>
                <a:gd name="connsiteX3" fmla="*/ 8000 w 18208"/>
                <a:gd name="connsiteY3" fmla="*/ 10042 h 10042"/>
                <a:gd name="connsiteX4" fmla="*/ 0 w 18208"/>
                <a:gd name="connsiteY4" fmla="*/ 10042 h 100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08" h="10042">
                  <a:moveTo>
                    <a:pt x="0" y="10042"/>
                  </a:moveTo>
                  <a:lnTo>
                    <a:pt x="10498" y="126"/>
                  </a:lnTo>
                  <a:lnTo>
                    <a:pt x="18208" y="0"/>
                  </a:lnTo>
                  <a:lnTo>
                    <a:pt x="8000" y="10042"/>
                  </a:lnTo>
                  <a:lnTo>
                    <a:pt x="0" y="100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020"/>
              <a:endParaRPr lang="zh-CN" altLang="en-US" sz="2400">
                <a:solidFill>
                  <a:prstClr val="white"/>
                </a:solidFill>
                <a:cs typeface="+mn-ea"/>
                <a:sym typeface="+mn-lt"/>
              </a:endParaRPr>
            </a:p>
          </p:txBody>
        </p:sp>
      </p:grpSp>
      <p:cxnSp>
        <p:nvCxnSpPr>
          <p:cNvPr id="15" name="直接连接符 14">
            <a:extLst>
              <a:ext uri="{FF2B5EF4-FFF2-40B4-BE49-F238E27FC236}">
                <a16:creationId xmlns:a16="http://schemas.microsoft.com/office/drawing/2014/main" id="{B7334F17-1559-C300-0E94-589FB3A89234}"/>
              </a:ext>
            </a:extLst>
          </p:cNvPr>
          <p:cNvCxnSpPr/>
          <p:nvPr/>
        </p:nvCxnSpPr>
        <p:spPr>
          <a:xfrm>
            <a:off x="3020149" y="3088291"/>
            <a:ext cx="5189619" cy="0"/>
          </a:xfrm>
          <a:prstGeom prst="line">
            <a:avLst/>
          </a:prstGeom>
          <a:ln w="38100">
            <a:solidFill>
              <a:schemeClr val="bg1"/>
            </a:solidFill>
          </a:ln>
          <a:effectLst>
            <a:outerShdw blurRad="254000" dist="63500" dir="2700000" algn="tl" rotWithShape="0">
              <a:prstClr val="black">
                <a:alpha val="30000"/>
              </a:prstClr>
            </a:outerShdw>
          </a:effectLst>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E744EBFA-903C-2566-08F9-B747063A990F}"/>
              </a:ext>
            </a:extLst>
          </p:cNvPr>
          <p:cNvSpPr txBox="1"/>
          <p:nvPr/>
        </p:nvSpPr>
        <p:spPr>
          <a:xfrm>
            <a:off x="3754017" y="3516766"/>
            <a:ext cx="4806526" cy="400110"/>
          </a:xfrm>
          <a:prstGeom prst="rect">
            <a:avLst/>
          </a:prstGeom>
          <a:noFill/>
        </p:spPr>
        <p:txBody>
          <a:bodyPr wrap="square" rtlCol="0">
            <a:spAutoFit/>
          </a:bodyPr>
          <a:lstStyle/>
          <a:p>
            <a:pPr lvl="0" algn="ctr"/>
            <a:r>
              <a:rPr lang="zh-CN" altLang="en-US" sz="2000" b="1" smtClean="0">
                <a:solidFill>
                  <a:prstClr val="white"/>
                </a:solidFill>
                <a:cs typeface="+mn-ea"/>
                <a:sym typeface="+mn-lt"/>
              </a:rPr>
              <a:t>汇报人：</a:t>
            </a:r>
            <a:r>
              <a:rPr lang="en-US" altLang="zh-CN" sz="2000" b="1" smtClean="0">
                <a:solidFill>
                  <a:prstClr val="white"/>
                </a:solidFill>
                <a:cs typeface="+mn-ea"/>
                <a:sym typeface="+mn-lt"/>
              </a:rPr>
              <a:t>PPT818      </a:t>
            </a:r>
            <a:r>
              <a:rPr lang="zh-CN" altLang="en-US" sz="2000" b="1" smtClean="0">
                <a:solidFill>
                  <a:prstClr val="white"/>
                </a:solidFill>
                <a:cs typeface="+mn-ea"/>
                <a:sym typeface="+mn-lt"/>
              </a:rPr>
              <a:t>时间：</a:t>
            </a:r>
            <a:r>
              <a:rPr lang="en-US" altLang="zh-CN" sz="2000" b="1" smtClean="0">
                <a:solidFill>
                  <a:prstClr val="white"/>
                </a:solidFill>
                <a:cs typeface="+mn-ea"/>
                <a:sym typeface="+mn-lt"/>
              </a:rPr>
              <a:t>20XX</a:t>
            </a:r>
            <a:endParaRPr lang="zh-CN" altLang="en-US" sz="2000" b="1" dirty="0">
              <a:solidFill>
                <a:prstClr val="white"/>
              </a:solidFill>
              <a:cs typeface="+mn-ea"/>
              <a:sym typeface="+mn-lt"/>
            </a:endParaRPr>
          </a:p>
        </p:txBody>
      </p:sp>
      <p:sp>
        <p:nvSpPr>
          <p:cNvPr id="17" name="TextBox 4">
            <a:extLst>
              <a:ext uri="{FF2B5EF4-FFF2-40B4-BE49-F238E27FC236}">
                <a16:creationId xmlns:a16="http://schemas.microsoft.com/office/drawing/2014/main" id="{CB98A448-A500-EDEE-C623-84C49B3CB0B5}"/>
              </a:ext>
            </a:extLst>
          </p:cNvPr>
          <p:cNvSpPr txBox="1"/>
          <p:nvPr/>
        </p:nvSpPr>
        <p:spPr>
          <a:xfrm>
            <a:off x="3754951" y="1220133"/>
            <a:ext cx="4861651" cy="400110"/>
          </a:xfrm>
          <a:prstGeom prst="rect">
            <a:avLst/>
          </a:prstGeom>
          <a:noFill/>
          <a:ln>
            <a:noFill/>
          </a:ln>
        </p:spPr>
        <p:txBody>
          <a:bodyPr wrap="square" rtlCol="0">
            <a:spAutoFit/>
          </a:bodyPr>
          <a:lstStyle/>
          <a:p>
            <a:r>
              <a:rPr lang="en-US" altLang="zh-CN" sz="2000" dirty="0">
                <a:solidFill>
                  <a:schemeClr val="bg1"/>
                </a:solidFill>
                <a:cs typeface="+mn-ea"/>
                <a:sym typeface="+mn-lt"/>
              </a:rPr>
              <a:t>JIAN YI KA TONG HUA JIAO CHENG</a:t>
            </a:r>
            <a:endParaRPr lang="zh-CN" altLang="en-US" sz="2000" dirty="0">
              <a:solidFill>
                <a:schemeClr val="bg1"/>
              </a:solidFill>
              <a:cs typeface="+mn-ea"/>
              <a:sym typeface="+mn-lt"/>
            </a:endParaRPr>
          </a:p>
        </p:txBody>
      </p:sp>
    </p:spTree>
    <p:extLst>
      <p:ext uri="{BB962C8B-B14F-4D97-AF65-F5344CB8AC3E}">
        <p14:creationId xmlns:p14="http://schemas.microsoft.com/office/powerpoint/2010/main" val="2326285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500" fill="hold"/>
                                        <p:tgtEl>
                                          <p:spTgt spid="16"/>
                                        </p:tgtEl>
                                        <p:attrNameLst>
                                          <p:attrName>ppt_x</p:attrName>
                                        </p:attrNameLst>
                                      </p:cBhvr>
                                      <p:tavLst>
                                        <p:tav tm="0">
                                          <p:val>
                                            <p:strVal val="#ppt_x"/>
                                          </p:val>
                                        </p:tav>
                                        <p:tav tm="100000">
                                          <p:val>
                                            <p:strVal val="#ppt_x"/>
                                          </p:val>
                                        </p:tav>
                                      </p:tavLst>
                                    </p:anim>
                                    <p:anim calcmode="lin" valueType="num">
                                      <p:cBhvr additive="base">
                                        <p:cTn id="24" dur="500" fill="hold"/>
                                        <p:tgtEl>
                                          <p:spTgt spid="1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ppt_x"/>
                                          </p:val>
                                        </p:tav>
                                        <p:tav tm="100000">
                                          <p:val>
                                            <p:strVal val="#ppt_x"/>
                                          </p:val>
                                        </p:tav>
                                      </p:tavLst>
                                    </p:anim>
                                    <p:anim calcmode="lin" valueType="num">
                                      <p:cBhvr additive="base">
                                        <p:cTn id="2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6" grpId="0"/>
      <p:bldP spid="1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a16="http://schemas.microsoft.com/office/drawing/2014/main" id="{DE83BDB9-6B6C-9BB9-962E-5CB5BC4C490E}"/>
              </a:ext>
            </a:extLst>
          </p:cNvPr>
          <p:cNvGrpSpPr/>
          <p:nvPr/>
        </p:nvGrpSpPr>
        <p:grpSpPr>
          <a:xfrm>
            <a:off x="0" y="0"/>
            <a:ext cx="12192000" cy="6858000"/>
            <a:chOff x="0" y="0"/>
            <a:chExt cx="12192000" cy="6858000"/>
          </a:xfrm>
        </p:grpSpPr>
        <p:pic>
          <p:nvPicPr>
            <p:cNvPr id="5" name="图片 4">
              <a:extLst>
                <a:ext uri="{FF2B5EF4-FFF2-40B4-BE49-F238E27FC236}">
                  <a16:creationId xmlns:a16="http://schemas.microsoft.com/office/drawing/2014/main" id="{48A9B3A8-91FA-21D6-C924-6783D85BB1D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6" name="矩形 5">
              <a:extLst>
                <a:ext uri="{FF2B5EF4-FFF2-40B4-BE49-F238E27FC236}">
                  <a16:creationId xmlns:a16="http://schemas.microsoft.com/office/drawing/2014/main" id="{6B3B5396-B396-EA7D-2BA3-4989A0177FD6}"/>
                </a:ext>
              </a:extLst>
            </p:cNvPr>
            <p:cNvSpPr/>
            <p:nvPr/>
          </p:nvSpPr>
          <p:spPr>
            <a:xfrm>
              <a:off x="162047" y="167834"/>
              <a:ext cx="11829326" cy="6522334"/>
            </a:xfrm>
            <a:prstGeom prst="rect">
              <a:avLst/>
            </a:prstGeom>
            <a:solidFill>
              <a:schemeClr val="bg1"/>
            </a:solidFill>
            <a:ln>
              <a:noFill/>
            </a:ln>
            <a:effectLst>
              <a:outerShdw blurRad="63500" sx="102000" sy="102000" algn="ctr" rotWithShape="0">
                <a:prstClr val="black">
                  <a:alpha val="1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sp>
        <p:nvSpPr>
          <p:cNvPr id="53251" name="Rectangle 3">
            <a:extLst>
              <a:ext uri="{FF2B5EF4-FFF2-40B4-BE49-F238E27FC236}">
                <a16:creationId xmlns:a16="http://schemas.microsoft.com/office/drawing/2014/main" id="{719CEE6B-7341-4D09-8827-821C4396B298}"/>
              </a:ext>
            </a:extLst>
          </p:cNvPr>
          <p:cNvSpPr>
            <a:spLocks noGrp="1" noChangeArrowheads="1"/>
          </p:cNvSpPr>
          <p:nvPr>
            <p:ph type="body" idx="4294967295"/>
          </p:nvPr>
        </p:nvSpPr>
        <p:spPr>
          <a:xfrm>
            <a:off x="941528" y="2340215"/>
            <a:ext cx="4533297" cy="3296655"/>
          </a:xfrm>
        </p:spPr>
        <p:txBody>
          <a:bodyPr>
            <a:normAutofit/>
          </a:bodyPr>
          <a:lstStyle/>
          <a:p>
            <a:pPr>
              <a:lnSpc>
                <a:spcPct val="150000"/>
              </a:lnSpc>
            </a:pPr>
            <a:r>
              <a:rPr lang="zh-CN" altLang="en-US" sz="1600" dirty="0">
                <a:cs typeface="+mn-ea"/>
                <a:sym typeface="+mn-lt"/>
              </a:rPr>
              <a:t>包装材料是指用于制造包装容器、包装装潢、包装印刷、包装运输等满足产品包装要求所使用的材料，它即包括金属、塑料、玻璃、陶瓷、纸、竹本、野生蘑类、天然纤维、化学纤维、复合材料等主要包装材料，又包括涂料、粘合剂、捆扎带、装潢、印刷材料等辅助材料 </a:t>
            </a:r>
          </a:p>
        </p:txBody>
      </p:sp>
      <p:sp>
        <p:nvSpPr>
          <p:cNvPr id="3" name="文本框 2">
            <a:extLst>
              <a:ext uri="{FF2B5EF4-FFF2-40B4-BE49-F238E27FC236}">
                <a16:creationId xmlns:a16="http://schemas.microsoft.com/office/drawing/2014/main" id="{5AAC8F5E-20B1-C60B-4ADF-4867F1AEF4F0}"/>
              </a:ext>
            </a:extLst>
          </p:cNvPr>
          <p:cNvSpPr txBox="1"/>
          <p:nvPr/>
        </p:nvSpPr>
        <p:spPr>
          <a:xfrm>
            <a:off x="5279826" y="847447"/>
            <a:ext cx="6094520" cy="523220"/>
          </a:xfrm>
          <a:prstGeom prst="rect">
            <a:avLst/>
          </a:prstGeom>
          <a:noFill/>
        </p:spPr>
        <p:txBody>
          <a:bodyPr wrap="square">
            <a:spAutoFit/>
          </a:bodyPr>
          <a:lstStyle/>
          <a:p>
            <a:r>
              <a:rPr lang="zh-CN" altLang="en-US" sz="2800" b="1" dirty="0">
                <a:cs typeface="+mn-ea"/>
                <a:sym typeface="+mn-lt"/>
              </a:rPr>
              <a:t>包装材料</a:t>
            </a:r>
          </a:p>
        </p:txBody>
      </p:sp>
      <p:pic>
        <p:nvPicPr>
          <p:cNvPr id="7" name="图片 6">
            <a:extLst>
              <a:ext uri="{FF2B5EF4-FFF2-40B4-BE49-F238E27FC236}">
                <a16:creationId xmlns:a16="http://schemas.microsoft.com/office/drawing/2014/main" id="{FA1D69DE-705B-3703-B86B-D7A79357F8E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6237116" y="995423"/>
            <a:ext cx="5237544" cy="5237544"/>
          </a:xfrm>
          <a:prstGeom prst="rect">
            <a:avLst/>
          </a:prstGeom>
        </p:spPr>
      </p:pic>
      <p:cxnSp>
        <p:nvCxnSpPr>
          <p:cNvPr id="9" name="直接连接符 8">
            <a:extLst>
              <a:ext uri="{FF2B5EF4-FFF2-40B4-BE49-F238E27FC236}">
                <a16:creationId xmlns:a16="http://schemas.microsoft.com/office/drawing/2014/main" id="{3AA61FD4-1EFB-D86D-946A-B636DF5DBFDA}"/>
              </a:ext>
            </a:extLst>
          </p:cNvPr>
          <p:cNvCxnSpPr/>
          <p:nvPr/>
        </p:nvCxnSpPr>
        <p:spPr>
          <a:xfrm>
            <a:off x="1192192" y="5104435"/>
            <a:ext cx="4282633" cy="0"/>
          </a:xfrm>
          <a:prstGeom prst="line">
            <a:avLst/>
          </a:prstGeom>
          <a:ln w="57150">
            <a:solidFill>
              <a:srgbClr val="33B8FD"/>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3251">
                                            <p:txEl>
                                              <p:pRg st="0" end="0"/>
                                            </p:txEl>
                                          </p:spTgt>
                                        </p:tgtEl>
                                        <p:attrNameLst>
                                          <p:attrName>style.visibility</p:attrName>
                                        </p:attrNameLst>
                                      </p:cBhvr>
                                      <p:to>
                                        <p:strVal val="visible"/>
                                      </p:to>
                                    </p:set>
                                    <p:animEffect transition="in" filter="barn(inVertical)">
                                      <p:cBhvr>
                                        <p:cTn id="12" dur="500"/>
                                        <p:tgtEl>
                                          <p:spTgt spid="53251">
                                            <p:txEl>
                                              <p:pRg st="0" end="0"/>
                                            </p:txEl>
                                          </p:spTgt>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par>
                                <p:cTn id="16" presetID="16" presetClass="entr" presetSubtype="21"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par>
                                <p:cTn id="19" presetID="16" presetClass="entr" presetSubtype="21"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arn(inVertical)">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1" grpId="0" build="p"/>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a:extLst>
              <a:ext uri="{FF2B5EF4-FFF2-40B4-BE49-F238E27FC236}">
                <a16:creationId xmlns:a16="http://schemas.microsoft.com/office/drawing/2014/main" id="{06E9317B-06B1-5450-0CD7-EB462482C98A}"/>
              </a:ext>
            </a:extLst>
          </p:cNvPr>
          <p:cNvGrpSpPr/>
          <p:nvPr/>
        </p:nvGrpSpPr>
        <p:grpSpPr>
          <a:xfrm>
            <a:off x="0" y="0"/>
            <a:ext cx="12192000" cy="6858000"/>
            <a:chOff x="0" y="0"/>
            <a:chExt cx="12192000" cy="6858000"/>
          </a:xfrm>
        </p:grpSpPr>
        <p:pic>
          <p:nvPicPr>
            <p:cNvPr id="4" name="图片 3">
              <a:extLst>
                <a:ext uri="{FF2B5EF4-FFF2-40B4-BE49-F238E27FC236}">
                  <a16:creationId xmlns:a16="http://schemas.microsoft.com/office/drawing/2014/main" id="{3D50332A-29C9-35B6-F5D5-6F465C55DC4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5" name="矩形 4">
              <a:extLst>
                <a:ext uri="{FF2B5EF4-FFF2-40B4-BE49-F238E27FC236}">
                  <a16:creationId xmlns:a16="http://schemas.microsoft.com/office/drawing/2014/main" id="{8EEDC468-62C0-6066-B1EE-4621AD82513E}"/>
                </a:ext>
              </a:extLst>
            </p:cNvPr>
            <p:cNvSpPr/>
            <p:nvPr/>
          </p:nvSpPr>
          <p:spPr>
            <a:xfrm>
              <a:off x="162047" y="167834"/>
              <a:ext cx="11829326" cy="6522334"/>
            </a:xfrm>
            <a:prstGeom prst="rect">
              <a:avLst/>
            </a:prstGeom>
            <a:solidFill>
              <a:schemeClr val="bg1"/>
            </a:solidFill>
            <a:ln>
              <a:noFill/>
            </a:ln>
            <a:effectLst>
              <a:outerShdw blurRad="63500" sx="102000" sy="102000" algn="ctr" rotWithShape="0">
                <a:prstClr val="black">
                  <a:alpha val="1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sp>
        <p:nvSpPr>
          <p:cNvPr id="54275" name="Rectangle 3">
            <a:extLst>
              <a:ext uri="{FF2B5EF4-FFF2-40B4-BE49-F238E27FC236}">
                <a16:creationId xmlns:a16="http://schemas.microsoft.com/office/drawing/2014/main" id="{FF9B4234-BB8A-41CD-8332-B6C79728734C}"/>
              </a:ext>
            </a:extLst>
          </p:cNvPr>
          <p:cNvSpPr>
            <a:spLocks noGrp="1" noChangeArrowheads="1"/>
          </p:cNvSpPr>
          <p:nvPr>
            <p:ph type="body" idx="4294967295"/>
          </p:nvPr>
        </p:nvSpPr>
        <p:spPr>
          <a:xfrm>
            <a:off x="5058136" y="1357373"/>
            <a:ext cx="6663642" cy="4537075"/>
          </a:xfrm>
        </p:spPr>
        <p:txBody>
          <a:bodyPr>
            <a:normAutofit/>
          </a:bodyPr>
          <a:lstStyle/>
          <a:p>
            <a:pPr>
              <a:lnSpc>
                <a:spcPct val="90000"/>
              </a:lnSpc>
              <a:buFont typeface="Wingdings" panose="05000000000000000000" pitchFamily="2" charset="2"/>
              <a:buNone/>
            </a:pPr>
            <a:r>
              <a:rPr lang="en-US" altLang="zh-CN" sz="1800" b="1" dirty="0">
                <a:cs typeface="+mn-ea"/>
                <a:sym typeface="+mn-lt"/>
              </a:rPr>
              <a:t>1)</a:t>
            </a:r>
            <a:r>
              <a:rPr lang="zh-CN" altLang="en-US" sz="1800" b="1" dirty="0">
                <a:cs typeface="+mn-ea"/>
                <a:sym typeface="+mn-lt"/>
              </a:rPr>
              <a:t>卡通箱</a:t>
            </a:r>
            <a:r>
              <a:rPr lang="en-US" altLang="zh-CN" sz="1800" b="1" dirty="0">
                <a:cs typeface="+mn-ea"/>
                <a:sym typeface="+mn-lt"/>
              </a:rPr>
              <a:t>(CARTON)</a:t>
            </a:r>
          </a:p>
          <a:p>
            <a:pPr>
              <a:lnSpc>
                <a:spcPct val="90000"/>
              </a:lnSpc>
              <a:buFont typeface="Wingdings" panose="05000000000000000000" pitchFamily="2" charset="2"/>
              <a:buNone/>
            </a:pPr>
            <a:r>
              <a:rPr lang="zh-CN" altLang="en-US" sz="1600" b="1" dirty="0">
                <a:cs typeface="+mn-ea"/>
                <a:sym typeface="+mn-lt"/>
              </a:rPr>
              <a:t>卡通箱纸质</a:t>
            </a:r>
            <a:r>
              <a:rPr lang="en-US" altLang="zh-CN" sz="1600" b="1" dirty="0">
                <a:cs typeface="+mn-ea"/>
                <a:sym typeface="+mn-lt"/>
              </a:rPr>
              <a:t>X</a:t>
            </a:r>
            <a:r>
              <a:rPr lang="zh-CN" altLang="en-US" sz="1600" b="1" dirty="0">
                <a:cs typeface="+mn-ea"/>
                <a:sym typeface="+mn-lt"/>
              </a:rPr>
              <a:t>为</a:t>
            </a:r>
            <a:r>
              <a:rPr lang="en-US" altLang="zh-CN" sz="1600" b="1" dirty="0">
                <a:cs typeface="+mn-ea"/>
                <a:sym typeface="+mn-lt"/>
              </a:rPr>
              <a:t>:K A B C 3 </a:t>
            </a:r>
            <a:r>
              <a:rPr lang="zh-CN" altLang="en-US" sz="1600" b="1" dirty="0">
                <a:cs typeface="+mn-ea"/>
                <a:sym typeface="+mn-lt"/>
              </a:rPr>
              <a:t>依次变差</a:t>
            </a:r>
            <a:r>
              <a:rPr lang="en-US" altLang="zh-CN" sz="1600" b="1" dirty="0">
                <a:cs typeface="+mn-ea"/>
                <a:sym typeface="+mn-lt"/>
              </a:rPr>
              <a:t>;</a:t>
            </a:r>
          </a:p>
          <a:p>
            <a:pPr>
              <a:lnSpc>
                <a:spcPct val="90000"/>
              </a:lnSpc>
              <a:buFont typeface="Wingdings" panose="05000000000000000000" pitchFamily="2" charset="2"/>
              <a:buChar char="u"/>
            </a:pPr>
            <a:r>
              <a:rPr lang="en-US" altLang="zh-CN" sz="1600" dirty="0">
                <a:cs typeface="+mn-ea"/>
                <a:sym typeface="+mn-lt"/>
              </a:rPr>
              <a:t>    X9X(</a:t>
            </a:r>
            <a:r>
              <a:rPr lang="zh-CN" altLang="en-US" sz="1600" dirty="0">
                <a:cs typeface="+mn-ea"/>
                <a:sym typeface="+mn-lt"/>
              </a:rPr>
              <a:t>厚度为</a:t>
            </a:r>
            <a:r>
              <a:rPr lang="en-US" altLang="zh-CN" sz="1600" dirty="0">
                <a:cs typeface="+mn-ea"/>
                <a:sym typeface="+mn-lt"/>
              </a:rPr>
              <a:t>2 mm)</a:t>
            </a:r>
            <a:r>
              <a:rPr lang="zh-CN" altLang="en-US" sz="1600" dirty="0">
                <a:cs typeface="+mn-ea"/>
                <a:sym typeface="+mn-lt"/>
              </a:rPr>
              <a:t>表示</a:t>
            </a:r>
            <a:r>
              <a:rPr lang="en-US" altLang="zh-CN" sz="1600" dirty="0">
                <a:cs typeface="+mn-ea"/>
                <a:sym typeface="+mn-lt"/>
              </a:rPr>
              <a:t>E</a:t>
            </a:r>
            <a:r>
              <a:rPr lang="zh-CN" altLang="en-US" sz="1600" dirty="0">
                <a:cs typeface="+mn-ea"/>
                <a:sym typeface="+mn-lt"/>
              </a:rPr>
              <a:t>坑</a:t>
            </a:r>
            <a:r>
              <a:rPr lang="en-US" altLang="zh-CN" sz="1600" dirty="0">
                <a:cs typeface="+mn-ea"/>
                <a:sym typeface="+mn-lt"/>
              </a:rPr>
              <a:t>(</a:t>
            </a:r>
            <a:r>
              <a:rPr lang="zh-CN" altLang="en-US" sz="1600" dirty="0">
                <a:cs typeface="+mn-ea"/>
                <a:sym typeface="+mn-lt"/>
              </a:rPr>
              <a:t>幼坑</a:t>
            </a:r>
            <a:r>
              <a:rPr lang="en-US" altLang="zh-CN" sz="1600" dirty="0">
                <a:cs typeface="+mn-ea"/>
                <a:sym typeface="+mn-lt"/>
              </a:rPr>
              <a:t>) X3X (</a:t>
            </a:r>
            <a:r>
              <a:rPr lang="zh-CN" altLang="en-US" sz="1600" dirty="0">
                <a:cs typeface="+mn-ea"/>
                <a:sym typeface="+mn-lt"/>
              </a:rPr>
              <a:t>厚度为</a:t>
            </a:r>
            <a:r>
              <a:rPr lang="en-US" altLang="zh-CN" sz="1600" dirty="0">
                <a:cs typeface="+mn-ea"/>
                <a:sym typeface="+mn-lt"/>
              </a:rPr>
              <a:t>3mm)---</a:t>
            </a:r>
            <a:r>
              <a:rPr lang="zh-CN" altLang="en-US" sz="1600" dirty="0">
                <a:cs typeface="+mn-ea"/>
                <a:sym typeface="+mn-lt"/>
              </a:rPr>
              <a:t>表示单层</a:t>
            </a:r>
          </a:p>
          <a:p>
            <a:pPr>
              <a:lnSpc>
                <a:spcPct val="90000"/>
              </a:lnSpc>
              <a:buFont typeface="Wingdings" panose="05000000000000000000" pitchFamily="2" charset="2"/>
              <a:buChar char="u"/>
            </a:pPr>
            <a:r>
              <a:rPr lang="zh-CN" altLang="en-US" sz="1600" dirty="0">
                <a:cs typeface="+mn-ea"/>
                <a:sym typeface="+mn-lt"/>
              </a:rPr>
              <a:t>    </a:t>
            </a:r>
            <a:r>
              <a:rPr lang="en-US" altLang="zh-CN" sz="1600" dirty="0">
                <a:cs typeface="+mn-ea"/>
                <a:sym typeface="+mn-lt"/>
              </a:rPr>
              <a:t>X=X(</a:t>
            </a:r>
            <a:r>
              <a:rPr lang="zh-CN" altLang="en-US" sz="1600" dirty="0">
                <a:cs typeface="+mn-ea"/>
                <a:sym typeface="+mn-lt"/>
              </a:rPr>
              <a:t>厚度为</a:t>
            </a:r>
            <a:r>
              <a:rPr lang="en-US" altLang="zh-CN" sz="1600" dirty="0">
                <a:cs typeface="+mn-ea"/>
                <a:sym typeface="+mn-lt"/>
              </a:rPr>
              <a:t>6mm)----</a:t>
            </a:r>
            <a:r>
              <a:rPr lang="zh-CN" altLang="en-US" sz="1600" dirty="0">
                <a:cs typeface="+mn-ea"/>
                <a:sym typeface="+mn-lt"/>
              </a:rPr>
              <a:t>表示双层 </a:t>
            </a:r>
            <a:r>
              <a:rPr lang="en-US" altLang="zh-CN" sz="1600" dirty="0">
                <a:cs typeface="+mn-ea"/>
                <a:sym typeface="+mn-lt"/>
              </a:rPr>
              <a:t>X≡X(</a:t>
            </a:r>
            <a:r>
              <a:rPr lang="zh-CN" altLang="en-US" sz="1600" dirty="0">
                <a:cs typeface="+mn-ea"/>
                <a:sym typeface="+mn-lt"/>
              </a:rPr>
              <a:t>厚度为</a:t>
            </a:r>
            <a:r>
              <a:rPr lang="en-US" altLang="zh-CN" sz="1600" dirty="0">
                <a:cs typeface="+mn-ea"/>
                <a:sym typeface="+mn-lt"/>
              </a:rPr>
              <a:t>9mm)----</a:t>
            </a:r>
            <a:r>
              <a:rPr lang="zh-CN" altLang="en-US" sz="1600" dirty="0">
                <a:cs typeface="+mn-ea"/>
                <a:sym typeface="+mn-lt"/>
              </a:rPr>
              <a:t>表示三层</a:t>
            </a:r>
          </a:p>
          <a:p>
            <a:pPr>
              <a:lnSpc>
                <a:spcPct val="90000"/>
              </a:lnSpc>
              <a:buFont typeface="Wingdings" panose="05000000000000000000" pitchFamily="2" charset="2"/>
              <a:buChar char="u"/>
            </a:pPr>
            <a:r>
              <a:rPr lang="zh-CN" altLang="en-US" sz="1600" dirty="0">
                <a:cs typeface="+mn-ea"/>
                <a:sym typeface="+mn-lt"/>
              </a:rPr>
              <a:t>    </a:t>
            </a:r>
            <a:r>
              <a:rPr lang="en-US" altLang="zh-CN" sz="1600" dirty="0">
                <a:cs typeface="+mn-ea"/>
                <a:sym typeface="+mn-lt"/>
              </a:rPr>
              <a:t>X----</a:t>
            </a:r>
            <a:r>
              <a:rPr lang="zh-CN" altLang="en-US" sz="1600" dirty="0">
                <a:cs typeface="+mn-ea"/>
                <a:sym typeface="+mn-lt"/>
              </a:rPr>
              <a:t>表示表面用纸 </a:t>
            </a:r>
            <a:r>
              <a:rPr lang="en-US" altLang="zh-CN" sz="1600" dirty="0">
                <a:cs typeface="+mn-ea"/>
                <a:sym typeface="+mn-lt"/>
              </a:rPr>
              <a:t>, </a:t>
            </a:r>
            <a:r>
              <a:rPr lang="zh-CN" altLang="en-US" sz="1600" dirty="0">
                <a:cs typeface="+mn-ea"/>
                <a:sym typeface="+mn-lt"/>
              </a:rPr>
              <a:t>坑纹</a:t>
            </a:r>
            <a:r>
              <a:rPr lang="en-US" altLang="zh-CN" sz="1600" dirty="0">
                <a:cs typeface="+mn-ea"/>
                <a:sym typeface="+mn-lt"/>
              </a:rPr>
              <a:t>----</a:t>
            </a:r>
            <a:r>
              <a:rPr lang="zh-CN" altLang="en-US" sz="1600" dirty="0">
                <a:cs typeface="+mn-ea"/>
                <a:sym typeface="+mn-lt"/>
              </a:rPr>
              <a:t>普通之坑纸</a:t>
            </a:r>
            <a:r>
              <a:rPr lang="en-US" altLang="zh-CN" sz="1600" dirty="0">
                <a:cs typeface="+mn-ea"/>
                <a:sym typeface="+mn-lt"/>
              </a:rPr>
              <a:t>,</a:t>
            </a:r>
          </a:p>
          <a:p>
            <a:pPr>
              <a:lnSpc>
                <a:spcPct val="90000"/>
              </a:lnSpc>
              <a:buFont typeface="Wingdings" panose="05000000000000000000" pitchFamily="2" charset="2"/>
              <a:buChar char="u"/>
            </a:pPr>
            <a:r>
              <a:rPr lang="en-US" altLang="zh-CN" sz="1600" dirty="0">
                <a:cs typeface="+mn-ea"/>
                <a:sym typeface="+mn-lt"/>
              </a:rPr>
              <a:t>    </a:t>
            </a:r>
            <a:r>
              <a:rPr lang="zh-CN" altLang="en-US" sz="1600" dirty="0">
                <a:cs typeface="+mn-ea"/>
                <a:sym typeface="+mn-lt"/>
              </a:rPr>
              <a:t>中间层平纸</a:t>
            </a:r>
            <a:r>
              <a:rPr lang="en-US" altLang="zh-CN" sz="1600" dirty="0">
                <a:cs typeface="+mn-ea"/>
                <a:sym typeface="+mn-lt"/>
              </a:rPr>
              <a:t>----</a:t>
            </a:r>
            <a:r>
              <a:rPr lang="zh-CN" altLang="en-US" sz="1600" dirty="0">
                <a:cs typeface="+mn-ea"/>
                <a:sym typeface="+mn-lt"/>
              </a:rPr>
              <a:t>无表示</a:t>
            </a:r>
            <a:r>
              <a:rPr lang="en-US" altLang="zh-CN" sz="1600" dirty="0">
                <a:cs typeface="+mn-ea"/>
                <a:sym typeface="+mn-lt"/>
              </a:rPr>
              <a:t>,</a:t>
            </a:r>
            <a:r>
              <a:rPr lang="zh-CN" altLang="en-US" sz="1600" dirty="0">
                <a:cs typeface="+mn-ea"/>
                <a:sym typeface="+mn-lt"/>
              </a:rPr>
              <a:t>则为普通纸</a:t>
            </a:r>
            <a:r>
              <a:rPr lang="en-US" altLang="zh-CN" sz="1600" dirty="0">
                <a:cs typeface="+mn-ea"/>
                <a:sym typeface="+mn-lt"/>
              </a:rPr>
              <a:t>. W—</a:t>
            </a:r>
            <a:r>
              <a:rPr lang="zh-CN" altLang="en-US" sz="1600" dirty="0">
                <a:cs typeface="+mn-ea"/>
                <a:sym typeface="+mn-lt"/>
              </a:rPr>
              <a:t>表示白书纸</a:t>
            </a:r>
            <a:r>
              <a:rPr lang="en-US" altLang="zh-CN" sz="1600" dirty="0">
                <a:cs typeface="+mn-ea"/>
                <a:sym typeface="+mn-lt"/>
              </a:rPr>
              <a:t>,</a:t>
            </a:r>
          </a:p>
          <a:p>
            <a:pPr>
              <a:lnSpc>
                <a:spcPct val="90000"/>
              </a:lnSpc>
              <a:buFont typeface="Wingdings" panose="05000000000000000000" pitchFamily="2" charset="2"/>
              <a:buChar char="u"/>
            </a:pPr>
            <a:r>
              <a:rPr lang="en-US" altLang="zh-CN" sz="1600" dirty="0">
                <a:cs typeface="+mn-ea"/>
                <a:sym typeface="+mn-lt"/>
              </a:rPr>
              <a:t>    </a:t>
            </a:r>
            <a:r>
              <a:rPr lang="zh-CN" altLang="en-US" sz="1600" dirty="0">
                <a:cs typeface="+mn-ea"/>
                <a:sym typeface="+mn-lt"/>
              </a:rPr>
              <a:t>单坑</a:t>
            </a:r>
            <a:r>
              <a:rPr lang="en-US" altLang="zh-CN" sz="1600" dirty="0">
                <a:cs typeface="+mn-ea"/>
                <a:sym typeface="+mn-lt"/>
              </a:rPr>
              <a:t>(</a:t>
            </a:r>
            <a:r>
              <a:rPr lang="zh-CN" altLang="en-US" sz="1600" dirty="0">
                <a:cs typeface="+mn-ea"/>
                <a:sym typeface="+mn-lt"/>
              </a:rPr>
              <a:t>纸质</a:t>
            </a:r>
            <a:r>
              <a:rPr lang="en-US" altLang="zh-CN" sz="1600" dirty="0">
                <a:cs typeface="+mn-ea"/>
                <a:sym typeface="+mn-lt"/>
              </a:rPr>
              <a:t>) </a:t>
            </a:r>
            <a:r>
              <a:rPr lang="zh-CN" altLang="en-US" sz="1600" dirty="0">
                <a:cs typeface="+mn-ea"/>
                <a:sym typeface="+mn-lt"/>
              </a:rPr>
              <a:t>双坑</a:t>
            </a:r>
            <a:r>
              <a:rPr lang="en-US" altLang="zh-CN" sz="1600" dirty="0">
                <a:cs typeface="+mn-ea"/>
                <a:sym typeface="+mn-lt"/>
              </a:rPr>
              <a:t>(</a:t>
            </a:r>
            <a:r>
              <a:rPr lang="zh-CN" altLang="en-US" sz="1600" dirty="0">
                <a:cs typeface="+mn-ea"/>
                <a:sym typeface="+mn-lt"/>
              </a:rPr>
              <a:t>纸质</a:t>
            </a:r>
            <a:r>
              <a:rPr lang="en-US" altLang="zh-CN" sz="1600" dirty="0">
                <a:cs typeface="+mn-ea"/>
                <a:sym typeface="+mn-lt"/>
              </a:rPr>
              <a:t>) </a:t>
            </a:r>
            <a:r>
              <a:rPr lang="zh-CN" altLang="en-US" sz="1600" dirty="0">
                <a:cs typeface="+mn-ea"/>
                <a:sym typeface="+mn-lt"/>
              </a:rPr>
              <a:t>三坑</a:t>
            </a:r>
            <a:r>
              <a:rPr lang="en-US" altLang="zh-CN" sz="1600" dirty="0">
                <a:cs typeface="+mn-ea"/>
                <a:sym typeface="+mn-lt"/>
              </a:rPr>
              <a:t>(</a:t>
            </a:r>
            <a:r>
              <a:rPr lang="zh-CN" altLang="en-US" sz="1600" dirty="0">
                <a:cs typeface="+mn-ea"/>
                <a:sym typeface="+mn-lt"/>
              </a:rPr>
              <a:t>纸质</a:t>
            </a:r>
            <a:r>
              <a:rPr lang="en-US" altLang="zh-CN" sz="1600" dirty="0">
                <a:cs typeface="+mn-ea"/>
                <a:sym typeface="+mn-lt"/>
              </a:rPr>
              <a:t>) </a:t>
            </a:r>
            <a:r>
              <a:rPr lang="zh-CN" altLang="en-US" sz="1600" dirty="0">
                <a:cs typeface="+mn-ea"/>
                <a:sym typeface="+mn-lt"/>
              </a:rPr>
              <a:t>幼坑</a:t>
            </a:r>
            <a:r>
              <a:rPr lang="en-US" altLang="zh-CN" sz="1600" dirty="0">
                <a:cs typeface="+mn-ea"/>
                <a:sym typeface="+mn-lt"/>
              </a:rPr>
              <a:t>(</a:t>
            </a:r>
            <a:r>
              <a:rPr lang="zh-CN" altLang="en-US" sz="1600" dirty="0">
                <a:cs typeface="+mn-ea"/>
                <a:sym typeface="+mn-lt"/>
              </a:rPr>
              <a:t>纸质</a:t>
            </a:r>
            <a:r>
              <a:rPr lang="en-US" altLang="zh-CN" sz="1600" dirty="0">
                <a:cs typeface="+mn-ea"/>
                <a:sym typeface="+mn-lt"/>
              </a:rPr>
              <a:t>)</a:t>
            </a:r>
          </a:p>
          <a:p>
            <a:pPr>
              <a:lnSpc>
                <a:spcPct val="90000"/>
              </a:lnSpc>
              <a:buFont typeface="Wingdings" panose="05000000000000000000" pitchFamily="2" charset="2"/>
              <a:buChar char="u"/>
            </a:pPr>
            <a:r>
              <a:rPr lang="en-US" altLang="zh-CN" sz="1600" dirty="0">
                <a:cs typeface="+mn-ea"/>
                <a:sym typeface="+mn-lt"/>
              </a:rPr>
              <a:t>    C33 B=3 B≡B B9B</a:t>
            </a:r>
          </a:p>
          <a:p>
            <a:pPr>
              <a:lnSpc>
                <a:spcPct val="90000"/>
              </a:lnSpc>
              <a:buFont typeface="Wingdings" panose="05000000000000000000" pitchFamily="2" charset="2"/>
              <a:buChar char="u"/>
            </a:pPr>
            <a:r>
              <a:rPr lang="en-US" altLang="zh-CN" sz="1600" dirty="0">
                <a:cs typeface="+mn-ea"/>
                <a:sym typeface="+mn-lt"/>
              </a:rPr>
              <a:t>    B33 B=C B≡C B9C</a:t>
            </a:r>
          </a:p>
          <a:p>
            <a:pPr>
              <a:lnSpc>
                <a:spcPct val="90000"/>
              </a:lnSpc>
              <a:buFont typeface="Wingdings" panose="05000000000000000000" pitchFamily="2" charset="2"/>
              <a:buChar char="u"/>
            </a:pPr>
            <a:r>
              <a:rPr lang="en-US" altLang="zh-CN" sz="1600" dirty="0">
                <a:cs typeface="+mn-ea"/>
                <a:sym typeface="+mn-lt"/>
              </a:rPr>
              <a:t>    B3C B=B B≡3 A9A</a:t>
            </a:r>
          </a:p>
          <a:p>
            <a:pPr>
              <a:lnSpc>
                <a:spcPct val="90000"/>
              </a:lnSpc>
              <a:buFont typeface="Wingdings" panose="05000000000000000000" pitchFamily="2" charset="2"/>
              <a:buChar char="u"/>
            </a:pPr>
            <a:r>
              <a:rPr lang="en-US" altLang="zh-CN" sz="1600" dirty="0">
                <a:cs typeface="+mn-ea"/>
                <a:sym typeface="+mn-lt"/>
              </a:rPr>
              <a:t>    B3B A=B A≡B A9B</a:t>
            </a:r>
          </a:p>
          <a:p>
            <a:pPr>
              <a:lnSpc>
                <a:spcPct val="90000"/>
              </a:lnSpc>
              <a:buFont typeface="Wingdings" panose="05000000000000000000" pitchFamily="2" charset="2"/>
              <a:buChar char="u"/>
            </a:pPr>
            <a:r>
              <a:rPr lang="en-US" altLang="zh-CN" sz="1600" dirty="0">
                <a:cs typeface="+mn-ea"/>
                <a:sym typeface="+mn-lt"/>
              </a:rPr>
              <a:t>    A3B A=A A≡A W9A</a:t>
            </a:r>
          </a:p>
          <a:p>
            <a:pPr>
              <a:lnSpc>
                <a:spcPct val="90000"/>
              </a:lnSpc>
              <a:buFont typeface="Wingdings" panose="05000000000000000000" pitchFamily="2" charset="2"/>
              <a:buChar char="u"/>
            </a:pPr>
            <a:r>
              <a:rPr lang="en-US" altLang="zh-CN" sz="1600" dirty="0">
                <a:cs typeface="+mn-ea"/>
                <a:sym typeface="+mn-lt"/>
              </a:rPr>
              <a:t>    W3B W=B W≡B W9B</a:t>
            </a:r>
          </a:p>
        </p:txBody>
      </p:sp>
      <p:cxnSp>
        <p:nvCxnSpPr>
          <p:cNvPr id="6" name="直接连接符 5">
            <a:extLst>
              <a:ext uri="{FF2B5EF4-FFF2-40B4-BE49-F238E27FC236}">
                <a16:creationId xmlns:a16="http://schemas.microsoft.com/office/drawing/2014/main" id="{20FB68DE-87C6-8B61-429B-CFD071EC822A}"/>
              </a:ext>
            </a:extLst>
          </p:cNvPr>
          <p:cNvCxnSpPr/>
          <p:nvPr/>
        </p:nvCxnSpPr>
        <p:spPr>
          <a:xfrm>
            <a:off x="4927438" y="1345697"/>
            <a:ext cx="0" cy="4560425"/>
          </a:xfrm>
          <a:prstGeom prst="line">
            <a:avLst/>
          </a:prstGeom>
          <a:ln>
            <a:solidFill>
              <a:srgbClr val="33B8FD"/>
            </a:solidFill>
          </a:ln>
        </p:spPr>
        <p:style>
          <a:lnRef idx="1">
            <a:schemeClr val="accent1"/>
          </a:lnRef>
          <a:fillRef idx="0">
            <a:schemeClr val="accent1"/>
          </a:fillRef>
          <a:effectRef idx="0">
            <a:schemeClr val="accent1"/>
          </a:effectRef>
          <a:fontRef idx="minor">
            <a:schemeClr val="tx1"/>
          </a:fontRef>
        </p:style>
      </p:cxnSp>
      <p:pic>
        <p:nvPicPr>
          <p:cNvPr id="8" name="图片 7">
            <a:extLst>
              <a:ext uri="{FF2B5EF4-FFF2-40B4-BE49-F238E27FC236}">
                <a16:creationId xmlns:a16="http://schemas.microsoft.com/office/drawing/2014/main" id="{B4455F68-959C-E528-36D8-8FBAA9DA456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998359" y="481776"/>
            <a:ext cx="5894448" cy="589444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4275">
                                            <p:txEl>
                                              <p:pRg st="0" end="0"/>
                                            </p:txEl>
                                          </p:spTgt>
                                        </p:tgtEl>
                                        <p:attrNameLst>
                                          <p:attrName>style.visibility</p:attrName>
                                        </p:attrNameLst>
                                      </p:cBhvr>
                                      <p:to>
                                        <p:strVal val="visible"/>
                                      </p:to>
                                    </p:set>
                                    <p:animEffect transition="in" filter="barn(inVertical)">
                                      <p:cBhvr>
                                        <p:cTn id="12" dur="500"/>
                                        <p:tgtEl>
                                          <p:spTgt spid="5427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4275">
                                            <p:txEl>
                                              <p:pRg st="1" end="1"/>
                                            </p:txEl>
                                          </p:spTgt>
                                        </p:tgtEl>
                                        <p:attrNameLst>
                                          <p:attrName>style.visibility</p:attrName>
                                        </p:attrNameLst>
                                      </p:cBhvr>
                                      <p:to>
                                        <p:strVal val="visible"/>
                                      </p:to>
                                    </p:set>
                                    <p:animEffect transition="in" filter="barn(inVertical)">
                                      <p:cBhvr>
                                        <p:cTn id="17" dur="500"/>
                                        <p:tgtEl>
                                          <p:spTgt spid="5427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4275">
                                            <p:txEl>
                                              <p:pRg st="2" end="2"/>
                                            </p:txEl>
                                          </p:spTgt>
                                        </p:tgtEl>
                                        <p:attrNameLst>
                                          <p:attrName>style.visibility</p:attrName>
                                        </p:attrNameLst>
                                      </p:cBhvr>
                                      <p:to>
                                        <p:strVal val="visible"/>
                                      </p:to>
                                    </p:set>
                                    <p:animEffect transition="in" filter="barn(inVertical)">
                                      <p:cBhvr>
                                        <p:cTn id="22" dur="500"/>
                                        <p:tgtEl>
                                          <p:spTgt spid="5427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54275">
                                            <p:txEl>
                                              <p:pRg st="3" end="3"/>
                                            </p:txEl>
                                          </p:spTgt>
                                        </p:tgtEl>
                                        <p:attrNameLst>
                                          <p:attrName>style.visibility</p:attrName>
                                        </p:attrNameLst>
                                      </p:cBhvr>
                                      <p:to>
                                        <p:strVal val="visible"/>
                                      </p:to>
                                    </p:set>
                                    <p:animEffect transition="in" filter="barn(inVertical)">
                                      <p:cBhvr>
                                        <p:cTn id="27" dur="500"/>
                                        <p:tgtEl>
                                          <p:spTgt spid="5427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54275">
                                            <p:txEl>
                                              <p:pRg st="4" end="4"/>
                                            </p:txEl>
                                          </p:spTgt>
                                        </p:tgtEl>
                                        <p:attrNameLst>
                                          <p:attrName>style.visibility</p:attrName>
                                        </p:attrNameLst>
                                      </p:cBhvr>
                                      <p:to>
                                        <p:strVal val="visible"/>
                                      </p:to>
                                    </p:set>
                                    <p:animEffect transition="in" filter="barn(inVertical)">
                                      <p:cBhvr>
                                        <p:cTn id="32" dur="500"/>
                                        <p:tgtEl>
                                          <p:spTgt spid="5427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54275">
                                            <p:txEl>
                                              <p:pRg st="5" end="5"/>
                                            </p:txEl>
                                          </p:spTgt>
                                        </p:tgtEl>
                                        <p:attrNameLst>
                                          <p:attrName>style.visibility</p:attrName>
                                        </p:attrNameLst>
                                      </p:cBhvr>
                                      <p:to>
                                        <p:strVal val="visible"/>
                                      </p:to>
                                    </p:set>
                                    <p:animEffect transition="in" filter="barn(inVertical)">
                                      <p:cBhvr>
                                        <p:cTn id="37" dur="500"/>
                                        <p:tgtEl>
                                          <p:spTgt spid="54275">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54275">
                                            <p:txEl>
                                              <p:pRg st="6" end="6"/>
                                            </p:txEl>
                                          </p:spTgt>
                                        </p:tgtEl>
                                        <p:attrNameLst>
                                          <p:attrName>style.visibility</p:attrName>
                                        </p:attrNameLst>
                                      </p:cBhvr>
                                      <p:to>
                                        <p:strVal val="visible"/>
                                      </p:to>
                                    </p:set>
                                    <p:animEffect transition="in" filter="barn(inVertical)">
                                      <p:cBhvr>
                                        <p:cTn id="42" dur="500"/>
                                        <p:tgtEl>
                                          <p:spTgt spid="54275">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54275">
                                            <p:txEl>
                                              <p:pRg st="7" end="7"/>
                                            </p:txEl>
                                          </p:spTgt>
                                        </p:tgtEl>
                                        <p:attrNameLst>
                                          <p:attrName>style.visibility</p:attrName>
                                        </p:attrNameLst>
                                      </p:cBhvr>
                                      <p:to>
                                        <p:strVal val="visible"/>
                                      </p:to>
                                    </p:set>
                                    <p:animEffect transition="in" filter="barn(inVertical)">
                                      <p:cBhvr>
                                        <p:cTn id="47" dur="500"/>
                                        <p:tgtEl>
                                          <p:spTgt spid="54275">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54275">
                                            <p:txEl>
                                              <p:pRg st="8" end="8"/>
                                            </p:txEl>
                                          </p:spTgt>
                                        </p:tgtEl>
                                        <p:attrNameLst>
                                          <p:attrName>style.visibility</p:attrName>
                                        </p:attrNameLst>
                                      </p:cBhvr>
                                      <p:to>
                                        <p:strVal val="visible"/>
                                      </p:to>
                                    </p:set>
                                    <p:animEffect transition="in" filter="barn(inVertical)">
                                      <p:cBhvr>
                                        <p:cTn id="52" dur="500"/>
                                        <p:tgtEl>
                                          <p:spTgt spid="54275">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54275">
                                            <p:txEl>
                                              <p:pRg st="9" end="9"/>
                                            </p:txEl>
                                          </p:spTgt>
                                        </p:tgtEl>
                                        <p:attrNameLst>
                                          <p:attrName>style.visibility</p:attrName>
                                        </p:attrNameLst>
                                      </p:cBhvr>
                                      <p:to>
                                        <p:strVal val="visible"/>
                                      </p:to>
                                    </p:set>
                                    <p:animEffect transition="in" filter="barn(inVertical)">
                                      <p:cBhvr>
                                        <p:cTn id="57" dur="500"/>
                                        <p:tgtEl>
                                          <p:spTgt spid="54275">
                                            <p:txEl>
                                              <p:pRg st="9" end="9"/>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54275">
                                            <p:txEl>
                                              <p:pRg st="10" end="10"/>
                                            </p:txEl>
                                          </p:spTgt>
                                        </p:tgtEl>
                                        <p:attrNameLst>
                                          <p:attrName>style.visibility</p:attrName>
                                        </p:attrNameLst>
                                      </p:cBhvr>
                                      <p:to>
                                        <p:strVal val="visible"/>
                                      </p:to>
                                    </p:set>
                                    <p:animEffect transition="in" filter="barn(inVertical)">
                                      <p:cBhvr>
                                        <p:cTn id="62" dur="500"/>
                                        <p:tgtEl>
                                          <p:spTgt spid="54275">
                                            <p:txEl>
                                              <p:pRg st="10" end="1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54275">
                                            <p:txEl>
                                              <p:pRg st="11" end="11"/>
                                            </p:txEl>
                                          </p:spTgt>
                                        </p:tgtEl>
                                        <p:attrNameLst>
                                          <p:attrName>style.visibility</p:attrName>
                                        </p:attrNameLst>
                                      </p:cBhvr>
                                      <p:to>
                                        <p:strVal val="visible"/>
                                      </p:to>
                                    </p:set>
                                    <p:animEffect transition="in" filter="barn(inVertical)">
                                      <p:cBhvr>
                                        <p:cTn id="67" dur="500"/>
                                        <p:tgtEl>
                                          <p:spTgt spid="54275">
                                            <p:txEl>
                                              <p:pRg st="11" end="11"/>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grpId="0" nodeType="clickEffect">
                                  <p:stCondLst>
                                    <p:cond delay="0"/>
                                  </p:stCondLst>
                                  <p:childTnLst>
                                    <p:set>
                                      <p:cBhvr>
                                        <p:cTn id="71" dur="1" fill="hold">
                                          <p:stCondLst>
                                            <p:cond delay="0"/>
                                          </p:stCondLst>
                                        </p:cTn>
                                        <p:tgtEl>
                                          <p:spTgt spid="54275">
                                            <p:txEl>
                                              <p:pRg st="12" end="12"/>
                                            </p:txEl>
                                          </p:spTgt>
                                        </p:tgtEl>
                                        <p:attrNameLst>
                                          <p:attrName>style.visibility</p:attrName>
                                        </p:attrNameLst>
                                      </p:cBhvr>
                                      <p:to>
                                        <p:strVal val="visible"/>
                                      </p:to>
                                    </p:set>
                                    <p:animEffect transition="in" filter="barn(inVertical)">
                                      <p:cBhvr>
                                        <p:cTn id="72" dur="500"/>
                                        <p:tgtEl>
                                          <p:spTgt spid="54275">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a:extLst>
              <a:ext uri="{FF2B5EF4-FFF2-40B4-BE49-F238E27FC236}">
                <a16:creationId xmlns:a16="http://schemas.microsoft.com/office/drawing/2014/main" id="{952C44CA-A46B-571C-C410-AC36F2E6BEF2}"/>
              </a:ext>
            </a:extLst>
          </p:cNvPr>
          <p:cNvGrpSpPr/>
          <p:nvPr/>
        </p:nvGrpSpPr>
        <p:grpSpPr>
          <a:xfrm>
            <a:off x="0" y="0"/>
            <a:ext cx="12192000" cy="6858000"/>
            <a:chOff x="0" y="0"/>
            <a:chExt cx="12192000" cy="6858000"/>
          </a:xfrm>
        </p:grpSpPr>
        <p:pic>
          <p:nvPicPr>
            <p:cNvPr id="6" name="图片 5">
              <a:extLst>
                <a:ext uri="{FF2B5EF4-FFF2-40B4-BE49-F238E27FC236}">
                  <a16:creationId xmlns:a16="http://schemas.microsoft.com/office/drawing/2014/main" id="{90A9D0FD-4597-2146-95E3-86E3563820C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7" name="矩形 6">
              <a:extLst>
                <a:ext uri="{FF2B5EF4-FFF2-40B4-BE49-F238E27FC236}">
                  <a16:creationId xmlns:a16="http://schemas.microsoft.com/office/drawing/2014/main" id="{4A08759F-59C0-3F9C-C59F-2A0040519878}"/>
                </a:ext>
              </a:extLst>
            </p:cNvPr>
            <p:cNvSpPr/>
            <p:nvPr/>
          </p:nvSpPr>
          <p:spPr>
            <a:xfrm>
              <a:off x="162047" y="167834"/>
              <a:ext cx="11829326" cy="6522334"/>
            </a:xfrm>
            <a:prstGeom prst="rect">
              <a:avLst/>
            </a:prstGeom>
            <a:solidFill>
              <a:schemeClr val="bg1"/>
            </a:solidFill>
            <a:ln>
              <a:noFill/>
            </a:ln>
            <a:effectLst>
              <a:outerShdw blurRad="63500" sx="102000" sy="102000" algn="ctr" rotWithShape="0">
                <a:prstClr val="black">
                  <a:alpha val="1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sp>
        <p:nvSpPr>
          <p:cNvPr id="55299" name="Rectangle 3">
            <a:extLst>
              <a:ext uri="{FF2B5EF4-FFF2-40B4-BE49-F238E27FC236}">
                <a16:creationId xmlns:a16="http://schemas.microsoft.com/office/drawing/2014/main" id="{B0A048CE-BB5F-48BB-AE88-8C6E85DF9940}"/>
              </a:ext>
            </a:extLst>
          </p:cNvPr>
          <p:cNvSpPr>
            <a:spLocks noGrp="1" noChangeArrowheads="1"/>
          </p:cNvSpPr>
          <p:nvPr>
            <p:ph type="body" idx="4294967295"/>
          </p:nvPr>
        </p:nvSpPr>
        <p:spPr>
          <a:xfrm>
            <a:off x="6354412" y="1498053"/>
            <a:ext cx="4453238" cy="1318419"/>
          </a:xfrm>
        </p:spPr>
        <p:txBody>
          <a:bodyPr>
            <a:normAutofit/>
          </a:bodyPr>
          <a:lstStyle/>
          <a:p>
            <a:pPr marL="0" indent="0">
              <a:buNone/>
            </a:pPr>
            <a:r>
              <a:rPr lang="en-US" altLang="zh-CN" sz="1800" b="1" dirty="0">
                <a:cs typeface="+mn-ea"/>
                <a:sym typeface="+mn-lt"/>
              </a:rPr>
              <a:t>2)</a:t>
            </a:r>
            <a:r>
              <a:rPr lang="zh-CN" altLang="en-US" sz="1800" b="1" dirty="0">
                <a:cs typeface="+mn-ea"/>
                <a:sym typeface="+mn-lt"/>
              </a:rPr>
              <a:t>内卡通箱</a:t>
            </a:r>
            <a:r>
              <a:rPr lang="en-US" altLang="zh-CN" sz="1800" b="1" dirty="0">
                <a:cs typeface="+mn-ea"/>
                <a:sym typeface="+mn-lt"/>
              </a:rPr>
              <a:t>(INNER CARTON)</a:t>
            </a:r>
            <a:r>
              <a:rPr lang="en-US" altLang="zh-CN" sz="1800" dirty="0">
                <a:cs typeface="+mn-ea"/>
                <a:sym typeface="+mn-lt"/>
              </a:rPr>
              <a:t> </a:t>
            </a:r>
          </a:p>
          <a:p>
            <a:pPr>
              <a:buFont typeface="Wingdings" panose="05000000000000000000" pitchFamily="2" charset="2"/>
              <a:buNone/>
            </a:pPr>
            <a:r>
              <a:rPr lang="zh-CN" altLang="en-US" sz="1600" dirty="0">
                <a:cs typeface="+mn-ea"/>
                <a:sym typeface="+mn-lt"/>
              </a:rPr>
              <a:t>在卡通箱内的卡通箱称为内卡通箱</a:t>
            </a:r>
            <a:r>
              <a:rPr lang="en-US" altLang="zh-CN" sz="1600" dirty="0">
                <a:cs typeface="+mn-ea"/>
                <a:sym typeface="+mn-lt"/>
              </a:rPr>
              <a:t>,</a:t>
            </a:r>
            <a:r>
              <a:rPr lang="zh-CN" altLang="en-US" sz="1600" dirty="0">
                <a:cs typeface="+mn-ea"/>
                <a:sym typeface="+mn-lt"/>
              </a:rPr>
              <a:t>一般所用的材</a:t>
            </a:r>
            <a:endParaRPr lang="en-US" altLang="zh-CN" sz="1600" dirty="0">
              <a:cs typeface="+mn-ea"/>
              <a:sym typeface="+mn-lt"/>
            </a:endParaRPr>
          </a:p>
          <a:p>
            <a:pPr>
              <a:buFont typeface="Wingdings" panose="05000000000000000000" pitchFamily="2" charset="2"/>
              <a:buNone/>
            </a:pPr>
            <a:r>
              <a:rPr lang="zh-CN" altLang="en-US" sz="1600" dirty="0">
                <a:cs typeface="+mn-ea"/>
                <a:sym typeface="+mn-lt"/>
              </a:rPr>
              <a:t>料与外卡通箱相同或</a:t>
            </a:r>
            <a:r>
              <a:rPr lang="en-US" altLang="zh-CN" sz="1600" dirty="0">
                <a:cs typeface="+mn-ea"/>
                <a:sym typeface="+mn-lt"/>
              </a:rPr>
              <a:t>W9C</a:t>
            </a:r>
            <a:r>
              <a:rPr lang="zh-CN" altLang="en-US" sz="1600" dirty="0">
                <a:cs typeface="+mn-ea"/>
                <a:sym typeface="+mn-lt"/>
              </a:rPr>
              <a:t>等 </a:t>
            </a:r>
          </a:p>
          <a:p>
            <a:endParaRPr lang="en-US" altLang="zh-CN" sz="2400" dirty="0">
              <a:cs typeface="+mn-ea"/>
              <a:sym typeface="+mn-lt"/>
            </a:endParaRPr>
          </a:p>
        </p:txBody>
      </p:sp>
      <p:sp>
        <p:nvSpPr>
          <p:cNvPr id="4" name="Rectangle 3">
            <a:extLst>
              <a:ext uri="{FF2B5EF4-FFF2-40B4-BE49-F238E27FC236}">
                <a16:creationId xmlns:a16="http://schemas.microsoft.com/office/drawing/2014/main" id="{82C8ADC9-7B5B-4841-BEFD-3F11C4CA65BD}"/>
              </a:ext>
            </a:extLst>
          </p:cNvPr>
          <p:cNvSpPr txBox="1">
            <a:spLocks noChangeArrowheads="1"/>
          </p:cNvSpPr>
          <p:nvPr/>
        </p:nvSpPr>
        <p:spPr>
          <a:xfrm>
            <a:off x="6354411" y="3235290"/>
            <a:ext cx="4355216" cy="26701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None/>
            </a:pPr>
            <a:r>
              <a:rPr lang="en-US" altLang="zh-CN" sz="1800" b="1" dirty="0">
                <a:cs typeface="+mn-ea"/>
                <a:sym typeface="+mn-lt"/>
              </a:rPr>
              <a:t>3)</a:t>
            </a:r>
            <a:r>
              <a:rPr lang="zh-CN" altLang="en-US" sz="1800" b="1" dirty="0">
                <a:cs typeface="+mn-ea"/>
                <a:sym typeface="+mn-lt"/>
              </a:rPr>
              <a:t>平卡</a:t>
            </a:r>
            <a:r>
              <a:rPr lang="en-US" altLang="zh-CN" sz="1800" b="1" dirty="0">
                <a:cs typeface="+mn-ea"/>
                <a:sym typeface="+mn-lt"/>
              </a:rPr>
              <a:t>(PARTITION) </a:t>
            </a:r>
          </a:p>
          <a:p>
            <a:pPr>
              <a:buFont typeface="Wingdings" panose="05000000000000000000" pitchFamily="2" charset="2"/>
              <a:buNone/>
            </a:pPr>
            <a:r>
              <a:rPr lang="en-US" altLang="zh-CN" sz="1600" dirty="0">
                <a:cs typeface="+mn-ea"/>
                <a:sym typeface="+mn-lt"/>
              </a:rPr>
              <a:t> a.</a:t>
            </a:r>
            <a:r>
              <a:rPr lang="zh-CN" altLang="en-US" sz="1600" dirty="0">
                <a:cs typeface="+mn-ea"/>
                <a:sym typeface="+mn-lt"/>
              </a:rPr>
              <a:t>平卡常用来垫在产品中间和箱顶部以及底部</a:t>
            </a:r>
            <a:r>
              <a:rPr lang="en-US" altLang="zh-CN" sz="1600" dirty="0">
                <a:cs typeface="+mn-ea"/>
                <a:sym typeface="+mn-lt"/>
              </a:rPr>
              <a:t>,</a:t>
            </a:r>
            <a:r>
              <a:rPr lang="zh-CN" altLang="en-US" sz="1600" dirty="0">
                <a:cs typeface="+mn-ea"/>
                <a:sym typeface="+mn-lt"/>
              </a:rPr>
              <a:t>以避免开箱时碰花产品</a:t>
            </a:r>
            <a:r>
              <a:rPr lang="en-US" altLang="zh-CN" sz="1600" dirty="0">
                <a:cs typeface="+mn-ea"/>
                <a:sym typeface="+mn-lt"/>
              </a:rPr>
              <a:t>.</a:t>
            </a:r>
            <a:r>
              <a:rPr lang="zh-CN" altLang="en-US" sz="1600" dirty="0">
                <a:cs typeface="+mn-ea"/>
                <a:sym typeface="+mn-lt"/>
              </a:rPr>
              <a:t>一般用</a:t>
            </a:r>
            <a:r>
              <a:rPr lang="en-US" altLang="zh-CN" sz="1600" dirty="0">
                <a:cs typeface="+mn-ea"/>
                <a:sym typeface="+mn-lt"/>
              </a:rPr>
              <a:t>C33</a:t>
            </a:r>
            <a:r>
              <a:rPr lang="zh-CN" altLang="en-US" sz="1600" dirty="0">
                <a:cs typeface="+mn-ea"/>
                <a:sym typeface="+mn-lt"/>
              </a:rPr>
              <a:t>材料</a:t>
            </a:r>
            <a:r>
              <a:rPr lang="en-US" altLang="zh-CN" sz="1600" dirty="0">
                <a:cs typeface="+mn-ea"/>
                <a:sym typeface="+mn-lt"/>
              </a:rPr>
              <a:t>,</a:t>
            </a:r>
            <a:r>
              <a:rPr lang="zh-CN" altLang="en-US" sz="1600" dirty="0">
                <a:cs typeface="+mn-ea"/>
                <a:sym typeface="+mn-lt"/>
              </a:rPr>
              <a:t>该材料价格较低</a:t>
            </a:r>
            <a:r>
              <a:rPr lang="en-US" altLang="zh-CN" sz="1600" dirty="0">
                <a:cs typeface="+mn-ea"/>
                <a:sym typeface="+mn-lt"/>
              </a:rPr>
              <a:t>,</a:t>
            </a:r>
            <a:r>
              <a:rPr lang="zh-CN" altLang="en-US" sz="1600" dirty="0">
                <a:cs typeface="+mn-ea"/>
                <a:sym typeface="+mn-lt"/>
              </a:rPr>
              <a:t>厚度为</a:t>
            </a:r>
            <a:r>
              <a:rPr lang="en-US" altLang="zh-CN" sz="1600" dirty="0">
                <a:cs typeface="+mn-ea"/>
                <a:sym typeface="+mn-lt"/>
              </a:rPr>
              <a:t>3mm,</a:t>
            </a:r>
            <a:r>
              <a:rPr lang="zh-CN" altLang="en-US" sz="1600" dirty="0">
                <a:cs typeface="+mn-ea"/>
                <a:sym typeface="+mn-lt"/>
              </a:rPr>
              <a:t>尺寸同卡通箱内产品的净尺寸一样</a:t>
            </a:r>
            <a:r>
              <a:rPr lang="en-US" altLang="zh-CN" sz="1600" dirty="0">
                <a:cs typeface="+mn-ea"/>
                <a:sym typeface="+mn-lt"/>
              </a:rPr>
              <a:t>.</a:t>
            </a:r>
          </a:p>
          <a:p>
            <a:pPr>
              <a:buFont typeface="Wingdings" panose="05000000000000000000" pitchFamily="2" charset="2"/>
              <a:buNone/>
            </a:pPr>
            <a:r>
              <a:rPr lang="en-US" altLang="zh-CN" sz="1600" dirty="0">
                <a:cs typeface="+mn-ea"/>
                <a:sym typeface="+mn-lt"/>
              </a:rPr>
              <a:t> b.</a:t>
            </a:r>
            <a:r>
              <a:rPr lang="zh-CN" altLang="en-US" sz="1600" dirty="0">
                <a:cs typeface="+mn-ea"/>
                <a:sym typeface="+mn-lt"/>
              </a:rPr>
              <a:t>卡通箱内上下部一般各用</a:t>
            </a:r>
            <a:r>
              <a:rPr lang="en-US" altLang="zh-CN" sz="1600" dirty="0">
                <a:cs typeface="+mn-ea"/>
                <a:sym typeface="+mn-lt"/>
              </a:rPr>
              <a:t>1pc</a:t>
            </a:r>
            <a:r>
              <a:rPr lang="zh-CN" altLang="en-US" sz="1600" dirty="0">
                <a:cs typeface="+mn-ea"/>
                <a:sym typeface="+mn-lt"/>
              </a:rPr>
              <a:t>平卡</a:t>
            </a:r>
            <a:r>
              <a:rPr lang="en-US" altLang="zh-CN" sz="1600" dirty="0">
                <a:cs typeface="+mn-ea"/>
                <a:sym typeface="+mn-lt"/>
              </a:rPr>
              <a:t>.</a:t>
            </a:r>
            <a:r>
              <a:rPr lang="zh-CN" altLang="en-US" sz="1600" dirty="0">
                <a:cs typeface="+mn-ea"/>
                <a:sym typeface="+mn-lt"/>
              </a:rPr>
              <a:t>如有内卡通箱</a:t>
            </a:r>
            <a:r>
              <a:rPr lang="en-US" altLang="zh-CN" sz="1600" dirty="0">
                <a:cs typeface="+mn-ea"/>
                <a:sym typeface="+mn-lt"/>
              </a:rPr>
              <a:t>,</a:t>
            </a:r>
            <a:r>
              <a:rPr lang="zh-CN" altLang="en-US" sz="1600" dirty="0">
                <a:cs typeface="+mn-ea"/>
                <a:sym typeface="+mn-lt"/>
              </a:rPr>
              <a:t>则无需使用</a:t>
            </a:r>
            <a:r>
              <a:rPr lang="en-US" altLang="zh-CN" sz="1600" dirty="0">
                <a:cs typeface="+mn-ea"/>
                <a:sym typeface="+mn-lt"/>
              </a:rPr>
              <a:t>.</a:t>
            </a:r>
          </a:p>
          <a:p>
            <a:pPr>
              <a:buFont typeface="Wingdings" panose="05000000000000000000" pitchFamily="2" charset="2"/>
              <a:buNone/>
            </a:pPr>
            <a:r>
              <a:rPr lang="en-US" altLang="zh-CN" sz="1600" dirty="0">
                <a:cs typeface="+mn-ea"/>
                <a:sym typeface="+mn-lt"/>
              </a:rPr>
              <a:t> c.</a:t>
            </a:r>
            <a:r>
              <a:rPr lang="zh-CN" altLang="en-US" sz="1600" dirty="0">
                <a:cs typeface="+mn-ea"/>
                <a:sym typeface="+mn-lt"/>
              </a:rPr>
              <a:t>也可采用一张</a:t>
            </a:r>
            <a:r>
              <a:rPr lang="en-US" altLang="zh-CN" sz="1600" dirty="0">
                <a:cs typeface="+mn-ea"/>
                <a:sym typeface="+mn-lt"/>
              </a:rPr>
              <a:t>B=3</a:t>
            </a:r>
            <a:r>
              <a:rPr lang="zh-CN" altLang="en-US" sz="1600" dirty="0">
                <a:cs typeface="+mn-ea"/>
                <a:sym typeface="+mn-lt"/>
              </a:rPr>
              <a:t>垫于卡通折页短边</a:t>
            </a:r>
            <a:r>
              <a:rPr lang="en-US" altLang="zh-CN" sz="1600" dirty="0">
                <a:cs typeface="+mn-ea"/>
                <a:sym typeface="+mn-lt"/>
              </a:rPr>
              <a:t>.</a:t>
            </a:r>
          </a:p>
        </p:txBody>
      </p:sp>
      <p:pic>
        <p:nvPicPr>
          <p:cNvPr id="22" name="图片 21">
            <a:extLst>
              <a:ext uri="{FF2B5EF4-FFF2-40B4-BE49-F238E27FC236}">
                <a16:creationId xmlns:a16="http://schemas.microsoft.com/office/drawing/2014/main" id="{B18C10AA-DAD3-EDC1-3A09-6BCC7F34FD81}"/>
              </a:ext>
            </a:extLst>
          </p:cNvPr>
          <p:cNvPicPr>
            <a:picLocks noChangeAspect="1"/>
          </p:cNvPicPr>
          <p:nvPr/>
        </p:nvPicPr>
        <p:blipFill>
          <a:blip r:embed="rId3" cstate="screen">
            <a:duotone>
              <a:schemeClr val="bg2">
                <a:shade val="45000"/>
                <a:satMod val="135000"/>
              </a:schemeClr>
              <a:prstClr val="white"/>
            </a:duotone>
            <a:extLst>
              <a:ext uri="{BEBA8EAE-BF5A-486C-A8C5-ECC9F3942E4B}">
                <a14:imgProps xmlns:a14="http://schemas.microsoft.com/office/drawing/2010/main">
                  <a14:imgLayer>
                    <a14:imgEffect>
                      <a14:saturation sat="0"/>
                    </a14:imgEffect>
                  </a14:imgLayer>
                </a14:imgProps>
              </a:ext>
              <a:ext uri="{28A0092B-C50C-407E-A947-70E740481C1C}">
                <a14:useLocalDpi xmlns:a14="http://schemas.microsoft.com/office/drawing/2010/main"/>
              </a:ext>
            </a:extLst>
          </a:blip>
          <a:stretch>
            <a:fillRect/>
          </a:stretch>
        </p:blipFill>
        <p:spPr>
          <a:xfrm rot="408161">
            <a:off x="543795" y="1448130"/>
            <a:ext cx="4401090" cy="4074182"/>
          </a:xfrm>
          <a:prstGeom prst="rect">
            <a:avLst/>
          </a:prstGeom>
        </p:spPr>
      </p:pic>
      <p:grpSp>
        <p:nvGrpSpPr>
          <p:cNvPr id="23" name="组合 22">
            <a:extLst>
              <a:ext uri="{FF2B5EF4-FFF2-40B4-BE49-F238E27FC236}">
                <a16:creationId xmlns:a16="http://schemas.microsoft.com/office/drawing/2014/main" id="{572B092C-D4AF-FAEC-6D13-D16F18F838C4}"/>
              </a:ext>
            </a:extLst>
          </p:cNvPr>
          <p:cNvGrpSpPr/>
          <p:nvPr/>
        </p:nvGrpSpPr>
        <p:grpSpPr>
          <a:xfrm>
            <a:off x="2056274" y="1769886"/>
            <a:ext cx="1058431" cy="1058431"/>
            <a:chOff x="2626891" y="1310398"/>
            <a:chExt cx="1058431" cy="1058431"/>
          </a:xfrm>
        </p:grpSpPr>
        <p:sp>
          <p:nvSpPr>
            <p:cNvPr id="24" name="椭圆 23">
              <a:extLst>
                <a:ext uri="{FF2B5EF4-FFF2-40B4-BE49-F238E27FC236}">
                  <a16:creationId xmlns:a16="http://schemas.microsoft.com/office/drawing/2014/main" id="{9B1F3927-0F9C-11DF-43B3-8816815D5BB5}"/>
                </a:ext>
              </a:extLst>
            </p:cNvPr>
            <p:cNvSpPr/>
            <p:nvPr/>
          </p:nvSpPr>
          <p:spPr>
            <a:xfrm>
              <a:off x="2626891" y="1310398"/>
              <a:ext cx="1058431" cy="1058431"/>
            </a:xfrm>
            <a:prstGeom prst="ellipse">
              <a:avLst/>
            </a:prstGeom>
            <a:solidFill>
              <a:srgbClr val="DEA3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5" name="Freeform 14">
              <a:extLst>
                <a:ext uri="{FF2B5EF4-FFF2-40B4-BE49-F238E27FC236}">
                  <a16:creationId xmlns:a16="http://schemas.microsoft.com/office/drawing/2014/main" id="{5D101EB0-135D-FE20-AEE8-ADCBB496F13E}"/>
                </a:ext>
              </a:extLst>
            </p:cNvPr>
            <p:cNvSpPr>
              <a:spLocks noEditPoints="1"/>
            </p:cNvSpPr>
            <p:nvPr/>
          </p:nvSpPr>
          <p:spPr bwMode="auto">
            <a:xfrm>
              <a:off x="2726007" y="1441330"/>
              <a:ext cx="860200" cy="796568"/>
            </a:xfrm>
            <a:custGeom>
              <a:avLst/>
              <a:gdLst>
                <a:gd name="T0" fmla="*/ 204 w 365"/>
                <a:gd name="T1" fmla="*/ 4 h 338"/>
                <a:gd name="T2" fmla="*/ 236 w 365"/>
                <a:gd name="T3" fmla="*/ 26 h 338"/>
                <a:gd name="T4" fmla="*/ 255 w 365"/>
                <a:gd name="T5" fmla="*/ 65 h 338"/>
                <a:gd name="T6" fmla="*/ 268 w 365"/>
                <a:gd name="T7" fmla="*/ 67 h 338"/>
                <a:gd name="T8" fmla="*/ 271 w 365"/>
                <a:gd name="T9" fmla="*/ 86 h 338"/>
                <a:gd name="T10" fmla="*/ 261 w 365"/>
                <a:gd name="T11" fmla="*/ 100 h 338"/>
                <a:gd name="T12" fmla="*/ 238 w 365"/>
                <a:gd name="T13" fmla="*/ 120 h 338"/>
                <a:gd name="T14" fmla="*/ 243 w 365"/>
                <a:gd name="T15" fmla="*/ 89 h 338"/>
                <a:gd name="T16" fmla="*/ 235 w 365"/>
                <a:gd name="T17" fmla="*/ 52 h 338"/>
                <a:gd name="T18" fmla="*/ 203 w 365"/>
                <a:gd name="T19" fmla="*/ 67 h 338"/>
                <a:gd name="T20" fmla="*/ 156 w 365"/>
                <a:gd name="T21" fmla="*/ 66 h 338"/>
                <a:gd name="T22" fmla="*/ 124 w 365"/>
                <a:gd name="T23" fmla="*/ 63 h 338"/>
                <a:gd name="T24" fmla="*/ 120 w 365"/>
                <a:gd name="T25" fmla="*/ 97 h 338"/>
                <a:gd name="T26" fmla="*/ 117 w 365"/>
                <a:gd name="T27" fmla="*/ 117 h 338"/>
                <a:gd name="T28" fmla="*/ 102 w 365"/>
                <a:gd name="T29" fmla="*/ 100 h 338"/>
                <a:gd name="T30" fmla="*/ 93 w 365"/>
                <a:gd name="T31" fmla="*/ 86 h 338"/>
                <a:gd name="T32" fmla="*/ 95 w 365"/>
                <a:gd name="T33" fmla="*/ 67 h 338"/>
                <a:gd name="T34" fmla="*/ 109 w 365"/>
                <a:gd name="T35" fmla="*/ 65 h 338"/>
                <a:gd name="T36" fmla="*/ 128 w 365"/>
                <a:gd name="T37" fmla="*/ 26 h 338"/>
                <a:gd name="T38" fmla="*/ 159 w 365"/>
                <a:gd name="T39" fmla="*/ 4 h 338"/>
                <a:gd name="T40" fmla="*/ 348 w 365"/>
                <a:gd name="T41" fmla="*/ 194 h 338"/>
                <a:gd name="T42" fmla="*/ 334 w 365"/>
                <a:gd name="T43" fmla="*/ 167 h 338"/>
                <a:gd name="T44" fmla="*/ 348 w 365"/>
                <a:gd name="T45" fmla="*/ 194 h 338"/>
                <a:gd name="T46" fmla="*/ 326 w 365"/>
                <a:gd name="T47" fmla="*/ 209 h 338"/>
                <a:gd name="T48" fmla="*/ 297 w 365"/>
                <a:gd name="T49" fmla="*/ 216 h 338"/>
                <a:gd name="T50" fmla="*/ 293 w 365"/>
                <a:gd name="T51" fmla="*/ 231 h 338"/>
                <a:gd name="T52" fmla="*/ 317 w 365"/>
                <a:gd name="T53" fmla="*/ 255 h 338"/>
                <a:gd name="T54" fmla="*/ 342 w 365"/>
                <a:gd name="T55" fmla="*/ 254 h 338"/>
                <a:gd name="T56" fmla="*/ 362 w 365"/>
                <a:gd name="T57" fmla="*/ 228 h 338"/>
                <a:gd name="T58" fmla="*/ 363 w 365"/>
                <a:gd name="T59" fmla="*/ 209 h 338"/>
                <a:gd name="T60" fmla="*/ 332 w 365"/>
                <a:gd name="T61" fmla="*/ 191 h 338"/>
                <a:gd name="T62" fmla="*/ 29 w 365"/>
                <a:gd name="T63" fmla="*/ 188 h 338"/>
                <a:gd name="T64" fmla="*/ 28 w 365"/>
                <a:gd name="T65" fmla="*/ 170 h 338"/>
                <a:gd name="T66" fmla="*/ 18 w 365"/>
                <a:gd name="T67" fmla="*/ 194 h 338"/>
                <a:gd name="T68" fmla="*/ 62 w 365"/>
                <a:gd name="T69" fmla="*/ 200 h 338"/>
                <a:gd name="T70" fmla="*/ 68 w 365"/>
                <a:gd name="T71" fmla="*/ 216 h 338"/>
                <a:gd name="T72" fmla="*/ 75 w 365"/>
                <a:gd name="T73" fmla="*/ 241 h 338"/>
                <a:gd name="T74" fmla="*/ 41 w 365"/>
                <a:gd name="T75" fmla="*/ 257 h 338"/>
                <a:gd name="T76" fmla="*/ 19 w 365"/>
                <a:gd name="T77" fmla="*/ 251 h 338"/>
                <a:gd name="T78" fmla="*/ 1 w 365"/>
                <a:gd name="T79" fmla="*/ 221 h 338"/>
                <a:gd name="T80" fmla="*/ 4 w 365"/>
                <a:gd name="T81" fmla="*/ 206 h 338"/>
                <a:gd name="T82" fmla="*/ 42 w 365"/>
                <a:gd name="T83" fmla="*/ 188 h 338"/>
                <a:gd name="T84" fmla="*/ 179 w 365"/>
                <a:gd name="T85" fmla="*/ 149 h 338"/>
                <a:gd name="T86" fmla="*/ 265 w 365"/>
                <a:gd name="T87" fmla="*/ 117 h 338"/>
                <a:gd name="T88" fmla="*/ 305 w 365"/>
                <a:gd name="T89" fmla="*/ 169 h 338"/>
                <a:gd name="T90" fmla="*/ 301 w 365"/>
                <a:gd name="T91" fmla="*/ 273 h 338"/>
                <a:gd name="T92" fmla="*/ 318 w 365"/>
                <a:gd name="T93" fmla="*/ 270 h 338"/>
                <a:gd name="T94" fmla="*/ 195 w 365"/>
                <a:gd name="T95" fmla="*/ 337 h 338"/>
                <a:gd name="T96" fmla="*/ 183 w 365"/>
                <a:gd name="T97" fmla="*/ 338 h 338"/>
                <a:gd name="T98" fmla="*/ 48 w 365"/>
                <a:gd name="T99" fmla="*/ 285 h 338"/>
                <a:gd name="T100" fmla="*/ 65 w 365"/>
                <a:gd name="T101" fmla="*/ 262 h 338"/>
                <a:gd name="T102" fmla="*/ 65 w 365"/>
                <a:gd name="T103" fmla="*/ 177 h 338"/>
                <a:gd name="T104" fmla="*/ 48 w 365"/>
                <a:gd name="T105" fmla="*/ 95 h 338"/>
                <a:gd name="T106" fmla="*/ 224 w 365"/>
                <a:gd name="T107" fmla="*/ 172 h 338"/>
                <a:gd name="T108" fmla="*/ 224 w 365"/>
                <a:gd name="T109" fmla="*/ 172 h 338"/>
                <a:gd name="T110" fmla="*/ 183 w 365"/>
                <a:gd name="T111" fmla="*/ 321 h 338"/>
                <a:gd name="T112" fmla="*/ 195 w 365"/>
                <a:gd name="T113" fmla="*/ 164 h 338"/>
                <a:gd name="T114" fmla="*/ 171 w 365"/>
                <a:gd name="T115" fmla="*/ 164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65" h="338">
                  <a:moveTo>
                    <a:pt x="182" y="0"/>
                  </a:moveTo>
                  <a:lnTo>
                    <a:pt x="182" y="0"/>
                  </a:lnTo>
                  <a:lnTo>
                    <a:pt x="189" y="1"/>
                  </a:lnTo>
                  <a:lnTo>
                    <a:pt x="197" y="2"/>
                  </a:lnTo>
                  <a:lnTo>
                    <a:pt x="204" y="4"/>
                  </a:lnTo>
                  <a:lnTo>
                    <a:pt x="211" y="7"/>
                  </a:lnTo>
                  <a:lnTo>
                    <a:pt x="218" y="11"/>
                  </a:lnTo>
                  <a:lnTo>
                    <a:pt x="224" y="15"/>
                  </a:lnTo>
                  <a:lnTo>
                    <a:pt x="230" y="21"/>
                  </a:lnTo>
                  <a:lnTo>
                    <a:pt x="236" y="26"/>
                  </a:lnTo>
                  <a:lnTo>
                    <a:pt x="236" y="26"/>
                  </a:lnTo>
                  <a:lnTo>
                    <a:pt x="242" y="35"/>
                  </a:lnTo>
                  <a:lnTo>
                    <a:pt x="247" y="44"/>
                  </a:lnTo>
                  <a:lnTo>
                    <a:pt x="251" y="54"/>
                  </a:lnTo>
                  <a:lnTo>
                    <a:pt x="255" y="65"/>
                  </a:lnTo>
                  <a:lnTo>
                    <a:pt x="255" y="65"/>
                  </a:lnTo>
                  <a:lnTo>
                    <a:pt x="259" y="64"/>
                  </a:lnTo>
                  <a:lnTo>
                    <a:pt x="263" y="64"/>
                  </a:lnTo>
                  <a:lnTo>
                    <a:pt x="267" y="66"/>
                  </a:lnTo>
                  <a:lnTo>
                    <a:pt x="268" y="67"/>
                  </a:lnTo>
                  <a:lnTo>
                    <a:pt x="269" y="69"/>
                  </a:lnTo>
                  <a:lnTo>
                    <a:pt x="269" y="69"/>
                  </a:lnTo>
                  <a:lnTo>
                    <a:pt x="270" y="72"/>
                  </a:lnTo>
                  <a:lnTo>
                    <a:pt x="271" y="77"/>
                  </a:lnTo>
                  <a:lnTo>
                    <a:pt x="271" y="86"/>
                  </a:lnTo>
                  <a:lnTo>
                    <a:pt x="269" y="95"/>
                  </a:lnTo>
                  <a:lnTo>
                    <a:pt x="267" y="98"/>
                  </a:lnTo>
                  <a:lnTo>
                    <a:pt x="265" y="99"/>
                  </a:lnTo>
                  <a:lnTo>
                    <a:pt x="265" y="99"/>
                  </a:lnTo>
                  <a:lnTo>
                    <a:pt x="261" y="100"/>
                  </a:lnTo>
                  <a:lnTo>
                    <a:pt x="257" y="100"/>
                  </a:lnTo>
                  <a:lnTo>
                    <a:pt x="257" y="100"/>
                  </a:lnTo>
                  <a:lnTo>
                    <a:pt x="254" y="115"/>
                  </a:lnTo>
                  <a:lnTo>
                    <a:pt x="254" y="115"/>
                  </a:lnTo>
                  <a:lnTo>
                    <a:pt x="238" y="120"/>
                  </a:lnTo>
                  <a:lnTo>
                    <a:pt x="238" y="120"/>
                  </a:lnTo>
                  <a:lnTo>
                    <a:pt x="240" y="113"/>
                  </a:lnTo>
                  <a:lnTo>
                    <a:pt x="242" y="105"/>
                  </a:lnTo>
                  <a:lnTo>
                    <a:pt x="243" y="97"/>
                  </a:lnTo>
                  <a:lnTo>
                    <a:pt x="243" y="89"/>
                  </a:lnTo>
                  <a:lnTo>
                    <a:pt x="243" y="89"/>
                  </a:lnTo>
                  <a:lnTo>
                    <a:pt x="243" y="79"/>
                  </a:lnTo>
                  <a:lnTo>
                    <a:pt x="241" y="70"/>
                  </a:lnTo>
                  <a:lnTo>
                    <a:pt x="239" y="61"/>
                  </a:lnTo>
                  <a:lnTo>
                    <a:pt x="235" y="52"/>
                  </a:lnTo>
                  <a:lnTo>
                    <a:pt x="235" y="52"/>
                  </a:lnTo>
                  <a:lnTo>
                    <a:pt x="227" y="58"/>
                  </a:lnTo>
                  <a:lnTo>
                    <a:pt x="219" y="62"/>
                  </a:lnTo>
                  <a:lnTo>
                    <a:pt x="211" y="65"/>
                  </a:lnTo>
                  <a:lnTo>
                    <a:pt x="203" y="67"/>
                  </a:lnTo>
                  <a:lnTo>
                    <a:pt x="194" y="69"/>
                  </a:lnTo>
                  <a:lnTo>
                    <a:pt x="186" y="69"/>
                  </a:lnTo>
                  <a:lnTo>
                    <a:pt x="178" y="69"/>
                  </a:lnTo>
                  <a:lnTo>
                    <a:pt x="170" y="68"/>
                  </a:lnTo>
                  <a:lnTo>
                    <a:pt x="156" y="66"/>
                  </a:lnTo>
                  <a:lnTo>
                    <a:pt x="144" y="62"/>
                  </a:lnTo>
                  <a:lnTo>
                    <a:pt x="134" y="58"/>
                  </a:lnTo>
                  <a:lnTo>
                    <a:pt x="127" y="55"/>
                  </a:lnTo>
                  <a:lnTo>
                    <a:pt x="127" y="55"/>
                  </a:lnTo>
                  <a:lnTo>
                    <a:pt x="124" y="63"/>
                  </a:lnTo>
                  <a:lnTo>
                    <a:pt x="122" y="71"/>
                  </a:lnTo>
                  <a:lnTo>
                    <a:pt x="121" y="80"/>
                  </a:lnTo>
                  <a:lnTo>
                    <a:pt x="120" y="89"/>
                  </a:lnTo>
                  <a:lnTo>
                    <a:pt x="120" y="89"/>
                  </a:lnTo>
                  <a:lnTo>
                    <a:pt x="120" y="97"/>
                  </a:lnTo>
                  <a:lnTo>
                    <a:pt x="121" y="105"/>
                  </a:lnTo>
                  <a:lnTo>
                    <a:pt x="123" y="113"/>
                  </a:lnTo>
                  <a:lnTo>
                    <a:pt x="125" y="120"/>
                  </a:lnTo>
                  <a:lnTo>
                    <a:pt x="125" y="120"/>
                  </a:lnTo>
                  <a:lnTo>
                    <a:pt x="117" y="117"/>
                  </a:lnTo>
                  <a:lnTo>
                    <a:pt x="109" y="115"/>
                  </a:lnTo>
                  <a:lnTo>
                    <a:pt x="109" y="115"/>
                  </a:lnTo>
                  <a:lnTo>
                    <a:pt x="107" y="100"/>
                  </a:lnTo>
                  <a:lnTo>
                    <a:pt x="107" y="100"/>
                  </a:lnTo>
                  <a:lnTo>
                    <a:pt x="102" y="100"/>
                  </a:lnTo>
                  <a:lnTo>
                    <a:pt x="98" y="99"/>
                  </a:lnTo>
                  <a:lnTo>
                    <a:pt x="98" y="99"/>
                  </a:lnTo>
                  <a:lnTo>
                    <a:pt x="96" y="98"/>
                  </a:lnTo>
                  <a:lnTo>
                    <a:pt x="95" y="95"/>
                  </a:lnTo>
                  <a:lnTo>
                    <a:pt x="93" y="86"/>
                  </a:lnTo>
                  <a:lnTo>
                    <a:pt x="92" y="77"/>
                  </a:lnTo>
                  <a:lnTo>
                    <a:pt x="93" y="72"/>
                  </a:lnTo>
                  <a:lnTo>
                    <a:pt x="94" y="69"/>
                  </a:lnTo>
                  <a:lnTo>
                    <a:pt x="94" y="69"/>
                  </a:lnTo>
                  <a:lnTo>
                    <a:pt x="95" y="67"/>
                  </a:lnTo>
                  <a:lnTo>
                    <a:pt x="96" y="66"/>
                  </a:lnTo>
                  <a:lnTo>
                    <a:pt x="100" y="64"/>
                  </a:lnTo>
                  <a:lnTo>
                    <a:pt x="104" y="64"/>
                  </a:lnTo>
                  <a:lnTo>
                    <a:pt x="109" y="65"/>
                  </a:lnTo>
                  <a:lnTo>
                    <a:pt x="109" y="65"/>
                  </a:lnTo>
                  <a:lnTo>
                    <a:pt x="112" y="54"/>
                  </a:lnTo>
                  <a:lnTo>
                    <a:pt x="116" y="44"/>
                  </a:lnTo>
                  <a:lnTo>
                    <a:pt x="121" y="35"/>
                  </a:lnTo>
                  <a:lnTo>
                    <a:pt x="128" y="26"/>
                  </a:lnTo>
                  <a:lnTo>
                    <a:pt x="128" y="26"/>
                  </a:lnTo>
                  <a:lnTo>
                    <a:pt x="133" y="21"/>
                  </a:lnTo>
                  <a:lnTo>
                    <a:pt x="139" y="15"/>
                  </a:lnTo>
                  <a:lnTo>
                    <a:pt x="145" y="11"/>
                  </a:lnTo>
                  <a:lnTo>
                    <a:pt x="152" y="7"/>
                  </a:lnTo>
                  <a:lnTo>
                    <a:pt x="159" y="4"/>
                  </a:lnTo>
                  <a:lnTo>
                    <a:pt x="166" y="2"/>
                  </a:lnTo>
                  <a:lnTo>
                    <a:pt x="174" y="1"/>
                  </a:lnTo>
                  <a:lnTo>
                    <a:pt x="182" y="0"/>
                  </a:lnTo>
                  <a:lnTo>
                    <a:pt x="182" y="0"/>
                  </a:lnTo>
                  <a:close/>
                  <a:moveTo>
                    <a:pt x="348" y="194"/>
                  </a:moveTo>
                  <a:lnTo>
                    <a:pt x="336" y="188"/>
                  </a:lnTo>
                  <a:lnTo>
                    <a:pt x="331" y="183"/>
                  </a:lnTo>
                  <a:lnTo>
                    <a:pt x="331" y="166"/>
                  </a:lnTo>
                  <a:lnTo>
                    <a:pt x="331" y="166"/>
                  </a:lnTo>
                  <a:lnTo>
                    <a:pt x="334" y="167"/>
                  </a:lnTo>
                  <a:lnTo>
                    <a:pt x="337" y="170"/>
                  </a:lnTo>
                  <a:lnTo>
                    <a:pt x="340" y="173"/>
                  </a:lnTo>
                  <a:lnTo>
                    <a:pt x="342" y="176"/>
                  </a:lnTo>
                  <a:lnTo>
                    <a:pt x="345" y="184"/>
                  </a:lnTo>
                  <a:lnTo>
                    <a:pt x="348" y="194"/>
                  </a:lnTo>
                  <a:lnTo>
                    <a:pt x="348" y="194"/>
                  </a:lnTo>
                  <a:close/>
                  <a:moveTo>
                    <a:pt x="310" y="185"/>
                  </a:moveTo>
                  <a:lnTo>
                    <a:pt x="310" y="185"/>
                  </a:lnTo>
                  <a:lnTo>
                    <a:pt x="305" y="196"/>
                  </a:lnTo>
                  <a:lnTo>
                    <a:pt x="326" y="209"/>
                  </a:lnTo>
                  <a:lnTo>
                    <a:pt x="303" y="200"/>
                  </a:lnTo>
                  <a:lnTo>
                    <a:pt x="303" y="200"/>
                  </a:lnTo>
                  <a:lnTo>
                    <a:pt x="298" y="212"/>
                  </a:lnTo>
                  <a:lnTo>
                    <a:pt x="318" y="224"/>
                  </a:lnTo>
                  <a:lnTo>
                    <a:pt x="297" y="216"/>
                  </a:lnTo>
                  <a:lnTo>
                    <a:pt x="297" y="216"/>
                  </a:lnTo>
                  <a:lnTo>
                    <a:pt x="293" y="229"/>
                  </a:lnTo>
                  <a:lnTo>
                    <a:pt x="311" y="238"/>
                  </a:lnTo>
                  <a:lnTo>
                    <a:pt x="293" y="231"/>
                  </a:lnTo>
                  <a:lnTo>
                    <a:pt x="293" y="231"/>
                  </a:lnTo>
                  <a:lnTo>
                    <a:pt x="290" y="241"/>
                  </a:lnTo>
                  <a:lnTo>
                    <a:pt x="290" y="241"/>
                  </a:lnTo>
                  <a:lnTo>
                    <a:pt x="297" y="245"/>
                  </a:lnTo>
                  <a:lnTo>
                    <a:pt x="310" y="252"/>
                  </a:lnTo>
                  <a:lnTo>
                    <a:pt x="317" y="255"/>
                  </a:lnTo>
                  <a:lnTo>
                    <a:pt x="324" y="257"/>
                  </a:lnTo>
                  <a:lnTo>
                    <a:pt x="331" y="258"/>
                  </a:lnTo>
                  <a:lnTo>
                    <a:pt x="337" y="257"/>
                  </a:lnTo>
                  <a:lnTo>
                    <a:pt x="337" y="257"/>
                  </a:lnTo>
                  <a:lnTo>
                    <a:pt x="342" y="254"/>
                  </a:lnTo>
                  <a:lnTo>
                    <a:pt x="347" y="251"/>
                  </a:lnTo>
                  <a:lnTo>
                    <a:pt x="352" y="246"/>
                  </a:lnTo>
                  <a:lnTo>
                    <a:pt x="356" y="241"/>
                  </a:lnTo>
                  <a:lnTo>
                    <a:pt x="359" y="234"/>
                  </a:lnTo>
                  <a:lnTo>
                    <a:pt x="362" y="228"/>
                  </a:lnTo>
                  <a:lnTo>
                    <a:pt x="364" y="221"/>
                  </a:lnTo>
                  <a:lnTo>
                    <a:pt x="365" y="215"/>
                  </a:lnTo>
                  <a:lnTo>
                    <a:pt x="365" y="215"/>
                  </a:lnTo>
                  <a:lnTo>
                    <a:pt x="365" y="212"/>
                  </a:lnTo>
                  <a:lnTo>
                    <a:pt x="363" y="209"/>
                  </a:lnTo>
                  <a:lnTo>
                    <a:pt x="361" y="206"/>
                  </a:lnTo>
                  <a:lnTo>
                    <a:pt x="358" y="203"/>
                  </a:lnTo>
                  <a:lnTo>
                    <a:pt x="351" y="198"/>
                  </a:lnTo>
                  <a:lnTo>
                    <a:pt x="342" y="194"/>
                  </a:lnTo>
                  <a:lnTo>
                    <a:pt x="332" y="191"/>
                  </a:lnTo>
                  <a:lnTo>
                    <a:pt x="323" y="188"/>
                  </a:lnTo>
                  <a:lnTo>
                    <a:pt x="310" y="185"/>
                  </a:lnTo>
                  <a:lnTo>
                    <a:pt x="310" y="185"/>
                  </a:lnTo>
                  <a:close/>
                  <a:moveTo>
                    <a:pt x="18" y="194"/>
                  </a:moveTo>
                  <a:lnTo>
                    <a:pt x="29" y="188"/>
                  </a:lnTo>
                  <a:lnTo>
                    <a:pt x="35" y="183"/>
                  </a:lnTo>
                  <a:lnTo>
                    <a:pt x="35" y="166"/>
                  </a:lnTo>
                  <a:lnTo>
                    <a:pt x="35" y="166"/>
                  </a:lnTo>
                  <a:lnTo>
                    <a:pt x="31" y="167"/>
                  </a:lnTo>
                  <a:lnTo>
                    <a:pt x="28" y="170"/>
                  </a:lnTo>
                  <a:lnTo>
                    <a:pt x="25" y="173"/>
                  </a:lnTo>
                  <a:lnTo>
                    <a:pt x="23" y="176"/>
                  </a:lnTo>
                  <a:lnTo>
                    <a:pt x="20" y="184"/>
                  </a:lnTo>
                  <a:lnTo>
                    <a:pt x="18" y="194"/>
                  </a:lnTo>
                  <a:lnTo>
                    <a:pt x="18" y="194"/>
                  </a:lnTo>
                  <a:close/>
                  <a:moveTo>
                    <a:pt x="55" y="185"/>
                  </a:moveTo>
                  <a:lnTo>
                    <a:pt x="55" y="185"/>
                  </a:lnTo>
                  <a:lnTo>
                    <a:pt x="60" y="196"/>
                  </a:lnTo>
                  <a:lnTo>
                    <a:pt x="40" y="209"/>
                  </a:lnTo>
                  <a:lnTo>
                    <a:pt x="62" y="200"/>
                  </a:lnTo>
                  <a:lnTo>
                    <a:pt x="62" y="200"/>
                  </a:lnTo>
                  <a:lnTo>
                    <a:pt x="67" y="212"/>
                  </a:lnTo>
                  <a:lnTo>
                    <a:pt x="48" y="224"/>
                  </a:lnTo>
                  <a:lnTo>
                    <a:pt x="68" y="216"/>
                  </a:lnTo>
                  <a:lnTo>
                    <a:pt x="68" y="216"/>
                  </a:lnTo>
                  <a:lnTo>
                    <a:pt x="72" y="229"/>
                  </a:lnTo>
                  <a:lnTo>
                    <a:pt x="55" y="238"/>
                  </a:lnTo>
                  <a:lnTo>
                    <a:pt x="73" y="231"/>
                  </a:lnTo>
                  <a:lnTo>
                    <a:pt x="73" y="231"/>
                  </a:lnTo>
                  <a:lnTo>
                    <a:pt x="75" y="241"/>
                  </a:lnTo>
                  <a:lnTo>
                    <a:pt x="75" y="241"/>
                  </a:lnTo>
                  <a:lnTo>
                    <a:pt x="68" y="245"/>
                  </a:lnTo>
                  <a:lnTo>
                    <a:pt x="56" y="252"/>
                  </a:lnTo>
                  <a:lnTo>
                    <a:pt x="48" y="255"/>
                  </a:lnTo>
                  <a:lnTo>
                    <a:pt x="41" y="257"/>
                  </a:lnTo>
                  <a:lnTo>
                    <a:pt x="34" y="258"/>
                  </a:lnTo>
                  <a:lnTo>
                    <a:pt x="29" y="257"/>
                  </a:lnTo>
                  <a:lnTo>
                    <a:pt x="29" y="257"/>
                  </a:lnTo>
                  <a:lnTo>
                    <a:pt x="24" y="254"/>
                  </a:lnTo>
                  <a:lnTo>
                    <a:pt x="19" y="251"/>
                  </a:lnTo>
                  <a:lnTo>
                    <a:pt x="14" y="246"/>
                  </a:lnTo>
                  <a:lnTo>
                    <a:pt x="10" y="241"/>
                  </a:lnTo>
                  <a:lnTo>
                    <a:pt x="6" y="234"/>
                  </a:lnTo>
                  <a:lnTo>
                    <a:pt x="3" y="228"/>
                  </a:lnTo>
                  <a:lnTo>
                    <a:pt x="1" y="221"/>
                  </a:lnTo>
                  <a:lnTo>
                    <a:pt x="0" y="215"/>
                  </a:lnTo>
                  <a:lnTo>
                    <a:pt x="0" y="215"/>
                  </a:lnTo>
                  <a:lnTo>
                    <a:pt x="1" y="212"/>
                  </a:lnTo>
                  <a:lnTo>
                    <a:pt x="2" y="209"/>
                  </a:lnTo>
                  <a:lnTo>
                    <a:pt x="4" y="206"/>
                  </a:lnTo>
                  <a:lnTo>
                    <a:pt x="7" y="203"/>
                  </a:lnTo>
                  <a:lnTo>
                    <a:pt x="15" y="198"/>
                  </a:lnTo>
                  <a:lnTo>
                    <a:pt x="24" y="194"/>
                  </a:lnTo>
                  <a:lnTo>
                    <a:pt x="33" y="191"/>
                  </a:lnTo>
                  <a:lnTo>
                    <a:pt x="42" y="188"/>
                  </a:lnTo>
                  <a:lnTo>
                    <a:pt x="55" y="185"/>
                  </a:lnTo>
                  <a:lnTo>
                    <a:pt x="55" y="185"/>
                  </a:lnTo>
                  <a:close/>
                  <a:moveTo>
                    <a:pt x="172" y="147"/>
                  </a:moveTo>
                  <a:lnTo>
                    <a:pt x="172" y="147"/>
                  </a:lnTo>
                  <a:lnTo>
                    <a:pt x="179" y="149"/>
                  </a:lnTo>
                  <a:lnTo>
                    <a:pt x="185" y="149"/>
                  </a:lnTo>
                  <a:lnTo>
                    <a:pt x="188" y="149"/>
                  </a:lnTo>
                  <a:lnTo>
                    <a:pt x="191" y="149"/>
                  </a:lnTo>
                  <a:lnTo>
                    <a:pt x="191" y="149"/>
                  </a:lnTo>
                  <a:lnTo>
                    <a:pt x="265" y="117"/>
                  </a:lnTo>
                  <a:lnTo>
                    <a:pt x="318" y="95"/>
                  </a:lnTo>
                  <a:lnTo>
                    <a:pt x="318" y="171"/>
                  </a:lnTo>
                  <a:lnTo>
                    <a:pt x="318" y="171"/>
                  </a:lnTo>
                  <a:lnTo>
                    <a:pt x="315" y="171"/>
                  </a:lnTo>
                  <a:lnTo>
                    <a:pt x="305" y="169"/>
                  </a:lnTo>
                  <a:lnTo>
                    <a:pt x="301" y="177"/>
                  </a:lnTo>
                  <a:lnTo>
                    <a:pt x="301" y="121"/>
                  </a:lnTo>
                  <a:lnTo>
                    <a:pt x="212" y="158"/>
                  </a:lnTo>
                  <a:lnTo>
                    <a:pt x="212" y="311"/>
                  </a:lnTo>
                  <a:lnTo>
                    <a:pt x="301" y="273"/>
                  </a:lnTo>
                  <a:lnTo>
                    <a:pt x="301" y="262"/>
                  </a:lnTo>
                  <a:lnTo>
                    <a:pt x="301" y="262"/>
                  </a:lnTo>
                  <a:lnTo>
                    <a:pt x="310" y="267"/>
                  </a:lnTo>
                  <a:lnTo>
                    <a:pt x="310" y="267"/>
                  </a:lnTo>
                  <a:lnTo>
                    <a:pt x="318" y="270"/>
                  </a:lnTo>
                  <a:lnTo>
                    <a:pt x="318" y="285"/>
                  </a:lnTo>
                  <a:lnTo>
                    <a:pt x="207" y="332"/>
                  </a:lnTo>
                  <a:lnTo>
                    <a:pt x="207" y="332"/>
                  </a:lnTo>
                  <a:lnTo>
                    <a:pt x="200" y="335"/>
                  </a:lnTo>
                  <a:lnTo>
                    <a:pt x="195" y="337"/>
                  </a:lnTo>
                  <a:lnTo>
                    <a:pt x="195" y="336"/>
                  </a:lnTo>
                  <a:lnTo>
                    <a:pt x="195" y="336"/>
                  </a:lnTo>
                  <a:lnTo>
                    <a:pt x="189" y="337"/>
                  </a:lnTo>
                  <a:lnTo>
                    <a:pt x="183" y="338"/>
                  </a:lnTo>
                  <a:lnTo>
                    <a:pt x="183" y="338"/>
                  </a:lnTo>
                  <a:lnTo>
                    <a:pt x="177" y="338"/>
                  </a:lnTo>
                  <a:lnTo>
                    <a:pt x="171" y="337"/>
                  </a:lnTo>
                  <a:lnTo>
                    <a:pt x="165" y="334"/>
                  </a:lnTo>
                  <a:lnTo>
                    <a:pt x="159" y="331"/>
                  </a:lnTo>
                  <a:lnTo>
                    <a:pt x="48" y="285"/>
                  </a:lnTo>
                  <a:lnTo>
                    <a:pt x="48" y="270"/>
                  </a:lnTo>
                  <a:lnTo>
                    <a:pt x="48" y="270"/>
                  </a:lnTo>
                  <a:lnTo>
                    <a:pt x="56" y="267"/>
                  </a:lnTo>
                  <a:lnTo>
                    <a:pt x="56" y="267"/>
                  </a:lnTo>
                  <a:lnTo>
                    <a:pt x="65" y="262"/>
                  </a:lnTo>
                  <a:lnTo>
                    <a:pt x="65" y="273"/>
                  </a:lnTo>
                  <a:lnTo>
                    <a:pt x="154" y="311"/>
                  </a:lnTo>
                  <a:lnTo>
                    <a:pt x="154" y="158"/>
                  </a:lnTo>
                  <a:lnTo>
                    <a:pt x="65" y="121"/>
                  </a:lnTo>
                  <a:lnTo>
                    <a:pt x="65" y="177"/>
                  </a:lnTo>
                  <a:lnTo>
                    <a:pt x="61" y="169"/>
                  </a:lnTo>
                  <a:lnTo>
                    <a:pt x="51" y="171"/>
                  </a:lnTo>
                  <a:lnTo>
                    <a:pt x="51" y="171"/>
                  </a:lnTo>
                  <a:lnTo>
                    <a:pt x="48" y="171"/>
                  </a:lnTo>
                  <a:lnTo>
                    <a:pt x="48" y="95"/>
                  </a:lnTo>
                  <a:lnTo>
                    <a:pt x="92" y="113"/>
                  </a:lnTo>
                  <a:lnTo>
                    <a:pt x="92" y="113"/>
                  </a:lnTo>
                  <a:lnTo>
                    <a:pt x="172" y="147"/>
                  </a:lnTo>
                  <a:lnTo>
                    <a:pt x="172" y="147"/>
                  </a:lnTo>
                  <a:close/>
                  <a:moveTo>
                    <a:pt x="224" y="172"/>
                  </a:moveTo>
                  <a:lnTo>
                    <a:pt x="292" y="145"/>
                  </a:lnTo>
                  <a:lnTo>
                    <a:pt x="292" y="173"/>
                  </a:lnTo>
                  <a:lnTo>
                    <a:pt x="224" y="200"/>
                  </a:lnTo>
                  <a:lnTo>
                    <a:pt x="224" y="172"/>
                  </a:lnTo>
                  <a:lnTo>
                    <a:pt x="224" y="172"/>
                  </a:lnTo>
                  <a:close/>
                  <a:moveTo>
                    <a:pt x="171" y="164"/>
                  </a:moveTo>
                  <a:lnTo>
                    <a:pt x="171" y="319"/>
                  </a:lnTo>
                  <a:lnTo>
                    <a:pt x="171" y="319"/>
                  </a:lnTo>
                  <a:lnTo>
                    <a:pt x="177" y="321"/>
                  </a:lnTo>
                  <a:lnTo>
                    <a:pt x="183" y="321"/>
                  </a:lnTo>
                  <a:lnTo>
                    <a:pt x="183" y="321"/>
                  </a:lnTo>
                  <a:lnTo>
                    <a:pt x="189" y="320"/>
                  </a:lnTo>
                  <a:lnTo>
                    <a:pt x="195" y="318"/>
                  </a:lnTo>
                  <a:lnTo>
                    <a:pt x="195" y="164"/>
                  </a:lnTo>
                  <a:lnTo>
                    <a:pt x="195" y="164"/>
                  </a:lnTo>
                  <a:lnTo>
                    <a:pt x="189" y="165"/>
                  </a:lnTo>
                  <a:lnTo>
                    <a:pt x="183" y="165"/>
                  </a:lnTo>
                  <a:lnTo>
                    <a:pt x="183" y="165"/>
                  </a:lnTo>
                  <a:lnTo>
                    <a:pt x="171" y="164"/>
                  </a:lnTo>
                  <a:lnTo>
                    <a:pt x="171" y="16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dirty="0">
                <a:cs typeface="+mn-ea"/>
                <a:sym typeface="+mn-lt"/>
              </a:endParaRPr>
            </a:p>
          </p:txBody>
        </p:sp>
      </p:grpSp>
      <p:sp>
        <p:nvSpPr>
          <p:cNvPr id="26" name="矩形 261">
            <a:extLst>
              <a:ext uri="{FF2B5EF4-FFF2-40B4-BE49-F238E27FC236}">
                <a16:creationId xmlns:a16="http://schemas.microsoft.com/office/drawing/2014/main" id="{C109424F-C70C-5D01-6366-78476695BC42}"/>
              </a:ext>
            </a:extLst>
          </p:cNvPr>
          <p:cNvSpPr>
            <a:spLocks noChangeArrowheads="1"/>
          </p:cNvSpPr>
          <p:nvPr/>
        </p:nvSpPr>
        <p:spPr bwMode="auto">
          <a:xfrm rot="19361530">
            <a:off x="2063681" y="2793001"/>
            <a:ext cx="2710843" cy="939583"/>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a:prstTxWarp prst="textArchDown">
              <a:avLst>
                <a:gd name="adj" fmla="val 2170082"/>
              </a:avLst>
            </a:prstTxWarp>
            <a:spAutoFit/>
          </a:bodyPr>
          <a:lstStyle/>
          <a:p>
            <a:r>
              <a:rPr lang="zh-CN" altLang="en-US" spc="300" dirty="0">
                <a:solidFill>
                  <a:srgbClr val="DEA321"/>
                </a:solidFill>
                <a:cs typeface="+mn-ea"/>
                <a:sym typeface="+mn-lt"/>
              </a:rPr>
              <a:t>包装材料</a:t>
            </a:r>
          </a:p>
        </p:txBody>
      </p:sp>
      <p:cxnSp>
        <p:nvCxnSpPr>
          <p:cNvPr id="3" name="直接连接符 2">
            <a:extLst>
              <a:ext uri="{FF2B5EF4-FFF2-40B4-BE49-F238E27FC236}">
                <a16:creationId xmlns:a16="http://schemas.microsoft.com/office/drawing/2014/main" id="{13B775E5-60A2-FE73-131A-1388CD8B537B}"/>
              </a:ext>
            </a:extLst>
          </p:cNvPr>
          <p:cNvCxnSpPr/>
          <p:nvPr/>
        </p:nvCxnSpPr>
        <p:spPr>
          <a:xfrm>
            <a:off x="6354411" y="2951544"/>
            <a:ext cx="4438334" cy="0"/>
          </a:xfrm>
          <a:prstGeom prst="line">
            <a:avLst/>
          </a:prstGeom>
          <a:ln>
            <a:solidFill>
              <a:srgbClr val="33B8FD"/>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wipe(down)">
                                      <p:cBhvr>
                                        <p:cTn id="11" dur="500"/>
                                        <p:tgtEl>
                                          <p:spTgt spid="22"/>
                                        </p:tgtEl>
                                      </p:cBhvr>
                                    </p:animEffect>
                                  </p:childTnLst>
                                </p:cTn>
                              </p:par>
                            </p:childTnLst>
                          </p:cTn>
                        </p:par>
                        <p:par>
                          <p:cTn id="12" fill="hold">
                            <p:stCondLst>
                              <p:cond delay="1000"/>
                            </p:stCondLst>
                            <p:childTnLst>
                              <p:par>
                                <p:cTn id="13" presetID="31"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p:cTn id="15" dur="1000" fill="hold"/>
                                        <p:tgtEl>
                                          <p:spTgt spid="23"/>
                                        </p:tgtEl>
                                        <p:attrNameLst>
                                          <p:attrName>ppt_w</p:attrName>
                                        </p:attrNameLst>
                                      </p:cBhvr>
                                      <p:tavLst>
                                        <p:tav tm="0">
                                          <p:val>
                                            <p:fltVal val="0"/>
                                          </p:val>
                                        </p:tav>
                                        <p:tav tm="100000">
                                          <p:val>
                                            <p:strVal val="#ppt_w"/>
                                          </p:val>
                                        </p:tav>
                                      </p:tavLst>
                                    </p:anim>
                                    <p:anim calcmode="lin" valueType="num">
                                      <p:cBhvr>
                                        <p:cTn id="16" dur="1000" fill="hold"/>
                                        <p:tgtEl>
                                          <p:spTgt spid="23"/>
                                        </p:tgtEl>
                                        <p:attrNameLst>
                                          <p:attrName>ppt_h</p:attrName>
                                        </p:attrNameLst>
                                      </p:cBhvr>
                                      <p:tavLst>
                                        <p:tav tm="0">
                                          <p:val>
                                            <p:fltVal val="0"/>
                                          </p:val>
                                        </p:tav>
                                        <p:tav tm="100000">
                                          <p:val>
                                            <p:strVal val="#ppt_h"/>
                                          </p:val>
                                        </p:tav>
                                      </p:tavLst>
                                    </p:anim>
                                    <p:anim calcmode="lin" valueType="num">
                                      <p:cBhvr>
                                        <p:cTn id="17" dur="1000" fill="hold"/>
                                        <p:tgtEl>
                                          <p:spTgt spid="23"/>
                                        </p:tgtEl>
                                        <p:attrNameLst>
                                          <p:attrName>style.rotation</p:attrName>
                                        </p:attrNameLst>
                                      </p:cBhvr>
                                      <p:tavLst>
                                        <p:tav tm="0">
                                          <p:val>
                                            <p:fltVal val="90"/>
                                          </p:val>
                                        </p:tav>
                                        <p:tav tm="100000">
                                          <p:val>
                                            <p:fltVal val="0"/>
                                          </p:val>
                                        </p:tav>
                                      </p:tavLst>
                                    </p:anim>
                                    <p:animEffect transition="in" filter="fade">
                                      <p:cBhvr>
                                        <p:cTn id="18" dur="1000"/>
                                        <p:tgtEl>
                                          <p:spTgt spid="23"/>
                                        </p:tgtEl>
                                      </p:cBhvr>
                                    </p:animEffect>
                                  </p:childTnLst>
                                </p:cTn>
                              </p:par>
                            </p:childTnLst>
                          </p:cTn>
                        </p:par>
                        <p:par>
                          <p:cTn id="19" fill="hold">
                            <p:stCondLst>
                              <p:cond delay="2000"/>
                            </p:stCondLst>
                            <p:childTnLst>
                              <p:par>
                                <p:cTn id="20" presetID="10" presetClass="entr" presetSubtype="0" fill="hold" grpId="0" nodeType="after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5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55299">
                                            <p:txEl>
                                              <p:pRg st="0" end="0"/>
                                            </p:txEl>
                                          </p:spTgt>
                                        </p:tgtEl>
                                        <p:attrNameLst>
                                          <p:attrName>style.visibility</p:attrName>
                                        </p:attrNameLst>
                                      </p:cBhvr>
                                      <p:to>
                                        <p:strVal val="visible"/>
                                      </p:to>
                                    </p:set>
                                    <p:animEffect transition="in" filter="circle(in)">
                                      <p:cBhvr>
                                        <p:cTn id="27" dur="2000"/>
                                        <p:tgtEl>
                                          <p:spTgt spid="55299">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55299">
                                            <p:txEl>
                                              <p:pRg st="1" end="1"/>
                                            </p:txEl>
                                          </p:spTgt>
                                        </p:tgtEl>
                                        <p:attrNameLst>
                                          <p:attrName>style.visibility</p:attrName>
                                        </p:attrNameLst>
                                      </p:cBhvr>
                                      <p:to>
                                        <p:strVal val="visible"/>
                                      </p:to>
                                    </p:set>
                                    <p:animEffect transition="in" filter="circle(in)">
                                      <p:cBhvr>
                                        <p:cTn id="32" dur="2000"/>
                                        <p:tgtEl>
                                          <p:spTgt spid="55299">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55299">
                                            <p:txEl>
                                              <p:pRg st="2" end="2"/>
                                            </p:txEl>
                                          </p:spTgt>
                                        </p:tgtEl>
                                        <p:attrNameLst>
                                          <p:attrName>style.visibility</p:attrName>
                                        </p:attrNameLst>
                                      </p:cBhvr>
                                      <p:to>
                                        <p:strVal val="visible"/>
                                      </p:to>
                                    </p:set>
                                    <p:animEffect transition="in" filter="circle(in)">
                                      <p:cBhvr>
                                        <p:cTn id="37" dur="2000"/>
                                        <p:tgtEl>
                                          <p:spTgt spid="55299">
                                            <p:txEl>
                                              <p:pRg st="2" end="2"/>
                                            </p:txEl>
                                          </p:spTgt>
                                        </p:tgtEl>
                                      </p:cBhvr>
                                    </p:animEffect>
                                  </p:childTnLst>
                                </p:cTn>
                              </p:par>
                              <p:par>
                                <p:cTn id="38" presetID="6" presetClass="entr" presetSubtype="16" fill="hold" grpId="0" nodeType="with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circle(in)">
                                      <p:cBhvr>
                                        <p:cTn id="40" dur="2000"/>
                                        <p:tgtEl>
                                          <p:spTgt spid="4"/>
                                        </p:tgtEl>
                                      </p:cBhvr>
                                    </p:animEffect>
                                  </p:childTnLst>
                                </p:cTn>
                              </p:par>
                              <p:par>
                                <p:cTn id="41" presetID="6" presetClass="entr" presetSubtype="16" fill="hold" nodeType="with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circle(in)">
                                      <p:cBhvr>
                                        <p:cTn id="43"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9" grpId="0" build="p"/>
      <p:bldP spid="4" grpId="0"/>
      <p:bldP spid="2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a:extLst>
              <a:ext uri="{FF2B5EF4-FFF2-40B4-BE49-F238E27FC236}">
                <a16:creationId xmlns:a16="http://schemas.microsoft.com/office/drawing/2014/main" id="{660DFED1-2C05-093F-EE58-DE6B64FFECB4}"/>
              </a:ext>
            </a:extLst>
          </p:cNvPr>
          <p:cNvGrpSpPr/>
          <p:nvPr/>
        </p:nvGrpSpPr>
        <p:grpSpPr>
          <a:xfrm>
            <a:off x="0" y="0"/>
            <a:ext cx="12192000" cy="6858000"/>
            <a:chOff x="0" y="0"/>
            <a:chExt cx="12192000" cy="6858000"/>
          </a:xfrm>
        </p:grpSpPr>
        <p:pic>
          <p:nvPicPr>
            <p:cNvPr id="6" name="图片 5">
              <a:extLst>
                <a:ext uri="{FF2B5EF4-FFF2-40B4-BE49-F238E27FC236}">
                  <a16:creationId xmlns:a16="http://schemas.microsoft.com/office/drawing/2014/main" id="{43CAD0A6-5E45-F0CD-BACD-7C1BCA2B3FC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7" name="矩形 6">
              <a:extLst>
                <a:ext uri="{FF2B5EF4-FFF2-40B4-BE49-F238E27FC236}">
                  <a16:creationId xmlns:a16="http://schemas.microsoft.com/office/drawing/2014/main" id="{BE9F36D1-6A72-7A10-4DDF-8BD97C7FDAEF}"/>
                </a:ext>
              </a:extLst>
            </p:cNvPr>
            <p:cNvSpPr/>
            <p:nvPr/>
          </p:nvSpPr>
          <p:spPr>
            <a:xfrm>
              <a:off x="162047" y="167834"/>
              <a:ext cx="11829326" cy="6522334"/>
            </a:xfrm>
            <a:prstGeom prst="rect">
              <a:avLst/>
            </a:prstGeom>
            <a:solidFill>
              <a:schemeClr val="bg1"/>
            </a:solidFill>
            <a:ln>
              <a:noFill/>
            </a:ln>
            <a:effectLst>
              <a:outerShdw blurRad="63500" sx="102000" sy="102000" algn="ctr" rotWithShape="0">
                <a:prstClr val="black">
                  <a:alpha val="1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sp>
        <p:nvSpPr>
          <p:cNvPr id="57347" name="Rectangle 3">
            <a:extLst>
              <a:ext uri="{FF2B5EF4-FFF2-40B4-BE49-F238E27FC236}">
                <a16:creationId xmlns:a16="http://schemas.microsoft.com/office/drawing/2014/main" id="{C3A2BA14-F303-4D14-A626-95243737F6E6}"/>
              </a:ext>
            </a:extLst>
          </p:cNvPr>
          <p:cNvSpPr>
            <a:spLocks noGrp="1" noChangeArrowheads="1"/>
          </p:cNvSpPr>
          <p:nvPr>
            <p:ph type="body" idx="4294967295"/>
          </p:nvPr>
        </p:nvSpPr>
        <p:spPr>
          <a:xfrm>
            <a:off x="393539" y="1741587"/>
            <a:ext cx="7693187" cy="2774950"/>
          </a:xfrm>
        </p:spPr>
        <p:txBody>
          <a:bodyPr/>
          <a:lstStyle/>
          <a:p>
            <a:pPr marL="0" indent="0">
              <a:lnSpc>
                <a:spcPct val="90000"/>
              </a:lnSpc>
              <a:buNone/>
            </a:pPr>
            <a:r>
              <a:rPr lang="en-US" altLang="zh-CN" sz="1800" b="1" dirty="0">
                <a:cs typeface="+mn-ea"/>
                <a:sym typeface="+mn-lt"/>
              </a:rPr>
              <a:t>4)</a:t>
            </a:r>
            <a:r>
              <a:rPr lang="zh-CN" altLang="en-US" sz="1800" b="1" dirty="0">
                <a:cs typeface="+mn-ea"/>
                <a:sym typeface="+mn-lt"/>
              </a:rPr>
              <a:t>蛋隔</a:t>
            </a:r>
            <a:r>
              <a:rPr lang="en-US" altLang="zh-CN" sz="1800" b="1" dirty="0">
                <a:cs typeface="+mn-ea"/>
                <a:sym typeface="+mn-lt"/>
              </a:rPr>
              <a:t>(EGG)  </a:t>
            </a:r>
          </a:p>
          <a:p>
            <a:pPr>
              <a:lnSpc>
                <a:spcPct val="90000"/>
              </a:lnSpc>
              <a:buFont typeface="Wingdings" panose="05000000000000000000" pitchFamily="2" charset="2"/>
              <a:buNone/>
            </a:pPr>
            <a:r>
              <a:rPr lang="zh-CN" altLang="en-US" sz="1600" b="1" dirty="0">
                <a:cs typeface="+mn-ea"/>
                <a:sym typeface="+mn-lt"/>
              </a:rPr>
              <a:t>常用来将产品隔开</a:t>
            </a:r>
            <a:r>
              <a:rPr lang="en-US" altLang="zh-CN" sz="1600" b="1" dirty="0">
                <a:cs typeface="+mn-ea"/>
                <a:sym typeface="+mn-lt"/>
              </a:rPr>
              <a:t>,</a:t>
            </a:r>
            <a:r>
              <a:rPr lang="zh-CN" altLang="en-US" sz="1600" b="1" dirty="0">
                <a:cs typeface="+mn-ea"/>
                <a:sym typeface="+mn-lt"/>
              </a:rPr>
              <a:t>该种包装方法成本低</a:t>
            </a:r>
            <a:r>
              <a:rPr lang="en-US" altLang="zh-CN" sz="1600" b="1" dirty="0">
                <a:cs typeface="+mn-ea"/>
                <a:sym typeface="+mn-lt"/>
              </a:rPr>
              <a:t>.</a:t>
            </a:r>
          </a:p>
          <a:p>
            <a:pPr>
              <a:lnSpc>
                <a:spcPct val="90000"/>
              </a:lnSpc>
              <a:buFont typeface="Wingdings" panose="05000000000000000000" pitchFamily="2" charset="2"/>
              <a:buNone/>
            </a:pPr>
            <a:r>
              <a:rPr lang="en-US" altLang="zh-CN" sz="1600" dirty="0">
                <a:cs typeface="+mn-ea"/>
                <a:sym typeface="+mn-lt"/>
              </a:rPr>
              <a:t>a.</a:t>
            </a:r>
            <a:r>
              <a:rPr lang="zh-CN" altLang="en-US" sz="1600" dirty="0">
                <a:cs typeface="+mn-ea"/>
                <a:sym typeface="+mn-lt"/>
              </a:rPr>
              <a:t>常用的蛋隔材料是</a:t>
            </a:r>
            <a:r>
              <a:rPr lang="en-US" altLang="zh-CN" sz="1600" dirty="0">
                <a:cs typeface="+mn-ea"/>
                <a:sym typeface="+mn-lt"/>
              </a:rPr>
              <a:t>B3B,</a:t>
            </a:r>
            <a:r>
              <a:rPr lang="zh-CN" altLang="en-US" sz="1600" dirty="0">
                <a:cs typeface="+mn-ea"/>
                <a:sym typeface="+mn-lt"/>
              </a:rPr>
              <a:t>厚度为</a:t>
            </a:r>
            <a:r>
              <a:rPr lang="en-US" altLang="zh-CN" sz="1600" dirty="0">
                <a:cs typeface="+mn-ea"/>
                <a:sym typeface="+mn-lt"/>
              </a:rPr>
              <a:t>3mm,</a:t>
            </a:r>
            <a:r>
              <a:rPr lang="zh-CN" altLang="en-US" sz="1600" dirty="0">
                <a:cs typeface="+mn-ea"/>
                <a:sym typeface="+mn-lt"/>
              </a:rPr>
              <a:t>特殊情况下也会考虑用</a:t>
            </a:r>
            <a:r>
              <a:rPr lang="en-US" altLang="zh-CN" sz="1600" dirty="0">
                <a:cs typeface="+mn-ea"/>
                <a:sym typeface="+mn-lt"/>
              </a:rPr>
              <a:t>B=B,</a:t>
            </a:r>
            <a:r>
              <a:rPr lang="zh-CN" altLang="en-US" sz="1600" dirty="0">
                <a:cs typeface="+mn-ea"/>
                <a:sym typeface="+mn-lt"/>
              </a:rPr>
              <a:t>但成本高</a:t>
            </a:r>
            <a:r>
              <a:rPr lang="en-US" altLang="zh-CN" sz="1600" dirty="0">
                <a:cs typeface="+mn-ea"/>
                <a:sym typeface="+mn-lt"/>
              </a:rPr>
              <a:t>.</a:t>
            </a:r>
            <a:r>
              <a:rPr lang="zh-CN" altLang="en-US" sz="1600" dirty="0">
                <a:cs typeface="+mn-ea"/>
                <a:sym typeface="+mn-lt"/>
              </a:rPr>
              <a:t>生产时</a:t>
            </a:r>
            <a:r>
              <a:rPr lang="en-US" altLang="zh-CN" sz="1600" dirty="0">
                <a:cs typeface="+mn-ea"/>
                <a:sym typeface="+mn-lt"/>
              </a:rPr>
              <a:t>,</a:t>
            </a:r>
          </a:p>
          <a:p>
            <a:pPr>
              <a:lnSpc>
                <a:spcPct val="90000"/>
              </a:lnSpc>
              <a:buFont typeface="Wingdings" panose="05000000000000000000" pitchFamily="2" charset="2"/>
              <a:buNone/>
            </a:pPr>
            <a:r>
              <a:rPr lang="zh-CN" altLang="en-US" sz="1600" dirty="0">
                <a:cs typeface="+mn-ea"/>
                <a:sym typeface="+mn-lt"/>
              </a:rPr>
              <a:t>蛋隔上的卡槽需用刀模制作</a:t>
            </a:r>
            <a:r>
              <a:rPr lang="en-US" altLang="zh-CN" sz="1600" dirty="0">
                <a:cs typeface="+mn-ea"/>
                <a:sym typeface="+mn-lt"/>
              </a:rPr>
              <a:t>,</a:t>
            </a:r>
            <a:r>
              <a:rPr lang="zh-CN" altLang="en-US" sz="1600" dirty="0">
                <a:cs typeface="+mn-ea"/>
                <a:sym typeface="+mn-lt"/>
              </a:rPr>
              <a:t>槽深可以为蛋隔高度的一半</a:t>
            </a:r>
            <a:r>
              <a:rPr lang="en-US" altLang="zh-CN" sz="1600" dirty="0">
                <a:cs typeface="+mn-ea"/>
                <a:sym typeface="+mn-lt"/>
              </a:rPr>
              <a:t>,</a:t>
            </a:r>
            <a:r>
              <a:rPr lang="zh-CN" altLang="en-US" sz="1600" dirty="0">
                <a:cs typeface="+mn-ea"/>
                <a:sym typeface="+mn-lt"/>
              </a:rPr>
              <a:t>组装用对插方式进行</a:t>
            </a:r>
            <a:r>
              <a:rPr lang="en-US" altLang="zh-CN" sz="1600" dirty="0">
                <a:cs typeface="+mn-ea"/>
                <a:sym typeface="+mn-lt"/>
              </a:rPr>
              <a:t>.</a:t>
            </a:r>
          </a:p>
          <a:p>
            <a:pPr>
              <a:lnSpc>
                <a:spcPct val="90000"/>
              </a:lnSpc>
              <a:buFont typeface="Wingdings" panose="05000000000000000000" pitchFamily="2" charset="2"/>
              <a:buNone/>
            </a:pPr>
            <a:r>
              <a:rPr lang="en-US" altLang="zh-CN" sz="1600" dirty="0">
                <a:cs typeface="+mn-ea"/>
                <a:sym typeface="+mn-lt"/>
              </a:rPr>
              <a:t>b.</a:t>
            </a:r>
            <a:r>
              <a:rPr lang="zh-CN" altLang="en-US" sz="1600" dirty="0">
                <a:cs typeface="+mn-ea"/>
                <a:sym typeface="+mn-lt"/>
              </a:rPr>
              <a:t>蛋隔尺寸</a:t>
            </a:r>
            <a:r>
              <a:rPr lang="en-US" altLang="zh-CN" sz="1600" dirty="0">
                <a:cs typeface="+mn-ea"/>
                <a:sym typeface="+mn-lt"/>
              </a:rPr>
              <a:t>:</a:t>
            </a:r>
            <a:r>
              <a:rPr lang="zh-CN" altLang="en-US" sz="1600" dirty="0">
                <a:cs typeface="+mn-ea"/>
                <a:sym typeface="+mn-lt"/>
              </a:rPr>
              <a:t>比卡通箱内部尺寸单边小</a:t>
            </a:r>
            <a:r>
              <a:rPr lang="en-US" altLang="zh-CN" sz="1600" dirty="0">
                <a:cs typeface="+mn-ea"/>
                <a:sym typeface="+mn-lt"/>
              </a:rPr>
              <a:t>1.5mm</a:t>
            </a:r>
            <a:r>
              <a:rPr lang="zh-CN" altLang="en-US" sz="1600" dirty="0">
                <a:cs typeface="+mn-ea"/>
                <a:sym typeface="+mn-lt"/>
              </a:rPr>
              <a:t>为准</a:t>
            </a:r>
            <a:r>
              <a:rPr lang="en-US" altLang="zh-CN" sz="1600" dirty="0">
                <a:cs typeface="+mn-ea"/>
                <a:sym typeface="+mn-lt"/>
              </a:rPr>
              <a:t>,</a:t>
            </a:r>
            <a:r>
              <a:rPr lang="zh-CN" altLang="en-US" sz="1600" dirty="0">
                <a:cs typeface="+mn-ea"/>
                <a:sym typeface="+mn-lt"/>
              </a:rPr>
              <a:t>注意防振凸边之强度</a:t>
            </a:r>
            <a:r>
              <a:rPr lang="en-US" altLang="zh-CN" sz="1600" dirty="0">
                <a:cs typeface="+mn-ea"/>
                <a:sym typeface="+mn-lt"/>
              </a:rPr>
              <a:t>.</a:t>
            </a:r>
          </a:p>
          <a:p>
            <a:pPr>
              <a:lnSpc>
                <a:spcPct val="90000"/>
              </a:lnSpc>
            </a:pPr>
            <a:endParaRPr lang="en-US" altLang="zh-CN" dirty="0">
              <a:cs typeface="+mn-ea"/>
              <a:sym typeface="+mn-lt"/>
            </a:endParaRPr>
          </a:p>
        </p:txBody>
      </p:sp>
      <p:sp>
        <p:nvSpPr>
          <p:cNvPr id="4" name="Rectangle 3">
            <a:extLst>
              <a:ext uri="{FF2B5EF4-FFF2-40B4-BE49-F238E27FC236}">
                <a16:creationId xmlns:a16="http://schemas.microsoft.com/office/drawing/2014/main" id="{6CA127AB-89E9-404E-B4B6-AD2DF7E1C776}"/>
              </a:ext>
            </a:extLst>
          </p:cNvPr>
          <p:cNvSpPr txBox="1">
            <a:spLocks noChangeArrowheads="1"/>
          </p:cNvSpPr>
          <p:nvPr/>
        </p:nvSpPr>
        <p:spPr>
          <a:xfrm>
            <a:off x="393539" y="4064764"/>
            <a:ext cx="7531140" cy="1793875"/>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altLang="zh-CN" sz="1900" b="1" dirty="0">
                <a:cs typeface="+mn-ea"/>
                <a:sym typeface="+mn-lt"/>
              </a:rPr>
              <a:t>5)</a:t>
            </a:r>
            <a:r>
              <a:rPr lang="zh-CN" altLang="en-US" sz="1900" b="1" dirty="0">
                <a:cs typeface="+mn-ea"/>
                <a:sym typeface="+mn-lt"/>
              </a:rPr>
              <a:t>白盒</a:t>
            </a:r>
            <a:r>
              <a:rPr lang="en-US" altLang="zh-CN" sz="1900" b="1" dirty="0">
                <a:cs typeface="+mn-ea"/>
                <a:sym typeface="+mn-lt"/>
              </a:rPr>
              <a:t>(WHITE BOX)</a:t>
            </a:r>
          </a:p>
          <a:p>
            <a:pPr>
              <a:lnSpc>
                <a:spcPct val="100000"/>
              </a:lnSpc>
              <a:buFont typeface="Wingdings" panose="05000000000000000000" pitchFamily="2" charset="2"/>
              <a:buNone/>
            </a:pPr>
            <a:r>
              <a:rPr lang="en-US" altLang="zh-CN" sz="1700" dirty="0">
                <a:cs typeface="+mn-ea"/>
                <a:sym typeface="+mn-lt"/>
              </a:rPr>
              <a:t>a.</a:t>
            </a:r>
            <a:r>
              <a:rPr lang="zh-CN" altLang="en-US" sz="1700" dirty="0">
                <a:cs typeface="+mn-ea"/>
                <a:sym typeface="+mn-lt"/>
              </a:rPr>
              <a:t>白盒常用的材料有</a:t>
            </a:r>
            <a:r>
              <a:rPr lang="en-US" altLang="zh-CN" sz="1700" dirty="0">
                <a:cs typeface="+mn-ea"/>
                <a:sym typeface="+mn-lt"/>
              </a:rPr>
              <a:t>W9C,W</a:t>
            </a:r>
            <a:r>
              <a:rPr lang="zh-CN" altLang="en-US" sz="1700" dirty="0">
                <a:cs typeface="+mn-ea"/>
                <a:sym typeface="+mn-lt"/>
              </a:rPr>
              <a:t>代表白色</a:t>
            </a:r>
            <a:r>
              <a:rPr lang="en-US" altLang="zh-CN" sz="1700" dirty="0">
                <a:cs typeface="+mn-ea"/>
                <a:sym typeface="+mn-lt"/>
              </a:rPr>
              <a:t>,</a:t>
            </a:r>
            <a:r>
              <a:rPr lang="zh-CN" altLang="en-US" sz="1700" dirty="0">
                <a:cs typeface="+mn-ea"/>
                <a:sym typeface="+mn-lt"/>
              </a:rPr>
              <a:t>纸厚度为</a:t>
            </a:r>
            <a:r>
              <a:rPr lang="en-US" altLang="zh-CN" sz="1700" dirty="0">
                <a:cs typeface="+mn-ea"/>
                <a:sym typeface="+mn-lt"/>
              </a:rPr>
              <a:t>2mm.</a:t>
            </a:r>
          </a:p>
          <a:p>
            <a:pPr>
              <a:lnSpc>
                <a:spcPct val="100000"/>
              </a:lnSpc>
              <a:buFont typeface="Wingdings" panose="05000000000000000000" pitchFamily="2" charset="2"/>
              <a:buNone/>
            </a:pPr>
            <a:r>
              <a:rPr lang="en-US" altLang="zh-CN" sz="1700" dirty="0">
                <a:cs typeface="+mn-ea"/>
                <a:sym typeface="+mn-lt"/>
              </a:rPr>
              <a:t>b.</a:t>
            </a:r>
            <a:r>
              <a:rPr lang="zh-CN" altLang="en-US" sz="1700" dirty="0">
                <a:cs typeface="+mn-ea"/>
                <a:sym typeface="+mn-lt"/>
              </a:rPr>
              <a:t>根据客人的要求</a:t>
            </a:r>
            <a:r>
              <a:rPr lang="en-US" altLang="zh-CN" sz="1700" dirty="0">
                <a:cs typeface="+mn-ea"/>
                <a:sym typeface="+mn-lt"/>
              </a:rPr>
              <a:t>,</a:t>
            </a:r>
            <a:r>
              <a:rPr lang="zh-CN" altLang="en-US" sz="1700" dirty="0">
                <a:cs typeface="+mn-ea"/>
                <a:sym typeface="+mn-lt"/>
              </a:rPr>
              <a:t>盒盖上会印箱唛和不印箱唛两种</a:t>
            </a:r>
            <a:r>
              <a:rPr lang="en-US" altLang="zh-CN" sz="1700" dirty="0">
                <a:cs typeface="+mn-ea"/>
                <a:sym typeface="+mn-lt"/>
              </a:rPr>
              <a:t>,</a:t>
            </a:r>
            <a:r>
              <a:rPr lang="zh-CN" altLang="en-US" sz="1700" dirty="0">
                <a:cs typeface="+mn-ea"/>
                <a:sym typeface="+mn-lt"/>
              </a:rPr>
              <a:t>印箱唛时注意箱唛的颜色和位置</a:t>
            </a:r>
            <a:r>
              <a:rPr lang="en-US" altLang="zh-CN" sz="1700" dirty="0">
                <a:cs typeface="+mn-ea"/>
                <a:sym typeface="+mn-lt"/>
              </a:rPr>
              <a:t>.</a:t>
            </a:r>
          </a:p>
          <a:p>
            <a:pPr>
              <a:lnSpc>
                <a:spcPct val="100000"/>
              </a:lnSpc>
              <a:buFont typeface="Wingdings" panose="05000000000000000000" pitchFamily="2" charset="2"/>
              <a:buNone/>
            </a:pPr>
            <a:r>
              <a:rPr lang="en-US" altLang="zh-CN" sz="1700" dirty="0">
                <a:cs typeface="+mn-ea"/>
                <a:sym typeface="+mn-lt"/>
              </a:rPr>
              <a:t>c.</a:t>
            </a:r>
            <a:r>
              <a:rPr lang="zh-CN" altLang="en-US" sz="1700" dirty="0">
                <a:cs typeface="+mn-ea"/>
                <a:sym typeface="+mn-lt"/>
              </a:rPr>
              <a:t>白盒做扣底的较多</a:t>
            </a:r>
            <a:r>
              <a:rPr lang="en-US" altLang="zh-CN" sz="1700" dirty="0">
                <a:cs typeface="+mn-ea"/>
                <a:sym typeface="+mn-lt"/>
              </a:rPr>
              <a:t>,</a:t>
            </a:r>
            <a:r>
              <a:rPr lang="zh-CN" altLang="en-US" sz="1700" dirty="0">
                <a:cs typeface="+mn-ea"/>
                <a:sym typeface="+mn-lt"/>
              </a:rPr>
              <a:t>也有不做扣底</a:t>
            </a:r>
            <a:r>
              <a:rPr lang="en-US" altLang="zh-CN" sz="1700" dirty="0">
                <a:cs typeface="+mn-ea"/>
                <a:sym typeface="+mn-lt"/>
              </a:rPr>
              <a:t>,</a:t>
            </a:r>
            <a:r>
              <a:rPr lang="zh-CN" altLang="en-US" sz="1700" dirty="0">
                <a:cs typeface="+mn-ea"/>
                <a:sym typeface="+mn-lt"/>
              </a:rPr>
              <a:t>式样同卡通箱</a:t>
            </a:r>
            <a:r>
              <a:rPr lang="en-US" altLang="zh-CN" sz="1700" dirty="0">
                <a:cs typeface="+mn-ea"/>
                <a:sym typeface="+mn-lt"/>
              </a:rPr>
              <a:t>,</a:t>
            </a:r>
            <a:r>
              <a:rPr lang="zh-CN" altLang="en-US" sz="1700" dirty="0">
                <a:cs typeface="+mn-ea"/>
                <a:sym typeface="+mn-lt"/>
              </a:rPr>
              <a:t>根据需要而定 </a:t>
            </a:r>
          </a:p>
          <a:p>
            <a:pPr>
              <a:lnSpc>
                <a:spcPct val="100000"/>
              </a:lnSpc>
              <a:buFont typeface="Wingdings" panose="05000000000000000000" pitchFamily="2" charset="2"/>
              <a:buNone/>
            </a:pPr>
            <a:r>
              <a:rPr lang="zh-CN" altLang="en-US" sz="1700" dirty="0">
                <a:cs typeface="+mn-ea"/>
                <a:sym typeface="+mn-lt"/>
              </a:rPr>
              <a:t> </a:t>
            </a:r>
          </a:p>
          <a:p>
            <a:endParaRPr lang="en-US" altLang="zh-CN" sz="2000" dirty="0">
              <a:cs typeface="+mn-ea"/>
              <a:sym typeface="+mn-lt"/>
            </a:endParaRPr>
          </a:p>
        </p:txBody>
      </p:sp>
      <p:pic>
        <p:nvPicPr>
          <p:cNvPr id="3" name="图片 2">
            <a:extLst>
              <a:ext uri="{FF2B5EF4-FFF2-40B4-BE49-F238E27FC236}">
                <a16:creationId xmlns:a16="http://schemas.microsoft.com/office/drawing/2014/main" id="{EC5958BC-4FBD-BC62-5E13-A4A36E4E2A3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91880" y="1243874"/>
            <a:ext cx="4900433" cy="490043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7347">
                                            <p:txEl>
                                              <p:pRg st="0" end="0"/>
                                            </p:txEl>
                                          </p:spTgt>
                                        </p:tgtEl>
                                        <p:attrNameLst>
                                          <p:attrName>style.visibility</p:attrName>
                                        </p:attrNameLst>
                                      </p:cBhvr>
                                      <p:to>
                                        <p:strVal val="visible"/>
                                      </p:to>
                                    </p:set>
                                    <p:animEffect transition="in" filter="wipe(down)">
                                      <p:cBhvr>
                                        <p:cTn id="12" dur="500"/>
                                        <p:tgtEl>
                                          <p:spTgt spid="5734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7347">
                                            <p:txEl>
                                              <p:pRg st="1" end="1"/>
                                            </p:txEl>
                                          </p:spTgt>
                                        </p:tgtEl>
                                        <p:attrNameLst>
                                          <p:attrName>style.visibility</p:attrName>
                                        </p:attrNameLst>
                                      </p:cBhvr>
                                      <p:to>
                                        <p:strVal val="visible"/>
                                      </p:to>
                                    </p:set>
                                    <p:animEffect transition="in" filter="wipe(down)">
                                      <p:cBhvr>
                                        <p:cTn id="17" dur="500"/>
                                        <p:tgtEl>
                                          <p:spTgt spid="5734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7347">
                                            <p:txEl>
                                              <p:pRg st="2" end="2"/>
                                            </p:txEl>
                                          </p:spTgt>
                                        </p:tgtEl>
                                        <p:attrNameLst>
                                          <p:attrName>style.visibility</p:attrName>
                                        </p:attrNameLst>
                                      </p:cBhvr>
                                      <p:to>
                                        <p:strVal val="visible"/>
                                      </p:to>
                                    </p:set>
                                    <p:animEffect transition="in" filter="wipe(down)">
                                      <p:cBhvr>
                                        <p:cTn id="22" dur="500"/>
                                        <p:tgtEl>
                                          <p:spTgt spid="5734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57347">
                                            <p:txEl>
                                              <p:pRg st="3" end="3"/>
                                            </p:txEl>
                                          </p:spTgt>
                                        </p:tgtEl>
                                        <p:attrNameLst>
                                          <p:attrName>style.visibility</p:attrName>
                                        </p:attrNameLst>
                                      </p:cBhvr>
                                      <p:to>
                                        <p:strVal val="visible"/>
                                      </p:to>
                                    </p:set>
                                    <p:animEffect transition="in" filter="wipe(down)">
                                      <p:cBhvr>
                                        <p:cTn id="27" dur="500"/>
                                        <p:tgtEl>
                                          <p:spTgt spid="57347">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57347">
                                            <p:txEl>
                                              <p:pRg st="4" end="4"/>
                                            </p:txEl>
                                          </p:spTgt>
                                        </p:tgtEl>
                                        <p:attrNameLst>
                                          <p:attrName>style.visibility</p:attrName>
                                        </p:attrNameLst>
                                      </p:cBhvr>
                                      <p:to>
                                        <p:strVal val="visible"/>
                                      </p:to>
                                    </p:set>
                                    <p:animEffect transition="in" filter="wipe(down)">
                                      <p:cBhvr>
                                        <p:cTn id="32" dur="500"/>
                                        <p:tgtEl>
                                          <p:spTgt spid="57347">
                                            <p:txEl>
                                              <p:pRg st="4" end="4"/>
                                            </p:txEl>
                                          </p:spTgt>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wipe(down)">
                                      <p:cBhvr>
                                        <p:cTn id="35" dur="500"/>
                                        <p:tgtEl>
                                          <p:spTgt spid="4"/>
                                        </p:tgtEl>
                                      </p:cBhvr>
                                    </p:animEffect>
                                  </p:childTnLst>
                                </p:cTn>
                              </p:par>
                              <p:par>
                                <p:cTn id="36" presetID="22" presetClass="entr" presetSubtype="4" fill="hold" nodeType="withEffect">
                                  <p:stCondLst>
                                    <p:cond delay="0"/>
                                  </p:stCondLst>
                                  <p:childTnLst>
                                    <p:set>
                                      <p:cBhvr>
                                        <p:cTn id="37" dur="1" fill="hold">
                                          <p:stCondLst>
                                            <p:cond delay="0"/>
                                          </p:stCondLst>
                                        </p:cTn>
                                        <p:tgtEl>
                                          <p:spTgt spid="3"/>
                                        </p:tgtEl>
                                        <p:attrNameLst>
                                          <p:attrName>style.visibility</p:attrName>
                                        </p:attrNameLst>
                                      </p:cBhvr>
                                      <p:to>
                                        <p:strVal val="visible"/>
                                      </p:to>
                                    </p:set>
                                    <p:animEffect transition="in" filter="wipe(down)">
                                      <p:cBhvr>
                                        <p:cTn id="3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7" grpId="0" build="p"/>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a:extLst>
              <a:ext uri="{FF2B5EF4-FFF2-40B4-BE49-F238E27FC236}">
                <a16:creationId xmlns:a16="http://schemas.microsoft.com/office/drawing/2014/main" id="{88D0DA59-736F-C9E1-9C31-FDBD9EA1D897}"/>
              </a:ext>
            </a:extLst>
          </p:cNvPr>
          <p:cNvGrpSpPr/>
          <p:nvPr/>
        </p:nvGrpSpPr>
        <p:grpSpPr>
          <a:xfrm>
            <a:off x="0" y="0"/>
            <a:ext cx="12192000" cy="6858000"/>
            <a:chOff x="0" y="0"/>
            <a:chExt cx="12192000" cy="6858000"/>
          </a:xfrm>
        </p:grpSpPr>
        <p:pic>
          <p:nvPicPr>
            <p:cNvPr id="4" name="图片 3">
              <a:extLst>
                <a:ext uri="{FF2B5EF4-FFF2-40B4-BE49-F238E27FC236}">
                  <a16:creationId xmlns:a16="http://schemas.microsoft.com/office/drawing/2014/main" id="{07678E0D-6013-617F-E5CF-126C6587016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5" name="矩形 4">
              <a:extLst>
                <a:ext uri="{FF2B5EF4-FFF2-40B4-BE49-F238E27FC236}">
                  <a16:creationId xmlns:a16="http://schemas.microsoft.com/office/drawing/2014/main" id="{1699FE1E-2C4F-C5B9-6C43-69D5622A2A3E}"/>
                </a:ext>
              </a:extLst>
            </p:cNvPr>
            <p:cNvSpPr/>
            <p:nvPr/>
          </p:nvSpPr>
          <p:spPr>
            <a:xfrm>
              <a:off x="162047" y="167834"/>
              <a:ext cx="11829326" cy="6522334"/>
            </a:xfrm>
            <a:prstGeom prst="rect">
              <a:avLst/>
            </a:prstGeom>
            <a:solidFill>
              <a:schemeClr val="bg1"/>
            </a:solidFill>
            <a:ln>
              <a:noFill/>
            </a:ln>
            <a:effectLst>
              <a:outerShdw blurRad="63500" sx="102000" sy="102000" algn="ctr" rotWithShape="0">
                <a:prstClr val="black">
                  <a:alpha val="1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sp>
        <p:nvSpPr>
          <p:cNvPr id="59395" name="Rectangle 3">
            <a:extLst>
              <a:ext uri="{FF2B5EF4-FFF2-40B4-BE49-F238E27FC236}">
                <a16:creationId xmlns:a16="http://schemas.microsoft.com/office/drawing/2014/main" id="{4A7944F6-F632-4359-AFB5-A9493B13748C}"/>
              </a:ext>
            </a:extLst>
          </p:cNvPr>
          <p:cNvSpPr>
            <a:spLocks noGrp="1" noChangeArrowheads="1"/>
          </p:cNvSpPr>
          <p:nvPr>
            <p:ph type="body" idx="4294967295"/>
          </p:nvPr>
        </p:nvSpPr>
        <p:spPr>
          <a:xfrm>
            <a:off x="5050541" y="1426157"/>
            <a:ext cx="6674615" cy="4681537"/>
          </a:xfrm>
        </p:spPr>
        <p:txBody>
          <a:bodyPr/>
          <a:lstStyle/>
          <a:p>
            <a:pPr marL="0" indent="0">
              <a:lnSpc>
                <a:spcPct val="80000"/>
              </a:lnSpc>
              <a:buNone/>
            </a:pPr>
            <a:r>
              <a:rPr lang="en-US" altLang="zh-CN" sz="1800" b="1" dirty="0">
                <a:cs typeface="+mn-ea"/>
                <a:sym typeface="+mn-lt"/>
              </a:rPr>
              <a:t>6)</a:t>
            </a:r>
            <a:r>
              <a:rPr lang="zh-CN" altLang="en-US" sz="1800" b="1" dirty="0">
                <a:cs typeface="+mn-ea"/>
                <a:sym typeface="+mn-lt"/>
              </a:rPr>
              <a:t>彩盒</a:t>
            </a:r>
            <a:r>
              <a:rPr lang="en-US" altLang="zh-CN" sz="1800" b="1" dirty="0">
                <a:cs typeface="+mn-ea"/>
                <a:sym typeface="+mn-lt"/>
              </a:rPr>
              <a:t>(GIFT BOX) </a:t>
            </a:r>
          </a:p>
          <a:p>
            <a:pPr>
              <a:lnSpc>
                <a:spcPct val="80000"/>
              </a:lnSpc>
              <a:buFont typeface="Wingdings" panose="05000000000000000000" pitchFamily="2" charset="2"/>
              <a:buNone/>
            </a:pPr>
            <a:r>
              <a:rPr lang="en-US" altLang="zh-CN" sz="1600" b="1" dirty="0">
                <a:cs typeface="+mn-ea"/>
                <a:sym typeface="+mn-lt"/>
              </a:rPr>
              <a:t> </a:t>
            </a:r>
            <a:r>
              <a:rPr lang="zh-CN" altLang="en-US" sz="1600" b="1" dirty="0">
                <a:cs typeface="+mn-ea"/>
                <a:sym typeface="+mn-lt"/>
              </a:rPr>
              <a:t>彩盒为两种</a:t>
            </a:r>
            <a:r>
              <a:rPr lang="en-US" altLang="zh-CN" sz="1600" b="1" dirty="0">
                <a:cs typeface="+mn-ea"/>
                <a:sym typeface="+mn-lt"/>
              </a:rPr>
              <a:t>:</a:t>
            </a:r>
            <a:r>
              <a:rPr lang="zh-CN" altLang="en-US" sz="1600" dirty="0">
                <a:cs typeface="+mn-ea"/>
                <a:sym typeface="+mn-lt"/>
              </a:rPr>
              <a:t>开窗口的彩盒和不开窗口的彩盒</a:t>
            </a:r>
            <a:r>
              <a:rPr lang="en-US" altLang="zh-CN" sz="1600" dirty="0">
                <a:cs typeface="+mn-ea"/>
                <a:sym typeface="+mn-lt"/>
              </a:rPr>
              <a:t>.</a:t>
            </a:r>
          </a:p>
          <a:p>
            <a:pPr>
              <a:lnSpc>
                <a:spcPct val="80000"/>
              </a:lnSpc>
              <a:buFont typeface="Wingdings" panose="05000000000000000000" pitchFamily="2" charset="2"/>
              <a:buNone/>
            </a:pPr>
            <a:r>
              <a:rPr lang="zh-CN" altLang="en-US" sz="1600" dirty="0">
                <a:cs typeface="+mn-ea"/>
                <a:sym typeface="+mn-lt"/>
              </a:rPr>
              <a:t>窗口的彩盒也分为两种</a:t>
            </a:r>
            <a:r>
              <a:rPr lang="en-US" altLang="zh-CN" sz="1600" dirty="0">
                <a:cs typeface="+mn-ea"/>
                <a:sym typeface="+mn-lt"/>
              </a:rPr>
              <a:t>:</a:t>
            </a:r>
            <a:r>
              <a:rPr lang="zh-CN" altLang="en-US" sz="1600" dirty="0">
                <a:cs typeface="+mn-ea"/>
                <a:sym typeface="+mn-lt"/>
              </a:rPr>
              <a:t>窗口贴胶片的彩盒和窗口不贴胶片的彩盒</a:t>
            </a:r>
            <a:r>
              <a:rPr lang="en-US" altLang="zh-CN" sz="1600" dirty="0">
                <a:cs typeface="+mn-ea"/>
                <a:sym typeface="+mn-lt"/>
              </a:rPr>
              <a:t>.</a:t>
            </a:r>
          </a:p>
          <a:p>
            <a:pPr>
              <a:lnSpc>
                <a:spcPct val="80000"/>
              </a:lnSpc>
              <a:buFont typeface="Wingdings" panose="05000000000000000000" pitchFamily="2" charset="2"/>
              <a:buNone/>
            </a:pPr>
            <a:r>
              <a:rPr lang="en-US" altLang="zh-CN" sz="1600" b="1" dirty="0">
                <a:cs typeface="+mn-ea"/>
                <a:sym typeface="+mn-lt"/>
              </a:rPr>
              <a:t> a.</a:t>
            </a:r>
            <a:r>
              <a:rPr lang="zh-CN" altLang="en-US" sz="1600" b="1" dirty="0">
                <a:cs typeface="+mn-ea"/>
                <a:sym typeface="+mn-lt"/>
              </a:rPr>
              <a:t>彩盒的材料有</a:t>
            </a:r>
            <a:r>
              <a:rPr lang="en-US" altLang="zh-CN" sz="1600" b="1" dirty="0">
                <a:cs typeface="+mn-ea"/>
                <a:sym typeface="+mn-lt"/>
              </a:rPr>
              <a:t>:</a:t>
            </a:r>
          </a:p>
          <a:p>
            <a:pPr>
              <a:lnSpc>
                <a:spcPct val="80000"/>
              </a:lnSpc>
              <a:buFont typeface="Wingdings" panose="05000000000000000000" pitchFamily="2" charset="2"/>
              <a:buNone/>
            </a:pPr>
            <a:r>
              <a:rPr lang="en-US" altLang="zh-CN" sz="1600" dirty="0">
                <a:cs typeface="+mn-ea"/>
                <a:sym typeface="+mn-lt"/>
              </a:rPr>
              <a:t> </a:t>
            </a:r>
            <a:r>
              <a:rPr lang="en-US" altLang="zh-CN" sz="1600" dirty="0" err="1">
                <a:cs typeface="+mn-ea"/>
                <a:sym typeface="+mn-lt"/>
              </a:rPr>
              <a:t>i</a:t>
            </a:r>
            <a:r>
              <a:rPr lang="en-US" altLang="zh-CN" sz="1600" dirty="0">
                <a:cs typeface="+mn-ea"/>
                <a:sym typeface="+mn-lt"/>
              </a:rPr>
              <a:t>.</a:t>
            </a:r>
            <a:r>
              <a:rPr lang="zh-CN" altLang="en-US" sz="1600" dirty="0">
                <a:cs typeface="+mn-ea"/>
                <a:sym typeface="+mn-lt"/>
              </a:rPr>
              <a:t>粉灰纸</a:t>
            </a:r>
            <a:r>
              <a:rPr lang="en-US" altLang="zh-CN" sz="1600" dirty="0">
                <a:cs typeface="+mn-ea"/>
                <a:sym typeface="+mn-lt"/>
              </a:rPr>
              <a:t>,</a:t>
            </a:r>
            <a:r>
              <a:rPr lang="zh-CN" altLang="en-US" sz="1600" dirty="0">
                <a:cs typeface="+mn-ea"/>
                <a:sym typeface="+mn-lt"/>
              </a:rPr>
              <a:t>一面白色</a:t>
            </a:r>
            <a:r>
              <a:rPr lang="en-US" altLang="zh-CN" sz="1600" dirty="0">
                <a:cs typeface="+mn-ea"/>
                <a:sym typeface="+mn-lt"/>
              </a:rPr>
              <a:t>,</a:t>
            </a:r>
            <a:r>
              <a:rPr lang="zh-CN" altLang="en-US" sz="1600" dirty="0">
                <a:cs typeface="+mn-ea"/>
                <a:sym typeface="+mn-lt"/>
              </a:rPr>
              <a:t>一面为灰色</a:t>
            </a:r>
            <a:r>
              <a:rPr lang="en-US" altLang="zh-CN" sz="1600" dirty="0">
                <a:cs typeface="+mn-ea"/>
                <a:sym typeface="+mn-lt"/>
              </a:rPr>
              <a:t>,</a:t>
            </a:r>
            <a:r>
              <a:rPr lang="zh-CN" altLang="en-US" sz="1600" dirty="0">
                <a:cs typeface="+mn-ea"/>
                <a:sym typeface="+mn-lt"/>
              </a:rPr>
              <a:t>价格较低</a:t>
            </a:r>
            <a:r>
              <a:rPr lang="en-US" altLang="zh-CN" sz="1600" dirty="0">
                <a:cs typeface="+mn-ea"/>
                <a:sym typeface="+mn-lt"/>
              </a:rPr>
              <a:t>,</a:t>
            </a:r>
            <a:r>
              <a:rPr lang="zh-CN" altLang="en-US" sz="1600" dirty="0">
                <a:cs typeface="+mn-ea"/>
                <a:sym typeface="+mn-lt"/>
              </a:rPr>
              <a:t>双粉纸两面均为白色</a:t>
            </a:r>
            <a:r>
              <a:rPr lang="en-US" altLang="zh-CN" sz="1600" dirty="0">
                <a:cs typeface="+mn-ea"/>
                <a:sym typeface="+mn-lt"/>
              </a:rPr>
              <a:t>,</a:t>
            </a:r>
            <a:r>
              <a:rPr lang="zh-CN" altLang="en-US" sz="1600" dirty="0">
                <a:cs typeface="+mn-ea"/>
                <a:sym typeface="+mn-lt"/>
              </a:rPr>
              <a:t>价格偏高</a:t>
            </a:r>
            <a:r>
              <a:rPr lang="en-US" altLang="zh-CN" sz="1600" dirty="0">
                <a:cs typeface="+mn-ea"/>
                <a:sym typeface="+mn-lt"/>
              </a:rPr>
              <a:t>.</a:t>
            </a:r>
          </a:p>
          <a:p>
            <a:pPr>
              <a:lnSpc>
                <a:spcPct val="80000"/>
              </a:lnSpc>
              <a:buFont typeface="Wingdings" panose="05000000000000000000" pitchFamily="2" charset="2"/>
              <a:buNone/>
            </a:pPr>
            <a:r>
              <a:rPr lang="en-US" altLang="zh-CN" sz="1600" dirty="0">
                <a:cs typeface="+mn-ea"/>
                <a:sym typeface="+mn-lt"/>
              </a:rPr>
              <a:t> ii.</a:t>
            </a:r>
            <a:r>
              <a:rPr lang="zh-CN" altLang="en-US" sz="1600" dirty="0">
                <a:cs typeface="+mn-ea"/>
                <a:sym typeface="+mn-lt"/>
              </a:rPr>
              <a:t>根据产品的形状和大小决定彩盒的材料</a:t>
            </a:r>
            <a:r>
              <a:rPr lang="en-US" altLang="zh-CN" sz="1600" dirty="0">
                <a:cs typeface="+mn-ea"/>
                <a:sym typeface="+mn-lt"/>
              </a:rPr>
              <a:t>.</a:t>
            </a:r>
            <a:r>
              <a:rPr lang="zh-CN" altLang="en-US" sz="1600" dirty="0">
                <a:cs typeface="+mn-ea"/>
                <a:sym typeface="+mn-lt"/>
              </a:rPr>
              <a:t>常用的材料有</a:t>
            </a:r>
            <a:r>
              <a:rPr lang="en-US" altLang="zh-CN" sz="1600" dirty="0">
                <a:cs typeface="+mn-ea"/>
                <a:sym typeface="+mn-lt"/>
              </a:rPr>
              <a:t>:280G</a:t>
            </a:r>
            <a:r>
              <a:rPr lang="zh-CN" altLang="en-US" sz="1600" dirty="0">
                <a:cs typeface="+mn-ea"/>
                <a:sym typeface="+mn-lt"/>
              </a:rPr>
              <a:t>粉灰</a:t>
            </a:r>
            <a:endParaRPr lang="en-US" altLang="zh-CN" sz="1600" dirty="0">
              <a:cs typeface="+mn-ea"/>
              <a:sym typeface="+mn-lt"/>
            </a:endParaRPr>
          </a:p>
          <a:p>
            <a:pPr>
              <a:lnSpc>
                <a:spcPct val="80000"/>
              </a:lnSpc>
              <a:buFont typeface="Wingdings" panose="05000000000000000000" pitchFamily="2" charset="2"/>
              <a:buNone/>
            </a:pPr>
            <a:r>
              <a:rPr lang="en-US" altLang="zh-CN" sz="1600" dirty="0">
                <a:cs typeface="+mn-ea"/>
                <a:sym typeface="+mn-lt"/>
              </a:rPr>
              <a:t>    </a:t>
            </a:r>
            <a:r>
              <a:rPr lang="zh-CN" altLang="en-US" sz="1600" dirty="0">
                <a:cs typeface="+mn-ea"/>
                <a:sym typeface="+mn-lt"/>
              </a:rPr>
              <a:t>纸</a:t>
            </a:r>
            <a:r>
              <a:rPr lang="en-US" altLang="zh-CN" sz="1600" dirty="0">
                <a:cs typeface="+mn-ea"/>
                <a:sym typeface="+mn-lt"/>
              </a:rPr>
              <a:t>,300G</a:t>
            </a:r>
            <a:r>
              <a:rPr lang="zh-CN" altLang="en-US" sz="1600" dirty="0">
                <a:cs typeface="+mn-ea"/>
                <a:sym typeface="+mn-lt"/>
              </a:rPr>
              <a:t>粉灰纸</a:t>
            </a:r>
            <a:r>
              <a:rPr lang="en-US" altLang="zh-CN" sz="1600" dirty="0">
                <a:cs typeface="+mn-ea"/>
                <a:sym typeface="+mn-lt"/>
              </a:rPr>
              <a:t>,350G</a:t>
            </a:r>
            <a:r>
              <a:rPr lang="zh-CN" altLang="en-US" sz="1600" dirty="0">
                <a:cs typeface="+mn-ea"/>
                <a:sym typeface="+mn-lt"/>
              </a:rPr>
              <a:t>粉灰纸</a:t>
            </a:r>
            <a:r>
              <a:rPr lang="en-US" altLang="zh-CN" sz="1600" dirty="0">
                <a:cs typeface="+mn-ea"/>
                <a:sym typeface="+mn-lt"/>
              </a:rPr>
              <a:t>,260G</a:t>
            </a:r>
            <a:r>
              <a:rPr lang="zh-CN" altLang="en-US" sz="1600" dirty="0">
                <a:cs typeface="+mn-ea"/>
                <a:sym typeface="+mn-lt"/>
              </a:rPr>
              <a:t>粉灰裱</a:t>
            </a:r>
            <a:r>
              <a:rPr lang="en-US" altLang="zh-CN" sz="1600" dirty="0">
                <a:cs typeface="+mn-ea"/>
                <a:sym typeface="+mn-lt"/>
              </a:rPr>
              <a:t>E</a:t>
            </a:r>
            <a:r>
              <a:rPr lang="zh-CN" altLang="en-US" sz="1600" dirty="0">
                <a:cs typeface="+mn-ea"/>
                <a:sym typeface="+mn-lt"/>
              </a:rPr>
              <a:t>坑</a:t>
            </a:r>
            <a:r>
              <a:rPr lang="en-US" altLang="zh-CN" sz="1600" dirty="0">
                <a:cs typeface="+mn-ea"/>
                <a:sym typeface="+mn-lt"/>
              </a:rPr>
              <a:t>,260G</a:t>
            </a:r>
            <a:r>
              <a:rPr lang="zh-CN" altLang="en-US" sz="1600" dirty="0">
                <a:cs typeface="+mn-ea"/>
                <a:sym typeface="+mn-lt"/>
              </a:rPr>
              <a:t>双粉纸裱</a:t>
            </a:r>
            <a:r>
              <a:rPr lang="en-US" altLang="zh-CN" sz="1600" dirty="0">
                <a:cs typeface="+mn-ea"/>
                <a:sym typeface="+mn-lt"/>
              </a:rPr>
              <a:t>E</a:t>
            </a:r>
            <a:r>
              <a:rPr lang="zh-CN" altLang="en-US" sz="1600" dirty="0">
                <a:cs typeface="+mn-ea"/>
                <a:sym typeface="+mn-lt"/>
              </a:rPr>
              <a:t>坑等</a:t>
            </a:r>
            <a:r>
              <a:rPr lang="en-US" altLang="zh-CN" sz="1600" dirty="0">
                <a:cs typeface="+mn-ea"/>
                <a:sym typeface="+mn-lt"/>
              </a:rPr>
              <a:t>.</a:t>
            </a:r>
          </a:p>
          <a:p>
            <a:pPr>
              <a:lnSpc>
                <a:spcPct val="80000"/>
              </a:lnSpc>
              <a:buFont typeface="Wingdings" panose="05000000000000000000" pitchFamily="2" charset="2"/>
              <a:buNone/>
            </a:pPr>
            <a:r>
              <a:rPr lang="en-US" altLang="zh-CN" sz="1600" b="1" dirty="0">
                <a:cs typeface="+mn-ea"/>
                <a:sym typeface="+mn-lt"/>
              </a:rPr>
              <a:t> b.</a:t>
            </a:r>
            <a:r>
              <a:rPr lang="zh-CN" altLang="en-US" sz="1600" b="1" dirty="0">
                <a:cs typeface="+mn-ea"/>
                <a:sym typeface="+mn-lt"/>
              </a:rPr>
              <a:t>彩盒表面加工</a:t>
            </a:r>
          </a:p>
          <a:p>
            <a:pPr>
              <a:lnSpc>
                <a:spcPct val="80000"/>
              </a:lnSpc>
              <a:buFont typeface="Wingdings" panose="05000000000000000000" pitchFamily="2" charset="2"/>
              <a:buNone/>
            </a:pPr>
            <a:r>
              <a:rPr lang="zh-CN" altLang="en-US" sz="1600" dirty="0">
                <a:cs typeface="+mn-ea"/>
                <a:sym typeface="+mn-lt"/>
              </a:rPr>
              <a:t> 按菲林印刷后</a:t>
            </a:r>
            <a:r>
              <a:rPr lang="en-US" altLang="zh-CN" sz="1600" dirty="0">
                <a:cs typeface="+mn-ea"/>
                <a:sym typeface="+mn-lt"/>
              </a:rPr>
              <a:t>,</a:t>
            </a:r>
            <a:r>
              <a:rPr lang="zh-CN" altLang="en-US" sz="1600" dirty="0">
                <a:cs typeface="+mn-ea"/>
                <a:sym typeface="+mn-lt"/>
              </a:rPr>
              <a:t>常见的表面加工有</a:t>
            </a:r>
            <a:r>
              <a:rPr lang="en-US" altLang="zh-CN" sz="1600" dirty="0">
                <a:cs typeface="+mn-ea"/>
                <a:sym typeface="+mn-lt"/>
              </a:rPr>
              <a:t>:</a:t>
            </a:r>
            <a:r>
              <a:rPr lang="zh-CN" altLang="en-US" sz="1600" dirty="0">
                <a:cs typeface="+mn-ea"/>
                <a:sym typeface="+mn-lt"/>
              </a:rPr>
              <a:t>常用磨光处理</a:t>
            </a:r>
            <a:r>
              <a:rPr lang="en-US" altLang="zh-CN" sz="1600" dirty="0">
                <a:cs typeface="+mn-ea"/>
                <a:sym typeface="+mn-lt"/>
              </a:rPr>
              <a:t>(</a:t>
            </a:r>
            <a:r>
              <a:rPr lang="zh-CN" altLang="en-US" sz="1600" dirty="0">
                <a:cs typeface="+mn-ea"/>
                <a:sym typeface="+mn-lt"/>
              </a:rPr>
              <a:t>表面光滑</a:t>
            </a:r>
            <a:r>
              <a:rPr lang="en-US" altLang="zh-CN" sz="1600" dirty="0">
                <a:cs typeface="+mn-ea"/>
                <a:sym typeface="+mn-lt"/>
              </a:rPr>
              <a:t>,</a:t>
            </a:r>
            <a:r>
              <a:rPr lang="zh-CN" altLang="en-US" sz="1600" dirty="0">
                <a:cs typeface="+mn-ea"/>
                <a:sym typeface="+mn-lt"/>
              </a:rPr>
              <a:t>无粘手感</a:t>
            </a:r>
            <a:r>
              <a:rPr lang="en-US" altLang="zh-CN" sz="1600" dirty="0">
                <a:cs typeface="+mn-ea"/>
                <a:sym typeface="+mn-lt"/>
              </a:rPr>
              <a:t>);</a:t>
            </a:r>
            <a:r>
              <a:rPr lang="zh-CN" altLang="en-US" sz="1600" dirty="0">
                <a:cs typeface="+mn-ea"/>
                <a:sym typeface="+mn-lt"/>
              </a:rPr>
              <a:t>过光</a:t>
            </a:r>
            <a:endParaRPr lang="en-US" altLang="zh-CN" sz="1600" dirty="0">
              <a:cs typeface="+mn-ea"/>
              <a:sym typeface="+mn-lt"/>
            </a:endParaRPr>
          </a:p>
          <a:p>
            <a:pPr>
              <a:lnSpc>
                <a:spcPct val="80000"/>
              </a:lnSpc>
              <a:buFont typeface="Wingdings" panose="05000000000000000000" pitchFamily="2" charset="2"/>
              <a:buNone/>
            </a:pPr>
            <a:r>
              <a:rPr lang="en-US" altLang="zh-CN" sz="1600" dirty="0">
                <a:cs typeface="+mn-ea"/>
                <a:sym typeface="+mn-lt"/>
              </a:rPr>
              <a:t> </a:t>
            </a:r>
            <a:r>
              <a:rPr lang="zh-CN" altLang="en-US" sz="1600" dirty="0">
                <a:cs typeface="+mn-ea"/>
                <a:sym typeface="+mn-lt"/>
              </a:rPr>
              <a:t>油</a:t>
            </a:r>
            <a:r>
              <a:rPr lang="en-US" altLang="zh-CN" sz="1600" dirty="0">
                <a:cs typeface="+mn-ea"/>
                <a:sym typeface="+mn-lt"/>
              </a:rPr>
              <a:t>(</a:t>
            </a:r>
            <a:r>
              <a:rPr lang="zh-CN" altLang="en-US" sz="1600" dirty="0">
                <a:cs typeface="+mn-ea"/>
                <a:sym typeface="+mn-lt"/>
              </a:rPr>
              <a:t>表面光滑</a:t>
            </a:r>
            <a:r>
              <a:rPr lang="en-US" altLang="zh-CN" sz="1600" dirty="0">
                <a:cs typeface="+mn-ea"/>
                <a:sym typeface="+mn-lt"/>
              </a:rPr>
              <a:t>,</a:t>
            </a:r>
            <a:r>
              <a:rPr lang="zh-CN" altLang="en-US" sz="1600" dirty="0">
                <a:cs typeface="+mn-ea"/>
                <a:sym typeface="+mn-lt"/>
              </a:rPr>
              <a:t>有粘手感</a:t>
            </a:r>
            <a:r>
              <a:rPr lang="en-US" altLang="zh-CN" sz="1600" dirty="0">
                <a:cs typeface="+mn-ea"/>
                <a:sym typeface="+mn-lt"/>
              </a:rPr>
              <a:t>);</a:t>
            </a:r>
            <a:r>
              <a:rPr lang="zh-CN" altLang="en-US" sz="1600" dirty="0">
                <a:cs typeface="+mn-ea"/>
                <a:sym typeface="+mn-lt"/>
              </a:rPr>
              <a:t>表面过</a:t>
            </a:r>
            <a:r>
              <a:rPr lang="en-US" altLang="zh-CN" sz="1600" dirty="0">
                <a:cs typeface="+mn-ea"/>
                <a:sym typeface="+mn-lt"/>
              </a:rPr>
              <a:t>0.05mmPP</a:t>
            </a:r>
            <a:r>
              <a:rPr lang="zh-CN" altLang="en-US" sz="1600" dirty="0">
                <a:cs typeface="+mn-ea"/>
                <a:sym typeface="+mn-lt"/>
              </a:rPr>
              <a:t>或</a:t>
            </a:r>
            <a:r>
              <a:rPr lang="en-US" altLang="zh-CN" sz="1600" dirty="0">
                <a:cs typeface="+mn-ea"/>
                <a:sym typeface="+mn-lt"/>
              </a:rPr>
              <a:t>PE</a:t>
            </a:r>
            <a:r>
              <a:rPr lang="zh-CN" altLang="en-US" sz="1600" dirty="0">
                <a:cs typeface="+mn-ea"/>
                <a:sym typeface="+mn-lt"/>
              </a:rPr>
              <a:t>薄膜</a:t>
            </a:r>
            <a:r>
              <a:rPr lang="en-US" altLang="zh-CN" sz="1600" dirty="0">
                <a:cs typeface="+mn-ea"/>
                <a:sym typeface="+mn-lt"/>
              </a:rPr>
              <a:t>.</a:t>
            </a:r>
          </a:p>
          <a:p>
            <a:pPr>
              <a:lnSpc>
                <a:spcPct val="80000"/>
              </a:lnSpc>
              <a:buFont typeface="Wingdings" panose="05000000000000000000" pitchFamily="2" charset="2"/>
              <a:buNone/>
            </a:pPr>
            <a:r>
              <a:rPr lang="en-US" altLang="zh-CN" sz="1600" b="1" dirty="0">
                <a:cs typeface="+mn-ea"/>
                <a:sym typeface="+mn-lt"/>
              </a:rPr>
              <a:t>c.</a:t>
            </a:r>
            <a:r>
              <a:rPr lang="zh-CN" altLang="en-US" sz="1600" b="1" dirty="0">
                <a:cs typeface="+mn-ea"/>
                <a:sym typeface="+mn-lt"/>
              </a:rPr>
              <a:t>窗口胶片材料</a:t>
            </a:r>
          </a:p>
          <a:p>
            <a:pPr>
              <a:lnSpc>
                <a:spcPct val="80000"/>
              </a:lnSpc>
              <a:buFont typeface="Wingdings" panose="05000000000000000000" pitchFamily="2" charset="2"/>
              <a:buNone/>
            </a:pPr>
            <a:r>
              <a:rPr lang="zh-CN" altLang="en-US" sz="1600" dirty="0">
                <a:cs typeface="+mn-ea"/>
                <a:sym typeface="+mn-lt"/>
              </a:rPr>
              <a:t> 常用的胶片材料有</a:t>
            </a:r>
            <a:r>
              <a:rPr lang="en-US" altLang="zh-CN" sz="1600" dirty="0">
                <a:cs typeface="+mn-ea"/>
                <a:sym typeface="+mn-lt"/>
              </a:rPr>
              <a:t>:</a:t>
            </a:r>
            <a:r>
              <a:rPr lang="zh-CN" altLang="en-US" sz="1600" dirty="0">
                <a:cs typeface="+mn-ea"/>
                <a:sym typeface="+mn-lt"/>
              </a:rPr>
              <a:t>透明</a:t>
            </a:r>
            <a:r>
              <a:rPr lang="en-US" altLang="zh-CN" sz="1600" dirty="0">
                <a:cs typeface="+mn-ea"/>
                <a:sym typeface="+mn-lt"/>
              </a:rPr>
              <a:t>PP</a:t>
            </a:r>
            <a:r>
              <a:rPr lang="zh-CN" altLang="en-US" sz="1600" dirty="0">
                <a:cs typeface="+mn-ea"/>
                <a:sym typeface="+mn-lt"/>
              </a:rPr>
              <a:t>、</a:t>
            </a:r>
            <a:r>
              <a:rPr lang="en-US" altLang="zh-CN" sz="1600" dirty="0">
                <a:cs typeface="+mn-ea"/>
                <a:sym typeface="+mn-lt"/>
              </a:rPr>
              <a:t>PVC</a:t>
            </a:r>
            <a:r>
              <a:rPr lang="zh-CN" altLang="en-US" sz="1600" dirty="0">
                <a:cs typeface="+mn-ea"/>
                <a:sym typeface="+mn-lt"/>
              </a:rPr>
              <a:t>、</a:t>
            </a:r>
            <a:r>
              <a:rPr lang="en-US" altLang="zh-CN" sz="1600" dirty="0">
                <a:cs typeface="+mn-ea"/>
                <a:sym typeface="+mn-lt"/>
              </a:rPr>
              <a:t>PET</a:t>
            </a:r>
            <a:r>
              <a:rPr lang="zh-CN" altLang="en-US" sz="1600" dirty="0">
                <a:cs typeface="+mn-ea"/>
                <a:sym typeface="+mn-lt"/>
              </a:rPr>
              <a:t>等</a:t>
            </a:r>
            <a:r>
              <a:rPr lang="en-US" altLang="zh-CN" sz="1600" dirty="0">
                <a:cs typeface="+mn-ea"/>
                <a:sym typeface="+mn-lt"/>
              </a:rPr>
              <a:t>, PP</a:t>
            </a:r>
            <a:r>
              <a:rPr lang="zh-CN" altLang="en-US" sz="1600" dirty="0">
                <a:cs typeface="+mn-ea"/>
                <a:sym typeface="+mn-lt"/>
              </a:rPr>
              <a:t>、</a:t>
            </a:r>
            <a:r>
              <a:rPr lang="en-US" altLang="zh-CN" sz="1600" dirty="0">
                <a:cs typeface="+mn-ea"/>
                <a:sym typeface="+mn-lt"/>
              </a:rPr>
              <a:t>PET</a:t>
            </a:r>
            <a:r>
              <a:rPr lang="zh-CN" altLang="en-US" sz="1600" dirty="0">
                <a:cs typeface="+mn-ea"/>
                <a:sym typeface="+mn-lt"/>
              </a:rPr>
              <a:t>料属于环保材料</a:t>
            </a:r>
            <a:r>
              <a:rPr lang="en-US" altLang="zh-CN" sz="1600" dirty="0">
                <a:cs typeface="+mn-ea"/>
                <a:sym typeface="+mn-lt"/>
              </a:rPr>
              <a:t>.</a:t>
            </a:r>
          </a:p>
        </p:txBody>
      </p:sp>
      <p:pic>
        <p:nvPicPr>
          <p:cNvPr id="6" name="图片 5">
            <a:extLst>
              <a:ext uri="{FF2B5EF4-FFF2-40B4-BE49-F238E27FC236}">
                <a16:creationId xmlns:a16="http://schemas.microsoft.com/office/drawing/2014/main" id="{C37CDFC7-B742-911C-3724-858ED980049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1296" y="912351"/>
            <a:ext cx="5361127" cy="536112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9395">
                                            <p:txEl>
                                              <p:pRg st="0" end="0"/>
                                            </p:txEl>
                                          </p:spTgt>
                                        </p:tgtEl>
                                        <p:attrNameLst>
                                          <p:attrName>style.visibility</p:attrName>
                                        </p:attrNameLst>
                                      </p:cBhvr>
                                      <p:to>
                                        <p:strVal val="visible"/>
                                      </p:to>
                                    </p:set>
                                    <p:animEffect transition="in" filter="circle(in)">
                                      <p:cBhvr>
                                        <p:cTn id="12" dur="2000"/>
                                        <p:tgtEl>
                                          <p:spTgt spid="5939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59395">
                                            <p:txEl>
                                              <p:pRg st="1" end="1"/>
                                            </p:txEl>
                                          </p:spTgt>
                                        </p:tgtEl>
                                        <p:attrNameLst>
                                          <p:attrName>style.visibility</p:attrName>
                                        </p:attrNameLst>
                                      </p:cBhvr>
                                      <p:to>
                                        <p:strVal val="visible"/>
                                      </p:to>
                                    </p:set>
                                    <p:animEffect transition="in" filter="circle(in)">
                                      <p:cBhvr>
                                        <p:cTn id="17" dur="2000"/>
                                        <p:tgtEl>
                                          <p:spTgt spid="5939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59395">
                                            <p:txEl>
                                              <p:pRg st="2" end="2"/>
                                            </p:txEl>
                                          </p:spTgt>
                                        </p:tgtEl>
                                        <p:attrNameLst>
                                          <p:attrName>style.visibility</p:attrName>
                                        </p:attrNameLst>
                                      </p:cBhvr>
                                      <p:to>
                                        <p:strVal val="visible"/>
                                      </p:to>
                                    </p:set>
                                    <p:animEffect transition="in" filter="circle(in)">
                                      <p:cBhvr>
                                        <p:cTn id="22" dur="2000"/>
                                        <p:tgtEl>
                                          <p:spTgt spid="5939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59395">
                                            <p:txEl>
                                              <p:pRg st="3" end="3"/>
                                            </p:txEl>
                                          </p:spTgt>
                                        </p:tgtEl>
                                        <p:attrNameLst>
                                          <p:attrName>style.visibility</p:attrName>
                                        </p:attrNameLst>
                                      </p:cBhvr>
                                      <p:to>
                                        <p:strVal val="visible"/>
                                      </p:to>
                                    </p:set>
                                    <p:animEffect transition="in" filter="circle(in)">
                                      <p:cBhvr>
                                        <p:cTn id="27" dur="2000"/>
                                        <p:tgtEl>
                                          <p:spTgt spid="5939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59395">
                                            <p:txEl>
                                              <p:pRg st="4" end="4"/>
                                            </p:txEl>
                                          </p:spTgt>
                                        </p:tgtEl>
                                        <p:attrNameLst>
                                          <p:attrName>style.visibility</p:attrName>
                                        </p:attrNameLst>
                                      </p:cBhvr>
                                      <p:to>
                                        <p:strVal val="visible"/>
                                      </p:to>
                                    </p:set>
                                    <p:animEffect transition="in" filter="circle(in)">
                                      <p:cBhvr>
                                        <p:cTn id="32" dur="2000"/>
                                        <p:tgtEl>
                                          <p:spTgt spid="5939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59395">
                                            <p:txEl>
                                              <p:pRg st="5" end="5"/>
                                            </p:txEl>
                                          </p:spTgt>
                                        </p:tgtEl>
                                        <p:attrNameLst>
                                          <p:attrName>style.visibility</p:attrName>
                                        </p:attrNameLst>
                                      </p:cBhvr>
                                      <p:to>
                                        <p:strVal val="visible"/>
                                      </p:to>
                                    </p:set>
                                    <p:animEffect transition="in" filter="circle(in)">
                                      <p:cBhvr>
                                        <p:cTn id="37" dur="2000"/>
                                        <p:tgtEl>
                                          <p:spTgt spid="59395">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59395">
                                            <p:txEl>
                                              <p:pRg st="6" end="6"/>
                                            </p:txEl>
                                          </p:spTgt>
                                        </p:tgtEl>
                                        <p:attrNameLst>
                                          <p:attrName>style.visibility</p:attrName>
                                        </p:attrNameLst>
                                      </p:cBhvr>
                                      <p:to>
                                        <p:strVal val="visible"/>
                                      </p:to>
                                    </p:set>
                                    <p:animEffect transition="in" filter="circle(in)">
                                      <p:cBhvr>
                                        <p:cTn id="42" dur="2000"/>
                                        <p:tgtEl>
                                          <p:spTgt spid="59395">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59395">
                                            <p:txEl>
                                              <p:pRg st="7" end="7"/>
                                            </p:txEl>
                                          </p:spTgt>
                                        </p:tgtEl>
                                        <p:attrNameLst>
                                          <p:attrName>style.visibility</p:attrName>
                                        </p:attrNameLst>
                                      </p:cBhvr>
                                      <p:to>
                                        <p:strVal val="visible"/>
                                      </p:to>
                                    </p:set>
                                    <p:animEffect transition="in" filter="circle(in)">
                                      <p:cBhvr>
                                        <p:cTn id="47" dur="2000"/>
                                        <p:tgtEl>
                                          <p:spTgt spid="59395">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grpId="0" nodeType="clickEffect">
                                  <p:stCondLst>
                                    <p:cond delay="0"/>
                                  </p:stCondLst>
                                  <p:childTnLst>
                                    <p:set>
                                      <p:cBhvr>
                                        <p:cTn id="51" dur="1" fill="hold">
                                          <p:stCondLst>
                                            <p:cond delay="0"/>
                                          </p:stCondLst>
                                        </p:cTn>
                                        <p:tgtEl>
                                          <p:spTgt spid="59395">
                                            <p:txEl>
                                              <p:pRg st="8" end="8"/>
                                            </p:txEl>
                                          </p:spTgt>
                                        </p:tgtEl>
                                        <p:attrNameLst>
                                          <p:attrName>style.visibility</p:attrName>
                                        </p:attrNameLst>
                                      </p:cBhvr>
                                      <p:to>
                                        <p:strVal val="visible"/>
                                      </p:to>
                                    </p:set>
                                    <p:animEffect transition="in" filter="circle(in)">
                                      <p:cBhvr>
                                        <p:cTn id="52" dur="2000"/>
                                        <p:tgtEl>
                                          <p:spTgt spid="59395">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6" presetClass="entr" presetSubtype="16" fill="hold" grpId="0" nodeType="clickEffect">
                                  <p:stCondLst>
                                    <p:cond delay="0"/>
                                  </p:stCondLst>
                                  <p:childTnLst>
                                    <p:set>
                                      <p:cBhvr>
                                        <p:cTn id="56" dur="1" fill="hold">
                                          <p:stCondLst>
                                            <p:cond delay="0"/>
                                          </p:stCondLst>
                                        </p:cTn>
                                        <p:tgtEl>
                                          <p:spTgt spid="59395">
                                            <p:txEl>
                                              <p:pRg st="9" end="9"/>
                                            </p:txEl>
                                          </p:spTgt>
                                        </p:tgtEl>
                                        <p:attrNameLst>
                                          <p:attrName>style.visibility</p:attrName>
                                        </p:attrNameLst>
                                      </p:cBhvr>
                                      <p:to>
                                        <p:strVal val="visible"/>
                                      </p:to>
                                    </p:set>
                                    <p:animEffect transition="in" filter="circle(in)">
                                      <p:cBhvr>
                                        <p:cTn id="57" dur="2000"/>
                                        <p:tgtEl>
                                          <p:spTgt spid="59395">
                                            <p:txEl>
                                              <p:pRg st="9" end="9"/>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6" presetClass="entr" presetSubtype="16" fill="hold" grpId="0" nodeType="clickEffect">
                                  <p:stCondLst>
                                    <p:cond delay="0"/>
                                  </p:stCondLst>
                                  <p:childTnLst>
                                    <p:set>
                                      <p:cBhvr>
                                        <p:cTn id="61" dur="1" fill="hold">
                                          <p:stCondLst>
                                            <p:cond delay="0"/>
                                          </p:stCondLst>
                                        </p:cTn>
                                        <p:tgtEl>
                                          <p:spTgt spid="59395">
                                            <p:txEl>
                                              <p:pRg st="10" end="10"/>
                                            </p:txEl>
                                          </p:spTgt>
                                        </p:tgtEl>
                                        <p:attrNameLst>
                                          <p:attrName>style.visibility</p:attrName>
                                        </p:attrNameLst>
                                      </p:cBhvr>
                                      <p:to>
                                        <p:strVal val="visible"/>
                                      </p:to>
                                    </p:set>
                                    <p:animEffect transition="in" filter="circle(in)">
                                      <p:cBhvr>
                                        <p:cTn id="62" dur="2000"/>
                                        <p:tgtEl>
                                          <p:spTgt spid="59395">
                                            <p:txEl>
                                              <p:pRg st="10" end="1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6" presetClass="entr" presetSubtype="16" fill="hold" grpId="0" nodeType="clickEffect">
                                  <p:stCondLst>
                                    <p:cond delay="0"/>
                                  </p:stCondLst>
                                  <p:childTnLst>
                                    <p:set>
                                      <p:cBhvr>
                                        <p:cTn id="66" dur="1" fill="hold">
                                          <p:stCondLst>
                                            <p:cond delay="0"/>
                                          </p:stCondLst>
                                        </p:cTn>
                                        <p:tgtEl>
                                          <p:spTgt spid="59395">
                                            <p:txEl>
                                              <p:pRg st="11" end="11"/>
                                            </p:txEl>
                                          </p:spTgt>
                                        </p:tgtEl>
                                        <p:attrNameLst>
                                          <p:attrName>style.visibility</p:attrName>
                                        </p:attrNameLst>
                                      </p:cBhvr>
                                      <p:to>
                                        <p:strVal val="visible"/>
                                      </p:to>
                                    </p:set>
                                    <p:animEffect transition="in" filter="circle(in)">
                                      <p:cBhvr>
                                        <p:cTn id="67" dur="2000"/>
                                        <p:tgtEl>
                                          <p:spTgt spid="59395">
                                            <p:txEl>
                                              <p:pRg st="11" end="11"/>
                                            </p:txEl>
                                          </p:spTgt>
                                        </p:tgtEl>
                                      </p:cBhvr>
                                    </p:animEffect>
                                  </p:childTnLst>
                                </p:cTn>
                              </p:par>
                              <p:par>
                                <p:cTn id="68" presetID="6" presetClass="entr" presetSubtype="16" fill="hold" nodeType="withEffect">
                                  <p:stCondLst>
                                    <p:cond delay="0"/>
                                  </p:stCondLst>
                                  <p:childTnLst>
                                    <p:set>
                                      <p:cBhvr>
                                        <p:cTn id="69" dur="1" fill="hold">
                                          <p:stCondLst>
                                            <p:cond delay="0"/>
                                          </p:stCondLst>
                                        </p:cTn>
                                        <p:tgtEl>
                                          <p:spTgt spid="6"/>
                                        </p:tgtEl>
                                        <p:attrNameLst>
                                          <p:attrName>style.visibility</p:attrName>
                                        </p:attrNameLst>
                                      </p:cBhvr>
                                      <p:to>
                                        <p:strVal val="visible"/>
                                      </p:to>
                                    </p:set>
                                    <p:animEffect transition="in" filter="circle(in)">
                                      <p:cBhvr>
                                        <p:cTn id="7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5"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38C732C-DB55-485C-838E-D18A5F0D718D}"/>
              </a:ext>
            </a:extLst>
          </p:cNvPr>
          <p:cNvSpPr>
            <a:spLocks noGrp="1"/>
          </p:cNvSpPr>
          <p:nvPr>
            <p:ph type="title"/>
          </p:nvPr>
        </p:nvSpPr>
        <p:spPr/>
        <p:txBody>
          <a:bodyPr/>
          <a:lstStyle/>
          <a:p>
            <a:r>
              <a:rPr lang="zh-CN" altLang="en-US" dirty="0">
                <a:latin typeface="+mn-lt"/>
                <a:ea typeface="+mn-ea"/>
                <a:cs typeface="+mn-ea"/>
                <a:sym typeface="+mn-lt"/>
              </a:rPr>
              <a:t>包装保护技术</a:t>
            </a:r>
          </a:p>
        </p:txBody>
      </p:sp>
      <p:sp>
        <p:nvSpPr>
          <p:cNvPr id="3" name="文本占位符 2">
            <a:extLst>
              <a:ext uri="{FF2B5EF4-FFF2-40B4-BE49-F238E27FC236}">
                <a16:creationId xmlns:a16="http://schemas.microsoft.com/office/drawing/2014/main" id="{19905D11-7724-4693-B849-ABAE703D9718}"/>
              </a:ext>
            </a:extLst>
          </p:cNvPr>
          <p:cNvSpPr>
            <a:spLocks noGrp="1"/>
          </p:cNvSpPr>
          <p:nvPr>
            <p:ph type="body" idx="1"/>
          </p:nvPr>
        </p:nvSpPr>
        <p:spPr/>
        <p:txBody>
          <a:bodyPr/>
          <a:lstStyle/>
          <a:p>
            <a:endParaRPr lang="zh-CN" altLang="en-US">
              <a:cs typeface="+mn-ea"/>
              <a:sym typeface="+mn-lt"/>
            </a:endParaRPr>
          </a:p>
        </p:txBody>
      </p:sp>
      <p:pic>
        <p:nvPicPr>
          <p:cNvPr id="4" name="图片 3">
            <a:extLst>
              <a:ext uri="{FF2B5EF4-FFF2-40B4-BE49-F238E27FC236}">
                <a16:creationId xmlns:a16="http://schemas.microsoft.com/office/drawing/2014/main" id="{F4632D3B-3325-C06A-8AC1-26A76D440EF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5" name="标题 1">
            <a:extLst>
              <a:ext uri="{FF2B5EF4-FFF2-40B4-BE49-F238E27FC236}">
                <a16:creationId xmlns:a16="http://schemas.microsoft.com/office/drawing/2014/main" id="{84131E32-6ACD-248F-CE88-88607FBAF387}"/>
              </a:ext>
            </a:extLst>
          </p:cNvPr>
          <p:cNvSpPr txBox="1">
            <a:spLocks/>
          </p:cNvSpPr>
          <p:nvPr/>
        </p:nvSpPr>
        <p:spPr>
          <a:xfrm>
            <a:off x="1674471" y="1960365"/>
            <a:ext cx="9144000" cy="1617368"/>
          </a:xfrm>
          <a:prstGeom prst="rect">
            <a:avLst/>
          </a:prstGeom>
        </p:spPr>
        <p:txBody>
          <a:bodyPr vert="horz" lIns="91440" tIns="45720" rIns="91440" bIns="45720" rtlCol="0" anchor="b">
            <a:normAutofit/>
          </a:bodyPr>
          <a:lstStyle>
            <a:defPPr>
              <a:defRPr lang="zh-CN"/>
            </a:defPPr>
            <a:lvl1pPr algn="ctr">
              <a:lnSpc>
                <a:spcPct val="90000"/>
              </a:lnSpc>
              <a:spcBef>
                <a:spcPct val="0"/>
              </a:spcBef>
              <a:buNone/>
              <a:defRPr sz="6600" b="1">
                <a:solidFill>
                  <a:schemeClr val="bg1"/>
                </a:solidFill>
                <a:cs typeface="+mn-ea"/>
              </a:defRPr>
            </a:lvl1pPr>
          </a:lstStyle>
          <a:p>
            <a:r>
              <a:rPr lang="zh-CN" altLang="en-US" dirty="0">
                <a:sym typeface="+mn-lt"/>
              </a:rPr>
              <a:t>包装保护技术</a:t>
            </a:r>
          </a:p>
        </p:txBody>
      </p:sp>
      <p:grpSp>
        <p:nvGrpSpPr>
          <p:cNvPr id="6" name="组合 5">
            <a:extLst>
              <a:ext uri="{FF2B5EF4-FFF2-40B4-BE49-F238E27FC236}">
                <a16:creationId xmlns:a16="http://schemas.microsoft.com/office/drawing/2014/main" id="{3F45877F-601C-8D4A-425B-002CB2393F03}"/>
              </a:ext>
            </a:extLst>
          </p:cNvPr>
          <p:cNvGrpSpPr/>
          <p:nvPr/>
        </p:nvGrpSpPr>
        <p:grpSpPr>
          <a:xfrm>
            <a:off x="5435846" y="768350"/>
            <a:ext cx="1320307" cy="1320307"/>
            <a:chOff x="2177590" y="1929328"/>
            <a:chExt cx="346841" cy="346841"/>
          </a:xfrm>
        </p:grpSpPr>
        <p:sp>
          <p:nvSpPr>
            <p:cNvPr id="7" name="AutoShape 3">
              <a:extLst>
                <a:ext uri="{FF2B5EF4-FFF2-40B4-BE49-F238E27FC236}">
                  <a16:creationId xmlns:a16="http://schemas.microsoft.com/office/drawing/2014/main" id="{DE810814-9D77-3513-400D-FF13FB36546C}"/>
                </a:ext>
              </a:extLst>
            </p:cNvPr>
            <p:cNvSpPr>
              <a:spLocks noChangeAspect="1" noChangeArrowheads="1" noTextEdit="1"/>
            </p:cNvSpPr>
            <p:nvPr/>
          </p:nvSpPr>
          <p:spPr bwMode="auto">
            <a:xfrm>
              <a:off x="2315858" y="2059690"/>
              <a:ext cx="45719" cy="4735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8" name="椭圆 7">
              <a:extLst>
                <a:ext uri="{FF2B5EF4-FFF2-40B4-BE49-F238E27FC236}">
                  <a16:creationId xmlns:a16="http://schemas.microsoft.com/office/drawing/2014/main" id="{A68F4F3D-8F84-CA93-57EF-E1205C789DD6}"/>
                </a:ext>
              </a:extLst>
            </p:cNvPr>
            <p:cNvSpPr/>
            <p:nvPr/>
          </p:nvSpPr>
          <p:spPr>
            <a:xfrm>
              <a:off x="2177590" y="1929328"/>
              <a:ext cx="346841" cy="34684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sp>
        <p:nvSpPr>
          <p:cNvPr id="9" name="TextBox 12">
            <a:extLst>
              <a:ext uri="{FF2B5EF4-FFF2-40B4-BE49-F238E27FC236}">
                <a16:creationId xmlns:a16="http://schemas.microsoft.com/office/drawing/2014/main" id="{060E0B11-A15B-7AB2-D12E-1DA43ECD7B4A}"/>
              </a:ext>
            </a:extLst>
          </p:cNvPr>
          <p:cNvSpPr txBox="1"/>
          <p:nvPr/>
        </p:nvSpPr>
        <p:spPr>
          <a:xfrm>
            <a:off x="5690490" y="1104951"/>
            <a:ext cx="1235419" cy="769441"/>
          </a:xfrm>
          <a:prstGeom prst="rect">
            <a:avLst/>
          </a:prstGeom>
          <a:noFill/>
        </p:spPr>
        <p:txBody>
          <a:bodyPr wrap="square" rtlCol="0">
            <a:spAutoFit/>
          </a:bodyPr>
          <a:lstStyle/>
          <a:p>
            <a:r>
              <a:rPr lang="en-US" altLang="zh-CN" sz="4400" dirty="0">
                <a:solidFill>
                  <a:srgbClr val="E7B435"/>
                </a:solidFill>
                <a:cs typeface="+mn-ea"/>
                <a:sym typeface="+mn-lt"/>
              </a:rPr>
              <a:t>04</a:t>
            </a:r>
            <a:endParaRPr lang="zh-CN" altLang="en-US" sz="4400" dirty="0">
              <a:solidFill>
                <a:srgbClr val="E7B435"/>
              </a:solidFill>
              <a:cs typeface="+mn-ea"/>
              <a:sym typeface="+mn-lt"/>
            </a:endParaRPr>
          </a:p>
        </p:txBody>
      </p:sp>
    </p:spTree>
    <p:extLst>
      <p:ext uri="{BB962C8B-B14F-4D97-AF65-F5344CB8AC3E}">
        <p14:creationId xmlns:p14="http://schemas.microsoft.com/office/powerpoint/2010/main" val="2163404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a:extLst>
              <a:ext uri="{FF2B5EF4-FFF2-40B4-BE49-F238E27FC236}">
                <a16:creationId xmlns:a16="http://schemas.microsoft.com/office/drawing/2014/main" id="{744ABCA7-7701-3DC2-DA62-0273AAF06017}"/>
              </a:ext>
            </a:extLst>
          </p:cNvPr>
          <p:cNvGrpSpPr/>
          <p:nvPr/>
        </p:nvGrpSpPr>
        <p:grpSpPr>
          <a:xfrm>
            <a:off x="0" y="0"/>
            <a:ext cx="12192000" cy="6858000"/>
            <a:chOff x="0" y="0"/>
            <a:chExt cx="12192000" cy="6858000"/>
          </a:xfrm>
        </p:grpSpPr>
        <p:pic>
          <p:nvPicPr>
            <p:cNvPr id="4" name="图片 3">
              <a:extLst>
                <a:ext uri="{FF2B5EF4-FFF2-40B4-BE49-F238E27FC236}">
                  <a16:creationId xmlns:a16="http://schemas.microsoft.com/office/drawing/2014/main" id="{C93DC9D3-8450-0B5F-5447-709E20C0E5D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5" name="矩形 4">
              <a:extLst>
                <a:ext uri="{FF2B5EF4-FFF2-40B4-BE49-F238E27FC236}">
                  <a16:creationId xmlns:a16="http://schemas.microsoft.com/office/drawing/2014/main" id="{7114FC7C-19AA-676E-A5B6-061248B2B346}"/>
                </a:ext>
              </a:extLst>
            </p:cNvPr>
            <p:cNvSpPr/>
            <p:nvPr/>
          </p:nvSpPr>
          <p:spPr>
            <a:xfrm>
              <a:off x="162047" y="167834"/>
              <a:ext cx="11829326" cy="6522334"/>
            </a:xfrm>
            <a:prstGeom prst="rect">
              <a:avLst/>
            </a:prstGeom>
            <a:solidFill>
              <a:schemeClr val="bg1"/>
            </a:solidFill>
            <a:ln>
              <a:noFill/>
            </a:ln>
            <a:effectLst>
              <a:outerShdw blurRad="63500" sx="102000" sy="102000" algn="ctr" rotWithShape="0">
                <a:prstClr val="black">
                  <a:alpha val="1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sp>
        <p:nvSpPr>
          <p:cNvPr id="66563" name="Rectangle 3">
            <a:extLst>
              <a:ext uri="{FF2B5EF4-FFF2-40B4-BE49-F238E27FC236}">
                <a16:creationId xmlns:a16="http://schemas.microsoft.com/office/drawing/2014/main" id="{5AA06E8E-8A5C-4B47-8E50-7CE50A5D6065}"/>
              </a:ext>
            </a:extLst>
          </p:cNvPr>
          <p:cNvSpPr>
            <a:spLocks noGrp="1" noChangeArrowheads="1"/>
          </p:cNvSpPr>
          <p:nvPr>
            <p:ph type="body" idx="4294967295"/>
          </p:nvPr>
        </p:nvSpPr>
        <p:spPr>
          <a:xfrm>
            <a:off x="642395" y="1007801"/>
            <a:ext cx="10334625" cy="554781"/>
          </a:xfrm>
        </p:spPr>
        <p:txBody>
          <a:bodyPr>
            <a:normAutofit/>
          </a:bodyPr>
          <a:lstStyle/>
          <a:p>
            <a:pPr marL="0" indent="0" algn="ctr">
              <a:spcBef>
                <a:spcPct val="0"/>
              </a:spcBef>
              <a:buNone/>
            </a:pPr>
            <a:r>
              <a:rPr lang="zh-CN" altLang="en-US" b="1" dirty="0">
                <a:cs typeface="+mn-ea"/>
                <a:sym typeface="+mn-lt"/>
              </a:rPr>
              <a:t>一、防震保护技术</a:t>
            </a:r>
          </a:p>
          <a:p>
            <a:pPr>
              <a:lnSpc>
                <a:spcPct val="90000"/>
              </a:lnSpc>
              <a:buFont typeface="Wingdings" panose="05000000000000000000" pitchFamily="2" charset="2"/>
              <a:buNone/>
            </a:pPr>
            <a:endParaRPr lang="zh-CN" altLang="en-US" sz="2000" dirty="0">
              <a:cs typeface="+mn-ea"/>
              <a:sym typeface="+mn-lt"/>
            </a:endParaRPr>
          </a:p>
        </p:txBody>
      </p:sp>
      <p:sp>
        <p:nvSpPr>
          <p:cNvPr id="7" name="文本框 6">
            <a:extLst>
              <a:ext uri="{FF2B5EF4-FFF2-40B4-BE49-F238E27FC236}">
                <a16:creationId xmlns:a16="http://schemas.microsoft.com/office/drawing/2014/main" id="{59208320-22A4-23A7-4D61-C840B422F728}"/>
              </a:ext>
            </a:extLst>
          </p:cNvPr>
          <p:cNvSpPr txBox="1"/>
          <p:nvPr/>
        </p:nvSpPr>
        <p:spPr>
          <a:xfrm>
            <a:off x="5909840" y="2402549"/>
            <a:ext cx="5286737" cy="2677656"/>
          </a:xfrm>
          <a:prstGeom prst="rect">
            <a:avLst/>
          </a:prstGeom>
          <a:noFill/>
        </p:spPr>
        <p:txBody>
          <a:bodyPr wrap="square">
            <a:spAutoFit/>
          </a:bodyPr>
          <a:lstStyle/>
          <a:p>
            <a:pPr>
              <a:lnSpc>
                <a:spcPct val="150000"/>
              </a:lnSpc>
            </a:pPr>
            <a:r>
              <a:rPr lang="zh-CN" altLang="en-US" sz="1600" dirty="0">
                <a:cs typeface="+mn-ea"/>
                <a:sym typeface="+mn-lt"/>
              </a:rPr>
              <a:t>防震包装又称缓冲包装，在各种包装方法中占有重要的地位。产品从生产出来到开始使用要经过一系列的运输、保管、堆码和装卸过程，置于一定的环境之中。在任何环境中都会有力作用在产品之上，并使产品发生机械性损坏。为了防止产品遭受损坏，就要设法减小外力的影响，所谓防震包装就是指为减缓内装物受到冲击和振动，保护其免受损坏所采取的一定防护措施的包装。 </a:t>
            </a:r>
          </a:p>
        </p:txBody>
      </p:sp>
      <p:pic>
        <p:nvPicPr>
          <p:cNvPr id="8" name="图片 7">
            <a:extLst>
              <a:ext uri="{FF2B5EF4-FFF2-40B4-BE49-F238E27FC236}">
                <a16:creationId xmlns:a16="http://schemas.microsoft.com/office/drawing/2014/main" id="{C2E0AF96-8F24-AD7F-7157-F8DE2E427DB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95423" y="1377788"/>
            <a:ext cx="4266236" cy="426623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6563">
                                            <p:txEl>
                                              <p:pRg st="0" end="0"/>
                                            </p:txEl>
                                          </p:spTgt>
                                        </p:tgtEl>
                                        <p:attrNameLst>
                                          <p:attrName>style.visibility</p:attrName>
                                        </p:attrNameLst>
                                      </p:cBhvr>
                                      <p:to>
                                        <p:strVal val="visible"/>
                                      </p:to>
                                    </p:set>
                                    <p:animEffect transition="in" filter="barn(inVertical)">
                                      <p:cBhvr>
                                        <p:cTn id="12" dur="500"/>
                                        <p:tgtEl>
                                          <p:spTgt spid="66563">
                                            <p:txEl>
                                              <p:pRg st="0" end="0"/>
                                            </p:txEl>
                                          </p:spTgt>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par>
                                <p:cTn id="16" presetID="16" presetClass="entr" presetSubtype="21"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3" grpId="0" build="p"/>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a:extLst>
              <a:ext uri="{FF2B5EF4-FFF2-40B4-BE49-F238E27FC236}">
                <a16:creationId xmlns:a16="http://schemas.microsoft.com/office/drawing/2014/main" id="{E8EAC945-AF13-B4FE-A316-F48A93709851}"/>
              </a:ext>
            </a:extLst>
          </p:cNvPr>
          <p:cNvGrpSpPr/>
          <p:nvPr/>
        </p:nvGrpSpPr>
        <p:grpSpPr>
          <a:xfrm>
            <a:off x="-7844" y="0"/>
            <a:ext cx="12192000" cy="6858000"/>
            <a:chOff x="0" y="0"/>
            <a:chExt cx="12192000" cy="6858000"/>
          </a:xfrm>
        </p:grpSpPr>
        <p:pic>
          <p:nvPicPr>
            <p:cNvPr id="4" name="图片 3">
              <a:extLst>
                <a:ext uri="{FF2B5EF4-FFF2-40B4-BE49-F238E27FC236}">
                  <a16:creationId xmlns:a16="http://schemas.microsoft.com/office/drawing/2014/main" id="{74E73676-0B40-4869-A7CD-1120E89C729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5" name="矩形 4">
              <a:extLst>
                <a:ext uri="{FF2B5EF4-FFF2-40B4-BE49-F238E27FC236}">
                  <a16:creationId xmlns:a16="http://schemas.microsoft.com/office/drawing/2014/main" id="{CA228226-DFE7-FD23-8568-99FA395AA144}"/>
                </a:ext>
              </a:extLst>
            </p:cNvPr>
            <p:cNvSpPr/>
            <p:nvPr/>
          </p:nvSpPr>
          <p:spPr>
            <a:xfrm>
              <a:off x="162047" y="167834"/>
              <a:ext cx="11829326" cy="6522334"/>
            </a:xfrm>
            <a:prstGeom prst="rect">
              <a:avLst/>
            </a:prstGeom>
            <a:solidFill>
              <a:schemeClr val="bg1"/>
            </a:solidFill>
            <a:ln>
              <a:noFill/>
            </a:ln>
            <a:effectLst>
              <a:outerShdw blurRad="63500" sx="102000" sy="102000" algn="ctr" rotWithShape="0">
                <a:prstClr val="black">
                  <a:alpha val="1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sp>
        <p:nvSpPr>
          <p:cNvPr id="68611" name="Rectangle 3">
            <a:extLst>
              <a:ext uri="{FF2B5EF4-FFF2-40B4-BE49-F238E27FC236}">
                <a16:creationId xmlns:a16="http://schemas.microsoft.com/office/drawing/2014/main" id="{84485E56-E100-43D1-A6AC-BE87942969FB}"/>
              </a:ext>
            </a:extLst>
          </p:cNvPr>
          <p:cNvSpPr>
            <a:spLocks noGrp="1" noChangeArrowheads="1"/>
          </p:cNvSpPr>
          <p:nvPr>
            <p:ph type="body" idx="4294967295"/>
          </p:nvPr>
        </p:nvSpPr>
        <p:spPr>
          <a:xfrm>
            <a:off x="5308144" y="1070725"/>
            <a:ext cx="4391025" cy="475791"/>
          </a:xfrm>
        </p:spPr>
        <p:txBody>
          <a:bodyPr>
            <a:normAutofit/>
          </a:bodyPr>
          <a:lstStyle/>
          <a:p>
            <a:pPr marL="0">
              <a:buFont typeface="Wingdings" panose="05000000000000000000" pitchFamily="2" charset="2"/>
              <a:buNone/>
            </a:pPr>
            <a:r>
              <a:rPr lang="zh-CN" altLang="en-US" sz="1800" b="1" dirty="0">
                <a:cs typeface="+mn-ea"/>
                <a:sym typeface="+mn-lt"/>
              </a:rPr>
              <a:t>全面防震方法</a:t>
            </a:r>
          </a:p>
          <a:p>
            <a:endParaRPr lang="en-US" altLang="zh-CN" sz="2000" dirty="0">
              <a:cs typeface="+mn-ea"/>
              <a:sym typeface="+mn-lt"/>
            </a:endParaRPr>
          </a:p>
        </p:txBody>
      </p:sp>
      <p:grpSp>
        <p:nvGrpSpPr>
          <p:cNvPr id="6" name="组合 5">
            <a:extLst>
              <a:ext uri="{FF2B5EF4-FFF2-40B4-BE49-F238E27FC236}">
                <a16:creationId xmlns:a16="http://schemas.microsoft.com/office/drawing/2014/main" id="{91B56CFD-9400-AF95-B725-7CB111C8170B}"/>
              </a:ext>
            </a:extLst>
          </p:cNvPr>
          <p:cNvGrpSpPr/>
          <p:nvPr/>
        </p:nvGrpSpPr>
        <p:grpSpPr>
          <a:xfrm>
            <a:off x="1446844" y="1868328"/>
            <a:ext cx="9572254" cy="4025010"/>
            <a:chOff x="1665281" y="1923465"/>
            <a:chExt cx="9572254" cy="4025010"/>
          </a:xfrm>
        </p:grpSpPr>
        <p:sp>
          <p:nvSpPr>
            <p:cNvPr id="7" name="Freeform 10">
              <a:extLst>
                <a:ext uri="{FF2B5EF4-FFF2-40B4-BE49-F238E27FC236}">
                  <a16:creationId xmlns:a16="http://schemas.microsoft.com/office/drawing/2014/main" id="{F5A9455B-64B3-74F5-92C1-AAD9A7172278}"/>
                </a:ext>
              </a:extLst>
            </p:cNvPr>
            <p:cNvSpPr/>
            <p:nvPr/>
          </p:nvSpPr>
          <p:spPr bwMode="auto">
            <a:xfrm>
              <a:off x="1717175" y="1923465"/>
              <a:ext cx="842853" cy="1402802"/>
            </a:xfrm>
            <a:custGeom>
              <a:avLst/>
              <a:gdLst>
                <a:gd name="T0" fmla="*/ 1191 w 1191"/>
                <a:gd name="T1" fmla="*/ 2372 h 2372"/>
                <a:gd name="T2" fmla="*/ 0 w 1191"/>
                <a:gd name="T3" fmla="*/ 2372 h 2372"/>
                <a:gd name="T4" fmla="*/ 0 w 1191"/>
                <a:gd name="T5" fmla="*/ 0 h 2372"/>
              </a:gdLst>
              <a:ahLst/>
              <a:cxnLst>
                <a:cxn ang="0">
                  <a:pos x="T0" y="T1"/>
                </a:cxn>
                <a:cxn ang="0">
                  <a:pos x="T2" y="T3"/>
                </a:cxn>
                <a:cxn ang="0">
                  <a:pos x="T4" y="T5"/>
                </a:cxn>
              </a:cxnLst>
              <a:rect l="0" t="0" r="r" b="b"/>
              <a:pathLst>
                <a:path w="1191" h="2372">
                  <a:moveTo>
                    <a:pt x="1191" y="2372"/>
                  </a:moveTo>
                  <a:lnTo>
                    <a:pt x="0" y="2372"/>
                  </a:lnTo>
                  <a:lnTo>
                    <a:pt x="0" y="0"/>
                  </a:lnTo>
                </a:path>
              </a:pathLst>
            </a:custGeom>
            <a:noFill/>
            <a:ln w="12700" cap="flat">
              <a:solidFill>
                <a:srgbClr val="4D4D4D">
                  <a:lumMod val="60000"/>
                  <a:lumOff val="40000"/>
                </a:srgbClr>
              </a:solidFill>
              <a:prstDash val="dash"/>
              <a:miter lim="800000"/>
              <a:headEnd type="oval" w="med" len="med"/>
              <a:tailEnd type="oval" w="med" len="med"/>
            </a:ln>
            <a:extLst>
              <a:ext uri="{909E8E84-426E-40DD-AFC4-6F175D3DCCD1}">
                <a14:hiddenFill xmlns:a14="http://schemas.microsoft.com/office/drawing/2010/main">
                  <a:solidFill>
                    <a:srgbClr val="FFFFFF"/>
                  </a:solidFill>
                </a14:hiddenFill>
              </a:ext>
            </a:extLst>
          </p:spPr>
          <p:txBody>
            <a:bodyPr vert="horz" wrap="square" lIns="91428" tIns="45714" rIns="91428" bIns="45714" numCol="1" anchor="t" anchorCtr="0" compatLnSpc="1"/>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0" cap="none" spc="0" normalizeH="0" baseline="0" noProof="0">
                <a:ln>
                  <a:noFill/>
                </a:ln>
                <a:solidFill>
                  <a:srgbClr val="4D4D4D"/>
                </a:solidFill>
                <a:effectLst/>
                <a:uLnTx/>
                <a:uFillTx/>
                <a:cs typeface="+mn-ea"/>
                <a:sym typeface="+mn-lt"/>
              </a:endParaRPr>
            </a:p>
          </p:txBody>
        </p:sp>
        <p:sp>
          <p:nvSpPr>
            <p:cNvPr id="8" name="Freeform 11">
              <a:extLst>
                <a:ext uri="{FF2B5EF4-FFF2-40B4-BE49-F238E27FC236}">
                  <a16:creationId xmlns:a16="http://schemas.microsoft.com/office/drawing/2014/main" id="{678993EC-8065-73FC-1FBB-F0F4C9FC68CB}"/>
                </a:ext>
              </a:extLst>
            </p:cNvPr>
            <p:cNvSpPr/>
            <p:nvPr/>
          </p:nvSpPr>
          <p:spPr bwMode="auto">
            <a:xfrm>
              <a:off x="5410807" y="1923465"/>
              <a:ext cx="493649" cy="1402802"/>
            </a:xfrm>
            <a:custGeom>
              <a:avLst/>
              <a:gdLst>
                <a:gd name="T0" fmla="*/ 697 w 697"/>
                <a:gd name="T1" fmla="*/ 2372 h 2372"/>
                <a:gd name="T2" fmla="*/ 0 w 697"/>
                <a:gd name="T3" fmla="*/ 2372 h 2372"/>
                <a:gd name="T4" fmla="*/ 0 w 697"/>
                <a:gd name="T5" fmla="*/ 0 h 2372"/>
              </a:gdLst>
              <a:ahLst/>
              <a:cxnLst>
                <a:cxn ang="0">
                  <a:pos x="T0" y="T1"/>
                </a:cxn>
                <a:cxn ang="0">
                  <a:pos x="T2" y="T3"/>
                </a:cxn>
                <a:cxn ang="0">
                  <a:pos x="T4" y="T5"/>
                </a:cxn>
              </a:cxnLst>
              <a:rect l="0" t="0" r="r" b="b"/>
              <a:pathLst>
                <a:path w="697" h="2372">
                  <a:moveTo>
                    <a:pt x="697" y="2372"/>
                  </a:moveTo>
                  <a:lnTo>
                    <a:pt x="0" y="2372"/>
                  </a:lnTo>
                  <a:lnTo>
                    <a:pt x="0" y="0"/>
                  </a:lnTo>
                </a:path>
              </a:pathLst>
            </a:custGeom>
            <a:noFill/>
            <a:ln w="9525" cap="flat">
              <a:solidFill>
                <a:srgbClr val="4D4D4D">
                  <a:lumMod val="60000"/>
                  <a:lumOff val="40000"/>
                </a:srgbClr>
              </a:solidFill>
              <a:prstDash val="dash"/>
              <a:miter lim="800000"/>
              <a:headEnd type="oval" w="med" len="med"/>
              <a:tailEnd type="oval" w="med" len="med"/>
            </a:ln>
            <a:extLst>
              <a:ext uri="{909E8E84-426E-40DD-AFC4-6F175D3DCCD1}">
                <a14:hiddenFill xmlns:a14="http://schemas.microsoft.com/office/drawing/2010/main">
                  <a:solidFill>
                    <a:srgbClr val="FFFFFF"/>
                  </a:solidFill>
                </a14:hiddenFill>
              </a:ext>
            </a:extLst>
          </p:spPr>
          <p:txBody>
            <a:bodyPr vert="horz" wrap="square" lIns="91428" tIns="45714" rIns="91428" bIns="45714" numCol="1" anchor="t" anchorCtr="0" compatLnSpc="1"/>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0" cap="none" spc="0" normalizeH="0" baseline="0" noProof="0">
                <a:ln>
                  <a:noFill/>
                </a:ln>
                <a:solidFill>
                  <a:srgbClr val="4D4D4D"/>
                </a:solidFill>
                <a:effectLst/>
                <a:uLnTx/>
                <a:uFillTx/>
                <a:cs typeface="+mn-ea"/>
                <a:sym typeface="+mn-lt"/>
              </a:endParaRPr>
            </a:p>
          </p:txBody>
        </p:sp>
        <p:sp>
          <p:nvSpPr>
            <p:cNvPr id="9" name="Freeform 12">
              <a:extLst>
                <a:ext uri="{FF2B5EF4-FFF2-40B4-BE49-F238E27FC236}">
                  <a16:creationId xmlns:a16="http://schemas.microsoft.com/office/drawing/2014/main" id="{A6CEC1C8-7C00-9CAE-A588-84C403421A72}"/>
                </a:ext>
              </a:extLst>
            </p:cNvPr>
            <p:cNvSpPr/>
            <p:nvPr/>
          </p:nvSpPr>
          <p:spPr bwMode="auto">
            <a:xfrm>
              <a:off x="8729837" y="1923465"/>
              <a:ext cx="523807" cy="1402802"/>
            </a:xfrm>
            <a:custGeom>
              <a:avLst/>
              <a:gdLst>
                <a:gd name="T0" fmla="*/ 741 w 741"/>
                <a:gd name="T1" fmla="*/ 2372 h 2372"/>
                <a:gd name="T2" fmla="*/ 0 w 741"/>
                <a:gd name="T3" fmla="*/ 2372 h 2372"/>
                <a:gd name="T4" fmla="*/ 0 w 741"/>
                <a:gd name="T5" fmla="*/ 0 h 2372"/>
              </a:gdLst>
              <a:ahLst/>
              <a:cxnLst>
                <a:cxn ang="0">
                  <a:pos x="T0" y="T1"/>
                </a:cxn>
                <a:cxn ang="0">
                  <a:pos x="T2" y="T3"/>
                </a:cxn>
                <a:cxn ang="0">
                  <a:pos x="T4" y="T5"/>
                </a:cxn>
              </a:cxnLst>
              <a:rect l="0" t="0" r="r" b="b"/>
              <a:pathLst>
                <a:path w="741" h="2372">
                  <a:moveTo>
                    <a:pt x="741" y="2372"/>
                  </a:moveTo>
                  <a:lnTo>
                    <a:pt x="0" y="2372"/>
                  </a:lnTo>
                  <a:lnTo>
                    <a:pt x="0" y="0"/>
                  </a:lnTo>
                </a:path>
              </a:pathLst>
            </a:custGeom>
            <a:noFill/>
            <a:ln w="9525" cap="flat">
              <a:solidFill>
                <a:srgbClr val="4D4D4D">
                  <a:lumMod val="60000"/>
                  <a:lumOff val="40000"/>
                </a:srgbClr>
              </a:solidFill>
              <a:prstDash val="dash"/>
              <a:miter lim="800000"/>
              <a:headEnd type="oval" w="med" len="med"/>
              <a:tailEnd type="oval" w="med" len="med"/>
            </a:ln>
            <a:extLst>
              <a:ext uri="{909E8E84-426E-40DD-AFC4-6F175D3DCCD1}">
                <a14:hiddenFill xmlns:a14="http://schemas.microsoft.com/office/drawing/2010/main">
                  <a:solidFill>
                    <a:srgbClr val="FFFFFF"/>
                  </a:solidFill>
                </a14:hiddenFill>
              </a:ext>
            </a:extLst>
          </p:spPr>
          <p:txBody>
            <a:bodyPr vert="horz" wrap="square" lIns="91428" tIns="45714" rIns="91428" bIns="45714" numCol="1" anchor="t" anchorCtr="0" compatLnSpc="1"/>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0" cap="none" spc="0" normalizeH="0" baseline="0" noProof="0">
                <a:ln>
                  <a:noFill/>
                </a:ln>
                <a:solidFill>
                  <a:srgbClr val="4D4D4D"/>
                </a:solidFill>
                <a:effectLst/>
                <a:uLnTx/>
                <a:uFillTx/>
                <a:cs typeface="+mn-ea"/>
                <a:sym typeface="+mn-lt"/>
              </a:endParaRPr>
            </a:p>
          </p:txBody>
        </p:sp>
        <p:sp>
          <p:nvSpPr>
            <p:cNvPr id="10" name="Freeform 13">
              <a:extLst>
                <a:ext uri="{FF2B5EF4-FFF2-40B4-BE49-F238E27FC236}">
                  <a16:creationId xmlns:a16="http://schemas.microsoft.com/office/drawing/2014/main" id="{F530EF58-97BE-318A-33A8-1F0B77A8FD53}"/>
                </a:ext>
              </a:extLst>
            </p:cNvPr>
            <p:cNvSpPr/>
            <p:nvPr/>
          </p:nvSpPr>
          <p:spPr bwMode="auto">
            <a:xfrm>
              <a:off x="3688593" y="4296102"/>
              <a:ext cx="599997" cy="1652373"/>
            </a:xfrm>
            <a:custGeom>
              <a:avLst/>
              <a:gdLst>
                <a:gd name="T0" fmla="*/ 847 w 847"/>
                <a:gd name="T1" fmla="*/ 0 h 2329"/>
                <a:gd name="T2" fmla="*/ 0 w 847"/>
                <a:gd name="T3" fmla="*/ 0 h 2329"/>
                <a:gd name="T4" fmla="*/ 0 w 847"/>
                <a:gd name="T5" fmla="*/ 2329 h 2329"/>
              </a:gdLst>
              <a:ahLst/>
              <a:cxnLst>
                <a:cxn ang="0">
                  <a:pos x="T0" y="T1"/>
                </a:cxn>
                <a:cxn ang="0">
                  <a:pos x="T2" y="T3"/>
                </a:cxn>
                <a:cxn ang="0">
                  <a:pos x="T4" y="T5"/>
                </a:cxn>
              </a:cxnLst>
              <a:rect l="0" t="0" r="r" b="b"/>
              <a:pathLst>
                <a:path w="847" h="2329">
                  <a:moveTo>
                    <a:pt x="847" y="0"/>
                  </a:moveTo>
                  <a:lnTo>
                    <a:pt x="0" y="0"/>
                  </a:lnTo>
                  <a:lnTo>
                    <a:pt x="0" y="2329"/>
                  </a:lnTo>
                </a:path>
              </a:pathLst>
            </a:custGeom>
            <a:noFill/>
            <a:ln w="9525" cap="flat">
              <a:solidFill>
                <a:srgbClr val="4D4D4D">
                  <a:lumMod val="60000"/>
                  <a:lumOff val="40000"/>
                </a:srgbClr>
              </a:solidFill>
              <a:prstDash val="dash"/>
              <a:miter lim="800000"/>
              <a:headEnd type="oval" w="med" len="med"/>
              <a:tailEnd type="oval" w="med" len="med"/>
            </a:ln>
            <a:extLst>
              <a:ext uri="{909E8E84-426E-40DD-AFC4-6F175D3DCCD1}">
                <a14:hiddenFill xmlns:a14="http://schemas.microsoft.com/office/drawing/2010/main">
                  <a:solidFill>
                    <a:srgbClr val="FFFFFF"/>
                  </a:solidFill>
                </a14:hiddenFill>
              </a:ext>
            </a:extLst>
          </p:spPr>
          <p:txBody>
            <a:bodyPr vert="horz" wrap="square" lIns="91428" tIns="45714" rIns="91428" bIns="45714" numCol="1" anchor="t" anchorCtr="0" compatLnSpc="1"/>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0" cap="none" spc="0" normalizeH="0" baseline="0" noProof="0">
                <a:ln>
                  <a:noFill/>
                </a:ln>
                <a:solidFill>
                  <a:srgbClr val="4D4D4D"/>
                </a:solidFill>
                <a:effectLst/>
                <a:uLnTx/>
                <a:uFillTx/>
                <a:cs typeface="+mn-ea"/>
                <a:sym typeface="+mn-lt"/>
              </a:endParaRPr>
            </a:p>
          </p:txBody>
        </p:sp>
        <p:sp>
          <p:nvSpPr>
            <p:cNvPr id="11" name="Freeform 14">
              <a:extLst>
                <a:ext uri="{FF2B5EF4-FFF2-40B4-BE49-F238E27FC236}">
                  <a16:creationId xmlns:a16="http://schemas.microsoft.com/office/drawing/2014/main" id="{1A954061-9207-3D4F-FC82-E3CCD6BD6864}"/>
                </a:ext>
              </a:extLst>
            </p:cNvPr>
            <p:cNvSpPr/>
            <p:nvPr/>
          </p:nvSpPr>
          <p:spPr bwMode="auto">
            <a:xfrm>
              <a:off x="7145718" y="4296102"/>
              <a:ext cx="455554" cy="1652373"/>
            </a:xfrm>
            <a:custGeom>
              <a:avLst/>
              <a:gdLst>
                <a:gd name="T0" fmla="*/ 644 w 644"/>
                <a:gd name="T1" fmla="*/ 0 h 2329"/>
                <a:gd name="T2" fmla="*/ 0 w 644"/>
                <a:gd name="T3" fmla="*/ 0 h 2329"/>
                <a:gd name="T4" fmla="*/ 0 w 644"/>
                <a:gd name="T5" fmla="*/ 2329 h 2329"/>
              </a:gdLst>
              <a:ahLst/>
              <a:cxnLst>
                <a:cxn ang="0">
                  <a:pos x="T0" y="T1"/>
                </a:cxn>
                <a:cxn ang="0">
                  <a:pos x="T2" y="T3"/>
                </a:cxn>
                <a:cxn ang="0">
                  <a:pos x="T4" y="T5"/>
                </a:cxn>
              </a:cxnLst>
              <a:rect l="0" t="0" r="r" b="b"/>
              <a:pathLst>
                <a:path w="644" h="2329">
                  <a:moveTo>
                    <a:pt x="644" y="0"/>
                  </a:moveTo>
                  <a:lnTo>
                    <a:pt x="0" y="0"/>
                  </a:lnTo>
                  <a:lnTo>
                    <a:pt x="0" y="2329"/>
                  </a:lnTo>
                </a:path>
              </a:pathLst>
            </a:custGeom>
            <a:noFill/>
            <a:ln w="9525" cap="flat">
              <a:solidFill>
                <a:srgbClr val="4D4D4D">
                  <a:lumMod val="60000"/>
                  <a:lumOff val="40000"/>
                </a:srgbClr>
              </a:solidFill>
              <a:prstDash val="dash"/>
              <a:miter lim="800000"/>
              <a:headEnd type="oval" w="med" len="med"/>
              <a:tailEnd type="oval" w="med" len="med"/>
            </a:ln>
            <a:extLst>
              <a:ext uri="{909E8E84-426E-40DD-AFC4-6F175D3DCCD1}">
                <a14:hiddenFill xmlns:a14="http://schemas.microsoft.com/office/drawing/2010/main">
                  <a:solidFill>
                    <a:srgbClr val="FFFFFF"/>
                  </a:solidFill>
                </a14:hiddenFill>
              </a:ext>
            </a:extLst>
          </p:spPr>
          <p:txBody>
            <a:bodyPr vert="horz" wrap="square" lIns="91428" tIns="45714" rIns="91428" bIns="45714" numCol="1" anchor="t" anchorCtr="0" compatLnSpc="1"/>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0" cap="none" spc="0" normalizeH="0" baseline="0" noProof="0">
                <a:ln>
                  <a:noFill/>
                </a:ln>
                <a:solidFill>
                  <a:srgbClr val="4D4D4D"/>
                </a:solidFill>
                <a:effectLst/>
                <a:uLnTx/>
                <a:uFillTx/>
                <a:cs typeface="+mn-ea"/>
                <a:sym typeface="+mn-lt"/>
              </a:endParaRPr>
            </a:p>
          </p:txBody>
        </p:sp>
        <p:sp>
          <p:nvSpPr>
            <p:cNvPr id="12" name="矩形 11">
              <a:extLst>
                <a:ext uri="{FF2B5EF4-FFF2-40B4-BE49-F238E27FC236}">
                  <a16:creationId xmlns:a16="http://schemas.microsoft.com/office/drawing/2014/main" id="{9CA18FBC-EEB7-96AF-C50E-23C314B722C5}"/>
                </a:ext>
              </a:extLst>
            </p:cNvPr>
            <p:cNvSpPr/>
            <p:nvPr/>
          </p:nvSpPr>
          <p:spPr>
            <a:xfrm>
              <a:off x="1747334" y="2108714"/>
              <a:ext cx="2148696" cy="338554"/>
            </a:xfrm>
            <a:prstGeom prst="rect">
              <a:avLst/>
            </a:prstGeom>
            <a:noFill/>
          </p:spPr>
          <p:txBody>
            <a:bodyPr wrap="square" rtlCol="0">
              <a:spAutoFit/>
            </a:bodyPr>
            <a:lstStyle/>
            <a:p>
              <a:pPr marL="0"/>
              <a:r>
                <a:rPr lang="zh-CN" altLang="en-US" sz="1600" dirty="0">
                  <a:cs typeface="+mn-ea"/>
                  <a:sym typeface="+mn-lt"/>
                </a:rPr>
                <a:t>压缩包装法 </a:t>
              </a:r>
            </a:p>
          </p:txBody>
        </p:sp>
        <p:grpSp>
          <p:nvGrpSpPr>
            <p:cNvPr id="13" name="组合 12">
              <a:extLst>
                <a:ext uri="{FF2B5EF4-FFF2-40B4-BE49-F238E27FC236}">
                  <a16:creationId xmlns:a16="http://schemas.microsoft.com/office/drawing/2014/main" id="{85601D8C-D8E6-9085-62BB-856F7BD25D8F}"/>
                </a:ext>
              </a:extLst>
            </p:cNvPr>
            <p:cNvGrpSpPr/>
            <p:nvPr/>
          </p:nvGrpSpPr>
          <p:grpSpPr>
            <a:xfrm>
              <a:off x="1665281" y="3130685"/>
              <a:ext cx="1900602" cy="1389570"/>
              <a:chOff x="1696511" y="2790392"/>
              <a:chExt cx="1900602" cy="1389570"/>
            </a:xfrm>
          </p:grpSpPr>
          <p:sp>
            <p:nvSpPr>
              <p:cNvPr id="30" name="Freeform 5">
                <a:extLst>
                  <a:ext uri="{FF2B5EF4-FFF2-40B4-BE49-F238E27FC236}">
                    <a16:creationId xmlns:a16="http://schemas.microsoft.com/office/drawing/2014/main" id="{66D88A4F-0FDE-C8F3-9B36-5BDC84C3286B}"/>
                  </a:ext>
                </a:extLst>
              </p:cNvPr>
              <p:cNvSpPr/>
              <p:nvPr/>
            </p:nvSpPr>
            <p:spPr bwMode="auto">
              <a:xfrm>
                <a:off x="1696511" y="2790392"/>
                <a:ext cx="1900602" cy="1389570"/>
              </a:xfrm>
              <a:custGeom>
                <a:avLst/>
                <a:gdLst>
                  <a:gd name="T0" fmla="*/ 1408 w 2454"/>
                  <a:gd name="T1" fmla="*/ 175 h 2140"/>
                  <a:gd name="T2" fmla="*/ 1887 w 2454"/>
                  <a:gd name="T3" fmla="*/ 1005 h 2140"/>
                  <a:gd name="T4" fmla="*/ 2364 w 2454"/>
                  <a:gd name="T5" fmla="*/ 1832 h 2140"/>
                  <a:gd name="T6" fmla="*/ 2189 w 2454"/>
                  <a:gd name="T7" fmla="*/ 2140 h 2140"/>
                  <a:gd name="T8" fmla="*/ 1231 w 2454"/>
                  <a:gd name="T9" fmla="*/ 2140 h 2140"/>
                  <a:gd name="T10" fmla="*/ 276 w 2454"/>
                  <a:gd name="T11" fmla="*/ 2140 h 2140"/>
                  <a:gd name="T12" fmla="*/ 97 w 2454"/>
                  <a:gd name="T13" fmla="*/ 1834 h 2140"/>
                  <a:gd name="T14" fmla="*/ 575 w 2454"/>
                  <a:gd name="T15" fmla="*/ 1005 h 2140"/>
                  <a:gd name="T16" fmla="*/ 1053 w 2454"/>
                  <a:gd name="T17" fmla="*/ 178 h 2140"/>
                  <a:gd name="T18" fmla="*/ 1408 w 2454"/>
                  <a:gd name="T19" fmla="*/ 175 h 2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54" h="2140">
                    <a:moveTo>
                      <a:pt x="1408" y="175"/>
                    </a:moveTo>
                    <a:lnTo>
                      <a:pt x="1887" y="1005"/>
                    </a:lnTo>
                    <a:cubicBezTo>
                      <a:pt x="2046" y="1280"/>
                      <a:pt x="2205" y="1556"/>
                      <a:pt x="2364" y="1832"/>
                    </a:cubicBezTo>
                    <a:cubicBezTo>
                      <a:pt x="2454" y="2028"/>
                      <a:pt x="2396" y="2132"/>
                      <a:pt x="2189" y="2140"/>
                    </a:cubicBezTo>
                    <a:lnTo>
                      <a:pt x="1231" y="2140"/>
                    </a:lnTo>
                    <a:cubicBezTo>
                      <a:pt x="913" y="2140"/>
                      <a:pt x="594" y="2140"/>
                      <a:pt x="276" y="2140"/>
                    </a:cubicBezTo>
                    <a:cubicBezTo>
                      <a:pt x="61" y="2119"/>
                      <a:pt x="0" y="2018"/>
                      <a:pt x="97" y="1834"/>
                    </a:cubicBezTo>
                    <a:lnTo>
                      <a:pt x="575" y="1005"/>
                    </a:lnTo>
                    <a:cubicBezTo>
                      <a:pt x="734" y="729"/>
                      <a:pt x="894" y="453"/>
                      <a:pt x="1053" y="178"/>
                    </a:cubicBezTo>
                    <a:cubicBezTo>
                      <a:pt x="1178" y="2"/>
                      <a:pt x="1297" y="0"/>
                      <a:pt x="1408" y="175"/>
                    </a:cubicBezTo>
                    <a:close/>
                  </a:path>
                </a:pathLst>
              </a:custGeom>
              <a:solidFill>
                <a:srgbClr val="DEA321"/>
              </a:solidFill>
              <a:ln w="38100" cap="flat">
                <a:solidFill>
                  <a:srgbClr val="FFFFFF"/>
                </a:solidFill>
                <a:prstDash val="solid"/>
                <a:miter lim="800000"/>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0" cap="none" spc="0" normalizeH="0" baseline="0" noProof="0">
                  <a:ln>
                    <a:noFill/>
                  </a:ln>
                  <a:solidFill>
                    <a:srgbClr val="54A0D8"/>
                  </a:solidFill>
                  <a:effectLst/>
                  <a:uLnTx/>
                  <a:uFillTx/>
                  <a:cs typeface="+mn-ea"/>
                  <a:sym typeface="+mn-lt"/>
                </a:endParaRPr>
              </a:p>
            </p:txBody>
          </p:sp>
          <p:sp>
            <p:nvSpPr>
              <p:cNvPr id="31" name="文本框 11">
                <a:extLst>
                  <a:ext uri="{FF2B5EF4-FFF2-40B4-BE49-F238E27FC236}">
                    <a16:creationId xmlns:a16="http://schemas.microsoft.com/office/drawing/2014/main" id="{F374A9E3-EE57-6D78-D5F6-3691ECB199F0}"/>
                  </a:ext>
                </a:extLst>
              </p:cNvPr>
              <p:cNvSpPr txBox="1"/>
              <p:nvPr/>
            </p:nvSpPr>
            <p:spPr>
              <a:xfrm>
                <a:off x="2288736" y="3249645"/>
                <a:ext cx="845103" cy="769441"/>
              </a:xfrm>
              <a:prstGeom prst="rect">
                <a:avLst/>
              </a:prstGeom>
              <a:noFill/>
            </p:spPr>
            <p:txBody>
              <a:bodyPr wrap="none" rtlCol="0">
                <a:spAutoFit/>
              </a:bodyP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zh-CN" sz="4400" b="0" i="0" u="none" strike="noStrike" kern="0" cap="none" spc="0" normalizeH="0" baseline="0" noProof="0" dirty="0">
                    <a:ln>
                      <a:noFill/>
                    </a:ln>
                    <a:solidFill>
                      <a:srgbClr val="FFFFFF"/>
                    </a:solidFill>
                    <a:effectLst/>
                    <a:uLnTx/>
                    <a:uFillTx/>
                    <a:cs typeface="+mn-ea"/>
                    <a:sym typeface="+mn-lt"/>
                  </a:rPr>
                  <a:t>01</a:t>
                </a:r>
                <a:endParaRPr kumimoji="0" lang="zh-CN" altLang="en-US" sz="4400" b="0" i="0" u="none" strike="noStrike" kern="0" cap="none" spc="0" normalizeH="0" baseline="0" noProof="0" dirty="0">
                  <a:ln>
                    <a:noFill/>
                  </a:ln>
                  <a:solidFill>
                    <a:srgbClr val="FFFFFF"/>
                  </a:solidFill>
                  <a:effectLst/>
                  <a:uLnTx/>
                  <a:uFillTx/>
                  <a:cs typeface="+mn-ea"/>
                  <a:sym typeface="+mn-lt"/>
                </a:endParaRPr>
              </a:p>
            </p:txBody>
          </p:sp>
        </p:grpSp>
        <p:grpSp>
          <p:nvGrpSpPr>
            <p:cNvPr id="14" name="组合 13">
              <a:extLst>
                <a:ext uri="{FF2B5EF4-FFF2-40B4-BE49-F238E27FC236}">
                  <a16:creationId xmlns:a16="http://schemas.microsoft.com/office/drawing/2014/main" id="{136A947A-5CC7-6AF0-17D2-E2ABD30B04CF}"/>
                </a:ext>
              </a:extLst>
            </p:cNvPr>
            <p:cNvGrpSpPr/>
            <p:nvPr/>
          </p:nvGrpSpPr>
          <p:grpSpPr>
            <a:xfrm>
              <a:off x="3333526" y="3073543"/>
              <a:ext cx="1900602" cy="1389570"/>
              <a:chOff x="3364756" y="2733250"/>
              <a:chExt cx="1900602" cy="1389570"/>
            </a:xfrm>
          </p:grpSpPr>
          <p:sp>
            <p:nvSpPr>
              <p:cNvPr id="28" name="Freeform 8">
                <a:extLst>
                  <a:ext uri="{FF2B5EF4-FFF2-40B4-BE49-F238E27FC236}">
                    <a16:creationId xmlns:a16="http://schemas.microsoft.com/office/drawing/2014/main" id="{8FB9BB69-B800-E104-7FC2-2B1E558DCEA1}"/>
                  </a:ext>
                </a:extLst>
              </p:cNvPr>
              <p:cNvSpPr/>
              <p:nvPr/>
            </p:nvSpPr>
            <p:spPr bwMode="auto">
              <a:xfrm>
                <a:off x="3364756" y="2733250"/>
                <a:ext cx="1900602" cy="1389570"/>
              </a:xfrm>
              <a:custGeom>
                <a:avLst/>
                <a:gdLst>
                  <a:gd name="T0" fmla="*/ 1408 w 2454"/>
                  <a:gd name="T1" fmla="*/ 1966 h 2141"/>
                  <a:gd name="T2" fmla="*/ 1887 w 2454"/>
                  <a:gd name="T3" fmla="*/ 1136 h 2141"/>
                  <a:gd name="T4" fmla="*/ 2365 w 2454"/>
                  <a:gd name="T5" fmla="*/ 309 h 2141"/>
                  <a:gd name="T6" fmla="*/ 2189 w 2454"/>
                  <a:gd name="T7" fmla="*/ 0 h 2141"/>
                  <a:gd name="T8" fmla="*/ 1231 w 2454"/>
                  <a:gd name="T9" fmla="*/ 0 h 2141"/>
                  <a:gd name="T10" fmla="*/ 276 w 2454"/>
                  <a:gd name="T11" fmla="*/ 0 h 2141"/>
                  <a:gd name="T12" fmla="*/ 97 w 2454"/>
                  <a:gd name="T13" fmla="*/ 307 h 2141"/>
                  <a:gd name="T14" fmla="*/ 576 w 2454"/>
                  <a:gd name="T15" fmla="*/ 1136 h 2141"/>
                  <a:gd name="T16" fmla="*/ 1053 w 2454"/>
                  <a:gd name="T17" fmla="*/ 1963 h 2141"/>
                  <a:gd name="T18" fmla="*/ 1408 w 2454"/>
                  <a:gd name="T19" fmla="*/ 1966 h 2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54" h="2141">
                    <a:moveTo>
                      <a:pt x="1408" y="1966"/>
                    </a:moveTo>
                    <a:lnTo>
                      <a:pt x="1887" y="1136"/>
                    </a:lnTo>
                    <a:cubicBezTo>
                      <a:pt x="2046" y="861"/>
                      <a:pt x="2205" y="585"/>
                      <a:pt x="2365" y="309"/>
                    </a:cubicBezTo>
                    <a:cubicBezTo>
                      <a:pt x="2454" y="113"/>
                      <a:pt x="2396" y="9"/>
                      <a:pt x="2189" y="0"/>
                    </a:cubicBezTo>
                    <a:lnTo>
                      <a:pt x="1231" y="0"/>
                    </a:lnTo>
                    <a:cubicBezTo>
                      <a:pt x="913" y="0"/>
                      <a:pt x="595" y="0"/>
                      <a:pt x="276" y="0"/>
                    </a:cubicBezTo>
                    <a:cubicBezTo>
                      <a:pt x="61" y="21"/>
                      <a:pt x="0" y="123"/>
                      <a:pt x="97" y="307"/>
                    </a:cubicBezTo>
                    <a:lnTo>
                      <a:pt x="576" y="1136"/>
                    </a:lnTo>
                    <a:cubicBezTo>
                      <a:pt x="735" y="1412"/>
                      <a:pt x="894" y="1688"/>
                      <a:pt x="1053" y="1963"/>
                    </a:cubicBezTo>
                    <a:cubicBezTo>
                      <a:pt x="1179" y="2139"/>
                      <a:pt x="1297" y="2141"/>
                      <a:pt x="1408" y="1966"/>
                    </a:cubicBezTo>
                    <a:close/>
                  </a:path>
                </a:pathLst>
              </a:custGeom>
              <a:solidFill>
                <a:srgbClr val="33B8FD"/>
              </a:solidFill>
              <a:ln w="38100" cap="flat">
                <a:solidFill>
                  <a:srgbClr val="FFFFFF"/>
                </a:solidFill>
                <a:prstDash val="solid"/>
                <a:miter lim="800000"/>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0" cap="none" spc="0" normalizeH="0" baseline="0" noProof="0" dirty="0">
                  <a:ln>
                    <a:noFill/>
                  </a:ln>
                  <a:solidFill>
                    <a:srgbClr val="54A0D8"/>
                  </a:solidFill>
                  <a:effectLst/>
                  <a:uLnTx/>
                  <a:uFillTx/>
                  <a:cs typeface="+mn-ea"/>
                  <a:sym typeface="+mn-lt"/>
                </a:endParaRPr>
              </a:p>
            </p:txBody>
          </p:sp>
          <p:sp>
            <p:nvSpPr>
              <p:cNvPr id="29" name="文本框 14">
                <a:extLst>
                  <a:ext uri="{FF2B5EF4-FFF2-40B4-BE49-F238E27FC236}">
                    <a16:creationId xmlns:a16="http://schemas.microsoft.com/office/drawing/2014/main" id="{D17E25E0-3CAE-AA5C-31F2-F0DE976F5ACF}"/>
                  </a:ext>
                </a:extLst>
              </p:cNvPr>
              <p:cNvSpPr txBox="1"/>
              <p:nvPr/>
            </p:nvSpPr>
            <p:spPr>
              <a:xfrm>
                <a:off x="3890110" y="2780159"/>
                <a:ext cx="845103" cy="769441"/>
              </a:xfrm>
              <a:prstGeom prst="rect">
                <a:avLst/>
              </a:prstGeom>
              <a:noFill/>
            </p:spPr>
            <p:txBody>
              <a:bodyPr wrap="none" rtlCol="0">
                <a:spAutoFit/>
              </a:bodyP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zh-CN" sz="4400" b="0" i="0" u="none" strike="noStrike" kern="0" cap="none" spc="0" normalizeH="0" baseline="0" noProof="0" dirty="0">
                    <a:ln>
                      <a:noFill/>
                    </a:ln>
                    <a:solidFill>
                      <a:srgbClr val="FFFFFF"/>
                    </a:solidFill>
                    <a:effectLst/>
                    <a:uLnTx/>
                    <a:uFillTx/>
                    <a:cs typeface="+mn-ea"/>
                    <a:sym typeface="+mn-lt"/>
                  </a:rPr>
                  <a:t>02</a:t>
                </a:r>
                <a:endParaRPr kumimoji="0" lang="zh-CN" altLang="en-US" sz="4400" b="0" i="0" u="none" strike="noStrike" kern="0" cap="none" spc="0" normalizeH="0" baseline="0" noProof="0" dirty="0">
                  <a:ln>
                    <a:noFill/>
                  </a:ln>
                  <a:solidFill>
                    <a:srgbClr val="FFFFFF"/>
                  </a:solidFill>
                  <a:effectLst/>
                  <a:uLnTx/>
                  <a:uFillTx/>
                  <a:cs typeface="+mn-ea"/>
                  <a:sym typeface="+mn-lt"/>
                </a:endParaRPr>
              </a:p>
            </p:txBody>
          </p:sp>
        </p:grpSp>
        <p:grpSp>
          <p:nvGrpSpPr>
            <p:cNvPr id="15" name="组合 14">
              <a:extLst>
                <a:ext uri="{FF2B5EF4-FFF2-40B4-BE49-F238E27FC236}">
                  <a16:creationId xmlns:a16="http://schemas.microsoft.com/office/drawing/2014/main" id="{5CA65BAD-C8B5-37C5-C102-43191697888E}"/>
                </a:ext>
              </a:extLst>
            </p:cNvPr>
            <p:cNvGrpSpPr/>
            <p:nvPr/>
          </p:nvGrpSpPr>
          <p:grpSpPr>
            <a:xfrm>
              <a:off x="5001847" y="3130685"/>
              <a:ext cx="1898864" cy="1389570"/>
              <a:chOff x="5033077" y="2790392"/>
              <a:chExt cx="1898864" cy="1389570"/>
            </a:xfrm>
          </p:grpSpPr>
          <p:sp>
            <p:nvSpPr>
              <p:cNvPr id="26" name="Freeform 6">
                <a:extLst>
                  <a:ext uri="{FF2B5EF4-FFF2-40B4-BE49-F238E27FC236}">
                    <a16:creationId xmlns:a16="http://schemas.microsoft.com/office/drawing/2014/main" id="{1270E109-B4FD-940F-CBBB-F3E21E4A520D}"/>
                  </a:ext>
                </a:extLst>
              </p:cNvPr>
              <p:cNvSpPr/>
              <p:nvPr/>
            </p:nvSpPr>
            <p:spPr bwMode="auto">
              <a:xfrm>
                <a:off x="5033077" y="2790392"/>
                <a:ext cx="1898864" cy="1389570"/>
              </a:xfrm>
              <a:custGeom>
                <a:avLst/>
                <a:gdLst>
                  <a:gd name="T0" fmla="*/ 1407 w 2453"/>
                  <a:gd name="T1" fmla="*/ 175 h 2140"/>
                  <a:gd name="T2" fmla="*/ 1886 w 2453"/>
                  <a:gd name="T3" fmla="*/ 1005 h 2140"/>
                  <a:gd name="T4" fmla="*/ 2364 w 2453"/>
                  <a:gd name="T5" fmla="*/ 1832 h 2140"/>
                  <a:gd name="T6" fmla="*/ 2188 w 2453"/>
                  <a:gd name="T7" fmla="*/ 2140 h 2140"/>
                  <a:gd name="T8" fmla="*/ 1231 w 2453"/>
                  <a:gd name="T9" fmla="*/ 2140 h 2140"/>
                  <a:gd name="T10" fmla="*/ 276 w 2453"/>
                  <a:gd name="T11" fmla="*/ 2140 h 2140"/>
                  <a:gd name="T12" fmla="*/ 96 w 2453"/>
                  <a:gd name="T13" fmla="*/ 1834 h 2140"/>
                  <a:gd name="T14" fmla="*/ 575 w 2453"/>
                  <a:gd name="T15" fmla="*/ 1005 h 2140"/>
                  <a:gd name="T16" fmla="*/ 1052 w 2453"/>
                  <a:gd name="T17" fmla="*/ 178 h 2140"/>
                  <a:gd name="T18" fmla="*/ 1407 w 2453"/>
                  <a:gd name="T19" fmla="*/ 175 h 2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53" h="2140">
                    <a:moveTo>
                      <a:pt x="1407" y="175"/>
                    </a:moveTo>
                    <a:lnTo>
                      <a:pt x="1886" y="1005"/>
                    </a:lnTo>
                    <a:cubicBezTo>
                      <a:pt x="2045" y="1280"/>
                      <a:pt x="2205" y="1556"/>
                      <a:pt x="2364" y="1832"/>
                    </a:cubicBezTo>
                    <a:cubicBezTo>
                      <a:pt x="2453" y="2028"/>
                      <a:pt x="2396" y="2132"/>
                      <a:pt x="2188" y="2140"/>
                    </a:cubicBezTo>
                    <a:lnTo>
                      <a:pt x="1231" y="2140"/>
                    </a:lnTo>
                    <a:cubicBezTo>
                      <a:pt x="912" y="2140"/>
                      <a:pt x="594" y="2140"/>
                      <a:pt x="276" y="2140"/>
                    </a:cubicBezTo>
                    <a:cubicBezTo>
                      <a:pt x="61" y="2119"/>
                      <a:pt x="0" y="2018"/>
                      <a:pt x="96" y="1834"/>
                    </a:cubicBezTo>
                    <a:lnTo>
                      <a:pt x="575" y="1005"/>
                    </a:lnTo>
                    <a:cubicBezTo>
                      <a:pt x="734" y="729"/>
                      <a:pt x="893" y="453"/>
                      <a:pt x="1052" y="178"/>
                    </a:cubicBezTo>
                    <a:cubicBezTo>
                      <a:pt x="1178" y="2"/>
                      <a:pt x="1296" y="0"/>
                      <a:pt x="1407" y="175"/>
                    </a:cubicBezTo>
                    <a:close/>
                  </a:path>
                </a:pathLst>
              </a:custGeom>
              <a:solidFill>
                <a:srgbClr val="DEA321"/>
              </a:solidFill>
              <a:ln w="38100" cap="flat">
                <a:solidFill>
                  <a:srgbClr val="FFFFFF"/>
                </a:solidFill>
                <a:prstDash val="solid"/>
                <a:miter lim="800000"/>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0" cap="none" spc="0" normalizeH="0" baseline="0" noProof="0">
                  <a:ln>
                    <a:noFill/>
                  </a:ln>
                  <a:solidFill>
                    <a:srgbClr val="54A0D8"/>
                  </a:solidFill>
                  <a:effectLst/>
                  <a:uLnTx/>
                  <a:uFillTx/>
                  <a:cs typeface="+mn-ea"/>
                  <a:sym typeface="+mn-lt"/>
                </a:endParaRPr>
              </a:p>
            </p:txBody>
          </p:sp>
          <p:sp>
            <p:nvSpPr>
              <p:cNvPr id="27" name="文本框 17">
                <a:extLst>
                  <a:ext uri="{FF2B5EF4-FFF2-40B4-BE49-F238E27FC236}">
                    <a16:creationId xmlns:a16="http://schemas.microsoft.com/office/drawing/2014/main" id="{CC612AED-6A0E-AEEA-BE22-5428898B8F5E}"/>
                  </a:ext>
                </a:extLst>
              </p:cNvPr>
              <p:cNvSpPr txBox="1"/>
              <p:nvPr/>
            </p:nvSpPr>
            <p:spPr>
              <a:xfrm>
                <a:off x="5557547" y="3249645"/>
                <a:ext cx="845103" cy="769441"/>
              </a:xfrm>
              <a:prstGeom prst="rect">
                <a:avLst/>
              </a:prstGeom>
              <a:noFill/>
            </p:spPr>
            <p:txBody>
              <a:bodyPr wrap="none" rtlCol="0">
                <a:spAutoFit/>
              </a:bodyP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zh-CN" sz="4400" b="0" i="0" u="none" strike="noStrike" kern="0" cap="none" spc="0" normalizeH="0" baseline="0" noProof="0" dirty="0">
                    <a:ln>
                      <a:noFill/>
                    </a:ln>
                    <a:solidFill>
                      <a:srgbClr val="FFFFFF"/>
                    </a:solidFill>
                    <a:effectLst/>
                    <a:uLnTx/>
                    <a:uFillTx/>
                    <a:cs typeface="+mn-ea"/>
                    <a:sym typeface="+mn-lt"/>
                  </a:rPr>
                  <a:t>03</a:t>
                </a:r>
                <a:endParaRPr kumimoji="0" lang="zh-CN" altLang="en-US" sz="4400" b="0" i="0" u="none" strike="noStrike" kern="0" cap="none" spc="0" normalizeH="0" baseline="0" noProof="0" dirty="0">
                  <a:ln>
                    <a:noFill/>
                  </a:ln>
                  <a:solidFill>
                    <a:srgbClr val="FFFFFF"/>
                  </a:solidFill>
                  <a:effectLst/>
                  <a:uLnTx/>
                  <a:uFillTx/>
                  <a:cs typeface="+mn-ea"/>
                  <a:sym typeface="+mn-lt"/>
                </a:endParaRPr>
              </a:p>
            </p:txBody>
          </p:sp>
        </p:grpSp>
        <p:grpSp>
          <p:nvGrpSpPr>
            <p:cNvPr id="16" name="组合 15">
              <a:extLst>
                <a:ext uri="{FF2B5EF4-FFF2-40B4-BE49-F238E27FC236}">
                  <a16:creationId xmlns:a16="http://schemas.microsoft.com/office/drawing/2014/main" id="{29B43E54-850A-3241-E733-D9C01CB890B9}"/>
                </a:ext>
              </a:extLst>
            </p:cNvPr>
            <p:cNvGrpSpPr/>
            <p:nvPr/>
          </p:nvGrpSpPr>
          <p:grpSpPr>
            <a:xfrm>
              <a:off x="6670092" y="3073543"/>
              <a:ext cx="1898864" cy="1389570"/>
              <a:chOff x="6701322" y="2733250"/>
              <a:chExt cx="1898864" cy="1389570"/>
            </a:xfrm>
          </p:grpSpPr>
          <p:sp>
            <p:nvSpPr>
              <p:cNvPr id="24" name="Freeform 9">
                <a:extLst>
                  <a:ext uri="{FF2B5EF4-FFF2-40B4-BE49-F238E27FC236}">
                    <a16:creationId xmlns:a16="http://schemas.microsoft.com/office/drawing/2014/main" id="{2261D37F-A3E1-D949-2E02-D24D0AD66AC4}"/>
                  </a:ext>
                </a:extLst>
              </p:cNvPr>
              <p:cNvSpPr/>
              <p:nvPr/>
            </p:nvSpPr>
            <p:spPr bwMode="auto">
              <a:xfrm>
                <a:off x="6701322" y="2733250"/>
                <a:ext cx="1898864" cy="1389570"/>
              </a:xfrm>
              <a:custGeom>
                <a:avLst/>
                <a:gdLst>
                  <a:gd name="T0" fmla="*/ 1408 w 2453"/>
                  <a:gd name="T1" fmla="*/ 1966 h 2141"/>
                  <a:gd name="T2" fmla="*/ 1886 w 2453"/>
                  <a:gd name="T3" fmla="*/ 1136 h 2141"/>
                  <a:gd name="T4" fmla="*/ 2364 w 2453"/>
                  <a:gd name="T5" fmla="*/ 309 h 2141"/>
                  <a:gd name="T6" fmla="*/ 2188 w 2453"/>
                  <a:gd name="T7" fmla="*/ 0 h 2141"/>
                  <a:gd name="T8" fmla="*/ 1231 w 2453"/>
                  <a:gd name="T9" fmla="*/ 0 h 2141"/>
                  <a:gd name="T10" fmla="*/ 276 w 2453"/>
                  <a:gd name="T11" fmla="*/ 0 h 2141"/>
                  <a:gd name="T12" fmla="*/ 96 w 2453"/>
                  <a:gd name="T13" fmla="*/ 307 h 2141"/>
                  <a:gd name="T14" fmla="*/ 575 w 2453"/>
                  <a:gd name="T15" fmla="*/ 1136 h 2141"/>
                  <a:gd name="T16" fmla="*/ 1052 w 2453"/>
                  <a:gd name="T17" fmla="*/ 1963 h 2141"/>
                  <a:gd name="T18" fmla="*/ 1408 w 2453"/>
                  <a:gd name="T19" fmla="*/ 1966 h 2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53" h="2141">
                    <a:moveTo>
                      <a:pt x="1408" y="1966"/>
                    </a:moveTo>
                    <a:lnTo>
                      <a:pt x="1886" y="1136"/>
                    </a:lnTo>
                    <a:cubicBezTo>
                      <a:pt x="2046" y="861"/>
                      <a:pt x="2205" y="585"/>
                      <a:pt x="2364" y="309"/>
                    </a:cubicBezTo>
                    <a:cubicBezTo>
                      <a:pt x="2453" y="113"/>
                      <a:pt x="2396" y="9"/>
                      <a:pt x="2188" y="0"/>
                    </a:cubicBezTo>
                    <a:lnTo>
                      <a:pt x="1231" y="0"/>
                    </a:lnTo>
                    <a:cubicBezTo>
                      <a:pt x="912" y="0"/>
                      <a:pt x="594" y="0"/>
                      <a:pt x="276" y="0"/>
                    </a:cubicBezTo>
                    <a:cubicBezTo>
                      <a:pt x="61" y="21"/>
                      <a:pt x="0" y="123"/>
                      <a:pt x="96" y="307"/>
                    </a:cubicBezTo>
                    <a:lnTo>
                      <a:pt x="575" y="1136"/>
                    </a:lnTo>
                    <a:cubicBezTo>
                      <a:pt x="734" y="1412"/>
                      <a:pt x="893" y="1688"/>
                      <a:pt x="1052" y="1963"/>
                    </a:cubicBezTo>
                    <a:cubicBezTo>
                      <a:pt x="1178" y="2139"/>
                      <a:pt x="1297" y="2141"/>
                      <a:pt x="1408" y="1966"/>
                    </a:cubicBezTo>
                    <a:close/>
                  </a:path>
                </a:pathLst>
              </a:custGeom>
              <a:solidFill>
                <a:srgbClr val="33B8FD"/>
              </a:solidFill>
              <a:ln w="38100" cap="flat">
                <a:solidFill>
                  <a:srgbClr val="FFFFFF"/>
                </a:solidFill>
                <a:prstDash val="solid"/>
                <a:miter lim="800000"/>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0" cap="none" spc="0" normalizeH="0" baseline="0" noProof="0" dirty="0">
                  <a:ln>
                    <a:noFill/>
                  </a:ln>
                  <a:solidFill>
                    <a:srgbClr val="54A0D8"/>
                  </a:solidFill>
                  <a:effectLst/>
                  <a:uLnTx/>
                  <a:uFillTx/>
                  <a:cs typeface="+mn-ea"/>
                  <a:sym typeface="+mn-lt"/>
                </a:endParaRPr>
              </a:p>
            </p:txBody>
          </p:sp>
          <p:sp>
            <p:nvSpPr>
              <p:cNvPr id="25" name="文本框 20">
                <a:extLst>
                  <a:ext uri="{FF2B5EF4-FFF2-40B4-BE49-F238E27FC236}">
                    <a16:creationId xmlns:a16="http://schemas.microsoft.com/office/drawing/2014/main" id="{E6790DED-006F-7077-105E-D68C27559E1C}"/>
                  </a:ext>
                </a:extLst>
              </p:cNvPr>
              <p:cNvSpPr txBox="1"/>
              <p:nvPr/>
            </p:nvSpPr>
            <p:spPr>
              <a:xfrm>
                <a:off x="7232088" y="2780159"/>
                <a:ext cx="845103" cy="769441"/>
              </a:xfrm>
              <a:prstGeom prst="rect">
                <a:avLst/>
              </a:prstGeom>
              <a:noFill/>
            </p:spPr>
            <p:txBody>
              <a:bodyPr wrap="none" rtlCol="0">
                <a:spAutoFit/>
              </a:bodyP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zh-CN" sz="4400" b="0" i="0" u="none" strike="noStrike" kern="0" cap="none" spc="0" normalizeH="0" baseline="0" noProof="0" dirty="0">
                    <a:ln>
                      <a:noFill/>
                    </a:ln>
                    <a:solidFill>
                      <a:srgbClr val="FFFFFF"/>
                    </a:solidFill>
                    <a:effectLst/>
                    <a:uLnTx/>
                    <a:uFillTx/>
                    <a:cs typeface="+mn-ea"/>
                    <a:sym typeface="+mn-lt"/>
                  </a:rPr>
                  <a:t>04</a:t>
                </a:r>
                <a:endParaRPr kumimoji="0" lang="zh-CN" altLang="en-US" sz="4400" b="0" i="0" u="none" strike="noStrike" kern="0" cap="none" spc="0" normalizeH="0" baseline="0" noProof="0" dirty="0">
                  <a:ln>
                    <a:noFill/>
                  </a:ln>
                  <a:solidFill>
                    <a:srgbClr val="FFFFFF"/>
                  </a:solidFill>
                  <a:effectLst/>
                  <a:uLnTx/>
                  <a:uFillTx/>
                  <a:cs typeface="+mn-ea"/>
                  <a:sym typeface="+mn-lt"/>
                </a:endParaRPr>
              </a:p>
            </p:txBody>
          </p:sp>
        </p:grpSp>
        <p:grpSp>
          <p:nvGrpSpPr>
            <p:cNvPr id="17" name="组合 16">
              <a:extLst>
                <a:ext uri="{FF2B5EF4-FFF2-40B4-BE49-F238E27FC236}">
                  <a16:creationId xmlns:a16="http://schemas.microsoft.com/office/drawing/2014/main" id="{77CA9C7E-D4C3-73A7-03E7-84CE70D7F0E5}"/>
                </a:ext>
              </a:extLst>
            </p:cNvPr>
            <p:cNvGrpSpPr/>
            <p:nvPr/>
          </p:nvGrpSpPr>
          <p:grpSpPr>
            <a:xfrm>
              <a:off x="8338338" y="3130685"/>
              <a:ext cx="1898864" cy="1389570"/>
              <a:chOff x="8369568" y="2790392"/>
              <a:chExt cx="1898864" cy="1389570"/>
            </a:xfrm>
          </p:grpSpPr>
          <p:sp>
            <p:nvSpPr>
              <p:cNvPr id="22" name="Freeform 7">
                <a:extLst>
                  <a:ext uri="{FF2B5EF4-FFF2-40B4-BE49-F238E27FC236}">
                    <a16:creationId xmlns:a16="http://schemas.microsoft.com/office/drawing/2014/main" id="{BAE2878A-955A-462D-5CBB-1D5DCC68F5B6}"/>
                  </a:ext>
                </a:extLst>
              </p:cNvPr>
              <p:cNvSpPr/>
              <p:nvPr/>
            </p:nvSpPr>
            <p:spPr bwMode="auto">
              <a:xfrm>
                <a:off x="8369568" y="2790392"/>
                <a:ext cx="1898864" cy="1389570"/>
              </a:xfrm>
              <a:custGeom>
                <a:avLst/>
                <a:gdLst>
                  <a:gd name="T0" fmla="*/ 1408 w 2454"/>
                  <a:gd name="T1" fmla="*/ 175 h 2140"/>
                  <a:gd name="T2" fmla="*/ 1887 w 2454"/>
                  <a:gd name="T3" fmla="*/ 1005 h 2140"/>
                  <a:gd name="T4" fmla="*/ 2364 w 2454"/>
                  <a:gd name="T5" fmla="*/ 1832 h 2140"/>
                  <a:gd name="T6" fmla="*/ 2189 w 2454"/>
                  <a:gd name="T7" fmla="*/ 2140 h 2140"/>
                  <a:gd name="T8" fmla="*/ 1231 w 2454"/>
                  <a:gd name="T9" fmla="*/ 2140 h 2140"/>
                  <a:gd name="T10" fmla="*/ 276 w 2454"/>
                  <a:gd name="T11" fmla="*/ 2140 h 2140"/>
                  <a:gd name="T12" fmla="*/ 96 w 2454"/>
                  <a:gd name="T13" fmla="*/ 1834 h 2140"/>
                  <a:gd name="T14" fmla="*/ 575 w 2454"/>
                  <a:gd name="T15" fmla="*/ 1005 h 2140"/>
                  <a:gd name="T16" fmla="*/ 1053 w 2454"/>
                  <a:gd name="T17" fmla="*/ 178 h 2140"/>
                  <a:gd name="T18" fmla="*/ 1408 w 2454"/>
                  <a:gd name="T19" fmla="*/ 175 h 2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54" h="2140">
                    <a:moveTo>
                      <a:pt x="1408" y="175"/>
                    </a:moveTo>
                    <a:lnTo>
                      <a:pt x="1887" y="1005"/>
                    </a:lnTo>
                    <a:cubicBezTo>
                      <a:pt x="2046" y="1280"/>
                      <a:pt x="2205" y="1556"/>
                      <a:pt x="2364" y="1832"/>
                    </a:cubicBezTo>
                    <a:cubicBezTo>
                      <a:pt x="2454" y="2028"/>
                      <a:pt x="2396" y="2132"/>
                      <a:pt x="2189" y="2140"/>
                    </a:cubicBezTo>
                    <a:lnTo>
                      <a:pt x="1231" y="2140"/>
                    </a:lnTo>
                    <a:cubicBezTo>
                      <a:pt x="913" y="2140"/>
                      <a:pt x="594" y="2140"/>
                      <a:pt x="276" y="2140"/>
                    </a:cubicBezTo>
                    <a:cubicBezTo>
                      <a:pt x="61" y="2119"/>
                      <a:pt x="0" y="2018"/>
                      <a:pt x="96" y="1834"/>
                    </a:cubicBezTo>
                    <a:lnTo>
                      <a:pt x="575" y="1005"/>
                    </a:lnTo>
                    <a:cubicBezTo>
                      <a:pt x="734" y="729"/>
                      <a:pt x="894" y="453"/>
                      <a:pt x="1053" y="178"/>
                    </a:cubicBezTo>
                    <a:cubicBezTo>
                      <a:pt x="1178" y="2"/>
                      <a:pt x="1297" y="0"/>
                      <a:pt x="1408" y="175"/>
                    </a:cubicBezTo>
                    <a:close/>
                  </a:path>
                </a:pathLst>
              </a:custGeom>
              <a:solidFill>
                <a:srgbClr val="DEA321"/>
              </a:solidFill>
              <a:ln w="38100" cap="flat">
                <a:solidFill>
                  <a:srgbClr val="FFFFFF"/>
                </a:solidFill>
                <a:prstDash val="solid"/>
                <a:miter lim="800000"/>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0" cap="none" spc="0" normalizeH="0" baseline="0" noProof="0">
                  <a:ln>
                    <a:noFill/>
                  </a:ln>
                  <a:solidFill>
                    <a:srgbClr val="54A0D8"/>
                  </a:solidFill>
                  <a:effectLst/>
                  <a:uLnTx/>
                  <a:uFillTx/>
                  <a:cs typeface="+mn-ea"/>
                  <a:sym typeface="+mn-lt"/>
                </a:endParaRPr>
              </a:p>
            </p:txBody>
          </p:sp>
          <p:sp>
            <p:nvSpPr>
              <p:cNvPr id="23" name="文本框 23">
                <a:extLst>
                  <a:ext uri="{FF2B5EF4-FFF2-40B4-BE49-F238E27FC236}">
                    <a16:creationId xmlns:a16="http://schemas.microsoft.com/office/drawing/2014/main" id="{336FE5A4-CCA4-1C68-3EB7-68572238A308}"/>
                  </a:ext>
                </a:extLst>
              </p:cNvPr>
              <p:cNvSpPr txBox="1"/>
              <p:nvPr/>
            </p:nvSpPr>
            <p:spPr>
              <a:xfrm>
                <a:off x="8936115" y="3249645"/>
                <a:ext cx="845103" cy="769441"/>
              </a:xfrm>
              <a:prstGeom prst="rect">
                <a:avLst/>
              </a:prstGeom>
              <a:noFill/>
            </p:spPr>
            <p:txBody>
              <a:bodyPr wrap="none" rtlCol="0">
                <a:spAutoFit/>
              </a:bodyP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zh-CN" sz="4400" b="0" i="0" u="none" strike="noStrike" kern="0" cap="none" spc="0" normalizeH="0" baseline="0" noProof="0" dirty="0">
                    <a:ln>
                      <a:noFill/>
                    </a:ln>
                    <a:solidFill>
                      <a:srgbClr val="FFFFFF"/>
                    </a:solidFill>
                    <a:effectLst/>
                    <a:uLnTx/>
                    <a:uFillTx/>
                    <a:cs typeface="+mn-ea"/>
                    <a:sym typeface="+mn-lt"/>
                  </a:rPr>
                  <a:t>05</a:t>
                </a:r>
                <a:endParaRPr kumimoji="0" lang="zh-CN" altLang="en-US" sz="4400" b="0" i="0" u="none" strike="noStrike" kern="0" cap="none" spc="0" normalizeH="0" baseline="0" noProof="0" dirty="0">
                  <a:ln>
                    <a:noFill/>
                  </a:ln>
                  <a:solidFill>
                    <a:srgbClr val="FFFFFF"/>
                  </a:solidFill>
                  <a:effectLst/>
                  <a:uLnTx/>
                  <a:uFillTx/>
                  <a:cs typeface="+mn-ea"/>
                  <a:sym typeface="+mn-lt"/>
                </a:endParaRPr>
              </a:p>
            </p:txBody>
          </p:sp>
        </p:grpSp>
        <p:sp>
          <p:nvSpPr>
            <p:cNvPr id="18" name="矩形 17">
              <a:extLst>
                <a:ext uri="{FF2B5EF4-FFF2-40B4-BE49-F238E27FC236}">
                  <a16:creationId xmlns:a16="http://schemas.microsoft.com/office/drawing/2014/main" id="{CAA0513C-F878-F90E-24B2-BE430A36CEAB}"/>
                </a:ext>
              </a:extLst>
            </p:cNvPr>
            <p:cNvSpPr/>
            <p:nvPr/>
          </p:nvSpPr>
          <p:spPr>
            <a:xfrm>
              <a:off x="3720256" y="5118542"/>
              <a:ext cx="2148696" cy="338554"/>
            </a:xfrm>
            <a:prstGeom prst="rect">
              <a:avLst/>
            </a:prstGeom>
            <a:noFill/>
          </p:spPr>
          <p:txBody>
            <a:bodyPr wrap="square" rtlCol="0">
              <a:spAutoFit/>
            </a:bodyPr>
            <a:lstStyle/>
            <a:p>
              <a:pPr marL="0"/>
              <a:r>
                <a:rPr lang="zh-CN" altLang="en-US" sz="1600" dirty="0">
                  <a:cs typeface="+mn-ea"/>
                  <a:sym typeface="+mn-lt"/>
                </a:rPr>
                <a:t>模盒包装法 </a:t>
              </a:r>
            </a:p>
          </p:txBody>
        </p:sp>
        <p:sp>
          <p:nvSpPr>
            <p:cNvPr id="19" name="矩形 18">
              <a:extLst>
                <a:ext uri="{FF2B5EF4-FFF2-40B4-BE49-F238E27FC236}">
                  <a16:creationId xmlns:a16="http://schemas.microsoft.com/office/drawing/2014/main" id="{A245D8EB-6833-5A1A-9DB8-FDA4FC6DE3C8}"/>
                </a:ext>
              </a:extLst>
            </p:cNvPr>
            <p:cNvSpPr/>
            <p:nvPr/>
          </p:nvSpPr>
          <p:spPr>
            <a:xfrm>
              <a:off x="5452577" y="2108714"/>
              <a:ext cx="2148696" cy="338554"/>
            </a:xfrm>
            <a:prstGeom prst="rect">
              <a:avLst/>
            </a:prstGeom>
            <a:noFill/>
          </p:spPr>
          <p:txBody>
            <a:bodyPr wrap="square" rtlCol="0">
              <a:spAutoFit/>
            </a:bodyPr>
            <a:lstStyle/>
            <a:p>
              <a:pPr marL="0"/>
              <a:r>
                <a:rPr lang="zh-CN" altLang="en-US" sz="1600" dirty="0">
                  <a:cs typeface="+mn-ea"/>
                  <a:sym typeface="+mn-lt"/>
                </a:rPr>
                <a:t>浮动包装法 </a:t>
              </a:r>
            </a:p>
          </p:txBody>
        </p:sp>
        <p:sp>
          <p:nvSpPr>
            <p:cNvPr id="20" name="矩形 19">
              <a:extLst>
                <a:ext uri="{FF2B5EF4-FFF2-40B4-BE49-F238E27FC236}">
                  <a16:creationId xmlns:a16="http://schemas.microsoft.com/office/drawing/2014/main" id="{69B1BD8D-0922-14D1-2087-69A976D231BA}"/>
                </a:ext>
              </a:extLst>
            </p:cNvPr>
            <p:cNvSpPr/>
            <p:nvPr/>
          </p:nvSpPr>
          <p:spPr>
            <a:xfrm>
              <a:off x="7208960" y="5118542"/>
              <a:ext cx="2148696" cy="338554"/>
            </a:xfrm>
            <a:prstGeom prst="rect">
              <a:avLst/>
            </a:prstGeom>
            <a:noFill/>
          </p:spPr>
          <p:txBody>
            <a:bodyPr wrap="square" rtlCol="0">
              <a:spAutoFit/>
            </a:bodyPr>
            <a:lstStyle/>
            <a:p>
              <a:pPr marL="0"/>
              <a:r>
                <a:rPr lang="zh-CN" altLang="en-US" sz="1600" dirty="0">
                  <a:cs typeface="+mn-ea"/>
                  <a:sym typeface="+mn-lt"/>
                </a:rPr>
                <a:t>就地发泡包装法 </a:t>
              </a:r>
            </a:p>
          </p:txBody>
        </p:sp>
        <p:sp>
          <p:nvSpPr>
            <p:cNvPr id="21" name="矩形 20">
              <a:extLst>
                <a:ext uri="{FF2B5EF4-FFF2-40B4-BE49-F238E27FC236}">
                  <a16:creationId xmlns:a16="http://schemas.microsoft.com/office/drawing/2014/main" id="{E1ED8BDA-41F8-8115-0BC8-F7C1E474519F}"/>
                </a:ext>
              </a:extLst>
            </p:cNvPr>
            <p:cNvSpPr/>
            <p:nvPr/>
          </p:nvSpPr>
          <p:spPr>
            <a:xfrm>
              <a:off x="8772861" y="2108714"/>
              <a:ext cx="2464674" cy="338554"/>
            </a:xfrm>
            <a:prstGeom prst="rect">
              <a:avLst/>
            </a:prstGeom>
            <a:noFill/>
          </p:spPr>
          <p:txBody>
            <a:bodyPr wrap="square" rtlCol="0">
              <a:spAutoFit/>
            </a:bodyPr>
            <a:lstStyle/>
            <a:p>
              <a:pPr marL="0"/>
              <a:r>
                <a:rPr lang="zh-CN" altLang="en-US" sz="1600" dirty="0">
                  <a:cs typeface="+mn-ea"/>
                  <a:sym typeface="+mn-lt"/>
                </a:rPr>
                <a:t>裹包包装法 </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8611">
                                            <p:txEl>
                                              <p:pRg st="0" end="0"/>
                                            </p:txEl>
                                          </p:spTgt>
                                        </p:tgtEl>
                                        <p:attrNameLst>
                                          <p:attrName>style.visibility</p:attrName>
                                        </p:attrNameLst>
                                      </p:cBhvr>
                                      <p:to>
                                        <p:strVal val="visible"/>
                                      </p:to>
                                    </p:set>
                                    <p:animEffect transition="in" filter="fade">
                                      <p:cBhvr>
                                        <p:cTn id="12" dur="500"/>
                                        <p:tgtEl>
                                          <p:spTgt spid="68611">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1"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a:extLst>
              <a:ext uri="{FF2B5EF4-FFF2-40B4-BE49-F238E27FC236}">
                <a16:creationId xmlns:a16="http://schemas.microsoft.com/office/drawing/2014/main" id="{5C9B1B99-FD93-D192-DFD2-3EEDC69816AD}"/>
              </a:ext>
            </a:extLst>
          </p:cNvPr>
          <p:cNvGrpSpPr/>
          <p:nvPr/>
        </p:nvGrpSpPr>
        <p:grpSpPr>
          <a:xfrm>
            <a:off x="0" y="0"/>
            <a:ext cx="12192000" cy="6858000"/>
            <a:chOff x="0" y="0"/>
            <a:chExt cx="12192000" cy="6858000"/>
          </a:xfrm>
        </p:grpSpPr>
        <p:pic>
          <p:nvPicPr>
            <p:cNvPr id="7" name="图片 6">
              <a:extLst>
                <a:ext uri="{FF2B5EF4-FFF2-40B4-BE49-F238E27FC236}">
                  <a16:creationId xmlns:a16="http://schemas.microsoft.com/office/drawing/2014/main" id="{D9F07015-2249-BB5E-700D-4CEA26F0A03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8" name="矩形 7">
              <a:extLst>
                <a:ext uri="{FF2B5EF4-FFF2-40B4-BE49-F238E27FC236}">
                  <a16:creationId xmlns:a16="http://schemas.microsoft.com/office/drawing/2014/main" id="{7CCBDC23-346D-365D-B123-2D6A47E59D85}"/>
                </a:ext>
              </a:extLst>
            </p:cNvPr>
            <p:cNvSpPr/>
            <p:nvPr/>
          </p:nvSpPr>
          <p:spPr>
            <a:xfrm>
              <a:off x="162047" y="167834"/>
              <a:ext cx="11829326" cy="6522334"/>
            </a:xfrm>
            <a:prstGeom prst="rect">
              <a:avLst/>
            </a:prstGeom>
            <a:solidFill>
              <a:schemeClr val="bg1"/>
            </a:solidFill>
            <a:ln>
              <a:noFill/>
            </a:ln>
            <a:effectLst>
              <a:outerShdw blurRad="63500" sx="102000" sy="102000" algn="ctr" rotWithShape="0">
                <a:prstClr val="black">
                  <a:alpha val="1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sp>
        <p:nvSpPr>
          <p:cNvPr id="70659" name="Rectangle 3">
            <a:extLst>
              <a:ext uri="{FF2B5EF4-FFF2-40B4-BE49-F238E27FC236}">
                <a16:creationId xmlns:a16="http://schemas.microsoft.com/office/drawing/2014/main" id="{AB1F6229-1542-48EC-A7DB-010E714C0BA1}"/>
              </a:ext>
            </a:extLst>
          </p:cNvPr>
          <p:cNvSpPr>
            <a:spLocks noGrp="1" noChangeArrowheads="1"/>
          </p:cNvSpPr>
          <p:nvPr>
            <p:ph type="body" idx="4294967295"/>
          </p:nvPr>
        </p:nvSpPr>
        <p:spPr>
          <a:xfrm>
            <a:off x="1300886" y="1607558"/>
            <a:ext cx="5208125" cy="1254124"/>
          </a:xfrm>
        </p:spPr>
        <p:txBody>
          <a:bodyPr>
            <a:normAutofit lnSpcReduction="10000"/>
          </a:bodyPr>
          <a:lstStyle/>
          <a:p>
            <a:pPr marL="0" indent="0">
              <a:buNone/>
            </a:pPr>
            <a:r>
              <a:rPr lang="zh-CN" altLang="en-US" sz="1600" b="1" dirty="0">
                <a:cs typeface="+mn-ea"/>
                <a:sym typeface="+mn-lt"/>
              </a:rPr>
              <a:t>浮动包装法 </a:t>
            </a:r>
          </a:p>
          <a:p>
            <a:pPr marL="0">
              <a:buFont typeface="Wingdings" panose="05000000000000000000" pitchFamily="2" charset="2"/>
              <a:buNone/>
            </a:pPr>
            <a:r>
              <a:rPr lang="zh-CN" altLang="en-US" sz="1600" dirty="0">
                <a:cs typeface="+mn-ea"/>
                <a:sym typeface="+mn-lt"/>
              </a:rPr>
              <a:t>和压缩包装法基本相同，所不同之处在于所用弹性材料为小块衬垫，这些材料可以位移和流动，这样可以有效地充满直接受力的部分的间隙，分散内装物所受的冲击力。 </a:t>
            </a:r>
          </a:p>
        </p:txBody>
      </p:sp>
      <p:sp>
        <p:nvSpPr>
          <p:cNvPr id="4" name="Rectangle 3">
            <a:extLst>
              <a:ext uri="{FF2B5EF4-FFF2-40B4-BE49-F238E27FC236}">
                <a16:creationId xmlns:a16="http://schemas.microsoft.com/office/drawing/2014/main" id="{639A4A46-9B24-44C4-8A34-316AB3AEE23C}"/>
              </a:ext>
            </a:extLst>
          </p:cNvPr>
          <p:cNvSpPr txBox="1">
            <a:spLocks noChangeArrowheads="1"/>
          </p:cNvSpPr>
          <p:nvPr/>
        </p:nvSpPr>
        <p:spPr>
          <a:xfrm>
            <a:off x="1300886" y="3029514"/>
            <a:ext cx="4956979" cy="113303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CN" altLang="en-US" sz="1600" b="1" dirty="0">
                <a:cs typeface="+mn-ea"/>
                <a:sym typeface="+mn-lt"/>
              </a:rPr>
              <a:t>裹包包装法 </a:t>
            </a:r>
            <a:endParaRPr lang="en-US" altLang="zh-CN" sz="1600" b="1" dirty="0">
              <a:cs typeface="+mn-ea"/>
              <a:sym typeface="+mn-lt"/>
            </a:endParaRPr>
          </a:p>
          <a:p>
            <a:pPr marL="0" indent="0">
              <a:buNone/>
            </a:pPr>
            <a:r>
              <a:rPr lang="zh-CN" altLang="en-US" sz="1600" dirty="0">
                <a:cs typeface="+mn-ea"/>
                <a:sym typeface="+mn-lt"/>
              </a:rPr>
              <a:t>系采用各种类型的片材把单件内装物裹包起来放入外包装箱盒内。这种方法多用于小件物品的防震包装上。 </a:t>
            </a:r>
          </a:p>
        </p:txBody>
      </p:sp>
      <p:sp>
        <p:nvSpPr>
          <p:cNvPr id="5" name="Rectangle 3">
            <a:extLst>
              <a:ext uri="{FF2B5EF4-FFF2-40B4-BE49-F238E27FC236}">
                <a16:creationId xmlns:a16="http://schemas.microsoft.com/office/drawing/2014/main" id="{5EC4A218-02A4-4334-A8D5-E1F0398A679D}"/>
              </a:ext>
            </a:extLst>
          </p:cNvPr>
          <p:cNvSpPr txBox="1">
            <a:spLocks noChangeArrowheads="1"/>
          </p:cNvSpPr>
          <p:nvPr/>
        </p:nvSpPr>
        <p:spPr>
          <a:xfrm>
            <a:off x="1238974" y="4228458"/>
            <a:ext cx="5080804" cy="133896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CN" altLang="en-US" sz="1600" b="1" dirty="0">
                <a:cs typeface="+mn-ea"/>
                <a:sym typeface="+mn-lt"/>
              </a:rPr>
              <a:t>模盒包装法 </a:t>
            </a:r>
          </a:p>
          <a:p>
            <a:pPr marL="0">
              <a:buFont typeface="Wingdings" panose="05000000000000000000" pitchFamily="2" charset="2"/>
              <a:buNone/>
            </a:pPr>
            <a:r>
              <a:rPr lang="zh-CN" altLang="en-US" sz="1600" dirty="0">
                <a:cs typeface="+mn-ea"/>
                <a:sym typeface="+mn-lt"/>
              </a:rPr>
              <a:t>系利用模型将聚苯乙烯树脂等材料做成和制品形状一样的模盒，用其来包装制品达到的防震作用。这种方法多用于小型、轻质制品的包装上。 </a:t>
            </a:r>
          </a:p>
        </p:txBody>
      </p:sp>
      <p:cxnSp>
        <p:nvCxnSpPr>
          <p:cNvPr id="3" name="直接连接符 2">
            <a:extLst>
              <a:ext uri="{FF2B5EF4-FFF2-40B4-BE49-F238E27FC236}">
                <a16:creationId xmlns:a16="http://schemas.microsoft.com/office/drawing/2014/main" id="{5C5470F1-11C9-1DC0-FE66-45740AC0B0FA}"/>
              </a:ext>
            </a:extLst>
          </p:cNvPr>
          <p:cNvCxnSpPr>
            <a:cxnSpLocks/>
          </p:cNvCxnSpPr>
          <p:nvPr/>
        </p:nvCxnSpPr>
        <p:spPr>
          <a:xfrm>
            <a:off x="1300886" y="1607558"/>
            <a:ext cx="0" cy="267541"/>
          </a:xfrm>
          <a:prstGeom prst="line">
            <a:avLst/>
          </a:prstGeom>
          <a:ln w="57150">
            <a:solidFill>
              <a:srgbClr val="33B8FD"/>
            </a:solidFill>
          </a:ln>
        </p:spPr>
        <p:style>
          <a:lnRef idx="1">
            <a:schemeClr val="accent1"/>
          </a:lnRef>
          <a:fillRef idx="0">
            <a:schemeClr val="accent1"/>
          </a:fillRef>
          <a:effectRef idx="0">
            <a:schemeClr val="accent1"/>
          </a:effectRef>
          <a:fontRef idx="minor">
            <a:schemeClr val="tx1"/>
          </a:fontRef>
        </p:style>
      </p:cxnSp>
      <p:cxnSp>
        <p:nvCxnSpPr>
          <p:cNvPr id="11" name="直接连接符 10">
            <a:extLst>
              <a:ext uri="{FF2B5EF4-FFF2-40B4-BE49-F238E27FC236}">
                <a16:creationId xmlns:a16="http://schemas.microsoft.com/office/drawing/2014/main" id="{560CA7DB-8495-834D-ABCB-459D42028A87}"/>
              </a:ext>
            </a:extLst>
          </p:cNvPr>
          <p:cNvCxnSpPr>
            <a:cxnSpLocks/>
          </p:cNvCxnSpPr>
          <p:nvPr/>
        </p:nvCxnSpPr>
        <p:spPr>
          <a:xfrm>
            <a:off x="1243978" y="4228458"/>
            <a:ext cx="0" cy="267541"/>
          </a:xfrm>
          <a:prstGeom prst="line">
            <a:avLst/>
          </a:prstGeom>
          <a:ln w="57150">
            <a:solidFill>
              <a:srgbClr val="33B8FD"/>
            </a:solidFill>
          </a:ln>
        </p:spPr>
        <p:style>
          <a:lnRef idx="1">
            <a:schemeClr val="accent1"/>
          </a:lnRef>
          <a:fillRef idx="0">
            <a:schemeClr val="accent1"/>
          </a:fillRef>
          <a:effectRef idx="0">
            <a:schemeClr val="accent1"/>
          </a:effectRef>
          <a:fontRef idx="minor">
            <a:schemeClr val="tx1"/>
          </a:fontRef>
        </p:style>
      </p:cxnSp>
      <p:cxnSp>
        <p:nvCxnSpPr>
          <p:cNvPr id="12" name="直接连接符 11">
            <a:extLst>
              <a:ext uri="{FF2B5EF4-FFF2-40B4-BE49-F238E27FC236}">
                <a16:creationId xmlns:a16="http://schemas.microsoft.com/office/drawing/2014/main" id="{300AC563-7A0E-26F8-7D93-27D7007816AF}"/>
              </a:ext>
            </a:extLst>
          </p:cNvPr>
          <p:cNvCxnSpPr>
            <a:cxnSpLocks/>
          </p:cNvCxnSpPr>
          <p:nvPr/>
        </p:nvCxnSpPr>
        <p:spPr>
          <a:xfrm>
            <a:off x="1294798" y="3029514"/>
            <a:ext cx="0" cy="267541"/>
          </a:xfrm>
          <a:prstGeom prst="line">
            <a:avLst/>
          </a:prstGeom>
          <a:ln w="57150">
            <a:solidFill>
              <a:srgbClr val="33B8FD"/>
            </a:solidFill>
          </a:ln>
        </p:spPr>
        <p:style>
          <a:lnRef idx="1">
            <a:schemeClr val="accent1"/>
          </a:lnRef>
          <a:fillRef idx="0">
            <a:schemeClr val="accent1"/>
          </a:fillRef>
          <a:effectRef idx="0">
            <a:schemeClr val="accent1"/>
          </a:effectRef>
          <a:fontRef idx="minor">
            <a:schemeClr val="tx1"/>
          </a:fontRef>
        </p:style>
      </p:cxnSp>
      <p:pic>
        <p:nvPicPr>
          <p:cNvPr id="13" name="图片 12">
            <a:extLst>
              <a:ext uri="{FF2B5EF4-FFF2-40B4-BE49-F238E27FC236}">
                <a16:creationId xmlns:a16="http://schemas.microsoft.com/office/drawing/2014/main" id="{C7914181-60A0-2F15-A2EE-09D14AF3D5E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6942188" y="700269"/>
            <a:ext cx="4867154" cy="486715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0659">
                                            <p:txEl>
                                              <p:pRg st="0" end="0"/>
                                            </p:txEl>
                                          </p:spTgt>
                                        </p:tgtEl>
                                        <p:attrNameLst>
                                          <p:attrName>style.visibility</p:attrName>
                                        </p:attrNameLst>
                                      </p:cBhvr>
                                      <p:to>
                                        <p:strVal val="visible"/>
                                      </p:to>
                                    </p:set>
                                    <p:animEffect transition="in" filter="barn(inVertical)">
                                      <p:cBhvr>
                                        <p:cTn id="12" dur="500"/>
                                        <p:tgtEl>
                                          <p:spTgt spid="7065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0659">
                                            <p:txEl>
                                              <p:pRg st="1" end="1"/>
                                            </p:txEl>
                                          </p:spTgt>
                                        </p:tgtEl>
                                        <p:attrNameLst>
                                          <p:attrName>style.visibility</p:attrName>
                                        </p:attrNameLst>
                                      </p:cBhvr>
                                      <p:to>
                                        <p:strVal val="visible"/>
                                      </p:to>
                                    </p:set>
                                    <p:animEffect transition="in" filter="barn(inVertical)">
                                      <p:cBhvr>
                                        <p:cTn id="17" dur="500"/>
                                        <p:tgtEl>
                                          <p:spTgt spid="70659">
                                            <p:txEl>
                                              <p:pRg st="1" end="1"/>
                                            </p:txEl>
                                          </p:spTgt>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arn(inVertical)">
                                      <p:cBhvr>
                                        <p:cTn id="20" dur="500"/>
                                        <p:tgtEl>
                                          <p:spTgt spid="4"/>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arn(inVertical)">
                                      <p:cBhvr>
                                        <p:cTn id="23" dur="500"/>
                                        <p:tgtEl>
                                          <p:spTgt spid="5"/>
                                        </p:tgtEl>
                                      </p:cBhvr>
                                    </p:animEffect>
                                  </p:childTnLst>
                                </p:cTn>
                              </p:par>
                              <p:par>
                                <p:cTn id="24" presetID="16" presetClass="entr" presetSubtype="21" fill="hold" nodeType="with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barn(inVertical)">
                                      <p:cBhvr>
                                        <p:cTn id="26" dur="500"/>
                                        <p:tgtEl>
                                          <p:spTgt spid="3"/>
                                        </p:tgtEl>
                                      </p:cBhvr>
                                    </p:animEffect>
                                  </p:childTnLst>
                                </p:cTn>
                              </p:par>
                              <p:par>
                                <p:cTn id="27" presetID="16" presetClass="entr" presetSubtype="21"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barn(inVertical)">
                                      <p:cBhvr>
                                        <p:cTn id="29" dur="500"/>
                                        <p:tgtEl>
                                          <p:spTgt spid="11"/>
                                        </p:tgtEl>
                                      </p:cBhvr>
                                    </p:animEffect>
                                  </p:childTnLst>
                                </p:cTn>
                              </p:par>
                              <p:par>
                                <p:cTn id="30" presetID="16" presetClass="entr" presetSubtype="21" fill="hold"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barn(inVertical)">
                                      <p:cBhvr>
                                        <p:cTn id="32" dur="500"/>
                                        <p:tgtEl>
                                          <p:spTgt spid="12"/>
                                        </p:tgtEl>
                                      </p:cBhvr>
                                    </p:animEffect>
                                  </p:childTnLst>
                                </p:cTn>
                              </p:par>
                              <p:par>
                                <p:cTn id="33" presetID="16" presetClass="entr" presetSubtype="21" fill="hold" nodeType="with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barn(inVertical)">
                                      <p:cBhvr>
                                        <p:cTn id="3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9" grpId="0" build="p"/>
      <p:bldP spid="4" grpId="0"/>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a:extLst>
              <a:ext uri="{FF2B5EF4-FFF2-40B4-BE49-F238E27FC236}">
                <a16:creationId xmlns:a16="http://schemas.microsoft.com/office/drawing/2014/main" id="{83F52BF6-B525-2457-FFC6-DED5D2F85B78}"/>
              </a:ext>
            </a:extLst>
          </p:cNvPr>
          <p:cNvGrpSpPr/>
          <p:nvPr/>
        </p:nvGrpSpPr>
        <p:grpSpPr>
          <a:xfrm>
            <a:off x="0" y="0"/>
            <a:ext cx="12192000" cy="6858000"/>
            <a:chOff x="0" y="0"/>
            <a:chExt cx="12192000" cy="6858000"/>
          </a:xfrm>
        </p:grpSpPr>
        <p:pic>
          <p:nvPicPr>
            <p:cNvPr id="4" name="图片 3">
              <a:extLst>
                <a:ext uri="{FF2B5EF4-FFF2-40B4-BE49-F238E27FC236}">
                  <a16:creationId xmlns:a16="http://schemas.microsoft.com/office/drawing/2014/main" id="{157EF14C-5D78-5852-3244-E2A21DB17BB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5" name="矩形 4">
              <a:extLst>
                <a:ext uri="{FF2B5EF4-FFF2-40B4-BE49-F238E27FC236}">
                  <a16:creationId xmlns:a16="http://schemas.microsoft.com/office/drawing/2014/main" id="{B181893A-073A-2357-6249-373CE1AFDD9D}"/>
                </a:ext>
              </a:extLst>
            </p:cNvPr>
            <p:cNvSpPr/>
            <p:nvPr/>
          </p:nvSpPr>
          <p:spPr>
            <a:xfrm>
              <a:off x="162047" y="167834"/>
              <a:ext cx="11829326" cy="6522334"/>
            </a:xfrm>
            <a:prstGeom prst="rect">
              <a:avLst/>
            </a:prstGeom>
            <a:solidFill>
              <a:schemeClr val="bg1"/>
            </a:solidFill>
            <a:ln>
              <a:noFill/>
            </a:ln>
            <a:effectLst>
              <a:outerShdw blurRad="63500" sx="102000" sy="102000" algn="ctr" rotWithShape="0">
                <a:prstClr val="black">
                  <a:alpha val="1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sp>
        <p:nvSpPr>
          <p:cNvPr id="73731" name="Rectangle 3">
            <a:extLst>
              <a:ext uri="{FF2B5EF4-FFF2-40B4-BE49-F238E27FC236}">
                <a16:creationId xmlns:a16="http://schemas.microsoft.com/office/drawing/2014/main" id="{964AC191-641D-48DB-8803-42D7EFFDC9BA}"/>
              </a:ext>
            </a:extLst>
          </p:cNvPr>
          <p:cNvSpPr>
            <a:spLocks noGrp="1" noChangeArrowheads="1"/>
          </p:cNvSpPr>
          <p:nvPr>
            <p:ph type="body" idx="4294967295"/>
          </p:nvPr>
        </p:nvSpPr>
        <p:spPr>
          <a:xfrm>
            <a:off x="4647235" y="1406314"/>
            <a:ext cx="6313990" cy="5966760"/>
          </a:xfrm>
        </p:spPr>
        <p:txBody>
          <a:bodyPr>
            <a:normAutofit/>
          </a:bodyPr>
          <a:lstStyle/>
          <a:p>
            <a:pPr>
              <a:lnSpc>
                <a:spcPct val="80000"/>
              </a:lnSpc>
            </a:pPr>
            <a:r>
              <a:rPr lang="zh-CN" altLang="en-US" sz="1800" b="1" dirty="0">
                <a:cs typeface="+mn-ea"/>
                <a:sym typeface="+mn-lt"/>
              </a:rPr>
              <a:t>就地发泡包装法 </a:t>
            </a:r>
          </a:p>
          <a:p>
            <a:pPr>
              <a:lnSpc>
                <a:spcPct val="100000"/>
              </a:lnSpc>
              <a:buFont typeface="Wingdings" panose="05000000000000000000" pitchFamily="2" charset="2"/>
              <a:buNone/>
            </a:pPr>
            <a:r>
              <a:rPr lang="zh-CN" altLang="en-US" sz="1600" dirty="0">
                <a:cs typeface="+mn-ea"/>
                <a:sym typeface="+mn-lt"/>
              </a:rPr>
              <a:t>　 是以内装物和外包装箱为准，在其间充填发泡材料的一种防震包装技术。这种方法很简单，主要设备包括盛有异氰酸酯和盛有多元醇树脂的容器及喷枪，使用时首先需把盛有两种材料的容器内的温度和压力按规定调好，然后将两种材料混合，用单管道通向喷枪，由喷头喷出。喷出的化合物在</a:t>
            </a:r>
            <a:r>
              <a:rPr lang="en-US" altLang="zh-CN" sz="1600" dirty="0">
                <a:cs typeface="+mn-ea"/>
                <a:sym typeface="+mn-lt"/>
              </a:rPr>
              <a:t>10s</a:t>
            </a:r>
            <a:r>
              <a:rPr lang="zh-CN" altLang="en-US" sz="1600" dirty="0">
                <a:cs typeface="+mn-ea"/>
                <a:sym typeface="+mn-lt"/>
              </a:rPr>
              <a:t>后即开始发泡膨胀，不到</a:t>
            </a:r>
            <a:r>
              <a:rPr lang="en-US" altLang="zh-CN" sz="1600" dirty="0">
                <a:cs typeface="+mn-ea"/>
                <a:sym typeface="+mn-lt"/>
              </a:rPr>
              <a:t>40s</a:t>
            </a:r>
            <a:r>
              <a:rPr lang="zh-CN" altLang="en-US" sz="1600" dirty="0">
                <a:cs typeface="+mn-ea"/>
                <a:sym typeface="+mn-lt"/>
              </a:rPr>
              <a:t>的时间即可发泡膨胀到本身原体积的</a:t>
            </a:r>
            <a:r>
              <a:rPr lang="en-US" altLang="zh-CN" sz="1600" dirty="0">
                <a:cs typeface="+mn-ea"/>
                <a:sym typeface="+mn-lt"/>
              </a:rPr>
              <a:t>100~140</a:t>
            </a:r>
            <a:r>
              <a:rPr lang="zh-CN" altLang="en-US" sz="1600" dirty="0">
                <a:cs typeface="+mn-ea"/>
                <a:sym typeface="+mn-lt"/>
              </a:rPr>
              <a:t>倍，形成的泡沫体为聚氨酯，经过一分钟，变成硬性和半硬性的泡沫体。这些泡沫体将在任何形状的物品都能包住。发泡的具体程序为： </a:t>
            </a:r>
          </a:p>
          <a:p>
            <a:pPr>
              <a:lnSpc>
                <a:spcPct val="80000"/>
              </a:lnSpc>
              <a:buFont typeface="Wingdings" panose="05000000000000000000" pitchFamily="2" charset="2"/>
              <a:buNone/>
            </a:pPr>
            <a:r>
              <a:rPr lang="zh-CN" altLang="en-US" sz="1600" dirty="0">
                <a:cs typeface="+mn-ea"/>
                <a:sym typeface="+mn-lt"/>
              </a:rPr>
              <a:t>　　</a:t>
            </a:r>
            <a:r>
              <a:rPr lang="en-US" altLang="zh-CN" sz="1600" dirty="0">
                <a:cs typeface="+mn-ea"/>
                <a:sym typeface="+mn-lt"/>
              </a:rPr>
              <a:t>a</a:t>
            </a:r>
            <a:r>
              <a:rPr lang="zh-CN" altLang="en-US" sz="1600" dirty="0">
                <a:cs typeface="+mn-ea"/>
                <a:sym typeface="+mn-lt"/>
              </a:rPr>
              <a:t>． 用喷枪将化合物喷入外包装箱底部，待其发泡膨胀成面包状； </a:t>
            </a:r>
          </a:p>
          <a:p>
            <a:pPr>
              <a:lnSpc>
                <a:spcPct val="80000"/>
              </a:lnSpc>
              <a:buFont typeface="Wingdings" panose="05000000000000000000" pitchFamily="2" charset="2"/>
              <a:buNone/>
            </a:pPr>
            <a:r>
              <a:rPr lang="zh-CN" altLang="en-US" sz="1600" dirty="0">
                <a:cs typeface="+mn-ea"/>
                <a:sym typeface="+mn-lt"/>
              </a:rPr>
              <a:t>　　</a:t>
            </a:r>
            <a:r>
              <a:rPr lang="en-US" altLang="zh-CN" sz="1600" dirty="0">
                <a:cs typeface="+mn-ea"/>
                <a:sym typeface="+mn-lt"/>
              </a:rPr>
              <a:t>b</a:t>
            </a:r>
            <a:r>
              <a:rPr lang="zh-CN" altLang="en-US" sz="1600" dirty="0">
                <a:cs typeface="+mn-ea"/>
                <a:sym typeface="+mn-lt"/>
              </a:rPr>
              <a:t>． 在继续发泡的泡沫体上迅速覆盖一层</a:t>
            </a:r>
            <a:r>
              <a:rPr lang="en-US" altLang="zh-CN" sz="1600" dirty="0">
                <a:cs typeface="+mn-ea"/>
                <a:sym typeface="+mn-lt"/>
              </a:rPr>
              <a:t>2μm</a:t>
            </a:r>
            <a:r>
              <a:rPr lang="zh-CN" altLang="en-US" sz="1600" dirty="0">
                <a:cs typeface="+mn-ea"/>
                <a:sym typeface="+mn-lt"/>
              </a:rPr>
              <a:t>聚乙烯薄膜； </a:t>
            </a:r>
          </a:p>
          <a:p>
            <a:pPr>
              <a:lnSpc>
                <a:spcPct val="80000"/>
              </a:lnSpc>
              <a:buFont typeface="Wingdings" panose="05000000000000000000" pitchFamily="2" charset="2"/>
              <a:buNone/>
            </a:pPr>
            <a:r>
              <a:rPr lang="zh-CN" altLang="en-US" sz="1600" dirty="0">
                <a:cs typeface="+mn-ea"/>
                <a:sym typeface="+mn-lt"/>
              </a:rPr>
              <a:t>　　</a:t>
            </a:r>
            <a:r>
              <a:rPr lang="en-US" altLang="zh-CN" sz="1600" dirty="0">
                <a:cs typeface="+mn-ea"/>
                <a:sym typeface="+mn-lt"/>
              </a:rPr>
              <a:t>c</a:t>
            </a:r>
            <a:r>
              <a:rPr lang="zh-CN" altLang="en-US" sz="1600" dirty="0">
                <a:cs typeface="+mn-ea"/>
                <a:sym typeface="+mn-lt"/>
              </a:rPr>
              <a:t>． 将待包装物品放进泡沫体上成巢形； </a:t>
            </a:r>
          </a:p>
          <a:p>
            <a:pPr>
              <a:lnSpc>
                <a:spcPct val="80000"/>
              </a:lnSpc>
              <a:buFont typeface="Wingdings" panose="05000000000000000000" pitchFamily="2" charset="2"/>
              <a:buNone/>
            </a:pPr>
            <a:r>
              <a:rPr lang="zh-CN" altLang="en-US" sz="1600" dirty="0">
                <a:cs typeface="+mn-ea"/>
                <a:sym typeface="+mn-lt"/>
              </a:rPr>
              <a:t>　　</a:t>
            </a:r>
            <a:r>
              <a:rPr lang="en-US" altLang="zh-CN" sz="1600" dirty="0">
                <a:cs typeface="+mn-ea"/>
                <a:sym typeface="+mn-lt"/>
              </a:rPr>
              <a:t>d</a:t>
            </a:r>
            <a:r>
              <a:rPr lang="zh-CN" altLang="en-US" sz="1600" dirty="0">
                <a:cs typeface="+mn-ea"/>
                <a:sym typeface="+mn-lt"/>
              </a:rPr>
              <a:t>． 在物品上再迅速覆盖一层</a:t>
            </a:r>
            <a:r>
              <a:rPr lang="en-US" altLang="zh-CN" sz="1600" dirty="0">
                <a:cs typeface="+mn-ea"/>
                <a:sym typeface="+mn-lt"/>
              </a:rPr>
              <a:t>2μm</a:t>
            </a:r>
            <a:r>
              <a:rPr lang="zh-CN" altLang="en-US" sz="1600" dirty="0">
                <a:cs typeface="+mn-ea"/>
                <a:sym typeface="+mn-lt"/>
              </a:rPr>
              <a:t>聚乙烯薄膜； </a:t>
            </a:r>
          </a:p>
          <a:p>
            <a:pPr>
              <a:lnSpc>
                <a:spcPct val="80000"/>
              </a:lnSpc>
              <a:buFont typeface="Wingdings" panose="05000000000000000000" pitchFamily="2" charset="2"/>
              <a:buNone/>
            </a:pPr>
            <a:r>
              <a:rPr lang="zh-CN" altLang="en-US" sz="1600" dirty="0">
                <a:cs typeface="+mn-ea"/>
                <a:sym typeface="+mn-lt"/>
              </a:rPr>
              <a:t>　　</a:t>
            </a:r>
            <a:r>
              <a:rPr lang="en-US" altLang="zh-CN" sz="1600" dirty="0">
                <a:cs typeface="+mn-ea"/>
                <a:sym typeface="+mn-lt"/>
              </a:rPr>
              <a:t>e</a:t>
            </a:r>
            <a:r>
              <a:rPr lang="zh-CN" altLang="en-US" sz="1600" dirty="0">
                <a:cs typeface="+mn-ea"/>
                <a:sym typeface="+mn-lt"/>
              </a:rPr>
              <a:t>． 再继续喷入聚氨酯化合物进行发泡； </a:t>
            </a:r>
          </a:p>
          <a:p>
            <a:pPr>
              <a:lnSpc>
                <a:spcPct val="80000"/>
              </a:lnSpc>
              <a:buFont typeface="Wingdings" panose="05000000000000000000" pitchFamily="2" charset="2"/>
              <a:buNone/>
            </a:pPr>
            <a:r>
              <a:rPr lang="zh-CN" altLang="en-US" sz="1600" dirty="0">
                <a:cs typeface="+mn-ea"/>
                <a:sym typeface="+mn-lt"/>
              </a:rPr>
              <a:t>　　</a:t>
            </a:r>
            <a:r>
              <a:rPr lang="en-US" altLang="zh-CN" sz="1600" dirty="0">
                <a:cs typeface="+mn-ea"/>
                <a:sym typeface="+mn-lt"/>
              </a:rPr>
              <a:t>f</a:t>
            </a:r>
            <a:r>
              <a:rPr lang="zh-CN" altLang="en-US" sz="1600" dirty="0">
                <a:cs typeface="+mn-ea"/>
                <a:sym typeface="+mn-lt"/>
              </a:rPr>
              <a:t>． 外包装装盖封口。 </a:t>
            </a:r>
          </a:p>
        </p:txBody>
      </p:sp>
      <p:pic>
        <p:nvPicPr>
          <p:cNvPr id="6" name="图片 5">
            <a:extLst>
              <a:ext uri="{FF2B5EF4-FFF2-40B4-BE49-F238E27FC236}">
                <a16:creationId xmlns:a16="http://schemas.microsoft.com/office/drawing/2014/main" id="{C6EA3827-4FAC-E4A2-EAC8-A7B3F364BBF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370" y="925974"/>
            <a:ext cx="5353291" cy="535329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3731">
                                            <p:txEl>
                                              <p:pRg st="0" end="0"/>
                                            </p:txEl>
                                          </p:spTgt>
                                        </p:tgtEl>
                                        <p:attrNameLst>
                                          <p:attrName>style.visibility</p:attrName>
                                        </p:attrNameLst>
                                      </p:cBhvr>
                                      <p:to>
                                        <p:strVal val="visible"/>
                                      </p:to>
                                    </p:set>
                                    <p:animEffect transition="in" filter="barn(inVertical)">
                                      <p:cBhvr>
                                        <p:cTn id="12" dur="500"/>
                                        <p:tgtEl>
                                          <p:spTgt spid="7373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3731">
                                            <p:txEl>
                                              <p:pRg st="1" end="1"/>
                                            </p:txEl>
                                          </p:spTgt>
                                        </p:tgtEl>
                                        <p:attrNameLst>
                                          <p:attrName>style.visibility</p:attrName>
                                        </p:attrNameLst>
                                      </p:cBhvr>
                                      <p:to>
                                        <p:strVal val="visible"/>
                                      </p:to>
                                    </p:set>
                                    <p:animEffect transition="in" filter="barn(inVertical)">
                                      <p:cBhvr>
                                        <p:cTn id="17" dur="500"/>
                                        <p:tgtEl>
                                          <p:spTgt spid="7373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3731">
                                            <p:txEl>
                                              <p:pRg st="2" end="2"/>
                                            </p:txEl>
                                          </p:spTgt>
                                        </p:tgtEl>
                                        <p:attrNameLst>
                                          <p:attrName>style.visibility</p:attrName>
                                        </p:attrNameLst>
                                      </p:cBhvr>
                                      <p:to>
                                        <p:strVal val="visible"/>
                                      </p:to>
                                    </p:set>
                                    <p:animEffect transition="in" filter="barn(inVertical)">
                                      <p:cBhvr>
                                        <p:cTn id="22" dur="500"/>
                                        <p:tgtEl>
                                          <p:spTgt spid="73731">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3731">
                                            <p:txEl>
                                              <p:pRg st="3" end="3"/>
                                            </p:txEl>
                                          </p:spTgt>
                                        </p:tgtEl>
                                        <p:attrNameLst>
                                          <p:attrName>style.visibility</p:attrName>
                                        </p:attrNameLst>
                                      </p:cBhvr>
                                      <p:to>
                                        <p:strVal val="visible"/>
                                      </p:to>
                                    </p:set>
                                    <p:animEffect transition="in" filter="barn(inVertical)">
                                      <p:cBhvr>
                                        <p:cTn id="27" dur="500"/>
                                        <p:tgtEl>
                                          <p:spTgt spid="73731">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73731">
                                            <p:txEl>
                                              <p:pRg st="4" end="4"/>
                                            </p:txEl>
                                          </p:spTgt>
                                        </p:tgtEl>
                                        <p:attrNameLst>
                                          <p:attrName>style.visibility</p:attrName>
                                        </p:attrNameLst>
                                      </p:cBhvr>
                                      <p:to>
                                        <p:strVal val="visible"/>
                                      </p:to>
                                    </p:set>
                                    <p:animEffect transition="in" filter="barn(inVertical)">
                                      <p:cBhvr>
                                        <p:cTn id="32" dur="500"/>
                                        <p:tgtEl>
                                          <p:spTgt spid="73731">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73731">
                                            <p:txEl>
                                              <p:pRg st="5" end="5"/>
                                            </p:txEl>
                                          </p:spTgt>
                                        </p:tgtEl>
                                        <p:attrNameLst>
                                          <p:attrName>style.visibility</p:attrName>
                                        </p:attrNameLst>
                                      </p:cBhvr>
                                      <p:to>
                                        <p:strVal val="visible"/>
                                      </p:to>
                                    </p:set>
                                    <p:animEffect transition="in" filter="barn(inVertical)">
                                      <p:cBhvr>
                                        <p:cTn id="37" dur="500"/>
                                        <p:tgtEl>
                                          <p:spTgt spid="73731">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73731">
                                            <p:txEl>
                                              <p:pRg st="6" end="6"/>
                                            </p:txEl>
                                          </p:spTgt>
                                        </p:tgtEl>
                                        <p:attrNameLst>
                                          <p:attrName>style.visibility</p:attrName>
                                        </p:attrNameLst>
                                      </p:cBhvr>
                                      <p:to>
                                        <p:strVal val="visible"/>
                                      </p:to>
                                    </p:set>
                                    <p:animEffect transition="in" filter="barn(inVertical)">
                                      <p:cBhvr>
                                        <p:cTn id="42" dur="500"/>
                                        <p:tgtEl>
                                          <p:spTgt spid="73731">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73731">
                                            <p:txEl>
                                              <p:pRg st="7" end="7"/>
                                            </p:txEl>
                                          </p:spTgt>
                                        </p:tgtEl>
                                        <p:attrNameLst>
                                          <p:attrName>style.visibility</p:attrName>
                                        </p:attrNameLst>
                                      </p:cBhvr>
                                      <p:to>
                                        <p:strVal val="visible"/>
                                      </p:to>
                                    </p:set>
                                    <p:animEffect transition="in" filter="barn(inVertical)">
                                      <p:cBhvr>
                                        <p:cTn id="47" dur="500"/>
                                        <p:tgtEl>
                                          <p:spTgt spid="73731">
                                            <p:txEl>
                                              <p:pRg st="7" end="7"/>
                                            </p:txEl>
                                          </p:spTgt>
                                        </p:tgtEl>
                                      </p:cBhvr>
                                    </p:animEffect>
                                  </p:childTnLst>
                                </p:cTn>
                              </p:par>
                              <p:par>
                                <p:cTn id="48" presetID="16" presetClass="entr" presetSubtype="21" fill="hold" nodeType="with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barn(inVertical)">
                                      <p:cBhvr>
                                        <p:cTn id="5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1"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a16="http://schemas.microsoft.com/office/drawing/2014/main" id="{472C060D-E2AE-126C-8907-6C7911ADE481}"/>
              </a:ext>
            </a:extLst>
          </p:cNvPr>
          <p:cNvGrpSpPr/>
          <p:nvPr/>
        </p:nvGrpSpPr>
        <p:grpSpPr>
          <a:xfrm>
            <a:off x="0" y="0"/>
            <a:ext cx="12192000" cy="6858000"/>
            <a:chOff x="0" y="0"/>
            <a:chExt cx="12192000" cy="6858000"/>
          </a:xfrm>
        </p:grpSpPr>
        <p:pic>
          <p:nvPicPr>
            <p:cNvPr id="5" name="图片 4">
              <a:extLst>
                <a:ext uri="{FF2B5EF4-FFF2-40B4-BE49-F238E27FC236}">
                  <a16:creationId xmlns:a16="http://schemas.microsoft.com/office/drawing/2014/main" id="{BAB4FD54-57FE-BD58-03EF-5C46416D767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6" name="矩形 5">
              <a:extLst>
                <a:ext uri="{FF2B5EF4-FFF2-40B4-BE49-F238E27FC236}">
                  <a16:creationId xmlns:a16="http://schemas.microsoft.com/office/drawing/2014/main" id="{FF44FED4-3430-F3BF-05DD-E591E033734B}"/>
                </a:ext>
              </a:extLst>
            </p:cNvPr>
            <p:cNvSpPr/>
            <p:nvPr/>
          </p:nvSpPr>
          <p:spPr>
            <a:xfrm>
              <a:off x="162047" y="167834"/>
              <a:ext cx="11829326" cy="6522334"/>
            </a:xfrm>
            <a:prstGeom prst="rect">
              <a:avLst/>
            </a:prstGeom>
            <a:solidFill>
              <a:schemeClr val="bg1"/>
            </a:solidFill>
            <a:ln>
              <a:noFill/>
            </a:ln>
            <a:effectLst>
              <a:outerShdw blurRad="63500" sx="102000" sy="102000" algn="ctr" rotWithShape="0">
                <a:prstClr val="black">
                  <a:alpha val="1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7" name="组合 6">
            <a:extLst>
              <a:ext uri="{FF2B5EF4-FFF2-40B4-BE49-F238E27FC236}">
                <a16:creationId xmlns:a16="http://schemas.microsoft.com/office/drawing/2014/main" id="{81B47151-EB0F-668B-0B59-BE2CD351616A}"/>
              </a:ext>
            </a:extLst>
          </p:cNvPr>
          <p:cNvGrpSpPr>
            <a:grpSpLocks/>
          </p:cNvGrpSpPr>
          <p:nvPr/>
        </p:nvGrpSpPr>
        <p:grpSpPr bwMode="auto">
          <a:xfrm>
            <a:off x="5903031" y="1542371"/>
            <a:ext cx="5016500" cy="590549"/>
            <a:chOff x="0" y="-1"/>
            <a:chExt cx="3160" cy="372"/>
          </a:xfrm>
        </p:grpSpPr>
        <p:grpSp>
          <p:nvGrpSpPr>
            <p:cNvPr id="8" name="组合 79875">
              <a:extLst>
                <a:ext uri="{FF2B5EF4-FFF2-40B4-BE49-F238E27FC236}">
                  <a16:creationId xmlns:a16="http://schemas.microsoft.com/office/drawing/2014/main" id="{E7B2DA15-632F-EB35-E862-5BBAEAE0E146}"/>
                </a:ext>
              </a:extLst>
            </p:cNvPr>
            <p:cNvGrpSpPr>
              <a:grpSpLocks/>
            </p:cNvGrpSpPr>
            <p:nvPr/>
          </p:nvGrpSpPr>
          <p:grpSpPr bwMode="auto">
            <a:xfrm>
              <a:off x="0" y="251"/>
              <a:ext cx="115" cy="120"/>
              <a:chOff x="0" y="0"/>
              <a:chExt cx="115" cy="115"/>
            </a:xfrm>
          </p:grpSpPr>
          <p:sp>
            <p:nvSpPr>
              <p:cNvPr id="11" name="直角三角形 79876">
                <a:extLst>
                  <a:ext uri="{FF2B5EF4-FFF2-40B4-BE49-F238E27FC236}">
                    <a16:creationId xmlns:a16="http://schemas.microsoft.com/office/drawing/2014/main" id="{91EC2D28-0BB2-C4C9-B322-AEDFB22008F5}"/>
                  </a:ext>
                </a:extLst>
              </p:cNvPr>
              <p:cNvSpPr>
                <a:spLocks noChangeArrowheads="1"/>
              </p:cNvSpPr>
              <p:nvPr/>
            </p:nvSpPr>
            <p:spPr bwMode="auto">
              <a:xfrm rot="2700000">
                <a:off x="0" y="0"/>
                <a:ext cx="115" cy="115"/>
              </a:xfrm>
              <a:prstGeom prst="rtTriangle">
                <a:avLst/>
              </a:prstGeom>
              <a:solidFill>
                <a:srgbClr val="FFB00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endParaRPr lang="zh-CN" altLang="en-US">
                  <a:latin typeface="+mn-lt"/>
                  <a:ea typeface="+mn-ea"/>
                  <a:cs typeface="+mn-ea"/>
                  <a:sym typeface="+mn-lt"/>
                </a:endParaRPr>
              </a:p>
            </p:txBody>
          </p:sp>
          <p:sp>
            <p:nvSpPr>
              <p:cNvPr id="12" name="直角三角形 79877">
                <a:extLst>
                  <a:ext uri="{FF2B5EF4-FFF2-40B4-BE49-F238E27FC236}">
                    <a16:creationId xmlns:a16="http://schemas.microsoft.com/office/drawing/2014/main" id="{2BCDA2E2-F5C1-B45E-F920-DF7575926D7B}"/>
                  </a:ext>
                </a:extLst>
              </p:cNvPr>
              <p:cNvSpPr>
                <a:spLocks noChangeArrowheads="1"/>
              </p:cNvSpPr>
              <p:nvPr/>
            </p:nvSpPr>
            <p:spPr bwMode="auto">
              <a:xfrm rot="18900000" flipH="1">
                <a:off x="0" y="0"/>
                <a:ext cx="115" cy="115"/>
              </a:xfrm>
              <a:prstGeom prst="rtTriangle">
                <a:avLst/>
              </a:prstGeom>
              <a:solidFill>
                <a:srgbClr val="E7B43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endParaRPr lang="zh-CN" altLang="en-US">
                  <a:latin typeface="+mn-lt"/>
                  <a:ea typeface="+mn-ea"/>
                  <a:cs typeface="+mn-ea"/>
                  <a:sym typeface="+mn-lt"/>
                </a:endParaRPr>
              </a:p>
            </p:txBody>
          </p:sp>
        </p:grpSp>
        <p:sp>
          <p:nvSpPr>
            <p:cNvPr id="9" name="直接连接符 79878">
              <a:extLst>
                <a:ext uri="{FF2B5EF4-FFF2-40B4-BE49-F238E27FC236}">
                  <a16:creationId xmlns:a16="http://schemas.microsoft.com/office/drawing/2014/main" id="{3FB283A7-D95B-1601-208F-4917D0CD0172}"/>
                </a:ext>
              </a:extLst>
            </p:cNvPr>
            <p:cNvSpPr>
              <a:spLocks noChangeShapeType="1"/>
            </p:cNvSpPr>
            <p:nvPr/>
          </p:nvSpPr>
          <p:spPr bwMode="auto">
            <a:xfrm>
              <a:off x="136" y="305"/>
              <a:ext cx="3024" cy="0"/>
            </a:xfrm>
            <a:prstGeom prst="line">
              <a:avLst/>
            </a:prstGeom>
            <a:noFill/>
            <a:ln w="25400">
              <a:solidFill>
                <a:srgbClr val="E7B435"/>
              </a:solidFill>
              <a:prstDash val="sysDot"/>
              <a:round/>
              <a:headEnd/>
              <a:tailEnd type="oval" w="med" len="med"/>
            </a:ln>
            <a:extLst>
              <a:ext uri="{909E8E84-426E-40DD-AFC4-6F175D3DCCD1}">
                <a14:hiddenFill xmlns:a14="http://schemas.microsoft.com/office/drawing/2010/main">
                  <a:noFill/>
                </a14:hiddenFill>
              </a:ext>
            </a:extLst>
          </p:spPr>
          <p:txBody>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endParaRPr lang="zh-CN" altLang="en-US">
                <a:latin typeface="+mn-lt"/>
                <a:ea typeface="+mn-ea"/>
                <a:cs typeface="+mn-ea"/>
                <a:sym typeface="+mn-lt"/>
              </a:endParaRPr>
            </a:p>
          </p:txBody>
        </p:sp>
        <p:sp>
          <p:nvSpPr>
            <p:cNvPr id="10" name="文本框 79879">
              <a:extLst>
                <a:ext uri="{FF2B5EF4-FFF2-40B4-BE49-F238E27FC236}">
                  <a16:creationId xmlns:a16="http://schemas.microsoft.com/office/drawing/2014/main" id="{89776CDA-D607-A58E-B9AD-5BE6CD6F7825}"/>
                </a:ext>
              </a:extLst>
            </p:cNvPr>
            <p:cNvSpPr txBox="1">
              <a:spLocks noChangeArrowheads="1"/>
            </p:cNvSpPr>
            <p:nvPr/>
          </p:nvSpPr>
          <p:spPr bwMode="auto">
            <a:xfrm>
              <a:off x="226" y="-1"/>
              <a:ext cx="2779"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2800" dirty="0">
                  <a:solidFill>
                    <a:srgbClr val="33B8FD"/>
                  </a:solidFill>
                  <a:latin typeface="+mn-lt"/>
                  <a:ea typeface="+mn-ea"/>
                  <a:cs typeface="+mn-ea"/>
                  <a:sym typeface="+mn-lt"/>
                </a:rPr>
                <a:t>包装的概念、特征与功能</a:t>
              </a:r>
              <a:endParaRPr lang="en-US" altLang="zh-CN" sz="2800" dirty="0">
                <a:solidFill>
                  <a:srgbClr val="33B8FD"/>
                </a:solidFill>
                <a:latin typeface="+mn-lt"/>
                <a:ea typeface="+mn-ea"/>
                <a:cs typeface="+mn-ea"/>
                <a:sym typeface="+mn-lt"/>
              </a:endParaRPr>
            </a:p>
          </p:txBody>
        </p:sp>
      </p:grpSp>
      <p:grpSp>
        <p:nvGrpSpPr>
          <p:cNvPr id="13" name="组合 79880">
            <a:extLst>
              <a:ext uri="{FF2B5EF4-FFF2-40B4-BE49-F238E27FC236}">
                <a16:creationId xmlns:a16="http://schemas.microsoft.com/office/drawing/2014/main" id="{0EC7D13D-0F87-6ED1-CD31-75B2FAE67937}"/>
              </a:ext>
            </a:extLst>
          </p:cNvPr>
          <p:cNvGrpSpPr>
            <a:grpSpLocks/>
          </p:cNvGrpSpPr>
          <p:nvPr/>
        </p:nvGrpSpPr>
        <p:grpSpPr bwMode="auto">
          <a:xfrm>
            <a:off x="5876043" y="2498619"/>
            <a:ext cx="5043488" cy="601662"/>
            <a:chOff x="0" y="0"/>
            <a:chExt cx="3177" cy="379"/>
          </a:xfrm>
        </p:grpSpPr>
        <p:sp>
          <p:nvSpPr>
            <p:cNvPr id="14" name="直接连接符 79881">
              <a:extLst>
                <a:ext uri="{FF2B5EF4-FFF2-40B4-BE49-F238E27FC236}">
                  <a16:creationId xmlns:a16="http://schemas.microsoft.com/office/drawing/2014/main" id="{98FA8A5D-908A-E676-D41A-BF80F87871E0}"/>
                </a:ext>
              </a:extLst>
            </p:cNvPr>
            <p:cNvSpPr>
              <a:spLocks noChangeShapeType="1"/>
            </p:cNvSpPr>
            <p:nvPr/>
          </p:nvSpPr>
          <p:spPr bwMode="auto">
            <a:xfrm>
              <a:off x="153" y="331"/>
              <a:ext cx="3024" cy="0"/>
            </a:xfrm>
            <a:prstGeom prst="line">
              <a:avLst/>
            </a:prstGeom>
            <a:noFill/>
            <a:ln w="25400">
              <a:solidFill>
                <a:srgbClr val="E7B435"/>
              </a:solidFill>
              <a:prstDash val="sysDot"/>
              <a:round/>
              <a:headEnd/>
              <a:tailEnd type="oval" w="med" len="med"/>
            </a:ln>
            <a:extLst>
              <a:ext uri="{909E8E84-426E-40DD-AFC4-6F175D3DCCD1}">
                <a14:hiddenFill xmlns:a14="http://schemas.microsoft.com/office/drawing/2010/main">
                  <a:noFill/>
                </a14:hiddenFill>
              </a:ext>
            </a:extLst>
          </p:spPr>
          <p:txBody>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endParaRPr lang="zh-CN" altLang="en-US">
                <a:latin typeface="+mn-lt"/>
                <a:ea typeface="+mn-ea"/>
                <a:cs typeface="+mn-ea"/>
                <a:sym typeface="+mn-lt"/>
              </a:endParaRPr>
            </a:p>
          </p:txBody>
        </p:sp>
        <p:grpSp>
          <p:nvGrpSpPr>
            <p:cNvPr id="15" name="组合 79882">
              <a:extLst>
                <a:ext uri="{FF2B5EF4-FFF2-40B4-BE49-F238E27FC236}">
                  <a16:creationId xmlns:a16="http://schemas.microsoft.com/office/drawing/2014/main" id="{B73BC7EE-E78B-3027-0A66-6678AC84CBC4}"/>
                </a:ext>
              </a:extLst>
            </p:cNvPr>
            <p:cNvGrpSpPr>
              <a:grpSpLocks/>
            </p:cNvGrpSpPr>
            <p:nvPr/>
          </p:nvGrpSpPr>
          <p:grpSpPr bwMode="auto">
            <a:xfrm>
              <a:off x="0" y="264"/>
              <a:ext cx="115" cy="115"/>
              <a:chOff x="0" y="0"/>
              <a:chExt cx="115" cy="115"/>
            </a:xfrm>
          </p:grpSpPr>
          <p:sp>
            <p:nvSpPr>
              <p:cNvPr id="17" name="直角三角形 79883">
                <a:extLst>
                  <a:ext uri="{FF2B5EF4-FFF2-40B4-BE49-F238E27FC236}">
                    <a16:creationId xmlns:a16="http://schemas.microsoft.com/office/drawing/2014/main" id="{DE8EDEF0-6304-8EB9-37C9-6B10E8219136}"/>
                  </a:ext>
                </a:extLst>
              </p:cNvPr>
              <p:cNvSpPr>
                <a:spLocks noChangeArrowheads="1"/>
              </p:cNvSpPr>
              <p:nvPr/>
            </p:nvSpPr>
            <p:spPr bwMode="auto">
              <a:xfrm rot="2700000">
                <a:off x="0" y="0"/>
                <a:ext cx="115" cy="115"/>
              </a:xfrm>
              <a:prstGeom prst="rtTriangle">
                <a:avLst/>
              </a:prstGeom>
              <a:solidFill>
                <a:srgbClr val="E7B43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endParaRPr lang="zh-CN" altLang="en-US" dirty="0">
                  <a:latin typeface="+mn-lt"/>
                  <a:ea typeface="+mn-ea"/>
                  <a:cs typeface="+mn-ea"/>
                  <a:sym typeface="+mn-lt"/>
                </a:endParaRPr>
              </a:p>
            </p:txBody>
          </p:sp>
          <p:sp>
            <p:nvSpPr>
              <p:cNvPr id="18" name="直角三角形 79884">
                <a:extLst>
                  <a:ext uri="{FF2B5EF4-FFF2-40B4-BE49-F238E27FC236}">
                    <a16:creationId xmlns:a16="http://schemas.microsoft.com/office/drawing/2014/main" id="{34393639-E69C-E6CE-B89D-5B2978521193}"/>
                  </a:ext>
                </a:extLst>
              </p:cNvPr>
              <p:cNvSpPr>
                <a:spLocks noChangeArrowheads="1"/>
              </p:cNvSpPr>
              <p:nvPr/>
            </p:nvSpPr>
            <p:spPr bwMode="auto">
              <a:xfrm rot="18900000" flipH="1">
                <a:off x="0" y="0"/>
                <a:ext cx="115" cy="115"/>
              </a:xfrm>
              <a:prstGeom prst="rtTriangle">
                <a:avLst/>
              </a:prstGeom>
              <a:solidFill>
                <a:srgbClr val="E7B43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endParaRPr lang="zh-CN" altLang="en-US">
                  <a:latin typeface="+mn-lt"/>
                  <a:ea typeface="+mn-ea"/>
                  <a:cs typeface="+mn-ea"/>
                  <a:sym typeface="+mn-lt"/>
                </a:endParaRPr>
              </a:p>
            </p:txBody>
          </p:sp>
        </p:grpSp>
        <p:sp>
          <p:nvSpPr>
            <p:cNvPr id="16" name="文本框 79885">
              <a:extLst>
                <a:ext uri="{FF2B5EF4-FFF2-40B4-BE49-F238E27FC236}">
                  <a16:creationId xmlns:a16="http://schemas.microsoft.com/office/drawing/2014/main" id="{9FEEC5BA-625B-2774-BD21-C11A36CB17F6}"/>
                </a:ext>
              </a:extLst>
            </p:cNvPr>
            <p:cNvSpPr txBox="1">
              <a:spLocks noChangeArrowheads="1"/>
            </p:cNvSpPr>
            <p:nvPr/>
          </p:nvSpPr>
          <p:spPr bwMode="auto">
            <a:xfrm>
              <a:off x="241" y="0"/>
              <a:ext cx="1247"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2800" dirty="0">
                  <a:solidFill>
                    <a:srgbClr val="33B8FD"/>
                  </a:solidFill>
                  <a:latin typeface="+mn-lt"/>
                  <a:ea typeface="+mn-ea"/>
                  <a:cs typeface="+mn-ea"/>
                  <a:sym typeface="+mn-lt"/>
                </a:rPr>
                <a:t>包装的分类</a:t>
              </a:r>
              <a:endParaRPr lang="en-US" altLang="zh-CN" sz="2800" dirty="0">
                <a:solidFill>
                  <a:srgbClr val="33B8FD"/>
                </a:solidFill>
                <a:latin typeface="+mn-lt"/>
                <a:ea typeface="+mn-ea"/>
                <a:cs typeface="+mn-ea"/>
                <a:sym typeface="+mn-lt"/>
              </a:endParaRPr>
            </a:p>
          </p:txBody>
        </p:sp>
      </p:grpSp>
      <p:grpSp>
        <p:nvGrpSpPr>
          <p:cNvPr id="19" name="组合 79886">
            <a:extLst>
              <a:ext uri="{FF2B5EF4-FFF2-40B4-BE49-F238E27FC236}">
                <a16:creationId xmlns:a16="http://schemas.microsoft.com/office/drawing/2014/main" id="{3CF2F1EE-B05F-0BF8-1812-877FFDA03488}"/>
              </a:ext>
            </a:extLst>
          </p:cNvPr>
          <p:cNvGrpSpPr>
            <a:grpSpLocks/>
          </p:cNvGrpSpPr>
          <p:nvPr/>
        </p:nvGrpSpPr>
        <p:grpSpPr bwMode="auto">
          <a:xfrm>
            <a:off x="5876043" y="3465980"/>
            <a:ext cx="5043488" cy="612776"/>
            <a:chOff x="0" y="-7"/>
            <a:chExt cx="3177" cy="386"/>
          </a:xfrm>
        </p:grpSpPr>
        <p:sp>
          <p:nvSpPr>
            <p:cNvPr id="20" name="直接连接符 79887">
              <a:extLst>
                <a:ext uri="{FF2B5EF4-FFF2-40B4-BE49-F238E27FC236}">
                  <a16:creationId xmlns:a16="http://schemas.microsoft.com/office/drawing/2014/main" id="{264C9693-55A0-1DC6-28CE-12B44E45A3E0}"/>
                </a:ext>
              </a:extLst>
            </p:cNvPr>
            <p:cNvSpPr>
              <a:spLocks noChangeShapeType="1"/>
            </p:cNvSpPr>
            <p:nvPr/>
          </p:nvSpPr>
          <p:spPr bwMode="auto">
            <a:xfrm>
              <a:off x="153" y="331"/>
              <a:ext cx="3024" cy="0"/>
            </a:xfrm>
            <a:prstGeom prst="line">
              <a:avLst/>
            </a:prstGeom>
            <a:noFill/>
            <a:ln w="25400">
              <a:solidFill>
                <a:srgbClr val="E7B435"/>
              </a:solidFill>
              <a:prstDash val="sysDot"/>
              <a:round/>
              <a:headEnd/>
              <a:tailEnd type="oval" w="med" len="med"/>
            </a:ln>
            <a:extLst>
              <a:ext uri="{909E8E84-426E-40DD-AFC4-6F175D3DCCD1}">
                <a14:hiddenFill xmlns:a14="http://schemas.microsoft.com/office/drawing/2010/main">
                  <a:noFill/>
                </a14:hiddenFill>
              </a:ext>
            </a:extLst>
          </p:spPr>
          <p:txBody>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endParaRPr lang="zh-CN" altLang="en-US">
                <a:latin typeface="+mn-lt"/>
                <a:ea typeface="+mn-ea"/>
                <a:cs typeface="+mn-ea"/>
                <a:sym typeface="+mn-lt"/>
              </a:endParaRPr>
            </a:p>
          </p:txBody>
        </p:sp>
        <p:grpSp>
          <p:nvGrpSpPr>
            <p:cNvPr id="21" name="组合 79888">
              <a:extLst>
                <a:ext uri="{FF2B5EF4-FFF2-40B4-BE49-F238E27FC236}">
                  <a16:creationId xmlns:a16="http://schemas.microsoft.com/office/drawing/2014/main" id="{559070B0-43C8-9381-97F1-7EA72E143E42}"/>
                </a:ext>
              </a:extLst>
            </p:cNvPr>
            <p:cNvGrpSpPr>
              <a:grpSpLocks/>
            </p:cNvGrpSpPr>
            <p:nvPr/>
          </p:nvGrpSpPr>
          <p:grpSpPr bwMode="auto">
            <a:xfrm>
              <a:off x="0" y="264"/>
              <a:ext cx="115" cy="115"/>
              <a:chOff x="0" y="0"/>
              <a:chExt cx="115" cy="115"/>
            </a:xfrm>
          </p:grpSpPr>
          <p:sp>
            <p:nvSpPr>
              <p:cNvPr id="23" name="直角三角形 79889">
                <a:extLst>
                  <a:ext uri="{FF2B5EF4-FFF2-40B4-BE49-F238E27FC236}">
                    <a16:creationId xmlns:a16="http://schemas.microsoft.com/office/drawing/2014/main" id="{E2806508-AAA7-907B-DAFD-0F1E4EAB8533}"/>
                  </a:ext>
                </a:extLst>
              </p:cNvPr>
              <p:cNvSpPr>
                <a:spLocks noChangeArrowheads="1"/>
              </p:cNvSpPr>
              <p:nvPr/>
            </p:nvSpPr>
            <p:spPr bwMode="auto">
              <a:xfrm rot="2700000">
                <a:off x="0" y="0"/>
                <a:ext cx="115" cy="115"/>
              </a:xfrm>
              <a:prstGeom prst="rtTriangle">
                <a:avLst/>
              </a:prstGeom>
              <a:solidFill>
                <a:srgbClr val="FFB00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endParaRPr lang="zh-CN" altLang="en-US">
                  <a:latin typeface="+mn-lt"/>
                  <a:ea typeface="+mn-ea"/>
                  <a:cs typeface="+mn-ea"/>
                  <a:sym typeface="+mn-lt"/>
                </a:endParaRPr>
              </a:p>
            </p:txBody>
          </p:sp>
          <p:sp>
            <p:nvSpPr>
              <p:cNvPr id="24" name="直角三角形 79890">
                <a:extLst>
                  <a:ext uri="{FF2B5EF4-FFF2-40B4-BE49-F238E27FC236}">
                    <a16:creationId xmlns:a16="http://schemas.microsoft.com/office/drawing/2014/main" id="{58DEBEE4-0F65-7BD1-2C1A-CCDD73AA8D9A}"/>
                  </a:ext>
                </a:extLst>
              </p:cNvPr>
              <p:cNvSpPr>
                <a:spLocks noChangeArrowheads="1"/>
              </p:cNvSpPr>
              <p:nvPr/>
            </p:nvSpPr>
            <p:spPr bwMode="auto">
              <a:xfrm rot="18900000" flipH="1">
                <a:off x="0" y="0"/>
                <a:ext cx="115" cy="115"/>
              </a:xfrm>
              <a:prstGeom prst="rtTriangle">
                <a:avLst/>
              </a:prstGeom>
              <a:solidFill>
                <a:srgbClr val="E7B43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endParaRPr lang="zh-CN" altLang="en-US" dirty="0">
                  <a:latin typeface="+mn-lt"/>
                  <a:ea typeface="+mn-ea"/>
                  <a:cs typeface="+mn-ea"/>
                  <a:sym typeface="+mn-lt"/>
                </a:endParaRPr>
              </a:p>
            </p:txBody>
          </p:sp>
        </p:grpSp>
        <p:sp>
          <p:nvSpPr>
            <p:cNvPr id="22" name="文本框 79891">
              <a:extLst>
                <a:ext uri="{FF2B5EF4-FFF2-40B4-BE49-F238E27FC236}">
                  <a16:creationId xmlns:a16="http://schemas.microsoft.com/office/drawing/2014/main" id="{F830650D-0E15-08B1-9F6A-5998E711E3B0}"/>
                </a:ext>
              </a:extLst>
            </p:cNvPr>
            <p:cNvSpPr txBox="1">
              <a:spLocks noChangeArrowheads="1"/>
            </p:cNvSpPr>
            <p:nvPr/>
          </p:nvSpPr>
          <p:spPr bwMode="auto">
            <a:xfrm>
              <a:off x="241" y="-7"/>
              <a:ext cx="1021"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2800" dirty="0">
                  <a:solidFill>
                    <a:srgbClr val="33B8FD"/>
                  </a:solidFill>
                  <a:latin typeface="+mn-lt"/>
                  <a:ea typeface="+mn-ea"/>
                  <a:cs typeface="+mn-ea"/>
                  <a:sym typeface="+mn-lt"/>
                </a:rPr>
                <a:t>包装材料</a:t>
              </a:r>
              <a:endParaRPr lang="en-US" altLang="zh-CN" sz="2800" dirty="0">
                <a:solidFill>
                  <a:srgbClr val="33B8FD"/>
                </a:solidFill>
                <a:latin typeface="+mn-lt"/>
                <a:ea typeface="+mn-ea"/>
                <a:cs typeface="+mn-ea"/>
                <a:sym typeface="+mn-lt"/>
              </a:endParaRPr>
            </a:p>
          </p:txBody>
        </p:sp>
      </p:grpSp>
      <p:grpSp>
        <p:nvGrpSpPr>
          <p:cNvPr id="25" name="组合 79892">
            <a:extLst>
              <a:ext uri="{FF2B5EF4-FFF2-40B4-BE49-F238E27FC236}">
                <a16:creationId xmlns:a16="http://schemas.microsoft.com/office/drawing/2014/main" id="{3FFFADDC-D5E2-3AD9-0CAD-A37BC3222421}"/>
              </a:ext>
            </a:extLst>
          </p:cNvPr>
          <p:cNvGrpSpPr>
            <a:grpSpLocks/>
          </p:cNvGrpSpPr>
          <p:nvPr/>
        </p:nvGrpSpPr>
        <p:grpSpPr bwMode="auto">
          <a:xfrm>
            <a:off x="5876043" y="4433342"/>
            <a:ext cx="5043488" cy="612776"/>
            <a:chOff x="0" y="-7"/>
            <a:chExt cx="3177" cy="386"/>
          </a:xfrm>
        </p:grpSpPr>
        <p:sp>
          <p:nvSpPr>
            <p:cNvPr id="26" name="直接连接符 79893">
              <a:extLst>
                <a:ext uri="{FF2B5EF4-FFF2-40B4-BE49-F238E27FC236}">
                  <a16:creationId xmlns:a16="http://schemas.microsoft.com/office/drawing/2014/main" id="{F8798670-7983-9204-3542-47A18657C385}"/>
                </a:ext>
              </a:extLst>
            </p:cNvPr>
            <p:cNvSpPr>
              <a:spLocks noChangeShapeType="1"/>
            </p:cNvSpPr>
            <p:nvPr/>
          </p:nvSpPr>
          <p:spPr bwMode="auto">
            <a:xfrm>
              <a:off x="153" y="331"/>
              <a:ext cx="3024" cy="0"/>
            </a:xfrm>
            <a:prstGeom prst="line">
              <a:avLst/>
            </a:prstGeom>
            <a:noFill/>
            <a:ln w="25400">
              <a:solidFill>
                <a:srgbClr val="E7B435"/>
              </a:solidFill>
              <a:prstDash val="sysDot"/>
              <a:round/>
              <a:headEnd/>
              <a:tailEnd type="oval" w="med" len="med"/>
            </a:ln>
            <a:extLst>
              <a:ext uri="{909E8E84-426E-40DD-AFC4-6F175D3DCCD1}">
                <a14:hiddenFill xmlns:a14="http://schemas.microsoft.com/office/drawing/2010/main">
                  <a:noFill/>
                </a14:hiddenFill>
              </a:ext>
            </a:extLst>
          </p:spPr>
          <p:txBody>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endParaRPr lang="zh-CN" altLang="en-US" dirty="0">
                <a:latin typeface="+mn-lt"/>
                <a:ea typeface="+mn-ea"/>
                <a:cs typeface="+mn-ea"/>
                <a:sym typeface="+mn-lt"/>
              </a:endParaRPr>
            </a:p>
          </p:txBody>
        </p:sp>
        <p:grpSp>
          <p:nvGrpSpPr>
            <p:cNvPr id="27" name="组合 79894">
              <a:extLst>
                <a:ext uri="{FF2B5EF4-FFF2-40B4-BE49-F238E27FC236}">
                  <a16:creationId xmlns:a16="http://schemas.microsoft.com/office/drawing/2014/main" id="{4678C6F5-6F32-8898-5691-8D8D0600475A}"/>
                </a:ext>
              </a:extLst>
            </p:cNvPr>
            <p:cNvGrpSpPr>
              <a:grpSpLocks/>
            </p:cNvGrpSpPr>
            <p:nvPr/>
          </p:nvGrpSpPr>
          <p:grpSpPr bwMode="auto">
            <a:xfrm>
              <a:off x="0" y="264"/>
              <a:ext cx="115" cy="115"/>
              <a:chOff x="0" y="0"/>
              <a:chExt cx="115" cy="115"/>
            </a:xfrm>
          </p:grpSpPr>
          <p:sp>
            <p:nvSpPr>
              <p:cNvPr id="29" name="直角三角形 79895">
                <a:extLst>
                  <a:ext uri="{FF2B5EF4-FFF2-40B4-BE49-F238E27FC236}">
                    <a16:creationId xmlns:a16="http://schemas.microsoft.com/office/drawing/2014/main" id="{53DBF4E2-3D22-16DD-2D3B-12FEBB6A1C18}"/>
                  </a:ext>
                </a:extLst>
              </p:cNvPr>
              <p:cNvSpPr>
                <a:spLocks noChangeArrowheads="1"/>
              </p:cNvSpPr>
              <p:nvPr/>
            </p:nvSpPr>
            <p:spPr bwMode="auto">
              <a:xfrm rot="2700000">
                <a:off x="0" y="0"/>
                <a:ext cx="115" cy="115"/>
              </a:xfrm>
              <a:prstGeom prst="rtTriangle">
                <a:avLst/>
              </a:prstGeom>
              <a:solidFill>
                <a:srgbClr val="E7B43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endParaRPr lang="zh-CN" altLang="en-US" dirty="0">
                  <a:latin typeface="+mn-lt"/>
                  <a:ea typeface="+mn-ea"/>
                  <a:cs typeface="+mn-ea"/>
                  <a:sym typeface="+mn-lt"/>
                </a:endParaRPr>
              </a:p>
            </p:txBody>
          </p:sp>
          <p:sp>
            <p:nvSpPr>
              <p:cNvPr id="30" name="直角三角形 79896">
                <a:extLst>
                  <a:ext uri="{FF2B5EF4-FFF2-40B4-BE49-F238E27FC236}">
                    <a16:creationId xmlns:a16="http://schemas.microsoft.com/office/drawing/2014/main" id="{4E1AE625-3C74-1D0D-AC73-D57A57233FF8}"/>
                  </a:ext>
                </a:extLst>
              </p:cNvPr>
              <p:cNvSpPr>
                <a:spLocks noChangeArrowheads="1"/>
              </p:cNvSpPr>
              <p:nvPr/>
            </p:nvSpPr>
            <p:spPr bwMode="auto">
              <a:xfrm rot="18900000" flipH="1">
                <a:off x="0" y="0"/>
                <a:ext cx="115" cy="115"/>
              </a:xfrm>
              <a:prstGeom prst="rtTriangle">
                <a:avLst/>
              </a:prstGeom>
              <a:solidFill>
                <a:srgbClr val="FFB00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endParaRPr lang="zh-CN" altLang="en-US">
                  <a:latin typeface="+mn-lt"/>
                  <a:ea typeface="+mn-ea"/>
                  <a:cs typeface="+mn-ea"/>
                  <a:sym typeface="+mn-lt"/>
                </a:endParaRPr>
              </a:p>
            </p:txBody>
          </p:sp>
        </p:grpSp>
        <p:sp>
          <p:nvSpPr>
            <p:cNvPr id="28" name="文本框 79897">
              <a:extLst>
                <a:ext uri="{FF2B5EF4-FFF2-40B4-BE49-F238E27FC236}">
                  <a16:creationId xmlns:a16="http://schemas.microsoft.com/office/drawing/2014/main" id="{6B6C4962-53B7-41A1-D87B-E42C0AA4E41D}"/>
                </a:ext>
              </a:extLst>
            </p:cNvPr>
            <p:cNvSpPr txBox="1">
              <a:spLocks noChangeArrowheads="1"/>
            </p:cNvSpPr>
            <p:nvPr/>
          </p:nvSpPr>
          <p:spPr bwMode="auto">
            <a:xfrm>
              <a:off x="217" y="-7"/>
              <a:ext cx="1473"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2800" dirty="0">
                  <a:solidFill>
                    <a:srgbClr val="33B8FD"/>
                  </a:solidFill>
                  <a:latin typeface="+mn-lt"/>
                  <a:ea typeface="+mn-ea"/>
                  <a:cs typeface="+mn-ea"/>
                  <a:sym typeface="+mn-lt"/>
                </a:rPr>
                <a:t>包装保护技术</a:t>
              </a:r>
            </a:p>
          </p:txBody>
        </p:sp>
      </p:grpSp>
      <p:pic>
        <p:nvPicPr>
          <p:cNvPr id="31" name="图片 30">
            <a:extLst>
              <a:ext uri="{FF2B5EF4-FFF2-40B4-BE49-F238E27FC236}">
                <a16:creationId xmlns:a16="http://schemas.microsoft.com/office/drawing/2014/main" id="{37C2E674-2485-9752-DD25-F100F5B737A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8580" y="1900692"/>
            <a:ext cx="4957308" cy="4957308"/>
          </a:xfrm>
          <a:prstGeom prst="rect">
            <a:avLst/>
          </a:prstGeom>
        </p:spPr>
      </p:pic>
      <p:sp>
        <p:nvSpPr>
          <p:cNvPr id="32" name="文本框 31">
            <a:extLst>
              <a:ext uri="{FF2B5EF4-FFF2-40B4-BE49-F238E27FC236}">
                <a16:creationId xmlns:a16="http://schemas.microsoft.com/office/drawing/2014/main" id="{78A1115F-9958-1288-0358-EB13E3ED1605}"/>
              </a:ext>
            </a:extLst>
          </p:cNvPr>
          <p:cNvSpPr txBox="1"/>
          <p:nvPr/>
        </p:nvSpPr>
        <p:spPr>
          <a:xfrm>
            <a:off x="2868898" y="1804308"/>
            <a:ext cx="2154561" cy="1938992"/>
          </a:xfrm>
          <a:prstGeom prst="rect">
            <a:avLst/>
          </a:prstGeom>
          <a:noFill/>
        </p:spPr>
        <p:txBody>
          <a:bodyPr wrap="square" rtlCol="0">
            <a:spAutoFit/>
          </a:bodyPr>
          <a:lstStyle/>
          <a:p>
            <a:r>
              <a:rPr lang="zh-CN" altLang="en-US" sz="6000" dirty="0">
                <a:solidFill>
                  <a:srgbClr val="33B8FD"/>
                </a:solidFill>
                <a:cs typeface="+mn-ea"/>
                <a:sym typeface="+mn-lt"/>
              </a:rPr>
              <a:t>目  录</a:t>
            </a:r>
          </a:p>
        </p:txBody>
      </p:sp>
      <p:cxnSp>
        <p:nvCxnSpPr>
          <p:cNvPr id="33" name="直接连接符 32">
            <a:extLst>
              <a:ext uri="{FF2B5EF4-FFF2-40B4-BE49-F238E27FC236}">
                <a16:creationId xmlns:a16="http://schemas.microsoft.com/office/drawing/2014/main" id="{AEBDAB83-03B9-D1F5-BDE0-3699DD303185}"/>
              </a:ext>
            </a:extLst>
          </p:cNvPr>
          <p:cNvCxnSpPr/>
          <p:nvPr/>
        </p:nvCxnSpPr>
        <p:spPr>
          <a:xfrm>
            <a:off x="3148315" y="3009000"/>
            <a:ext cx="843287" cy="0"/>
          </a:xfrm>
          <a:prstGeom prst="line">
            <a:avLst/>
          </a:prstGeom>
          <a:ln w="57150">
            <a:solidFill>
              <a:srgbClr val="E7B435"/>
            </a:solidFill>
          </a:ln>
        </p:spPr>
        <p:style>
          <a:lnRef idx="1">
            <a:schemeClr val="accent1"/>
          </a:lnRef>
          <a:fillRef idx="0">
            <a:schemeClr val="accent1"/>
          </a:fillRef>
          <a:effectRef idx="0">
            <a:schemeClr val="accent1"/>
          </a:effectRef>
          <a:fontRef idx="minor">
            <a:schemeClr val="tx1"/>
          </a:fontRef>
        </p:style>
      </p:cxnSp>
      <p:grpSp>
        <p:nvGrpSpPr>
          <p:cNvPr id="36" name="组合 79892">
            <a:extLst>
              <a:ext uri="{FF2B5EF4-FFF2-40B4-BE49-F238E27FC236}">
                <a16:creationId xmlns:a16="http://schemas.microsoft.com/office/drawing/2014/main" id="{C8C02EFE-8DBB-3333-B7BC-90F329007F0A}"/>
              </a:ext>
            </a:extLst>
          </p:cNvPr>
          <p:cNvGrpSpPr>
            <a:grpSpLocks/>
          </p:cNvGrpSpPr>
          <p:nvPr/>
        </p:nvGrpSpPr>
        <p:grpSpPr bwMode="auto">
          <a:xfrm>
            <a:off x="5876043" y="5411817"/>
            <a:ext cx="5043488" cy="601663"/>
            <a:chOff x="0" y="0"/>
            <a:chExt cx="3177" cy="379"/>
          </a:xfrm>
        </p:grpSpPr>
        <p:sp>
          <p:nvSpPr>
            <p:cNvPr id="37" name="直接连接符 79893">
              <a:extLst>
                <a:ext uri="{FF2B5EF4-FFF2-40B4-BE49-F238E27FC236}">
                  <a16:creationId xmlns:a16="http://schemas.microsoft.com/office/drawing/2014/main" id="{D7922E0B-C4AC-B856-05CF-AA12FC1CC1C3}"/>
                </a:ext>
              </a:extLst>
            </p:cNvPr>
            <p:cNvSpPr>
              <a:spLocks noChangeShapeType="1"/>
            </p:cNvSpPr>
            <p:nvPr/>
          </p:nvSpPr>
          <p:spPr bwMode="auto">
            <a:xfrm>
              <a:off x="153" y="331"/>
              <a:ext cx="3024" cy="0"/>
            </a:xfrm>
            <a:prstGeom prst="line">
              <a:avLst/>
            </a:prstGeom>
            <a:noFill/>
            <a:ln w="25400">
              <a:solidFill>
                <a:srgbClr val="E7B435"/>
              </a:solidFill>
              <a:prstDash val="sysDot"/>
              <a:round/>
              <a:headEnd/>
              <a:tailEnd type="oval" w="med" len="med"/>
            </a:ln>
            <a:extLst>
              <a:ext uri="{909E8E84-426E-40DD-AFC4-6F175D3DCCD1}">
                <a14:hiddenFill xmlns:a14="http://schemas.microsoft.com/office/drawing/2010/main">
                  <a:noFill/>
                </a14:hiddenFill>
              </a:ext>
            </a:extLst>
          </p:spPr>
          <p:txBody>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endParaRPr lang="zh-CN" altLang="en-US" dirty="0">
                <a:latin typeface="+mn-lt"/>
                <a:ea typeface="+mn-ea"/>
                <a:cs typeface="+mn-ea"/>
                <a:sym typeface="+mn-lt"/>
              </a:endParaRPr>
            </a:p>
          </p:txBody>
        </p:sp>
        <p:grpSp>
          <p:nvGrpSpPr>
            <p:cNvPr id="38" name="组合 79894">
              <a:extLst>
                <a:ext uri="{FF2B5EF4-FFF2-40B4-BE49-F238E27FC236}">
                  <a16:creationId xmlns:a16="http://schemas.microsoft.com/office/drawing/2014/main" id="{DBDCEC4C-D6A0-701B-C88B-8E57A0CC25B1}"/>
                </a:ext>
              </a:extLst>
            </p:cNvPr>
            <p:cNvGrpSpPr>
              <a:grpSpLocks/>
            </p:cNvGrpSpPr>
            <p:nvPr/>
          </p:nvGrpSpPr>
          <p:grpSpPr bwMode="auto">
            <a:xfrm>
              <a:off x="0" y="264"/>
              <a:ext cx="115" cy="115"/>
              <a:chOff x="0" y="0"/>
              <a:chExt cx="115" cy="115"/>
            </a:xfrm>
          </p:grpSpPr>
          <p:sp>
            <p:nvSpPr>
              <p:cNvPr id="40" name="直角三角形 79895">
                <a:extLst>
                  <a:ext uri="{FF2B5EF4-FFF2-40B4-BE49-F238E27FC236}">
                    <a16:creationId xmlns:a16="http://schemas.microsoft.com/office/drawing/2014/main" id="{201A81A1-E1D2-0F97-6F4B-228814F1A68C}"/>
                  </a:ext>
                </a:extLst>
              </p:cNvPr>
              <p:cNvSpPr>
                <a:spLocks noChangeArrowheads="1"/>
              </p:cNvSpPr>
              <p:nvPr/>
            </p:nvSpPr>
            <p:spPr bwMode="auto">
              <a:xfrm rot="2700000">
                <a:off x="0" y="0"/>
                <a:ext cx="115" cy="115"/>
              </a:xfrm>
              <a:prstGeom prst="rtTriangle">
                <a:avLst/>
              </a:prstGeom>
              <a:solidFill>
                <a:srgbClr val="E7B43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endParaRPr lang="zh-CN" altLang="en-US" dirty="0">
                  <a:latin typeface="+mn-lt"/>
                  <a:ea typeface="+mn-ea"/>
                  <a:cs typeface="+mn-ea"/>
                  <a:sym typeface="+mn-lt"/>
                </a:endParaRPr>
              </a:p>
            </p:txBody>
          </p:sp>
          <p:sp>
            <p:nvSpPr>
              <p:cNvPr id="41" name="直角三角形 79896">
                <a:extLst>
                  <a:ext uri="{FF2B5EF4-FFF2-40B4-BE49-F238E27FC236}">
                    <a16:creationId xmlns:a16="http://schemas.microsoft.com/office/drawing/2014/main" id="{692809FD-799A-B7F8-8F8D-EDC4E4808F69}"/>
                  </a:ext>
                </a:extLst>
              </p:cNvPr>
              <p:cNvSpPr>
                <a:spLocks noChangeArrowheads="1"/>
              </p:cNvSpPr>
              <p:nvPr/>
            </p:nvSpPr>
            <p:spPr bwMode="auto">
              <a:xfrm rot="18900000" flipH="1">
                <a:off x="0" y="0"/>
                <a:ext cx="115" cy="115"/>
              </a:xfrm>
              <a:prstGeom prst="rtTriangle">
                <a:avLst/>
              </a:prstGeom>
              <a:solidFill>
                <a:srgbClr val="FFB00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endParaRPr lang="zh-CN" altLang="en-US">
                  <a:latin typeface="+mn-lt"/>
                  <a:ea typeface="+mn-ea"/>
                  <a:cs typeface="+mn-ea"/>
                  <a:sym typeface="+mn-lt"/>
                </a:endParaRPr>
              </a:p>
            </p:txBody>
          </p:sp>
        </p:grpSp>
        <p:sp>
          <p:nvSpPr>
            <p:cNvPr id="39" name="文本框 79897">
              <a:extLst>
                <a:ext uri="{FF2B5EF4-FFF2-40B4-BE49-F238E27FC236}">
                  <a16:creationId xmlns:a16="http://schemas.microsoft.com/office/drawing/2014/main" id="{BBE17C3B-0730-2AAA-5164-287384CC41E2}"/>
                </a:ext>
              </a:extLst>
            </p:cNvPr>
            <p:cNvSpPr txBox="1">
              <a:spLocks noChangeArrowheads="1"/>
            </p:cNvSpPr>
            <p:nvPr/>
          </p:nvSpPr>
          <p:spPr bwMode="auto">
            <a:xfrm>
              <a:off x="222" y="0"/>
              <a:ext cx="2604"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2800" dirty="0">
                  <a:solidFill>
                    <a:srgbClr val="33B8FD"/>
                  </a:solidFill>
                  <a:latin typeface="+mn-lt"/>
                  <a:ea typeface="+mn-ea"/>
                  <a:cs typeface="+mn-ea"/>
                  <a:sym typeface="+mn-lt"/>
                </a:rPr>
                <a:t>常用的纸箱包装标志说明</a:t>
              </a:r>
            </a:p>
          </p:txBody>
        </p:sp>
      </p:grpSp>
      <p:sp>
        <p:nvSpPr>
          <p:cNvPr id="2" name="文本框 1"/>
          <p:cNvSpPr txBox="1"/>
          <p:nvPr/>
        </p:nvSpPr>
        <p:spPr>
          <a:xfrm>
            <a:off x="1997476" y="701336"/>
            <a:ext cx="1784411" cy="415498"/>
          </a:xfrm>
          <a:prstGeom prst="rect">
            <a:avLst/>
          </a:prstGeom>
          <a:noFill/>
        </p:spPr>
        <p:txBody>
          <a:bodyPr wrap="square" rtlCol="0">
            <a:spAutoFit/>
          </a:bodyPr>
          <a:lstStyle/>
          <a:p>
            <a:r>
              <a:rPr lang="en-US" altLang="zh-CN" sz="1050" smtClean="0">
                <a:solidFill>
                  <a:srgbClr val="FFFFFF"/>
                </a:solidFill>
              </a:rPr>
              <a:t>https://www.PPT818.com/</a:t>
            </a:r>
            <a:endParaRPr lang="zh-CN" altLang="en-US" sz="1050" dirty="0">
              <a:solidFill>
                <a:srgbClr val="FFFFFF"/>
              </a:solidFill>
            </a:endParaRPr>
          </a:p>
        </p:txBody>
      </p:sp>
    </p:spTree>
    <p:extLst>
      <p:ext uri="{BB962C8B-B14F-4D97-AF65-F5344CB8AC3E}">
        <p14:creationId xmlns:p14="http://schemas.microsoft.com/office/powerpoint/2010/main" val="1852077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anim calcmode="lin" valueType="num">
                                      <p:cBhvr>
                                        <p:cTn id="8" dur="2000" fill="hold"/>
                                        <p:tgtEl>
                                          <p:spTgt spid="7"/>
                                        </p:tgtEl>
                                        <p:attrNameLst>
                                          <p:attrName>ppt_w</p:attrName>
                                        </p:attrNameLst>
                                      </p:cBhvr>
                                      <p:tavLst>
                                        <p:tav tm="0" fmla="#ppt_w*sin(2.5*pi*$)">
                                          <p:val>
                                            <p:fltVal val="0"/>
                                          </p:val>
                                        </p:tav>
                                        <p:tav tm="100000">
                                          <p:val>
                                            <p:fltVal val="1"/>
                                          </p:val>
                                        </p:tav>
                                      </p:tavLst>
                                    </p:anim>
                                    <p:anim calcmode="lin" valueType="num">
                                      <p:cBhvr>
                                        <p:cTn id="9" dur="2000" fill="hold"/>
                                        <p:tgtEl>
                                          <p:spTgt spid="7"/>
                                        </p:tgtEl>
                                        <p:attrNameLst>
                                          <p:attrName>ppt_h</p:attrName>
                                        </p:attrNameLst>
                                      </p:cBhvr>
                                      <p:tavLst>
                                        <p:tav tm="0">
                                          <p:val>
                                            <p:strVal val="#ppt_h"/>
                                          </p:val>
                                        </p:tav>
                                        <p:tav tm="100000">
                                          <p:val>
                                            <p:strVal val="#ppt_h"/>
                                          </p:val>
                                        </p:tav>
                                      </p:tavLst>
                                    </p:anim>
                                  </p:childTnLst>
                                </p:cTn>
                              </p:par>
                              <p:par>
                                <p:cTn id="10" presetID="45"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anim calcmode="lin" valueType="num">
                                      <p:cBhvr>
                                        <p:cTn id="13" dur="2000" fill="hold"/>
                                        <p:tgtEl>
                                          <p:spTgt spid="4"/>
                                        </p:tgtEl>
                                        <p:attrNameLst>
                                          <p:attrName>ppt_w</p:attrName>
                                        </p:attrNameLst>
                                      </p:cBhvr>
                                      <p:tavLst>
                                        <p:tav tm="0" fmla="#ppt_w*sin(2.5*pi*$)">
                                          <p:val>
                                            <p:fltVal val="0"/>
                                          </p:val>
                                        </p:tav>
                                        <p:tav tm="100000">
                                          <p:val>
                                            <p:fltVal val="1"/>
                                          </p:val>
                                        </p:tav>
                                      </p:tavLst>
                                    </p:anim>
                                    <p:anim calcmode="lin" valueType="num">
                                      <p:cBhvr>
                                        <p:cTn id="14" dur="2000" fill="hold"/>
                                        <p:tgtEl>
                                          <p:spTgt spid="4"/>
                                        </p:tgtEl>
                                        <p:attrNameLst>
                                          <p:attrName>ppt_h</p:attrName>
                                        </p:attrNameLst>
                                      </p:cBhvr>
                                      <p:tavLst>
                                        <p:tav tm="0">
                                          <p:val>
                                            <p:strVal val="#ppt_h"/>
                                          </p:val>
                                        </p:tav>
                                        <p:tav tm="100000">
                                          <p:val>
                                            <p:strVal val="#ppt_h"/>
                                          </p:val>
                                        </p:tav>
                                      </p:tavLst>
                                    </p:anim>
                                  </p:childTnLst>
                                </p:cTn>
                              </p:par>
                              <p:par>
                                <p:cTn id="15" presetID="45"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2000"/>
                                        <p:tgtEl>
                                          <p:spTgt spid="13"/>
                                        </p:tgtEl>
                                      </p:cBhvr>
                                    </p:animEffect>
                                    <p:anim calcmode="lin" valueType="num">
                                      <p:cBhvr>
                                        <p:cTn id="18" dur="2000" fill="hold"/>
                                        <p:tgtEl>
                                          <p:spTgt spid="13"/>
                                        </p:tgtEl>
                                        <p:attrNameLst>
                                          <p:attrName>ppt_w</p:attrName>
                                        </p:attrNameLst>
                                      </p:cBhvr>
                                      <p:tavLst>
                                        <p:tav tm="0" fmla="#ppt_w*sin(2.5*pi*$)">
                                          <p:val>
                                            <p:fltVal val="0"/>
                                          </p:val>
                                        </p:tav>
                                        <p:tav tm="100000">
                                          <p:val>
                                            <p:fltVal val="1"/>
                                          </p:val>
                                        </p:tav>
                                      </p:tavLst>
                                    </p:anim>
                                    <p:anim calcmode="lin" valueType="num">
                                      <p:cBhvr>
                                        <p:cTn id="19" dur="2000" fill="hold"/>
                                        <p:tgtEl>
                                          <p:spTgt spid="13"/>
                                        </p:tgtEl>
                                        <p:attrNameLst>
                                          <p:attrName>ppt_h</p:attrName>
                                        </p:attrNameLst>
                                      </p:cBhvr>
                                      <p:tavLst>
                                        <p:tav tm="0">
                                          <p:val>
                                            <p:strVal val="#ppt_h"/>
                                          </p:val>
                                        </p:tav>
                                        <p:tav tm="100000">
                                          <p:val>
                                            <p:strVal val="#ppt_h"/>
                                          </p:val>
                                        </p:tav>
                                      </p:tavLst>
                                    </p:anim>
                                  </p:childTnLst>
                                </p:cTn>
                              </p:par>
                              <p:par>
                                <p:cTn id="20" presetID="45" presetClass="entr" presetSubtype="0" fill="hold"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2000"/>
                                        <p:tgtEl>
                                          <p:spTgt spid="19"/>
                                        </p:tgtEl>
                                      </p:cBhvr>
                                    </p:animEffect>
                                    <p:anim calcmode="lin" valueType="num">
                                      <p:cBhvr>
                                        <p:cTn id="23" dur="2000" fill="hold"/>
                                        <p:tgtEl>
                                          <p:spTgt spid="19"/>
                                        </p:tgtEl>
                                        <p:attrNameLst>
                                          <p:attrName>ppt_w</p:attrName>
                                        </p:attrNameLst>
                                      </p:cBhvr>
                                      <p:tavLst>
                                        <p:tav tm="0" fmla="#ppt_w*sin(2.5*pi*$)">
                                          <p:val>
                                            <p:fltVal val="0"/>
                                          </p:val>
                                        </p:tav>
                                        <p:tav tm="100000">
                                          <p:val>
                                            <p:fltVal val="1"/>
                                          </p:val>
                                        </p:tav>
                                      </p:tavLst>
                                    </p:anim>
                                    <p:anim calcmode="lin" valueType="num">
                                      <p:cBhvr>
                                        <p:cTn id="24" dur="2000" fill="hold"/>
                                        <p:tgtEl>
                                          <p:spTgt spid="19"/>
                                        </p:tgtEl>
                                        <p:attrNameLst>
                                          <p:attrName>ppt_h</p:attrName>
                                        </p:attrNameLst>
                                      </p:cBhvr>
                                      <p:tavLst>
                                        <p:tav tm="0">
                                          <p:val>
                                            <p:strVal val="#ppt_h"/>
                                          </p:val>
                                        </p:tav>
                                        <p:tav tm="100000">
                                          <p:val>
                                            <p:strVal val="#ppt_h"/>
                                          </p:val>
                                        </p:tav>
                                      </p:tavLst>
                                    </p:anim>
                                  </p:childTnLst>
                                </p:cTn>
                              </p:par>
                              <p:par>
                                <p:cTn id="25" presetID="45" presetClass="entr" presetSubtype="0" fill="hold" nodeType="with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2000"/>
                                        <p:tgtEl>
                                          <p:spTgt spid="25"/>
                                        </p:tgtEl>
                                      </p:cBhvr>
                                    </p:animEffect>
                                    <p:anim calcmode="lin" valueType="num">
                                      <p:cBhvr>
                                        <p:cTn id="28" dur="2000" fill="hold"/>
                                        <p:tgtEl>
                                          <p:spTgt spid="25"/>
                                        </p:tgtEl>
                                        <p:attrNameLst>
                                          <p:attrName>ppt_w</p:attrName>
                                        </p:attrNameLst>
                                      </p:cBhvr>
                                      <p:tavLst>
                                        <p:tav tm="0" fmla="#ppt_w*sin(2.5*pi*$)">
                                          <p:val>
                                            <p:fltVal val="0"/>
                                          </p:val>
                                        </p:tav>
                                        <p:tav tm="100000">
                                          <p:val>
                                            <p:fltVal val="1"/>
                                          </p:val>
                                        </p:tav>
                                      </p:tavLst>
                                    </p:anim>
                                    <p:anim calcmode="lin" valueType="num">
                                      <p:cBhvr>
                                        <p:cTn id="29" dur="2000" fill="hold"/>
                                        <p:tgtEl>
                                          <p:spTgt spid="25"/>
                                        </p:tgtEl>
                                        <p:attrNameLst>
                                          <p:attrName>ppt_h</p:attrName>
                                        </p:attrNameLst>
                                      </p:cBhvr>
                                      <p:tavLst>
                                        <p:tav tm="0">
                                          <p:val>
                                            <p:strVal val="#ppt_h"/>
                                          </p:val>
                                        </p:tav>
                                        <p:tav tm="100000">
                                          <p:val>
                                            <p:strVal val="#ppt_h"/>
                                          </p:val>
                                        </p:tav>
                                      </p:tavLst>
                                    </p:anim>
                                  </p:childTnLst>
                                </p:cTn>
                              </p:par>
                              <p:par>
                                <p:cTn id="30" presetID="45" presetClass="entr" presetSubtype="0" fill="hold" nodeType="with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fade">
                                      <p:cBhvr>
                                        <p:cTn id="32" dur="2000"/>
                                        <p:tgtEl>
                                          <p:spTgt spid="31"/>
                                        </p:tgtEl>
                                      </p:cBhvr>
                                    </p:animEffect>
                                    <p:anim calcmode="lin" valueType="num">
                                      <p:cBhvr>
                                        <p:cTn id="33" dur="2000" fill="hold"/>
                                        <p:tgtEl>
                                          <p:spTgt spid="31"/>
                                        </p:tgtEl>
                                        <p:attrNameLst>
                                          <p:attrName>ppt_w</p:attrName>
                                        </p:attrNameLst>
                                      </p:cBhvr>
                                      <p:tavLst>
                                        <p:tav tm="0" fmla="#ppt_w*sin(2.5*pi*$)">
                                          <p:val>
                                            <p:fltVal val="0"/>
                                          </p:val>
                                        </p:tav>
                                        <p:tav tm="100000">
                                          <p:val>
                                            <p:fltVal val="1"/>
                                          </p:val>
                                        </p:tav>
                                      </p:tavLst>
                                    </p:anim>
                                    <p:anim calcmode="lin" valueType="num">
                                      <p:cBhvr>
                                        <p:cTn id="34" dur="2000" fill="hold"/>
                                        <p:tgtEl>
                                          <p:spTgt spid="31"/>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fade">
                                      <p:cBhvr>
                                        <p:cTn id="37" dur="2000"/>
                                        <p:tgtEl>
                                          <p:spTgt spid="32"/>
                                        </p:tgtEl>
                                      </p:cBhvr>
                                    </p:animEffect>
                                    <p:anim calcmode="lin" valueType="num">
                                      <p:cBhvr>
                                        <p:cTn id="38" dur="2000" fill="hold"/>
                                        <p:tgtEl>
                                          <p:spTgt spid="32"/>
                                        </p:tgtEl>
                                        <p:attrNameLst>
                                          <p:attrName>ppt_w</p:attrName>
                                        </p:attrNameLst>
                                      </p:cBhvr>
                                      <p:tavLst>
                                        <p:tav tm="0" fmla="#ppt_w*sin(2.5*pi*$)">
                                          <p:val>
                                            <p:fltVal val="0"/>
                                          </p:val>
                                        </p:tav>
                                        <p:tav tm="100000">
                                          <p:val>
                                            <p:fltVal val="1"/>
                                          </p:val>
                                        </p:tav>
                                      </p:tavLst>
                                    </p:anim>
                                    <p:anim calcmode="lin" valueType="num">
                                      <p:cBhvr>
                                        <p:cTn id="39" dur="2000" fill="hold"/>
                                        <p:tgtEl>
                                          <p:spTgt spid="32"/>
                                        </p:tgtEl>
                                        <p:attrNameLst>
                                          <p:attrName>ppt_h</p:attrName>
                                        </p:attrNameLst>
                                      </p:cBhvr>
                                      <p:tavLst>
                                        <p:tav tm="0">
                                          <p:val>
                                            <p:strVal val="#ppt_h"/>
                                          </p:val>
                                        </p:tav>
                                        <p:tav tm="100000">
                                          <p:val>
                                            <p:strVal val="#ppt_h"/>
                                          </p:val>
                                        </p:tav>
                                      </p:tavLst>
                                    </p:anim>
                                  </p:childTnLst>
                                </p:cTn>
                              </p:par>
                              <p:par>
                                <p:cTn id="40" presetID="45" presetClass="entr" presetSubtype="0" fill="hold" nodeType="withEffect">
                                  <p:stCondLst>
                                    <p:cond delay="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2000"/>
                                        <p:tgtEl>
                                          <p:spTgt spid="33"/>
                                        </p:tgtEl>
                                      </p:cBhvr>
                                    </p:animEffect>
                                    <p:anim calcmode="lin" valueType="num">
                                      <p:cBhvr>
                                        <p:cTn id="43" dur="2000" fill="hold"/>
                                        <p:tgtEl>
                                          <p:spTgt spid="33"/>
                                        </p:tgtEl>
                                        <p:attrNameLst>
                                          <p:attrName>ppt_w</p:attrName>
                                        </p:attrNameLst>
                                      </p:cBhvr>
                                      <p:tavLst>
                                        <p:tav tm="0" fmla="#ppt_w*sin(2.5*pi*$)">
                                          <p:val>
                                            <p:fltVal val="0"/>
                                          </p:val>
                                        </p:tav>
                                        <p:tav tm="100000">
                                          <p:val>
                                            <p:fltVal val="1"/>
                                          </p:val>
                                        </p:tav>
                                      </p:tavLst>
                                    </p:anim>
                                    <p:anim calcmode="lin" valueType="num">
                                      <p:cBhvr>
                                        <p:cTn id="44" dur="2000" fill="hold"/>
                                        <p:tgtEl>
                                          <p:spTgt spid="33"/>
                                        </p:tgtEl>
                                        <p:attrNameLst>
                                          <p:attrName>ppt_h</p:attrName>
                                        </p:attrNameLst>
                                      </p:cBhvr>
                                      <p:tavLst>
                                        <p:tav tm="0">
                                          <p:val>
                                            <p:strVal val="#ppt_h"/>
                                          </p:val>
                                        </p:tav>
                                        <p:tav tm="100000">
                                          <p:val>
                                            <p:strVal val="#ppt_h"/>
                                          </p:val>
                                        </p:tav>
                                      </p:tavLst>
                                    </p:anim>
                                  </p:childTnLst>
                                </p:cTn>
                              </p:par>
                              <p:par>
                                <p:cTn id="45" presetID="45" presetClass="entr" presetSubtype="0" fill="hold" nodeType="with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2000"/>
                                        <p:tgtEl>
                                          <p:spTgt spid="36"/>
                                        </p:tgtEl>
                                      </p:cBhvr>
                                    </p:animEffect>
                                    <p:anim calcmode="lin" valueType="num">
                                      <p:cBhvr>
                                        <p:cTn id="48" dur="2000" fill="hold"/>
                                        <p:tgtEl>
                                          <p:spTgt spid="36"/>
                                        </p:tgtEl>
                                        <p:attrNameLst>
                                          <p:attrName>ppt_w</p:attrName>
                                        </p:attrNameLst>
                                      </p:cBhvr>
                                      <p:tavLst>
                                        <p:tav tm="0" fmla="#ppt_w*sin(2.5*pi*$)">
                                          <p:val>
                                            <p:fltVal val="0"/>
                                          </p:val>
                                        </p:tav>
                                        <p:tav tm="100000">
                                          <p:val>
                                            <p:fltVal val="1"/>
                                          </p:val>
                                        </p:tav>
                                      </p:tavLst>
                                    </p:anim>
                                    <p:anim calcmode="lin" valueType="num">
                                      <p:cBhvr>
                                        <p:cTn id="49" dur="2000" fill="hold"/>
                                        <p:tgtEl>
                                          <p:spTgt spid="3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a:extLst>
              <a:ext uri="{FF2B5EF4-FFF2-40B4-BE49-F238E27FC236}">
                <a16:creationId xmlns:a16="http://schemas.microsoft.com/office/drawing/2014/main" id="{D1A7BDB1-F16C-5619-34CE-F5DD69832585}"/>
              </a:ext>
            </a:extLst>
          </p:cNvPr>
          <p:cNvGrpSpPr/>
          <p:nvPr/>
        </p:nvGrpSpPr>
        <p:grpSpPr>
          <a:xfrm>
            <a:off x="0" y="0"/>
            <a:ext cx="12192000" cy="6858000"/>
            <a:chOff x="0" y="0"/>
            <a:chExt cx="12192000" cy="6858000"/>
          </a:xfrm>
        </p:grpSpPr>
        <p:pic>
          <p:nvPicPr>
            <p:cNvPr id="6" name="图片 5">
              <a:extLst>
                <a:ext uri="{FF2B5EF4-FFF2-40B4-BE49-F238E27FC236}">
                  <a16:creationId xmlns:a16="http://schemas.microsoft.com/office/drawing/2014/main" id="{75E9157D-B6A6-6F46-BF14-39C09E0F33C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7" name="矩形 6">
              <a:extLst>
                <a:ext uri="{FF2B5EF4-FFF2-40B4-BE49-F238E27FC236}">
                  <a16:creationId xmlns:a16="http://schemas.microsoft.com/office/drawing/2014/main" id="{9B4D66AB-1526-B26D-2360-B56C101B5BE0}"/>
                </a:ext>
              </a:extLst>
            </p:cNvPr>
            <p:cNvSpPr/>
            <p:nvPr/>
          </p:nvSpPr>
          <p:spPr>
            <a:xfrm>
              <a:off x="162047" y="167834"/>
              <a:ext cx="11829326" cy="6522334"/>
            </a:xfrm>
            <a:prstGeom prst="rect">
              <a:avLst/>
            </a:prstGeom>
            <a:solidFill>
              <a:schemeClr val="bg1"/>
            </a:solidFill>
            <a:ln>
              <a:noFill/>
            </a:ln>
            <a:effectLst>
              <a:outerShdw blurRad="63500" sx="102000" sy="102000" algn="ctr" rotWithShape="0">
                <a:prstClr val="black">
                  <a:alpha val="1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sp>
        <p:nvSpPr>
          <p:cNvPr id="74755" name="Rectangle 3">
            <a:extLst>
              <a:ext uri="{FF2B5EF4-FFF2-40B4-BE49-F238E27FC236}">
                <a16:creationId xmlns:a16="http://schemas.microsoft.com/office/drawing/2014/main" id="{28B889F9-9BB7-4493-9378-5CFA5DE49C0A}"/>
              </a:ext>
            </a:extLst>
          </p:cNvPr>
          <p:cNvSpPr>
            <a:spLocks noGrp="1" noChangeArrowheads="1"/>
          </p:cNvSpPr>
          <p:nvPr>
            <p:ph type="body" idx="4294967295"/>
          </p:nvPr>
        </p:nvSpPr>
        <p:spPr>
          <a:xfrm>
            <a:off x="1519927" y="1554154"/>
            <a:ext cx="4949142" cy="1727200"/>
          </a:xfrm>
        </p:spPr>
        <p:txBody>
          <a:bodyPr>
            <a:normAutofit/>
          </a:bodyPr>
          <a:lstStyle/>
          <a:p>
            <a:pPr>
              <a:buFont typeface="Wingdings" panose="05000000000000000000" pitchFamily="2" charset="2"/>
              <a:buNone/>
            </a:pPr>
            <a:r>
              <a:rPr lang="zh-CN" altLang="en-US" sz="1800" b="1" dirty="0">
                <a:cs typeface="+mn-ea"/>
                <a:sym typeface="+mn-lt"/>
              </a:rPr>
              <a:t>部分防震包装方法</a:t>
            </a:r>
            <a:endParaRPr lang="en-US" altLang="zh-CN" sz="1800" b="1" dirty="0">
              <a:cs typeface="+mn-ea"/>
              <a:sym typeface="+mn-lt"/>
            </a:endParaRPr>
          </a:p>
          <a:p>
            <a:pPr>
              <a:buFont typeface="Wingdings" panose="05000000000000000000" pitchFamily="2" charset="2"/>
              <a:buNone/>
            </a:pPr>
            <a:r>
              <a:rPr lang="zh-CN" altLang="en-US" sz="1600" dirty="0">
                <a:cs typeface="+mn-ea"/>
                <a:sym typeface="+mn-lt"/>
              </a:rPr>
              <a:t>对于整体性好的产品和有内装容器的产品，仅在产品</a:t>
            </a:r>
            <a:endParaRPr lang="en-US" altLang="zh-CN" sz="1600" dirty="0">
              <a:cs typeface="+mn-ea"/>
              <a:sym typeface="+mn-lt"/>
            </a:endParaRPr>
          </a:p>
          <a:p>
            <a:pPr>
              <a:buFont typeface="Wingdings" panose="05000000000000000000" pitchFamily="2" charset="2"/>
              <a:buNone/>
            </a:pPr>
            <a:r>
              <a:rPr lang="zh-CN" altLang="en-US" sz="1600" dirty="0">
                <a:cs typeface="+mn-ea"/>
                <a:sym typeface="+mn-lt"/>
              </a:rPr>
              <a:t>或内包装的拐角或局部地方使用防震材料进行衬垫即</a:t>
            </a:r>
            <a:endParaRPr lang="en-US" altLang="zh-CN" sz="1600" dirty="0">
              <a:cs typeface="+mn-ea"/>
              <a:sym typeface="+mn-lt"/>
            </a:endParaRPr>
          </a:p>
          <a:p>
            <a:pPr>
              <a:buFont typeface="Wingdings" panose="05000000000000000000" pitchFamily="2" charset="2"/>
              <a:buNone/>
            </a:pPr>
            <a:r>
              <a:rPr lang="zh-CN" altLang="en-US" sz="1600" dirty="0">
                <a:cs typeface="+mn-ea"/>
                <a:sym typeface="+mn-lt"/>
              </a:rPr>
              <a:t>可。所用包装材料主要有泡沫塑料防震垫、充气型塑</a:t>
            </a:r>
            <a:endParaRPr lang="en-US" altLang="zh-CN" sz="1600" dirty="0">
              <a:cs typeface="+mn-ea"/>
              <a:sym typeface="+mn-lt"/>
            </a:endParaRPr>
          </a:p>
          <a:p>
            <a:pPr>
              <a:buFont typeface="Wingdings" panose="05000000000000000000" pitchFamily="2" charset="2"/>
              <a:buNone/>
            </a:pPr>
            <a:r>
              <a:rPr lang="zh-CN" altLang="en-US" sz="1600" dirty="0">
                <a:cs typeface="+mn-ea"/>
                <a:sym typeface="+mn-lt"/>
              </a:rPr>
              <a:t>料薄膜防震垫和橡胶弹簧等。 </a:t>
            </a:r>
          </a:p>
        </p:txBody>
      </p:sp>
      <p:sp>
        <p:nvSpPr>
          <p:cNvPr id="4" name="Rectangle 3">
            <a:extLst>
              <a:ext uri="{FF2B5EF4-FFF2-40B4-BE49-F238E27FC236}">
                <a16:creationId xmlns:a16="http://schemas.microsoft.com/office/drawing/2014/main" id="{A52EF927-D33E-4B5A-9B96-309E9CB0A8C4}"/>
              </a:ext>
            </a:extLst>
          </p:cNvPr>
          <p:cNvSpPr txBox="1">
            <a:spLocks noChangeArrowheads="1"/>
          </p:cNvSpPr>
          <p:nvPr/>
        </p:nvSpPr>
        <p:spPr>
          <a:xfrm>
            <a:off x="1488994" y="3449188"/>
            <a:ext cx="4949143" cy="265024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None/>
            </a:pPr>
            <a:r>
              <a:rPr lang="zh-CN" altLang="en-US" sz="1800" b="1" dirty="0">
                <a:cs typeface="+mn-ea"/>
                <a:sym typeface="+mn-lt"/>
              </a:rPr>
              <a:t>悬浮式防震包装方法</a:t>
            </a:r>
            <a:endParaRPr lang="en-US" altLang="zh-CN" sz="2400" b="1" dirty="0">
              <a:cs typeface="+mn-ea"/>
              <a:sym typeface="+mn-lt"/>
            </a:endParaRPr>
          </a:p>
          <a:p>
            <a:pPr>
              <a:buFont typeface="Wingdings" panose="05000000000000000000" pitchFamily="2" charset="2"/>
              <a:buNone/>
            </a:pPr>
            <a:r>
              <a:rPr lang="zh-CN" altLang="en-US" sz="1600" dirty="0">
                <a:cs typeface="+mn-ea"/>
                <a:sym typeface="+mn-lt"/>
              </a:rPr>
              <a:t>对于某些贵重易损的的物品，为了有效地保证在流通</a:t>
            </a:r>
            <a:endParaRPr lang="en-US" altLang="zh-CN" sz="1600" dirty="0">
              <a:cs typeface="+mn-ea"/>
              <a:sym typeface="+mn-lt"/>
            </a:endParaRPr>
          </a:p>
          <a:p>
            <a:pPr>
              <a:buFont typeface="Wingdings" panose="05000000000000000000" pitchFamily="2" charset="2"/>
              <a:buNone/>
            </a:pPr>
            <a:r>
              <a:rPr lang="zh-CN" altLang="en-US" sz="1600" dirty="0">
                <a:cs typeface="+mn-ea"/>
                <a:sym typeface="+mn-lt"/>
              </a:rPr>
              <a:t>过程中不被损坏，外包装采用比较坚固的容器，然后</a:t>
            </a:r>
            <a:endParaRPr lang="en-US" altLang="zh-CN" sz="1600" dirty="0">
              <a:cs typeface="+mn-ea"/>
              <a:sym typeface="+mn-lt"/>
            </a:endParaRPr>
          </a:p>
          <a:p>
            <a:pPr>
              <a:buFont typeface="Wingdings" panose="05000000000000000000" pitchFamily="2" charset="2"/>
              <a:buNone/>
            </a:pPr>
            <a:r>
              <a:rPr lang="zh-CN" altLang="en-US" sz="1600" dirty="0">
                <a:cs typeface="+mn-ea"/>
                <a:sym typeface="+mn-lt"/>
              </a:rPr>
              <a:t>用绳、带、弹簧等将被装物悬吊在包装容器内，在物</a:t>
            </a:r>
            <a:endParaRPr lang="en-US" altLang="zh-CN" sz="1600" dirty="0">
              <a:cs typeface="+mn-ea"/>
              <a:sym typeface="+mn-lt"/>
            </a:endParaRPr>
          </a:p>
          <a:p>
            <a:pPr>
              <a:buFont typeface="Wingdings" panose="05000000000000000000" pitchFamily="2" charset="2"/>
              <a:buNone/>
            </a:pPr>
            <a:r>
              <a:rPr lang="zh-CN" altLang="en-US" sz="1600" dirty="0">
                <a:cs typeface="+mn-ea"/>
                <a:sym typeface="+mn-lt"/>
              </a:rPr>
              <a:t>流中，无论是什么操作环节。内装物都被稳定悬吊而</a:t>
            </a:r>
            <a:endParaRPr lang="en-US" altLang="zh-CN" sz="1600" dirty="0">
              <a:cs typeface="+mn-ea"/>
              <a:sym typeface="+mn-lt"/>
            </a:endParaRPr>
          </a:p>
          <a:p>
            <a:pPr>
              <a:buFont typeface="Wingdings" panose="05000000000000000000" pitchFamily="2" charset="2"/>
              <a:buNone/>
            </a:pPr>
            <a:r>
              <a:rPr lang="zh-CN" altLang="en-US" sz="1600" dirty="0">
                <a:cs typeface="+mn-ea"/>
                <a:sym typeface="+mn-lt"/>
              </a:rPr>
              <a:t>不与包装容器发生碰撞，从而减少损坏。 </a:t>
            </a:r>
          </a:p>
        </p:txBody>
      </p:sp>
      <p:grpSp>
        <p:nvGrpSpPr>
          <p:cNvPr id="8" name="组合 7">
            <a:extLst>
              <a:ext uri="{FF2B5EF4-FFF2-40B4-BE49-F238E27FC236}">
                <a16:creationId xmlns:a16="http://schemas.microsoft.com/office/drawing/2014/main" id="{ABFFCABD-E139-5C7E-D21C-3683FF7E3C5E}"/>
              </a:ext>
            </a:extLst>
          </p:cNvPr>
          <p:cNvGrpSpPr/>
          <p:nvPr/>
        </p:nvGrpSpPr>
        <p:grpSpPr>
          <a:xfrm>
            <a:off x="7378387" y="1997377"/>
            <a:ext cx="3370224" cy="3382173"/>
            <a:chOff x="1359552" y="2043675"/>
            <a:chExt cx="3370224" cy="3382173"/>
          </a:xfrm>
        </p:grpSpPr>
        <p:sp>
          <p:nvSpPr>
            <p:cNvPr id="9" name="矩形 8">
              <a:extLst>
                <a:ext uri="{FF2B5EF4-FFF2-40B4-BE49-F238E27FC236}">
                  <a16:creationId xmlns:a16="http://schemas.microsoft.com/office/drawing/2014/main" id="{4A74F708-D9E9-8CBE-DA24-7930DD644049}"/>
                </a:ext>
              </a:extLst>
            </p:cNvPr>
            <p:cNvSpPr/>
            <p:nvPr/>
          </p:nvSpPr>
          <p:spPr>
            <a:xfrm>
              <a:off x="1359552" y="2043675"/>
              <a:ext cx="3370224" cy="338217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10" name="矩形 9">
              <a:extLst>
                <a:ext uri="{FF2B5EF4-FFF2-40B4-BE49-F238E27FC236}">
                  <a16:creationId xmlns:a16="http://schemas.microsoft.com/office/drawing/2014/main" id="{7E665C72-B8F6-F072-6788-FE9C53606227}"/>
                </a:ext>
              </a:extLst>
            </p:cNvPr>
            <p:cNvSpPr/>
            <p:nvPr/>
          </p:nvSpPr>
          <p:spPr>
            <a:xfrm>
              <a:off x="1512746" y="2197410"/>
              <a:ext cx="3063840" cy="30747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11" name="矩形 10">
              <a:extLst>
                <a:ext uri="{FF2B5EF4-FFF2-40B4-BE49-F238E27FC236}">
                  <a16:creationId xmlns:a16="http://schemas.microsoft.com/office/drawing/2014/main" id="{53C30060-9C5C-1A63-D866-A6B56B35AF64}"/>
                </a:ext>
              </a:extLst>
            </p:cNvPr>
            <p:cNvSpPr/>
            <p:nvPr/>
          </p:nvSpPr>
          <p:spPr>
            <a:xfrm>
              <a:off x="1674256" y="2349061"/>
              <a:ext cx="1315824" cy="1315824"/>
            </a:xfrm>
            <a:prstGeom prst="rect">
              <a:avLst/>
            </a:prstGeom>
            <a:solidFill>
              <a:srgbClr val="33B8FD"/>
            </a:solidFill>
            <a:ln>
              <a:noFill/>
            </a:ln>
            <a:effectLst>
              <a:outerShdw blurRad="63500" dist="12700" dir="2700000" algn="tl" rotWithShape="0">
                <a:schemeClr val="accent3">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rgbClr val="1468AA"/>
                </a:solidFill>
                <a:cs typeface="+mn-ea"/>
                <a:sym typeface="+mn-lt"/>
              </a:endParaRPr>
            </a:p>
          </p:txBody>
        </p:sp>
        <p:grpSp>
          <p:nvGrpSpPr>
            <p:cNvPr id="12" name="组合 11">
              <a:extLst>
                <a:ext uri="{FF2B5EF4-FFF2-40B4-BE49-F238E27FC236}">
                  <a16:creationId xmlns:a16="http://schemas.microsoft.com/office/drawing/2014/main" id="{B23AF8E7-0BE3-A9F2-7F84-23189EB8863F}"/>
                </a:ext>
              </a:extLst>
            </p:cNvPr>
            <p:cNvGrpSpPr/>
            <p:nvPr/>
          </p:nvGrpSpPr>
          <p:grpSpPr>
            <a:xfrm>
              <a:off x="2011390" y="2703846"/>
              <a:ext cx="656500" cy="612952"/>
              <a:chOff x="-198935" y="-26229"/>
              <a:chExt cx="1940927" cy="1812166"/>
            </a:xfrm>
            <a:solidFill>
              <a:schemeClr val="bg1"/>
            </a:solidFill>
          </p:grpSpPr>
          <p:sp>
            <p:nvSpPr>
              <p:cNvPr id="30" name="任意多边形: 形状 86">
                <a:extLst>
                  <a:ext uri="{FF2B5EF4-FFF2-40B4-BE49-F238E27FC236}">
                    <a16:creationId xmlns:a16="http://schemas.microsoft.com/office/drawing/2014/main" id="{73F4CE6A-01D4-D40B-E614-6A8417916AAB}"/>
                  </a:ext>
                </a:extLst>
              </p:cNvPr>
              <p:cNvSpPr>
                <a:spLocks/>
              </p:cNvSpPr>
              <p:nvPr/>
            </p:nvSpPr>
            <p:spPr bwMode="auto">
              <a:xfrm>
                <a:off x="-198935" y="-26229"/>
                <a:ext cx="1940927" cy="1786006"/>
              </a:xfrm>
              <a:custGeom>
                <a:avLst/>
                <a:gdLst>
                  <a:gd name="connsiteX0" fmla="*/ 109769 w 338138"/>
                  <a:gd name="connsiteY0" fmla="*/ 93663 h 311150"/>
                  <a:gd name="connsiteX1" fmla="*/ 66326 w 338138"/>
                  <a:gd name="connsiteY1" fmla="*/ 122847 h 311150"/>
                  <a:gd name="connsiteX2" fmla="*/ 53161 w 338138"/>
                  <a:gd name="connsiteY2" fmla="*/ 120194 h 311150"/>
                  <a:gd name="connsiteX3" fmla="*/ 51845 w 338138"/>
                  <a:gd name="connsiteY3" fmla="*/ 121521 h 311150"/>
                  <a:gd name="connsiteX4" fmla="*/ 50528 w 338138"/>
                  <a:gd name="connsiteY4" fmla="*/ 132133 h 311150"/>
                  <a:gd name="connsiteX5" fmla="*/ 58427 w 338138"/>
                  <a:gd name="connsiteY5" fmla="*/ 141419 h 311150"/>
                  <a:gd name="connsiteX6" fmla="*/ 62377 w 338138"/>
                  <a:gd name="connsiteY6" fmla="*/ 145399 h 311150"/>
                  <a:gd name="connsiteX7" fmla="*/ 103187 w 338138"/>
                  <a:gd name="connsiteY7" fmla="*/ 190501 h 311150"/>
                  <a:gd name="connsiteX8" fmla="*/ 143997 w 338138"/>
                  <a:gd name="connsiteY8" fmla="*/ 145399 h 311150"/>
                  <a:gd name="connsiteX9" fmla="*/ 147947 w 338138"/>
                  <a:gd name="connsiteY9" fmla="*/ 141419 h 311150"/>
                  <a:gd name="connsiteX10" fmla="*/ 155845 w 338138"/>
                  <a:gd name="connsiteY10" fmla="*/ 132133 h 311150"/>
                  <a:gd name="connsiteX11" fmla="*/ 154529 w 338138"/>
                  <a:gd name="connsiteY11" fmla="*/ 121521 h 311150"/>
                  <a:gd name="connsiteX12" fmla="*/ 153212 w 338138"/>
                  <a:gd name="connsiteY12" fmla="*/ 120194 h 311150"/>
                  <a:gd name="connsiteX13" fmla="*/ 151896 w 338138"/>
                  <a:gd name="connsiteY13" fmla="*/ 120194 h 311150"/>
                  <a:gd name="connsiteX14" fmla="*/ 147947 w 338138"/>
                  <a:gd name="connsiteY14" fmla="*/ 125500 h 311150"/>
                  <a:gd name="connsiteX15" fmla="*/ 143997 w 338138"/>
                  <a:gd name="connsiteY15" fmla="*/ 128153 h 311150"/>
                  <a:gd name="connsiteX16" fmla="*/ 140048 w 338138"/>
                  <a:gd name="connsiteY16" fmla="*/ 129480 h 311150"/>
                  <a:gd name="connsiteX17" fmla="*/ 136098 w 338138"/>
                  <a:gd name="connsiteY17" fmla="*/ 126827 h 311150"/>
                  <a:gd name="connsiteX18" fmla="*/ 134782 w 338138"/>
                  <a:gd name="connsiteY18" fmla="*/ 122847 h 311150"/>
                  <a:gd name="connsiteX19" fmla="*/ 122934 w 338138"/>
                  <a:gd name="connsiteY19" fmla="*/ 102949 h 311150"/>
                  <a:gd name="connsiteX20" fmla="*/ 109769 w 338138"/>
                  <a:gd name="connsiteY20" fmla="*/ 93663 h 311150"/>
                  <a:gd name="connsiteX21" fmla="*/ 269081 w 338138"/>
                  <a:gd name="connsiteY21" fmla="*/ 79375 h 311150"/>
                  <a:gd name="connsiteX22" fmla="*/ 279400 w 338138"/>
                  <a:gd name="connsiteY22" fmla="*/ 90488 h 311150"/>
                  <a:gd name="connsiteX23" fmla="*/ 269081 w 338138"/>
                  <a:gd name="connsiteY23" fmla="*/ 101601 h 311150"/>
                  <a:gd name="connsiteX24" fmla="*/ 258762 w 338138"/>
                  <a:gd name="connsiteY24" fmla="*/ 90488 h 311150"/>
                  <a:gd name="connsiteX25" fmla="*/ 269081 w 338138"/>
                  <a:gd name="connsiteY25" fmla="*/ 79375 h 311150"/>
                  <a:gd name="connsiteX26" fmla="*/ 234950 w 338138"/>
                  <a:gd name="connsiteY26" fmla="*/ 79375 h 311150"/>
                  <a:gd name="connsiteX27" fmla="*/ 246063 w 338138"/>
                  <a:gd name="connsiteY27" fmla="*/ 90488 h 311150"/>
                  <a:gd name="connsiteX28" fmla="*/ 234950 w 338138"/>
                  <a:gd name="connsiteY28" fmla="*/ 101601 h 311150"/>
                  <a:gd name="connsiteX29" fmla="*/ 223837 w 338138"/>
                  <a:gd name="connsiteY29" fmla="*/ 90488 h 311150"/>
                  <a:gd name="connsiteX30" fmla="*/ 234950 w 338138"/>
                  <a:gd name="connsiteY30" fmla="*/ 79375 h 311150"/>
                  <a:gd name="connsiteX31" fmla="*/ 199231 w 338138"/>
                  <a:gd name="connsiteY31" fmla="*/ 79375 h 311150"/>
                  <a:gd name="connsiteX32" fmla="*/ 209550 w 338138"/>
                  <a:gd name="connsiteY32" fmla="*/ 90488 h 311150"/>
                  <a:gd name="connsiteX33" fmla="*/ 199231 w 338138"/>
                  <a:gd name="connsiteY33" fmla="*/ 101601 h 311150"/>
                  <a:gd name="connsiteX34" fmla="*/ 188912 w 338138"/>
                  <a:gd name="connsiteY34" fmla="*/ 90488 h 311150"/>
                  <a:gd name="connsiteX35" fmla="*/ 199231 w 338138"/>
                  <a:gd name="connsiteY35" fmla="*/ 79375 h 311150"/>
                  <a:gd name="connsiteX36" fmla="*/ 235223 w 338138"/>
                  <a:gd name="connsiteY36" fmla="*/ 19050 h 311150"/>
                  <a:gd name="connsiteX37" fmla="*/ 152400 w 338138"/>
                  <a:gd name="connsiteY37" fmla="*/ 72796 h 311150"/>
                  <a:gd name="connsiteX38" fmla="*/ 178693 w 338138"/>
                  <a:gd name="connsiteY38" fmla="*/ 139652 h 311150"/>
                  <a:gd name="connsiteX39" fmla="*/ 178693 w 338138"/>
                  <a:gd name="connsiteY39" fmla="*/ 147518 h 311150"/>
                  <a:gd name="connsiteX40" fmla="*/ 229964 w 338138"/>
                  <a:gd name="connsiteY40" fmla="*/ 164559 h 311150"/>
                  <a:gd name="connsiteX41" fmla="*/ 237852 w 338138"/>
                  <a:gd name="connsiteY41" fmla="*/ 173736 h 311150"/>
                  <a:gd name="connsiteX42" fmla="*/ 237852 w 338138"/>
                  <a:gd name="connsiteY42" fmla="*/ 192088 h 311150"/>
                  <a:gd name="connsiteX43" fmla="*/ 269404 w 338138"/>
                  <a:gd name="connsiteY43" fmla="*/ 159316 h 311150"/>
                  <a:gd name="connsiteX44" fmla="*/ 272033 w 338138"/>
                  <a:gd name="connsiteY44" fmla="*/ 158005 h 311150"/>
                  <a:gd name="connsiteX45" fmla="*/ 320675 w 338138"/>
                  <a:gd name="connsiteY45" fmla="*/ 91149 h 311150"/>
                  <a:gd name="connsiteX46" fmla="*/ 235223 w 338138"/>
                  <a:gd name="connsiteY46" fmla="*/ 19050 h 311150"/>
                  <a:gd name="connsiteX47" fmla="*/ 235111 w 338138"/>
                  <a:gd name="connsiteY47" fmla="*/ 0 h 311150"/>
                  <a:gd name="connsiteX48" fmla="*/ 338138 w 338138"/>
                  <a:gd name="connsiteY48" fmla="*/ 90972 h 311150"/>
                  <a:gd name="connsiteX49" fmla="*/ 320967 w 338138"/>
                  <a:gd name="connsiteY49" fmla="*/ 141072 h 311150"/>
                  <a:gd name="connsiteX50" fmla="*/ 280021 w 338138"/>
                  <a:gd name="connsiteY50" fmla="*/ 172715 h 311150"/>
                  <a:gd name="connsiteX51" fmla="*/ 235111 w 338138"/>
                  <a:gd name="connsiteY51" fmla="*/ 220178 h 311150"/>
                  <a:gd name="connsiteX52" fmla="*/ 228507 w 338138"/>
                  <a:gd name="connsiteY52" fmla="*/ 222815 h 311150"/>
                  <a:gd name="connsiteX53" fmla="*/ 225865 w 338138"/>
                  <a:gd name="connsiteY53" fmla="*/ 222815 h 311150"/>
                  <a:gd name="connsiteX54" fmla="*/ 220582 w 338138"/>
                  <a:gd name="connsiteY54" fmla="*/ 214905 h 311150"/>
                  <a:gd name="connsiteX55" fmla="*/ 220582 w 338138"/>
                  <a:gd name="connsiteY55" fmla="*/ 181944 h 311150"/>
                  <a:gd name="connsiteX56" fmla="*/ 178315 w 338138"/>
                  <a:gd name="connsiteY56" fmla="*/ 167441 h 311150"/>
                  <a:gd name="connsiteX57" fmla="*/ 178315 w 338138"/>
                  <a:gd name="connsiteY57" fmla="*/ 168760 h 311150"/>
                  <a:gd name="connsiteX58" fmla="*/ 184919 w 338138"/>
                  <a:gd name="connsiteY58" fmla="*/ 191173 h 311150"/>
                  <a:gd name="connsiteX59" fmla="*/ 186240 w 338138"/>
                  <a:gd name="connsiteY59" fmla="*/ 195128 h 311150"/>
                  <a:gd name="connsiteX60" fmla="*/ 184919 w 338138"/>
                  <a:gd name="connsiteY60" fmla="*/ 200402 h 311150"/>
                  <a:gd name="connsiteX61" fmla="*/ 163785 w 338138"/>
                  <a:gd name="connsiteY61" fmla="*/ 204357 h 311150"/>
                  <a:gd name="connsiteX62" fmla="*/ 157181 w 338138"/>
                  <a:gd name="connsiteY62" fmla="*/ 204357 h 311150"/>
                  <a:gd name="connsiteX63" fmla="*/ 206053 w 338138"/>
                  <a:gd name="connsiteY63" fmla="*/ 265005 h 311150"/>
                  <a:gd name="connsiteX64" fmla="*/ 206053 w 338138"/>
                  <a:gd name="connsiteY64" fmla="*/ 305877 h 311150"/>
                  <a:gd name="connsiteX65" fmla="*/ 200769 w 338138"/>
                  <a:gd name="connsiteY65" fmla="*/ 311150 h 311150"/>
                  <a:gd name="connsiteX66" fmla="*/ 5283 w 338138"/>
                  <a:gd name="connsiteY66" fmla="*/ 311150 h 311150"/>
                  <a:gd name="connsiteX67" fmla="*/ 0 w 338138"/>
                  <a:gd name="connsiteY67" fmla="*/ 305877 h 311150"/>
                  <a:gd name="connsiteX68" fmla="*/ 0 w 338138"/>
                  <a:gd name="connsiteY68" fmla="*/ 265005 h 311150"/>
                  <a:gd name="connsiteX69" fmla="*/ 48871 w 338138"/>
                  <a:gd name="connsiteY69" fmla="*/ 204357 h 311150"/>
                  <a:gd name="connsiteX70" fmla="*/ 42267 w 338138"/>
                  <a:gd name="connsiteY70" fmla="*/ 204357 h 311150"/>
                  <a:gd name="connsiteX71" fmla="*/ 21133 w 338138"/>
                  <a:gd name="connsiteY71" fmla="*/ 200402 h 311150"/>
                  <a:gd name="connsiteX72" fmla="*/ 19813 w 338138"/>
                  <a:gd name="connsiteY72" fmla="*/ 195128 h 311150"/>
                  <a:gd name="connsiteX73" fmla="*/ 21133 w 338138"/>
                  <a:gd name="connsiteY73" fmla="*/ 191173 h 311150"/>
                  <a:gd name="connsiteX74" fmla="*/ 27738 w 338138"/>
                  <a:gd name="connsiteY74" fmla="*/ 168760 h 311150"/>
                  <a:gd name="connsiteX75" fmla="*/ 27738 w 338138"/>
                  <a:gd name="connsiteY75" fmla="*/ 139754 h 311150"/>
                  <a:gd name="connsiteX76" fmla="*/ 101705 w 338138"/>
                  <a:gd name="connsiteY76" fmla="*/ 48782 h 311150"/>
                  <a:gd name="connsiteX77" fmla="*/ 104347 w 338138"/>
                  <a:gd name="connsiteY77" fmla="*/ 48782 h 311150"/>
                  <a:gd name="connsiteX78" fmla="*/ 137368 w 338138"/>
                  <a:gd name="connsiteY78" fmla="*/ 59329 h 311150"/>
                  <a:gd name="connsiteX79" fmla="*/ 235111 w 338138"/>
                  <a:gd name="connsiteY79" fmla="*/ 0 h 31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338138" h="311150">
                    <a:moveTo>
                      <a:pt x="109769" y="93663"/>
                    </a:moveTo>
                    <a:cubicBezTo>
                      <a:pt x="107136" y="97643"/>
                      <a:pt x="91339" y="122847"/>
                      <a:pt x="66326" y="122847"/>
                    </a:cubicBezTo>
                    <a:cubicBezTo>
                      <a:pt x="61060" y="122847"/>
                      <a:pt x="57111" y="121521"/>
                      <a:pt x="53161" y="120194"/>
                    </a:cubicBezTo>
                    <a:cubicBezTo>
                      <a:pt x="51845" y="120194"/>
                      <a:pt x="51845" y="121521"/>
                      <a:pt x="51845" y="121521"/>
                    </a:cubicBezTo>
                    <a:cubicBezTo>
                      <a:pt x="49212" y="124174"/>
                      <a:pt x="49212" y="128153"/>
                      <a:pt x="50528" y="132133"/>
                    </a:cubicBezTo>
                    <a:cubicBezTo>
                      <a:pt x="51845" y="137439"/>
                      <a:pt x="55794" y="140092"/>
                      <a:pt x="58427" y="141419"/>
                    </a:cubicBezTo>
                    <a:cubicBezTo>
                      <a:pt x="59744" y="141419"/>
                      <a:pt x="62377" y="142746"/>
                      <a:pt x="62377" y="145399"/>
                    </a:cubicBezTo>
                    <a:cubicBezTo>
                      <a:pt x="68959" y="167950"/>
                      <a:pt x="84756" y="190501"/>
                      <a:pt x="103187" y="190501"/>
                    </a:cubicBezTo>
                    <a:cubicBezTo>
                      <a:pt x="121617" y="190501"/>
                      <a:pt x="137415" y="167950"/>
                      <a:pt x="143997" y="145399"/>
                    </a:cubicBezTo>
                    <a:cubicBezTo>
                      <a:pt x="143997" y="142746"/>
                      <a:pt x="146630" y="141419"/>
                      <a:pt x="147947" y="141419"/>
                    </a:cubicBezTo>
                    <a:cubicBezTo>
                      <a:pt x="150580" y="141419"/>
                      <a:pt x="154529" y="137439"/>
                      <a:pt x="155845" y="132133"/>
                    </a:cubicBezTo>
                    <a:cubicBezTo>
                      <a:pt x="157162" y="128153"/>
                      <a:pt x="157162" y="124174"/>
                      <a:pt x="154529" y="121521"/>
                    </a:cubicBezTo>
                    <a:cubicBezTo>
                      <a:pt x="154529" y="120194"/>
                      <a:pt x="153212" y="120194"/>
                      <a:pt x="153212" y="120194"/>
                    </a:cubicBezTo>
                    <a:cubicBezTo>
                      <a:pt x="153212" y="120194"/>
                      <a:pt x="153212" y="120194"/>
                      <a:pt x="151896" y="120194"/>
                    </a:cubicBezTo>
                    <a:cubicBezTo>
                      <a:pt x="150580" y="121521"/>
                      <a:pt x="149263" y="124174"/>
                      <a:pt x="147947" y="125500"/>
                    </a:cubicBezTo>
                    <a:cubicBezTo>
                      <a:pt x="146630" y="126827"/>
                      <a:pt x="145314" y="128153"/>
                      <a:pt x="143997" y="128153"/>
                    </a:cubicBezTo>
                    <a:cubicBezTo>
                      <a:pt x="142681" y="129480"/>
                      <a:pt x="141364" y="129480"/>
                      <a:pt x="140048" y="129480"/>
                    </a:cubicBezTo>
                    <a:cubicBezTo>
                      <a:pt x="138731" y="129480"/>
                      <a:pt x="137415" y="128153"/>
                      <a:pt x="136098" y="126827"/>
                    </a:cubicBezTo>
                    <a:cubicBezTo>
                      <a:pt x="136098" y="125500"/>
                      <a:pt x="136098" y="124174"/>
                      <a:pt x="134782" y="122847"/>
                    </a:cubicBezTo>
                    <a:cubicBezTo>
                      <a:pt x="133466" y="117541"/>
                      <a:pt x="130833" y="109582"/>
                      <a:pt x="122934" y="102949"/>
                    </a:cubicBezTo>
                    <a:cubicBezTo>
                      <a:pt x="120301" y="98969"/>
                      <a:pt x="115035" y="96316"/>
                      <a:pt x="109769" y="93663"/>
                    </a:cubicBezTo>
                    <a:close/>
                    <a:moveTo>
                      <a:pt x="269081" y="79375"/>
                    </a:moveTo>
                    <a:cubicBezTo>
                      <a:pt x="274780" y="79375"/>
                      <a:pt x="279400" y="84350"/>
                      <a:pt x="279400" y="90488"/>
                    </a:cubicBezTo>
                    <a:cubicBezTo>
                      <a:pt x="279400" y="96626"/>
                      <a:pt x="274780" y="101601"/>
                      <a:pt x="269081" y="101601"/>
                    </a:cubicBezTo>
                    <a:cubicBezTo>
                      <a:pt x="263382" y="101601"/>
                      <a:pt x="258762" y="96626"/>
                      <a:pt x="258762" y="90488"/>
                    </a:cubicBezTo>
                    <a:cubicBezTo>
                      <a:pt x="258762" y="84350"/>
                      <a:pt x="263382" y="79375"/>
                      <a:pt x="269081" y="79375"/>
                    </a:cubicBezTo>
                    <a:close/>
                    <a:moveTo>
                      <a:pt x="234950" y="79375"/>
                    </a:moveTo>
                    <a:cubicBezTo>
                      <a:pt x="241088" y="79375"/>
                      <a:pt x="246063" y="84350"/>
                      <a:pt x="246063" y="90488"/>
                    </a:cubicBezTo>
                    <a:cubicBezTo>
                      <a:pt x="246063" y="96626"/>
                      <a:pt x="241088" y="101601"/>
                      <a:pt x="234950" y="101601"/>
                    </a:cubicBezTo>
                    <a:cubicBezTo>
                      <a:pt x="228812" y="101601"/>
                      <a:pt x="223837" y="96626"/>
                      <a:pt x="223837" y="90488"/>
                    </a:cubicBezTo>
                    <a:cubicBezTo>
                      <a:pt x="223837" y="84350"/>
                      <a:pt x="228812" y="79375"/>
                      <a:pt x="234950" y="79375"/>
                    </a:cubicBezTo>
                    <a:close/>
                    <a:moveTo>
                      <a:pt x="199231" y="79375"/>
                    </a:moveTo>
                    <a:cubicBezTo>
                      <a:pt x="204930" y="79375"/>
                      <a:pt x="209550" y="84350"/>
                      <a:pt x="209550" y="90488"/>
                    </a:cubicBezTo>
                    <a:cubicBezTo>
                      <a:pt x="209550" y="96626"/>
                      <a:pt x="204930" y="101601"/>
                      <a:pt x="199231" y="101601"/>
                    </a:cubicBezTo>
                    <a:cubicBezTo>
                      <a:pt x="193532" y="101601"/>
                      <a:pt x="188912" y="96626"/>
                      <a:pt x="188912" y="90488"/>
                    </a:cubicBezTo>
                    <a:cubicBezTo>
                      <a:pt x="188912" y="84350"/>
                      <a:pt x="193532" y="79375"/>
                      <a:pt x="199231" y="79375"/>
                    </a:cubicBezTo>
                    <a:close/>
                    <a:moveTo>
                      <a:pt x="235223" y="19050"/>
                    </a:moveTo>
                    <a:cubicBezTo>
                      <a:pt x="195783" y="19050"/>
                      <a:pt x="161602" y="41335"/>
                      <a:pt x="152400" y="72796"/>
                    </a:cubicBezTo>
                    <a:cubicBezTo>
                      <a:pt x="165546" y="88528"/>
                      <a:pt x="176064" y="112124"/>
                      <a:pt x="178693" y="139652"/>
                    </a:cubicBezTo>
                    <a:cubicBezTo>
                      <a:pt x="178693" y="142274"/>
                      <a:pt x="178693" y="144896"/>
                      <a:pt x="178693" y="147518"/>
                    </a:cubicBezTo>
                    <a:cubicBezTo>
                      <a:pt x="193154" y="156694"/>
                      <a:pt x="210244" y="163249"/>
                      <a:pt x="229964" y="164559"/>
                    </a:cubicBezTo>
                    <a:cubicBezTo>
                      <a:pt x="233908" y="164559"/>
                      <a:pt x="237852" y="168492"/>
                      <a:pt x="237852" y="173736"/>
                    </a:cubicBezTo>
                    <a:cubicBezTo>
                      <a:pt x="237852" y="173736"/>
                      <a:pt x="237852" y="173736"/>
                      <a:pt x="237852" y="192088"/>
                    </a:cubicBezTo>
                    <a:cubicBezTo>
                      <a:pt x="237852" y="192088"/>
                      <a:pt x="237852" y="192088"/>
                      <a:pt x="269404" y="159316"/>
                    </a:cubicBezTo>
                    <a:cubicBezTo>
                      <a:pt x="269404" y="158005"/>
                      <a:pt x="270718" y="158005"/>
                      <a:pt x="272033" y="158005"/>
                    </a:cubicBezTo>
                    <a:cubicBezTo>
                      <a:pt x="300955" y="144896"/>
                      <a:pt x="320675" y="119989"/>
                      <a:pt x="320675" y="91149"/>
                    </a:cubicBezTo>
                    <a:cubicBezTo>
                      <a:pt x="320675" y="51822"/>
                      <a:pt x="282550" y="19050"/>
                      <a:pt x="235223" y="19050"/>
                    </a:cubicBezTo>
                    <a:close/>
                    <a:moveTo>
                      <a:pt x="235111" y="0"/>
                    </a:moveTo>
                    <a:cubicBezTo>
                      <a:pt x="291908" y="0"/>
                      <a:pt x="338138" y="40871"/>
                      <a:pt x="338138" y="90972"/>
                    </a:cubicBezTo>
                    <a:cubicBezTo>
                      <a:pt x="338138" y="109430"/>
                      <a:pt x="332855" y="126570"/>
                      <a:pt x="320967" y="141072"/>
                    </a:cubicBezTo>
                    <a:cubicBezTo>
                      <a:pt x="311721" y="154257"/>
                      <a:pt x="297192" y="166123"/>
                      <a:pt x="280021" y="172715"/>
                    </a:cubicBezTo>
                    <a:cubicBezTo>
                      <a:pt x="280021" y="172715"/>
                      <a:pt x="280021" y="172715"/>
                      <a:pt x="235111" y="220178"/>
                    </a:cubicBezTo>
                    <a:cubicBezTo>
                      <a:pt x="233791" y="222815"/>
                      <a:pt x="231149" y="222815"/>
                      <a:pt x="228507" y="222815"/>
                    </a:cubicBezTo>
                    <a:cubicBezTo>
                      <a:pt x="228507" y="222815"/>
                      <a:pt x="227186" y="222815"/>
                      <a:pt x="225865" y="222815"/>
                    </a:cubicBezTo>
                    <a:cubicBezTo>
                      <a:pt x="221903" y="221497"/>
                      <a:pt x="220582" y="218860"/>
                      <a:pt x="220582" y="214905"/>
                    </a:cubicBezTo>
                    <a:cubicBezTo>
                      <a:pt x="220582" y="214905"/>
                      <a:pt x="220582" y="214905"/>
                      <a:pt x="220582" y="181944"/>
                    </a:cubicBezTo>
                    <a:cubicBezTo>
                      <a:pt x="204732" y="179307"/>
                      <a:pt x="190202" y="175352"/>
                      <a:pt x="178315" y="167441"/>
                    </a:cubicBezTo>
                    <a:cubicBezTo>
                      <a:pt x="178315" y="168760"/>
                      <a:pt x="178315" y="168760"/>
                      <a:pt x="178315" y="168760"/>
                    </a:cubicBezTo>
                    <a:cubicBezTo>
                      <a:pt x="176994" y="181944"/>
                      <a:pt x="176994" y="185899"/>
                      <a:pt x="184919" y="191173"/>
                    </a:cubicBezTo>
                    <a:cubicBezTo>
                      <a:pt x="186240" y="192491"/>
                      <a:pt x="186240" y="193810"/>
                      <a:pt x="186240" y="195128"/>
                    </a:cubicBezTo>
                    <a:cubicBezTo>
                      <a:pt x="186240" y="197765"/>
                      <a:pt x="186240" y="199084"/>
                      <a:pt x="184919" y="200402"/>
                    </a:cubicBezTo>
                    <a:cubicBezTo>
                      <a:pt x="180957" y="203039"/>
                      <a:pt x="173031" y="204357"/>
                      <a:pt x="163785" y="204357"/>
                    </a:cubicBezTo>
                    <a:cubicBezTo>
                      <a:pt x="162465" y="204357"/>
                      <a:pt x="159823" y="204357"/>
                      <a:pt x="157181" y="204357"/>
                    </a:cubicBezTo>
                    <a:cubicBezTo>
                      <a:pt x="173031" y="213586"/>
                      <a:pt x="206053" y="233363"/>
                      <a:pt x="206053" y="265005"/>
                    </a:cubicBezTo>
                    <a:cubicBezTo>
                      <a:pt x="206053" y="265005"/>
                      <a:pt x="206053" y="265005"/>
                      <a:pt x="206053" y="305877"/>
                    </a:cubicBezTo>
                    <a:cubicBezTo>
                      <a:pt x="206053" y="308513"/>
                      <a:pt x="203411" y="311150"/>
                      <a:pt x="200769" y="311150"/>
                    </a:cubicBezTo>
                    <a:cubicBezTo>
                      <a:pt x="200769" y="311150"/>
                      <a:pt x="200769" y="311150"/>
                      <a:pt x="5283" y="311150"/>
                    </a:cubicBezTo>
                    <a:cubicBezTo>
                      <a:pt x="2642" y="311150"/>
                      <a:pt x="0" y="308513"/>
                      <a:pt x="0" y="305877"/>
                    </a:cubicBezTo>
                    <a:cubicBezTo>
                      <a:pt x="0" y="305877"/>
                      <a:pt x="0" y="305877"/>
                      <a:pt x="0" y="265005"/>
                    </a:cubicBezTo>
                    <a:cubicBezTo>
                      <a:pt x="0" y="233363"/>
                      <a:pt x="33021" y="213586"/>
                      <a:pt x="48871" y="204357"/>
                    </a:cubicBezTo>
                    <a:cubicBezTo>
                      <a:pt x="46230" y="204357"/>
                      <a:pt x="44909" y="204357"/>
                      <a:pt x="42267" y="204357"/>
                    </a:cubicBezTo>
                    <a:cubicBezTo>
                      <a:pt x="33021" y="204357"/>
                      <a:pt x="25096" y="203039"/>
                      <a:pt x="21133" y="200402"/>
                    </a:cubicBezTo>
                    <a:cubicBezTo>
                      <a:pt x="19813" y="199084"/>
                      <a:pt x="19813" y="197765"/>
                      <a:pt x="19813" y="195128"/>
                    </a:cubicBezTo>
                    <a:cubicBezTo>
                      <a:pt x="19813" y="193810"/>
                      <a:pt x="19813" y="192491"/>
                      <a:pt x="21133" y="191173"/>
                    </a:cubicBezTo>
                    <a:cubicBezTo>
                      <a:pt x="29059" y="185899"/>
                      <a:pt x="29059" y="181944"/>
                      <a:pt x="27738" y="168760"/>
                    </a:cubicBezTo>
                    <a:cubicBezTo>
                      <a:pt x="27738" y="162167"/>
                      <a:pt x="26417" y="152938"/>
                      <a:pt x="27738" y="139754"/>
                    </a:cubicBezTo>
                    <a:cubicBezTo>
                      <a:pt x="33021" y="87017"/>
                      <a:pt x="63401" y="50100"/>
                      <a:pt x="101705" y="48782"/>
                    </a:cubicBezTo>
                    <a:cubicBezTo>
                      <a:pt x="101705" y="48782"/>
                      <a:pt x="101705" y="48782"/>
                      <a:pt x="104347" y="48782"/>
                    </a:cubicBezTo>
                    <a:cubicBezTo>
                      <a:pt x="116235" y="50100"/>
                      <a:pt x="128122" y="52737"/>
                      <a:pt x="137368" y="59329"/>
                    </a:cubicBezTo>
                    <a:cubicBezTo>
                      <a:pt x="151898" y="25050"/>
                      <a:pt x="190202" y="0"/>
                      <a:pt x="23511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31" name="任意多边形: 形状 87">
                <a:extLst>
                  <a:ext uri="{FF2B5EF4-FFF2-40B4-BE49-F238E27FC236}">
                    <a16:creationId xmlns:a16="http://schemas.microsoft.com/office/drawing/2014/main" id="{EBCB72CD-0112-1F85-887F-0050035D183D}"/>
                  </a:ext>
                </a:extLst>
              </p:cNvPr>
              <p:cNvSpPr>
                <a:spLocks/>
              </p:cNvSpPr>
              <p:nvPr/>
            </p:nvSpPr>
            <p:spPr bwMode="auto">
              <a:xfrm>
                <a:off x="503239" y="3177"/>
                <a:ext cx="120649" cy="180974"/>
              </a:xfrm>
              <a:custGeom>
                <a:avLst/>
                <a:gdLst>
                  <a:gd name="T0" fmla="*/ 16 w 32"/>
                  <a:gd name="T1" fmla="*/ 48 h 48"/>
                  <a:gd name="T2" fmla="*/ 16 w 32"/>
                  <a:gd name="T3" fmla="*/ 48 h 48"/>
                  <a:gd name="T4" fmla="*/ 16 w 32"/>
                  <a:gd name="T5" fmla="*/ 48 h 48"/>
                  <a:gd name="T6" fmla="*/ 16 w 32"/>
                  <a:gd name="T7" fmla="*/ 48 h 48"/>
                  <a:gd name="T8" fmla="*/ 16 w 32"/>
                  <a:gd name="T9" fmla="*/ 48 h 48"/>
                  <a:gd name="T10" fmla="*/ 32 w 32"/>
                  <a:gd name="T11" fmla="*/ 32 h 48"/>
                  <a:gd name="T12" fmla="*/ 16 w 32"/>
                  <a:gd name="T13" fmla="*/ 0 h 48"/>
                  <a:gd name="T14" fmla="*/ 16 w 32"/>
                  <a:gd name="T15" fmla="*/ 0 h 48"/>
                  <a:gd name="T16" fmla="*/ 16 w 32"/>
                  <a:gd name="T17" fmla="*/ 0 h 48"/>
                  <a:gd name="T18" fmla="*/ 16 w 32"/>
                  <a:gd name="T19" fmla="*/ 0 h 48"/>
                  <a:gd name="T20" fmla="*/ 16 w 32"/>
                  <a:gd name="T21" fmla="*/ 0 h 48"/>
                  <a:gd name="T22" fmla="*/ 0 w 32"/>
                  <a:gd name="T23" fmla="*/ 32 h 48"/>
                  <a:gd name="T24" fmla="*/ 16 w 32"/>
                  <a:gd name="T25"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 h="48">
                    <a:moveTo>
                      <a:pt x="16" y="48"/>
                    </a:moveTo>
                    <a:cubicBezTo>
                      <a:pt x="16" y="48"/>
                      <a:pt x="16" y="48"/>
                      <a:pt x="16" y="48"/>
                    </a:cubicBezTo>
                    <a:cubicBezTo>
                      <a:pt x="16" y="48"/>
                      <a:pt x="16" y="48"/>
                      <a:pt x="16" y="48"/>
                    </a:cubicBezTo>
                    <a:cubicBezTo>
                      <a:pt x="16" y="48"/>
                      <a:pt x="16" y="48"/>
                      <a:pt x="16" y="48"/>
                    </a:cubicBezTo>
                    <a:cubicBezTo>
                      <a:pt x="16" y="48"/>
                      <a:pt x="16" y="48"/>
                      <a:pt x="16" y="48"/>
                    </a:cubicBezTo>
                    <a:cubicBezTo>
                      <a:pt x="23" y="48"/>
                      <a:pt x="32" y="43"/>
                      <a:pt x="32" y="32"/>
                    </a:cubicBezTo>
                    <a:cubicBezTo>
                      <a:pt x="32" y="15"/>
                      <a:pt x="17" y="0"/>
                      <a:pt x="16" y="0"/>
                    </a:cubicBezTo>
                    <a:cubicBezTo>
                      <a:pt x="16" y="0"/>
                      <a:pt x="16" y="0"/>
                      <a:pt x="16" y="0"/>
                    </a:cubicBezTo>
                    <a:cubicBezTo>
                      <a:pt x="16" y="0"/>
                      <a:pt x="16" y="0"/>
                      <a:pt x="16" y="0"/>
                    </a:cubicBezTo>
                    <a:cubicBezTo>
                      <a:pt x="16" y="0"/>
                      <a:pt x="16" y="0"/>
                      <a:pt x="16" y="0"/>
                    </a:cubicBezTo>
                    <a:cubicBezTo>
                      <a:pt x="16" y="0"/>
                      <a:pt x="16" y="0"/>
                      <a:pt x="16" y="0"/>
                    </a:cubicBezTo>
                    <a:cubicBezTo>
                      <a:pt x="14" y="0"/>
                      <a:pt x="0" y="15"/>
                      <a:pt x="0" y="32"/>
                    </a:cubicBezTo>
                    <a:cubicBezTo>
                      <a:pt x="0" y="43"/>
                      <a:pt x="9" y="48"/>
                      <a:pt x="16"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32" name="任意多边形: 形状 88">
                <a:extLst>
                  <a:ext uri="{FF2B5EF4-FFF2-40B4-BE49-F238E27FC236}">
                    <a16:creationId xmlns:a16="http://schemas.microsoft.com/office/drawing/2014/main" id="{6A31A269-1D4A-441F-6258-5CC7EE1B3138}"/>
                  </a:ext>
                </a:extLst>
              </p:cNvPr>
              <p:cNvSpPr>
                <a:spLocks/>
              </p:cNvSpPr>
              <p:nvPr/>
            </p:nvSpPr>
            <p:spPr bwMode="auto">
              <a:xfrm>
                <a:off x="3174" y="501649"/>
                <a:ext cx="182563" cy="120648"/>
              </a:xfrm>
              <a:custGeom>
                <a:avLst/>
                <a:gdLst>
                  <a:gd name="T0" fmla="*/ 48 w 48"/>
                  <a:gd name="T1" fmla="*/ 16 h 32"/>
                  <a:gd name="T2" fmla="*/ 48 w 48"/>
                  <a:gd name="T3" fmla="*/ 16 h 32"/>
                  <a:gd name="T4" fmla="*/ 48 w 48"/>
                  <a:gd name="T5" fmla="*/ 16 h 32"/>
                  <a:gd name="T6" fmla="*/ 48 w 48"/>
                  <a:gd name="T7" fmla="*/ 16 h 32"/>
                  <a:gd name="T8" fmla="*/ 48 w 48"/>
                  <a:gd name="T9" fmla="*/ 16 h 32"/>
                  <a:gd name="T10" fmla="*/ 32 w 48"/>
                  <a:gd name="T11" fmla="*/ 0 h 32"/>
                  <a:gd name="T12" fmla="*/ 0 w 48"/>
                  <a:gd name="T13" fmla="*/ 16 h 32"/>
                  <a:gd name="T14" fmla="*/ 0 w 48"/>
                  <a:gd name="T15" fmla="*/ 16 h 32"/>
                  <a:gd name="T16" fmla="*/ 0 w 48"/>
                  <a:gd name="T17" fmla="*/ 16 h 32"/>
                  <a:gd name="T18" fmla="*/ 0 w 48"/>
                  <a:gd name="T19" fmla="*/ 16 h 32"/>
                  <a:gd name="T20" fmla="*/ 0 w 48"/>
                  <a:gd name="T21" fmla="*/ 16 h 32"/>
                  <a:gd name="T22" fmla="*/ 32 w 48"/>
                  <a:gd name="T23" fmla="*/ 32 h 32"/>
                  <a:gd name="T24" fmla="*/ 48 w 48"/>
                  <a:gd name="T25"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 h="32">
                    <a:moveTo>
                      <a:pt x="48" y="16"/>
                    </a:moveTo>
                    <a:cubicBezTo>
                      <a:pt x="48" y="16"/>
                      <a:pt x="48" y="16"/>
                      <a:pt x="48" y="16"/>
                    </a:cubicBezTo>
                    <a:cubicBezTo>
                      <a:pt x="48" y="16"/>
                      <a:pt x="48" y="16"/>
                      <a:pt x="48" y="16"/>
                    </a:cubicBezTo>
                    <a:cubicBezTo>
                      <a:pt x="48" y="16"/>
                      <a:pt x="48" y="16"/>
                      <a:pt x="48" y="16"/>
                    </a:cubicBezTo>
                    <a:cubicBezTo>
                      <a:pt x="48" y="16"/>
                      <a:pt x="48" y="16"/>
                      <a:pt x="48" y="16"/>
                    </a:cubicBezTo>
                    <a:cubicBezTo>
                      <a:pt x="48" y="9"/>
                      <a:pt x="43" y="0"/>
                      <a:pt x="32" y="0"/>
                    </a:cubicBezTo>
                    <a:cubicBezTo>
                      <a:pt x="15" y="0"/>
                      <a:pt x="0" y="14"/>
                      <a:pt x="0" y="16"/>
                    </a:cubicBezTo>
                    <a:cubicBezTo>
                      <a:pt x="0" y="16"/>
                      <a:pt x="0" y="16"/>
                      <a:pt x="0" y="16"/>
                    </a:cubicBezTo>
                    <a:cubicBezTo>
                      <a:pt x="0" y="16"/>
                      <a:pt x="0" y="16"/>
                      <a:pt x="0" y="16"/>
                    </a:cubicBezTo>
                    <a:cubicBezTo>
                      <a:pt x="0" y="16"/>
                      <a:pt x="0" y="16"/>
                      <a:pt x="0" y="16"/>
                    </a:cubicBezTo>
                    <a:cubicBezTo>
                      <a:pt x="0" y="16"/>
                      <a:pt x="0" y="16"/>
                      <a:pt x="0" y="16"/>
                    </a:cubicBezTo>
                    <a:cubicBezTo>
                      <a:pt x="0" y="17"/>
                      <a:pt x="15" y="32"/>
                      <a:pt x="32" y="32"/>
                    </a:cubicBezTo>
                    <a:cubicBezTo>
                      <a:pt x="43" y="32"/>
                      <a:pt x="48" y="23"/>
                      <a:pt x="48"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33" name="任意多边形: 形状 89">
                <a:extLst>
                  <a:ext uri="{FF2B5EF4-FFF2-40B4-BE49-F238E27FC236}">
                    <a16:creationId xmlns:a16="http://schemas.microsoft.com/office/drawing/2014/main" id="{19F6EF20-060A-BD6B-852B-93E013AE9A7F}"/>
                  </a:ext>
                </a:extLst>
              </p:cNvPr>
              <p:cNvSpPr>
                <a:spLocks/>
              </p:cNvSpPr>
              <p:nvPr/>
            </p:nvSpPr>
            <p:spPr bwMode="auto">
              <a:xfrm>
                <a:off x="798516" y="161926"/>
                <a:ext cx="161924" cy="161923"/>
              </a:xfrm>
              <a:custGeom>
                <a:avLst/>
                <a:gdLst>
                  <a:gd name="T0" fmla="*/ 9 w 43"/>
                  <a:gd name="T1" fmla="*/ 35 h 43"/>
                  <a:gd name="T2" fmla="*/ 9 w 43"/>
                  <a:gd name="T3" fmla="*/ 35 h 43"/>
                  <a:gd name="T4" fmla="*/ 9 w 43"/>
                  <a:gd name="T5" fmla="*/ 35 h 43"/>
                  <a:gd name="T6" fmla="*/ 9 w 43"/>
                  <a:gd name="T7" fmla="*/ 35 h 43"/>
                  <a:gd name="T8" fmla="*/ 31 w 43"/>
                  <a:gd name="T9" fmla="*/ 35 h 43"/>
                  <a:gd name="T10" fmla="*/ 42 w 43"/>
                  <a:gd name="T11" fmla="*/ 1 h 43"/>
                  <a:gd name="T12" fmla="*/ 42 w 43"/>
                  <a:gd name="T13" fmla="*/ 1 h 43"/>
                  <a:gd name="T14" fmla="*/ 42 w 43"/>
                  <a:gd name="T15" fmla="*/ 1 h 43"/>
                  <a:gd name="T16" fmla="*/ 42 w 43"/>
                  <a:gd name="T17" fmla="*/ 1 h 43"/>
                  <a:gd name="T18" fmla="*/ 42 w 43"/>
                  <a:gd name="T19" fmla="*/ 1 h 43"/>
                  <a:gd name="T20" fmla="*/ 9 w 43"/>
                  <a:gd name="T21" fmla="*/ 12 h 43"/>
                  <a:gd name="T22" fmla="*/ 8 w 43"/>
                  <a:gd name="T23" fmla="*/ 35 h 43"/>
                  <a:gd name="T24" fmla="*/ 9 w 43"/>
                  <a:gd name="T25" fmla="*/ 35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43">
                    <a:moveTo>
                      <a:pt x="9" y="35"/>
                    </a:moveTo>
                    <a:cubicBezTo>
                      <a:pt x="9" y="35"/>
                      <a:pt x="9" y="35"/>
                      <a:pt x="9" y="35"/>
                    </a:cubicBezTo>
                    <a:cubicBezTo>
                      <a:pt x="9" y="35"/>
                      <a:pt x="9" y="35"/>
                      <a:pt x="9" y="35"/>
                    </a:cubicBezTo>
                    <a:cubicBezTo>
                      <a:pt x="9" y="35"/>
                      <a:pt x="9" y="35"/>
                      <a:pt x="9" y="35"/>
                    </a:cubicBezTo>
                    <a:cubicBezTo>
                      <a:pt x="13" y="40"/>
                      <a:pt x="23" y="43"/>
                      <a:pt x="31" y="35"/>
                    </a:cubicBezTo>
                    <a:cubicBezTo>
                      <a:pt x="43" y="23"/>
                      <a:pt x="43" y="3"/>
                      <a:pt x="42" y="1"/>
                    </a:cubicBezTo>
                    <a:cubicBezTo>
                      <a:pt x="42" y="1"/>
                      <a:pt x="42" y="1"/>
                      <a:pt x="42" y="1"/>
                    </a:cubicBezTo>
                    <a:cubicBezTo>
                      <a:pt x="42" y="1"/>
                      <a:pt x="42" y="1"/>
                      <a:pt x="42" y="1"/>
                    </a:cubicBezTo>
                    <a:cubicBezTo>
                      <a:pt x="42" y="1"/>
                      <a:pt x="42" y="1"/>
                      <a:pt x="42" y="1"/>
                    </a:cubicBezTo>
                    <a:cubicBezTo>
                      <a:pt x="42" y="1"/>
                      <a:pt x="42" y="1"/>
                      <a:pt x="42" y="1"/>
                    </a:cubicBezTo>
                    <a:cubicBezTo>
                      <a:pt x="41" y="0"/>
                      <a:pt x="21" y="0"/>
                      <a:pt x="9" y="12"/>
                    </a:cubicBezTo>
                    <a:cubicBezTo>
                      <a:pt x="0" y="21"/>
                      <a:pt x="4" y="30"/>
                      <a:pt x="8" y="35"/>
                    </a:cubicBezTo>
                    <a:cubicBezTo>
                      <a:pt x="8" y="35"/>
                      <a:pt x="9" y="35"/>
                      <a:pt x="9"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34" name="任意多边形: 形状 90">
                <a:extLst>
                  <a:ext uri="{FF2B5EF4-FFF2-40B4-BE49-F238E27FC236}">
                    <a16:creationId xmlns:a16="http://schemas.microsoft.com/office/drawing/2014/main" id="{03812707-5B42-F545-04C7-F4E8D6D6267E}"/>
                  </a:ext>
                </a:extLst>
              </p:cNvPr>
              <p:cNvSpPr>
                <a:spLocks/>
              </p:cNvSpPr>
              <p:nvPr/>
            </p:nvSpPr>
            <p:spPr bwMode="auto">
              <a:xfrm>
                <a:off x="161925" y="161926"/>
                <a:ext cx="163512" cy="161923"/>
              </a:xfrm>
              <a:custGeom>
                <a:avLst/>
                <a:gdLst>
                  <a:gd name="T0" fmla="*/ 35 w 43"/>
                  <a:gd name="T1" fmla="*/ 35 h 43"/>
                  <a:gd name="T2" fmla="*/ 35 w 43"/>
                  <a:gd name="T3" fmla="*/ 35 h 43"/>
                  <a:gd name="T4" fmla="*/ 35 w 43"/>
                  <a:gd name="T5" fmla="*/ 35 h 43"/>
                  <a:gd name="T6" fmla="*/ 35 w 43"/>
                  <a:gd name="T7" fmla="*/ 35 h 43"/>
                  <a:gd name="T8" fmla="*/ 35 w 43"/>
                  <a:gd name="T9" fmla="*/ 35 h 43"/>
                  <a:gd name="T10" fmla="*/ 35 w 43"/>
                  <a:gd name="T11" fmla="*/ 12 h 43"/>
                  <a:gd name="T12" fmla="*/ 1 w 43"/>
                  <a:gd name="T13" fmla="*/ 1 h 43"/>
                  <a:gd name="T14" fmla="*/ 1 w 43"/>
                  <a:gd name="T15" fmla="*/ 1 h 43"/>
                  <a:gd name="T16" fmla="*/ 1 w 43"/>
                  <a:gd name="T17" fmla="*/ 1 h 43"/>
                  <a:gd name="T18" fmla="*/ 1 w 43"/>
                  <a:gd name="T19" fmla="*/ 1 h 43"/>
                  <a:gd name="T20" fmla="*/ 1 w 43"/>
                  <a:gd name="T21" fmla="*/ 1 h 43"/>
                  <a:gd name="T22" fmla="*/ 12 w 43"/>
                  <a:gd name="T23" fmla="*/ 35 h 43"/>
                  <a:gd name="T24" fmla="*/ 35 w 43"/>
                  <a:gd name="T25" fmla="*/ 35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43">
                    <a:moveTo>
                      <a:pt x="35" y="35"/>
                    </a:moveTo>
                    <a:cubicBezTo>
                      <a:pt x="35" y="35"/>
                      <a:pt x="35" y="35"/>
                      <a:pt x="35" y="35"/>
                    </a:cubicBezTo>
                    <a:cubicBezTo>
                      <a:pt x="35" y="35"/>
                      <a:pt x="35" y="35"/>
                      <a:pt x="35" y="35"/>
                    </a:cubicBezTo>
                    <a:cubicBezTo>
                      <a:pt x="35" y="35"/>
                      <a:pt x="35" y="35"/>
                      <a:pt x="35" y="35"/>
                    </a:cubicBezTo>
                    <a:cubicBezTo>
                      <a:pt x="35" y="35"/>
                      <a:pt x="35" y="35"/>
                      <a:pt x="35" y="35"/>
                    </a:cubicBezTo>
                    <a:cubicBezTo>
                      <a:pt x="40" y="30"/>
                      <a:pt x="43" y="21"/>
                      <a:pt x="35" y="12"/>
                    </a:cubicBezTo>
                    <a:cubicBezTo>
                      <a:pt x="23" y="0"/>
                      <a:pt x="3" y="0"/>
                      <a:pt x="1" y="1"/>
                    </a:cubicBezTo>
                    <a:cubicBezTo>
                      <a:pt x="1" y="1"/>
                      <a:pt x="1" y="1"/>
                      <a:pt x="1" y="1"/>
                    </a:cubicBezTo>
                    <a:cubicBezTo>
                      <a:pt x="1" y="1"/>
                      <a:pt x="1" y="1"/>
                      <a:pt x="1" y="1"/>
                    </a:cubicBezTo>
                    <a:cubicBezTo>
                      <a:pt x="1" y="1"/>
                      <a:pt x="1" y="1"/>
                      <a:pt x="1" y="1"/>
                    </a:cubicBezTo>
                    <a:cubicBezTo>
                      <a:pt x="1" y="1"/>
                      <a:pt x="1" y="1"/>
                      <a:pt x="1" y="1"/>
                    </a:cubicBezTo>
                    <a:cubicBezTo>
                      <a:pt x="0" y="3"/>
                      <a:pt x="0" y="23"/>
                      <a:pt x="12" y="35"/>
                    </a:cubicBezTo>
                    <a:cubicBezTo>
                      <a:pt x="21" y="43"/>
                      <a:pt x="30" y="40"/>
                      <a:pt x="35"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35" name="任意多边形: 形状 91">
                <a:extLst>
                  <a:ext uri="{FF2B5EF4-FFF2-40B4-BE49-F238E27FC236}">
                    <a16:creationId xmlns:a16="http://schemas.microsoft.com/office/drawing/2014/main" id="{06612DD3-E572-78C6-FFB3-07C0851839D7}"/>
                  </a:ext>
                </a:extLst>
              </p:cNvPr>
              <p:cNvSpPr>
                <a:spLocks/>
              </p:cNvSpPr>
              <p:nvPr/>
            </p:nvSpPr>
            <p:spPr bwMode="auto">
              <a:xfrm>
                <a:off x="714377" y="1547811"/>
                <a:ext cx="120649" cy="238126"/>
              </a:xfrm>
              <a:custGeom>
                <a:avLst/>
                <a:gdLst>
                  <a:gd name="T0" fmla="*/ 16 w 32"/>
                  <a:gd name="T1" fmla="*/ 0 h 63"/>
                  <a:gd name="T2" fmla="*/ 0 w 32"/>
                  <a:gd name="T3" fmla="*/ 16 h 63"/>
                  <a:gd name="T4" fmla="*/ 0 w 32"/>
                  <a:gd name="T5" fmla="*/ 47 h 63"/>
                  <a:gd name="T6" fmla="*/ 16 w 32"/>
                  <a:gd name="T7" fmla="*/ 63 h 63"/>
                  <a:gd name="T8" fmla="*/ 32 w 32"/>
                  <a:gd name="T9" fmla="*/ 47 h 63"/>
                  <a:gd name="T10" fmla="*/ 32 w 32"/>
                  <a:gd name="T11" fmla="*/ 16 h 63"/>
                  <a:gd name="T12" fmla="*/ 16 w 32"/>
                  <a:gd name="T13" fmla="*/ 0 h 63"/>
                </a:gdLst>
                <a:ahLst/>
                <a:cxnLst>
                  <a:cxn ang="0">
                    <a:pos x="T0" y="T1"/>
                  </a:cxn>
                  <a:cxn ang="0">
                    <a:pos x="T2" y="T3"/>
                  </a:cxn>
                  <a:cxn ang="0">
                    <a:pos x="T4" y="T5"/>
                  </a:cxn>
                  <a:cxn ang="0">
                    <a:pos x="T6" y="T7"/>
                  </a:cxn>
                  <a:cxn ang="0">
                    <a:pos x="T8" y="T9"/>
                  </a:cxn>
                  <a:cxn ang="0">
                    <a:pos x="T10" y="T11"/>
                  </a:cxn>
                  <a:cxn ang="0">
                    <a:pos x="T12" y="T13"/>
                  </a:cxn>
                </a:cxnLst>
                <a:rect l="0" t="0" r="r" b="b"/>
                <a:pathLst>
                  <a:path w="32" h="63">
                    <a:moveTo>
                      <a:pt x="16" y="0"/>
                    </a:moveTo>
                    <a:cubicBezTo>
                      <a:pt x="7" y="0"/>
                      <a:pt x="0" y="7"/>
                      <a:pt x="0" y="16"/>
                    </a:cubicBezTo>
                    <a:cubicBezTo>
                      <a:pt x="0" y="47"/>
                      <a:pt x="0" y="47"/>
                      <a:pt x="0" y="47"/>
                    </a:cubicBezTo>
                    <a:cubicBezTo>
                      <a:pt x="0" y="56"/>
                      <a:pt x="7" y="63"/>
                      <a:pt x="16" y="63"/>
                    </a:cubicBezTo>
                    <a:cubicBezTo>
                      <a:pt x="25" y="63"/>
                      <a:pt x="32" y="56"/>
                      <a:pt x="32" y="47"/>
                    </a:cubicBezTo>
                    <a:cubicBezTo>
                      <a:pt x="32" y="16"/>
                      <a:pt x="32" y="16"/>
                      <a:pt x="32" y="16"/>
                    </a:cubicBezTo>
                    <a:cubicBezTo>
                      <a:pt x="32" y="7"/>
                      <a:pt x="25"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36" name="任意多边形: 形状 92">
                <a:extLst>
                  <a:ext uri="{FF2B5EF4-FFF2-40B4-BE49-F238E27FC236}">
                    <a16:creationId xmlns:a16="http://schemas.microsoft.com/office/drawing/2014/main" id="{02E0280D-35D3-730E-D87C-FF7F1A085F9C}"/>
                  </a:ext>
                </a:extLst>
              </p:cNvPr>
              <p:cNvSpPr>
                <a:spLocks/>
              </p:cNvSpPr>
              <p:nvPr/>
            </p:nvSpPr>
            <p:spPr bwMode="auto">
              <a:xfrm>
                <a:off x="442913" y="1427163"/>
                <a:ext cx="120649" cy="241300"/>
              </a:xfrm>
              <a:custGeom>
                <a:avLst/>
                <a:gdLst>
                  <a:gd name="T0" fmla="*/ 16 w 32"/>
                  <a:gd name="T1" fmla="*/ 0 h 64"/>
                  <a:gd name="T2" fmla="*/ 0 w 32"/>
                  <a:gd name="T3" fmla="*/ 16 h 64"/>
                  <a:gd name="T4" fmla="*/ 0 w 32"/>
                  <a:gd name="T5" fmla="*/ 48 h 64"/>
                  <a:gd name="T6" fmla="*/ 16 w 32"/>
                  <a:gd name="T7" fmla="*/ 64 h 64"/>
                  <a:gd name="T8" fmla="*/ 32 w 32"/>
                  <a:gd name="T9" fmla="*/ 48 h 64"/>
                  <a:gd name="T10" fmla="*/ 32 w 32"/>
                  <a:gd name="T11" fmla="*/ 16 h 64"/>
                  <a:gd name="T12" fmla="*/ 16 w 32"/>
                  <a:gd name="T13" fmla="*/ 0 h 64"/>
                </a:gdLst>
                <a:ahLst/>
                <a:cxnLst>
                  <a:cxn ang="0">
                    <a:pos x="T0" y="T1"/>
                  </a:cxn>
                  <a:cxn ang="0">
                    <a:pos x="T2" y="T3"/>
                  </a:cxn>
                  <a:cxn ang="0">
                    <a:pos x="T4" y="T5"/>
                  </a:cxn>
                  <a:cxn ang="0">
                    <a:pos x="T6" y="T7"/>
                  </a:cxn>
                  <a:cxn ang="0">
                    <a:pos x="T8" y="T9"/>
                  </a:cxn>
                  <a:cxn ang="0">
                    <a:pos x="T10" y="T11"/>
                  </a:cxn>
                  <a:cxn ang="0">
                    <a:pos x="T12" y="T13"/>
                  </a:cxn>
                </a:cxnLst>
                <a:rect l="0" t="0" r="r" b="b"/>
                <a:pathLst>
                  <a:path w="32" h="64">
                    <a:moveTo>
                      <a:pt x="16" y="0"/>
                    </a:moveTo>
                    <a:cubicBezTo>
                      <a:pt x="7" y="0"/>
                      <a:pt x="0" y="7"/>
                      <a:pt x="0" y="16"/>
                    </a:cubicBezTo>
                    <a:cubicBezTo>
                      <a:pt x="0" y="48"/>
                      <a:pt x="0" y="48"/>
                      <a:pt x="0" y="48"/>
                    </a:cubicBezTo>
                    <a:cubicBezTo>
                      <a:pt x="0" y="57"/>
                      <a:pt x="7" y="64"/>
                      <a:pt x="16" y="64"/>
                    </a:cubicBezTo>
                    <a:cubicBezTo>
                      <a:pt x="25" y="64"/>
                      <a:pt x="32" y="57"/>
                      <a:pt x="32" y="48"/>
                    </a:cubicBezTo>
                    <a:cubicBezTo>
                      <a:pt x="32" y="16"/>
                      <a:pt x="32" y="16"/>
                      <a:pt x="32" y="16"/>
                    </a:cubicBezTo>
                    <a:cubicBezTo>
                      <a:pt x="32" y="7"/>
                      <a:pt x="25"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37" name="任意多边形: 形状 93">
                <a:extLst>
                  <a:ext uri="{FF2B5EF4-FFF2-40B4-BE49-F238E27FC236}">
                    <a16:creationId xmlns:a16="http://schemas.microsoft.com/office/drawing/2014/main" id="{5FC056B8-EFD5-190E-E6DD-5B5CC4440A61}"/>
                  </a:ext>
                </a:extLst>
              </p:cNvPr>
              <p:cNvSpPr>
                <a:spLocks/>
              </p:cNvSpPr>
              <p:nvPr/>
            </p:nvSpPr>
            <p:spPr bwMode="auto">
              <a:xfrm>
                <a:off x="987426" y="1427163"/>
                <a:ext cx="120649" cy="241300"/>
              </a:xfrm>
              <a:custGeom>
                <a:avLst/>
                <a:gdLst>
                  <a:gd name="T0" fmla="*/ 16 w 32"/>
                  <a:gd name="T1" fmla="*/ 0 h 64"/>
                  <a:gd name="T2" fmla="*/ 0 w 32"/>
                  <a:gd name="T3" fmla="*/ 16 h 64"/>
                  <a:gd name="T4" fmla="*/ 0 w 32"/>
                  <a:gd name="T5" fmla="*/ 48 h 64"/>
                  <a:gd name="T6" fmla="*/ 16 w 32"/>
                  <a:gd name="T7" fmla="*/ 64 h 64"/>
                  <a:gd name="T8" fmla="*/ 32 w 32"/>
                  <a:gd name="T9" fmla="*/ 48 h 64"/>
                  <a:gd name="T10" fmla="*/ 32 w 32"/>
                  <a:gd name="T11" fmla="*/ 16 h 64"/>
                  <a:gd name="T12" fmla="*/ 16 w 32"/>
                  <a:gd name="T13" fmla="*/ 0 h 64"/>
                </a:gdLst>
                <a:ahLst/>
                <a:cxnLst>
                  <a:cxn ang="0">
                    <a:pos x="T0" y="T1"/>
                  </a:cxn>
                  <a:cxn ang="0">
                    <a:pos x="T2" y="T3"/>
                  </a:cxn>
                  <a:cxn ang="0">
                    <a:pos x="T4" y="T5"/>
                  </a:cxn>
                  <a:cxn ang="0">
                    <a:pos x="T6" y="T7"/>
                  </a:cxn>
                  <a:cxn ang="0">
                    <a:pos x="T8" y="T9"/>
                  </a:cxn>
                  <a:cxn ang="0">
                    <a:pos x="T10" y="T11"/>
                  </a:cxn>
                  <a:cxn ang="0">
                    <a:pos x="T12" y="T13"/>
                  </a:cxn>
                </a:cxnLst>
                <a:rect l="0" t="0" r="r" b="b"/>
                <a:pathLst>
                  <a:path w="32" h="64">
                    <a:moveTo>
                      <a:pt x="16" y="0"/>
                    </a:moveTo>
                    <a:cubicBezTo>
                      <a:pt x="7" y="0"/>
                      <a:pt x="0" y="7"/>
                      <a:pt x="0" y="16"/>
                    </a:cubicBezTo>
                    <a:cubicBezTo>
                      <a:pt x="0" y="48"/>
                      <a:pt x="0" y="48"/>
                      <a:pt x="0" y="48"/>
                    </a:cubicBezTo>
                    <a:cubicBezTo>
                      <a:pt x="0" y="57"/>
                      <a:pt x="7" y="64"/>
                      <a:pt x="16" y="64"/>
                    </a:cubicBezTo>
                    <a:cubicBezTo>
                      <a:pt x="25" y="64"/>
                      <a:pt x="32" y="57"/>
                      <a:pt x="32" y="48"/>
                    </a:cubicBezTo>
                    <a:cubicBezTo>
                      <a:pt x="32" y="16"/>
                      <a:pt x="32" y="16"/>
                      <a:pt x="32" y="16"/>
                    </a:cubicBezTo>
                    <a:cubicBezTo>
                      <a:pt x="32" y="7"/>
                      <a:pt x="25"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grpSp>
        <p:sp>
          <p:nvSpPr>
            <p:cNvPr id="13" name="矩形 12">
              <a:extLst>
                <a:ext uri="{FF2B5EF4-FFF2-40B4-BE49-F238E27FC236}">
                  <a16:creationId xmlns:a16="http://schemas.microsoft.com/office/drawing/2014/main" id="{FFB72DAA-3741-6709-C1FE-57BC976DFC38}"/>
                </a:ext>
              </a:extLst>
            </p:cNvPr>
            <p:cNvSpPr/>
            <p:nvPr/>
          </p:nvSpPr>
          <p:spPr>
            <a:xfrm>
              <a:off x="3121583" y="2344873"/>
              <a:ext cx="1315824" cy="1315824"/>
            </a:xfrm>
            <a:prstGeom prst="rect">
              <a:avLst/>
            </a:prstGeom>
            <a:solidFill>
              <a:srgbClr val="DEA321"/>
            </a:solidFill>
            <a:ln>
              <a:noFill/>
            </a:ln>
            <a:effectLst>
              <a:outerShdw blurRad="63500" dist="12700" dir="2700000" algn="tl" rotWithShape="0">
                <a:schemeClr val="accent3">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rgbClr val="796133"/>
                </a:solidFill>
                <a:cs typeface="+mn-ea"/>
                <a:sym typeface="+mn-lt"/>
              </a:endParaRPr>
            </a:p>
          </p:txBody>
        </p:sp>
        <p:grpSp>
          <p:nvGrpSpPr>
            <p:cNvPr id="14" name="组合 13">
              <a:extLst>
                <a:ext uri="{FF2B5EF4-FFF2-40B4-BE49-F238E27FC236}">
                  <a16:creationId xmlns:a16="http://schemas.microsoft.com/office/drawing/2014/main" id="{27509650-EBE7-A96C-9B04-A3AE641B4BBC}"/>
                </a:ext>
              </a:extLst>
            </p:cNvPr>
            <p:cNvGrpSpPr/>
            <p:nvPr/>
          </p:nvGrpSpPr>
          <p:grpSpPr>
            <a:xfrm>
              <a:off x="3479009" y="2768757"/>
              <a:ext cx="588013" cy="541078"/>
              <a:chOff x="-199131" y="-66510"/>
              <a:chExt cx="1950837" cy="1795133"/>
            </a:xfrm>
            <a:solidFill>
              <a:schemeClr val="bg1"/>
            </a:solidFill>
          </p:grpSpPr>
          <p:sp>
            <p:nvSpPr>
              <p:cNvPr id="24" name="任意多边形: 形状 80">
                <a:extLst>
                  <a:ext uri="{FF2B5EF4-FFF2-40B4-BE49-F238E27FC236}">
                    <a16:creationId xmlns:a16="http://schemas.microsoft.com/office/drawing/2014/main" id="{F83D50FF-2450-B4A0-21FC-2823A0B5AA09}"/>
                  </a:ext>
                </a:extLst>
              </p:cNvPr>
              <p:cNvSpPr>
                <a:spLocks/>
              </p:cNvSpPr>
              <p:nvPr/>
            </p:nvSpPr>
            <p:spPr bwMode="auto">
              <a:xfrm>
                <a:off x="496889" y="-1"/>
                <a:ext cx="120649" cy="180974"/>
              </a:xfrm>
              <a:custGeom>
                <a:avLst/>
                <a:gdLst>
                  <a:gd name="T0" fmla="*/ 16 w 32"/>
                  <a:gd name="T1" fmla="*/ 48 h 48"/>
                  <a:gd name="T2" fmla="*/ 16 w 32"/>
                  <a:gd name="T3" fmla="*/ 48 h 48"/>
                  <a:gd name="T4" fmla="*/ 16 w 32"/>
                  <a:gd name="T5" fmla="*/ 48 h 48"/>
                  <a:gd name="T6" fmla="*/ 16 w 32"/>
                  <a:gd name="T7" fmla="*/ 48 h 48"/>
                  <a:gd name="T8" fmla="*/ 16 w 32"/>
                  <a:gd name="T9" fmla="*/ 48 h 48"/>
                  <a:gd name="T10" fmla="*/ 32 w 32"/>
                  <a:gd name="T11" fmla="*/ 32 h 48"/>
                  <a:gd name="T12" fmla="*/ 16 w 32"/>
                  <a:gd name="T13" fmla="*/ 0 h 48"/>
                  <a:gd name="T14" fmla="*/ 16 w 32"/>
                  <a:gd name="T15" fmla="*/ 0 h 48"/>
                  <a:gd name="T16" fmla="*/ 16 w 32"/>
                  <a:gd name="T17" fmla="*/ 0 h 48"/>
                  <a:gd name="T18" fmla="*/ 16 w 32"/>
                  <a:gd name="T19" fmla="*/ 0 h 48"/>
                  <a:gd name="T20" fmla="*/ 16 w 32"/>
                  <a:gd name="T21" fmla="*/ 0 h 48"/>
                  <a:gd name="T22" fmla="*/ 0 w 32"/>
                  <a:gd name="T23" fmla="*/ 32 h 48"/>
                  <a:gd name="T24" fmla="*/ 16 w 32"/>
                  <a:gd name="T25"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 h="48">
                    <a:moveTo>
                      <a:pt x="16" y="48"/>
                    </a:moveTo>
                    <a:cubicBezTo>
                      <a:pt x="16" y="48"/>
                      <a:pt x="16" y="48"/>
                      <a:pt x="16" y="48"/>
                    </a:cubicBezTo>
                    <a:cubicBezTo>
                      <a:pt x="16" y="48"/>
                      <a:pt x="16" y="48"/>
                      <a:pt x="16" y="48"/>
                    </a:cubicBezTo>
                    <a:cubicBezTo>
                      <a:pt x="16" y="48"/>
                      <a:pt x="16" y="48"/>
                      <a:pt x="16" y="48"/>
                    </a:cubicBezTo>
                    <a:cubicBezTo>
                      <a:pt x="16" y="48"/>
                      <a:pt x="16" y="48"/>
                      <a:pt x="16" y="48"/>
                    </a:cubicBezTo>
                    <a:cubicBezTo>
                      <a:pt x="23" y="48"/>
                      <a:pt x="32" y="44"/>
                      <a:pt x="32" y="32"/>
                    </a:cubicBezTo>
                    <a:cubicBezTo>
                      <a:pt x="32" y="15"/>
                      <a:pt x="18" y="1"/>
                      <a:pt x="16" y="0"/>
                    </a:cubicBezTo>
                    <a:cubicBezTo>
                      <a:pt x="16" y="0"/>
                      <a:pt x="16" y="0"/>
                      <a:pt x="16" y="0"/>
                    </a:cubicBezTo>
                    <a:cubicBezTo>
                      <a:pt x="16" y="0"/>
                      <a:pt x="16" y="0"/>
                      <a:pt x="16" y="0"/>
                    </a:cubicBezTo>
                    <a:cubicBezTo>
                      <a:pt x="16" y="0"/>
                      <a:pt x="16" y="0"/>
                      <a:pt x="16" y="0"/>
                    </a:cubicBezTo>
                    <a:cubicBezTo>
                      <a:pt x="16" y="0"/>
                      <a:pt x="16" y="0"/>
                      <a:pt x="16" y="0"/>
                    </a:cubicBezTo>
                    <a:cubicBezTo>
                      <a:pt x="14" y="1"/>
                      <a:pt x="0" y="15"/>
                      <a:pt x="0" y="32"/>
                    </a:cubicBezTo>
                    <a:cubicBezTo>
                      <a:pt x="0" y="44"/>
                      <a:pt x="9" y="48"/>
                      <a:pt x="16"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25" name="任意多边形: 形状 81">
                <a:extLst>
                  <a:ext uri="{FF2B5EF4-FFF2-40B4-BE49-F238E27FC236}">
                    <a16:creationId xmlns:a16="http://schemas.microsoft.com/office/drawing/2014/main" id="{C0EBAC25-AD9C-ED50-D102-8F1166F9B404}"/>
                  </a:ext>
                </a:extLst>
              </p:cNvPr>
              <p:cNvSpPr>
                <a:spLocks/>
              </p:cNvSpPr>
              <p:nvPr/>
            </p:nvSpPr>
            <p:spPr bwMode="auto">
              <a:xfrm>
                <a:off x="-1587" y="498474"/>
                <a:ext cx="180974" cy="120649"/>
              </a:xfrm>
              <a:custGeom>
                <a:avLst/>
                <a:gdLst>
                  <a:gd name="T0" fmla="*/ 48 w 48"/>
                  <a:gd name="T1" fmla="*/ 16 h 32"/>
                  <a:gd name="T2" fmla="*/ 48 w 48"/>
                  <a:gd name="T3" fmla="*/ 16 h 32"/>
                  <a:gd name="T4" fmla="*/ 48 w 48"/>
                  <a:gd name="T5" fmla="*/ 16 h 32"/>
                  <a:gd name="T6" fmla="*/ 48 w 48"/>
                  <a:gd name="T7" fmla="*/ 16 h 32"/>
                  <a:gd name="T8" fmla="*/ 48 w 48"/>
                  <a:gd name="T9" fmla="*/ 16 h 32"/>
                  <a:gd name="T10" fmla="*/ 32 w 48"/>
                  <a:gd name="T11" fmla="*/ 0 h 32"/>
                  <a:gd name="T12" fmla="*/ 0 w 48"/>
                  <a:gd name="T13" fmla="*/ 16 h 32"/>
                  <a:gd name="T14" fmla="*/ 0 w 48"/>
                  <a:gd name="T15" fmla="*/ 16 h 32"/>
                  <a:gd name="T16" fmla="*/ 0 w 48"/>
                  <a:gd name="T17" fmla="*/ 16 h 32"/>
                  <a:gd name="T18" fmla="*/ 0 w 48"/>
                  <a:gd name="T19" fmla="*/ 16 h 32"/>
                  <a:gd name="T20" fmla="*/ 0 w 48"/>
                  <a:gd name="T21" fmla="*/ 16 h 32"/>
                  <a:gd name="T22" fmla="*/ 32 w 48"/>
                  <a:gd name="T23" fmla="*/ 32 h 32"/>
                  <a:gd name="T24" fmla="*/ 48 w 48"/>
                  <a:gd name="T25"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 h="32">
                    <a:moveTo>
                      <a:pt x="48" y="16"/>
                    </a:moveTo>
                    <a:cubicBezTo>
                      <a:pt x="48" y="16"/>
                      <a:pt x="48" y="16"/>
                      <a:pt x="48" y="16"/>
                    </a:cubicBezTo>
                    <a:cubicBezTo>
                      <a:pt x="48" y="16"/>
                      <a:pt x="48" y="16"/>
                      <a:pt x="48" y="16"/>
                    </a:cubicBezTo>
                    <a:cubicBezTo>
                      <a:pt x="48" y="16"/>
                      <a:pt x="48" y="16"/>
                      <a:pt x="48" y="16"/>
                    </a:cubicBezTo>
                    <a:cubicBezTo>
                      <a:pt x="48" y="16"/>
                      <a:pt x="48" y="16"/>
                      <a:pt x="48" y="16"/>
                    </a:cubicBezTo>
                    <a:cubicBezTo>
                      <a:pt x="48" y="9"/>
                      <a:pt x="44" y="0"/>
                      <a:pt x="32" y="0"/>
                    </a:cubicBezTo>
                    <a:cubicBezTo>
                      <a:pt x="15" y="0"/>
                      <a:pt x="1" y="14"/>
                      <a:pt x="0" y="16"/>
                    </a:cubicBezTo>
                    <a:cubicBezTo>
                      <a:pt x="0" y="16"/>
                      <a:pt x="0" y="16"/>
                      <a:pt x="0" y="16"/>
                    </a:cubicBezTo>
                    <a:cubicBezTo>
                      <a:pt x="0" y="16"/>
                      <a:pt x="0" y="16"/>
                      <a:pt x="0" y="16"/>
                    </a:cubicBezTo>
                    <a:cubicBezTo>
                      <a:pt x="0" y="16"/>
                      <a:pt x="0" y="16"/>
                      <a:pt x="0" y="16"/>
                    </a:cubicBezTo>
                    <a:cubicBezTo>
                      <a:pt x="0" y="16"/>
                      <a:pt x="0" y="16"/>
                      <a:pt x="0" y="16"/>
                    </a:cubicBezTo>
                    <a:cubicBezTo>
                      <a:pt x="1" y="18"/>
                      <a:pt x="15" y="32"/>
                      <a:pt x="32" y="32"/>
                    </a:cubicBezTo>
                    <a:cubicBezTo>
                      <a:pt x="44" y="32"/>
                      <a:pt x="48" y="23"/>
                      <a:pt x="48"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26" name="任意多边形: 形状 82">
                <a:extLst>
                  <a:ext uri="{FF2B5EF4-FFF2-40B4-BE49-F238E27FC236}">
                    <a16:creationId xmlns:a16="http://schemas.microsoft.com/office/drawing/2014/main" id="{4B574EC0-893D-1F00-FBE0-1D5E9D4CDF25}"/>
                  </a:ext>
                </a:extLst>
              </p:cNvPr>
              <p:cNvSpPr>
                <a:spLocks/>
              </p:cNvSpPr>
              <p:nvPr/>
            </p:nvSpPr>
            <p:spPr bwMode="auto">
              <a:xfrm>
                <a:off x="792164" y="161924"/>
                <a:ext cx="161925" cy="163513"/>
              </a:xfrm>
              <a:custGeom>
                <a:avLst/>
                <a:gdLst>
                  <a:gd name="T0" fmla="*/ 9 w 43"/>
                  <a:gd name="T1" fmla="*/ 34 h 43"/>
                  <a:gd name="T2" fmla="*/ 9 w 43"/>
                  <a:gd name="T3" fmla="*/ 34 h 43"/>
                  <a:gd name="T4" fmla="*/ 9 w 43"/>
                  <a:gd name="T5" fmla="*/ 34 h 43"/>
                  <a:gd name="T6" fmla="*/ 9 w 43"/>
                  <a:gd name="T7" fmla="*/ 34 h 43"/>
                  <a:gd name="T8" fmla="*/ 31 w 43"/>
                  <a:gd name="T9" fmla="*/ 34 h 43"/>
                  <a:gd name="T10" fmla="*/ 43 w 43"/>
                  <a:gd name="T11" fmla="*/ 0 h 43"/>
                  <a:gd name="T12" fmla="*/ 43 w 43"/>
                  <a:gd name="T13" fmla="*/ 0 h 43"/>
                  <a:gd name="T14" fmla="*/ 43 w 43"/>
                  <a:gd name="T15" fmla="*/ 0 h 43"/>
                  <a:gd name="T16" fmla="*/ 43 w 43"/>
                  <a:gd name="T17" fmla="*/ 0 h 43"/>
                  <a:gd name="T18" fmla="*/ 43 w 43"/>
                  <a:gd name="T19" fmla="*/ 0 h 43"/>
                  <a:gd name="T20" fmla="*/ 9 w 43"/>
                  <a:gd name="T21" fmla="*/ 12 h 43"/>
                  <a:gd name="T22" fmla="*/ 9 w 43"/>
                  <a:gd name="T23" fmla="*/ 34 h 43"/>
                  <a:gd name="T24" fmla="*/ 9 w 43"/>
                  <a:gd name="T25" fmla="*/ 34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43">
                    <a:moveTo>
                      <a:pt x="9" y="34"/>
                    </a:moveTo>
                    <a:cubicBezTo>
                      <a:pt x="9" y="34"/>
                      <a:pt x="9" y="34"/>
                      <a:pt x="9" y="34"/>
                    </a:cubicBezTo>
                    <a:cubicBezTo>
                      <a:pt x="9" y="34"/>
                      <a:pt x="9" y="34"/>
                      <a:pt x="9" y="34"/>
                    </a:cubicBezTo>
                    <a:cubicBezTo>
                      <a:pt x="9" y="34"/>
                      <a:pt x="9" y="34"/>
                      <a:pt x="9" y="34"/>
                    </a:cubicBezTo>
                    <a:cubicBezTo>
                      <a:pt x="14" y="39"/>
                      <a:pt x="23" y="43"/>
                      <a:pt x="31" y="34"/>
                    </a:cubicBezTo>
                    <a:cubicBezTo>
                      <a:pt x="43" y="22"/>
                      <a:pt x="43" y="2"/>
                      <a:pt x="43" y="0"/>
                    </a:cubicBezTo>
                    <a:cubicBezTo>
                      <a:pt x="43" y="0"/>
                      <a:pt x="43" y="0"/>
                      <a:pt x="43" y="0"/>
                    </a:cubicBezTo>
                    <a:cubicBezTo>
                      <a:pt x="43" y="0"/>
                      <a:pt x="43" y="0"/>
                      <a:pt x="43" y="0"/>
                    </a:cubicBezTo>
                    <a:cubicBezTo>
                      <a:pt x="43" y="0"/>
                      <a:pt x="43" y="0"/>
                      <a:pt x="43" y="0"/>
                    </a:cubicBezTo>
                    <a:cubicBezTo>
                      <a:pt x="43" y="0"/>
                      <a:pt x="43" y="0"/>
                      <a:pt x="43" y="0"/>
                    </a:cubicBezTo>
                    <a:cubicBezTo>
                      <a:pt x="41" y="0"/>
                      <a:pt x="21" y="0"/>
                      <a:pt x="9" y="12"/>
                    </a:cubicBezTo>
                    <a:cubicBezTo>
                      <a:pt x="0" y="20"/>
                      <a:pt x="4" y="29"/>
                      <a:pt x="9" y="34"/>
                    </a:cubicBezTo>
                    <a:cubicBezTo>
                      <a:pt x="9" y="34"/>
                      <a:pt x="9" y="34"/>
                      <a:pt x="9" y="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27" name="任意多边形: 形状 83">
                <a:extLst>
                  <a:ext uri="{FF2B5EF4-FFF2-40B4-BE49-F238E27FC236}">
                    <a16:creationId xmlns:a16="http://schemas.microsoft.com/office/drawing/2014/main" id="{83F423C0-3179-65A5-6E75-61116EBD2BC1}"/>
                  </a:ext>
                </a:extLst>
              </p:cNvPr>
              <p:cNvSpPr>
                <a:spLocks/>
              </p:cNvSpPr>
              <p:nvPr/>
            </p:nvSpPr>
            <p:spPr bwMode="auto">
              <a:xfrm>
                <a:off x="160338" y="161924"/>
                <a:ext cx="161925" cy="163513"/>
              </a:xfrm>
              <a:custGeom>
                <a:avLst/>
                <a:gdLst>
                  <a:gd name="T0" fmla="*/ 34 w 43"/>
                  <a:gd name="T1" fmla="*/ 34 h 43"/>
                  <a:gd name="T2" fmla="*/ 34 w 43"/>
                  <a:gd name="T3" fmla="*/ 34 h 43"/>
                  <a:gd name="T4" fmla="*/ 34 w 43"/>
                  <a:gd name="T5" fmla="*/ 34 h 43"/>
                  <a:gd name="T6" fmla="*/ 34 w 43"/>
                  <a:gd name="T7" fmla="*/ 34 h 43"/>
                  <a:gd name="T8" fmla="*/ 34 w 43"/>
                  <a:gd name="T9" fmla="*/ 34 h 43"/>
                  <a:gd name="T10" fmla="*/ 34 w 43"/>
                  <a:gd name="T11" fmla="*/ 12 h 43"/>
                  <a:gd name="T12" fmla="*/ 0 w 43"/>
                  <a:gd name="T13" fmla="*/ 0 h 43"/>
                  <a:gd name="T14" fmla="*/ 0 w 43"/>
                  <a:gd name="T15" fmla="*/ 0 h 43"/>
                  <a:gd name="T16" fmla="*/ 0 w 43"/>
                  <a:gd name="T17" fmla="*/ 0 h 43"/>
                  <a:gd name="T18" fmla="*/ 0 w 43"/>
                  <a:gd name="T19" fmla="*/ 0 h 43"/>
                  <a:gd name="T20" fmla="*/ 0 w 43"/>
                  <a:gd name="T21" fmla="*/ 0 h 43"/>
                  <a:gd name="T22" fmla="*/ 12 w 43"/>
                  <a:gd name="T23" fmla="*/ 34 h 43"/>
                  <a:gd name="T24" fmla="*/ 34 w 43"/>
                  <a:gd name="T25" fmla="*/ 34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43">
                    <a:moveTo>
                      <a:pt x="34" y="34"/>
                    </a:moveTo>
                    <a:cubicBezTo>
                      <a:pt x="34" y="34"/>
                      <a:pt x="34" y="34"/>
                      <a:pt x="34" y="34"/>
                    </a:cubicBezTo>
                    <a:cubicBezTo>
                      <a:pt x="34" y="34"/>
                      <a:pt x="34" y="34"/>
                      <a:pt x="34" y="34"/>
                    </a:cubicBezTo>
                    <a:cubicBezTo>
                      <a:pt x="34" y="34"/>
                      <a:pt x="34" y="34"/>
                      <a:pt x="34" y="34"/>
                    </a:cubicBezTo>
                    <a:cubicBezTo>
                      <a:pt x="34" y="34"/>
                      <a:pt x="34" y="34"/>
                      <a:pt x="34" y="34"/>
                    </a:cubicBezTo>
                    <a:cubicBezTo>
                      <a:pt x="39" y="29"/>
                      <a:pt x="43" y="20"/>
                      <a:pt x="34" y="12"/>
                    </a:cubicBezTo>
                    <a:cubicBezTo>
                      <a:pt x="22" y="0"/>
                      <a:pt x="2" y="0"/>
                      <a:pt x="0" y="0"/>
                    </a:cubicBezTo>
                    <a:cubicBezTo>
                      <a:pt x="0" y="0"/>
                      <a:pt x="0" y="0"/>
                      <a:pt x="0" y="0"/>
                    </a:cubicBezTo>
                    <a:cubicBezTo>
                      <a:pt x="0" y="0"/>
                      <a:pt x="0" y="0"/>
                      <a:pt x="0" y="0"/>
                    </a:cubicBezTo>
                    <a:cubicBezTo>
                      <a:pt x="0" y="0"/>
                      <a:pt x="0" y="0"/>
                      <a:pt x="0" y="0"/>
                    </a:cubicBezTo>
                    <a:cubicBezTo>
                      <a:pt x="0" y="0"/>
                      <a:pt x="0" y="0"/>
                      <a:pt x="0" y="0"/>
                    </a:cubicBezTo>
                    <a:cubicBezTo>
                      <a:pt x="0" y="2"/>
                      <a:pt x="0" y="22"/>
                      <a:pt x="12" y="34"/>
                    </a:cubicBezTo>
                    <a:cubicBezTo>
                      <a:pt x="20" y="43"/>
                      <a:pt x="29" y="39"/>
                      <a:pt x="34" y="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28" name="任意多边形: 形状 84">
                <a:extLst>
                  <a:ext uri="{FF2B5EF4-FFF2-40B4-BE49-F238E27FC236}">
                    <a16:creationId xmlns:a16="http://schemas.microsoft.com/office/drawing/2014/main" id="{478FDC7F-2330-4A0A-11E0-E413E4E2C830}"/>
                  </a:ext>
                </a:extLst>
              </p:cNvPr>
              <p:cNvSpPr>
                <a:spLocks/>
              </p:cNvSpPr>
              <p:nvPr/>
            </p:nvSpPr>
            <p:spPr bwMode="auto">
              <a:xfrm>
                <a:off x="-199131" y="-66510"/>
                <a:ext cx="1950837" cy="1795133"/>
              </a:xfrm>
              <a:custGeom>
                <a:avLst/>
                <a:gdLst>
                  <a:gd name="connsiteX0" fmla="*/ 109769 w 338138"/>
                  <a:gd name="connsiteY0" fmla="*/ 93663 h 311150"/>
                  <a:gd name="connsiteX1" fmla="*/ 66326 w 338138"/>
                  <a:gd name="connsiteY1" fmla="*/ 122847 h 311150"/>
                  <a:gd name="connsiteX2" fmla="*/ 53161 w 338138"/>
                  <a:gd name="connsiteY2" fmla="*/ 120194 h 311150"/>
                  <a:gd name="connsiteX3" fmla="*/ 51845 w 338138"/>
                  <a:gd name="connsiteY3" fmla="*/ 121521 h 311150"/>
                  <a:gd name="connsiteX4" fmla="*/ 50528 w 338138"/>
                  <a:gd name="connsiteY4" fmla="*/ 132133 h 311150"/>
                  <a:gd name="connsiteX5" fmla="*/ 58427 w 338138"/>
                  <a:gd name="connsiteY5" fmla="*/ 141419 h 311150"/>
                  <a:gd name="connsiteX6" fmla="*/ 62377 w 338138"/>
                  <a:gd name="connsiteY6" fmla="*/ 145399 h 311150"/>
                  <a:gd name="connsiteX7" fmla="*/ 103187 w 338138"/>
                  <a:gd name="connsiteY7" fmla="*/ 190501 h 311150"/>
                  <a:gd name="connsiteX8" fmla="*/ 143997 w 338138"/>
                  <a:gd name="connsiteY8" fmla="*/ 145399 h 311150"/>
                  <a:gd name="connsiteX9" fmla="*/ 147947 w 338138"/>
                  <a:gd name="connsiteY9" fmla="*/ 141419 h 311150"/>
                  <a:gd name="connsiteX10" fmla="*/ 155845 w 338138"/>
                  <a:gd name="connsiteY10" fmla="*/ 132133 h 311150"/>
                  <a:gd name="connsiteX11" fmla="*/ 154529 w 338138"/>
                  <a:gd name="connsiteY11" fmla="*/ 121521 h 311150"/>
                  <a:gd name="connsiteX12" fmla="*/ 153212 w 338138"/>
                  <a:gd name="connsiteY12" fmla="*/ 120194 h 311150"/>
                  <a:gd name="connsiteX13" fmla="*/ 151896 w 338138"/>
                  <a:gd name="connsiteY13" fmla="*/ 120194 h 311150"/>
                  <a:gd name="connsiteX14" fmla="*/ 147947 w 338138"/>
                  <a:gd name="connsiteY14" fmla="*/ 125500 h 311150"/>
                  <a:gd name="connsiteX15" fmla="*/ 143997 w 338138"/>
                  <a:gd name="connsiteY15" fmla="*/ 128153 h 311150"/>
                  <a:gd name="connsiteX16" fmla="*/ 140048 w 338138"/>
                  <a:gd name="connsiteY16" fmla="*/ 129480 h 311150"/>
                  <a:gd name="connsiteX17" fmla="*/ 136098 w 338138"/>
                  <a:gd name="connsiteY17" fmla="*/ 126827 h 311150"/>
                  <a:gd name="connsiteX18" fmla="*/ 134782 w 338138"/>
                  <a:gd name="connsiteY18" fmla="*/ 122847 h 311150"/>
                  <a:gd name="connsiteX19" fmla="*/ 122934 w 338138"/>
                  <a:gd name="connsiteY19" fmla="*/ 102949 h 311150"/>
                  <a:gd name="connsiteX20" fmla="*/ 109769 w 338138"/>
                  <a:gd name="connsiteY20" fmla="*/ 93663 h 311150"/>
                  <a:gd name="connsiteX21" fmla="*/ 269081 w 338138"/>
                  <a:gd name="connsiteY21" fmla="*/ 79375 h 311150"/>
                  <a:gd name="connsiteX22" fmla="*/ 279400 w 338138"/>
                  <a:gd name="connsiteY22" fmla="*/ 90488 h 311150"/>
                  <a:gd name="connsiteX23" fmla="*/ 269081 w 338138"/>
                  <a:gd name="connsiteY23" fmla="*/ 101601 h 311150"/>
                  <a:gd name="connsiteX24" fmla="*/ 258762 w 338138"/>
                  <a:gd name="connsiteY24" fmla="*/ 90488 h 311150"/>
                  <a:gd name="connsiteX25" fmla="*/ 269081 w 338138"/>
                  <a:gd name="connsiteY25" fmla="*/ 79375 h 311150"/>
                  <a:gd name="connsiteX26" fmla="*/ 234950 w 338138"/>
                  <a:gd name="connsiteY26" fmla="*/ 79375 h 311150"/>
                  <a:gd name="connsiteX27" fmla="*/ 246063 w 338138"/>
                  <a:gd name="connsiteY27" fmla="*/ 90488 h 311150"/>
                  <a:gd name="connsiteX28" fmla="*/ 234950 w 338138"/>
                  <a:gd name="connsiteY28" fmla="*/ 101601 h 311150"/>
                  <a:gd name="connsiteX29" fmla="*/ 223837 w 338138"/>
                  <a:gd name="connsiteY29" fmla="*/ 90488 h 311150"/>
                  <a:gd name="connsiteX30" fmla="*/ 234950 w 338138"/>
                  <a:gd name="connsiteY30" fmla="*/ 79375 h 311150"/>
                  <a:gd name="connsiteX31" fmla="*/ 199231 w 338138"/>
                  <a:gd name="connsiteY31" fmla="*/ 79375 h 311150"/>
                  <a:gd name="connsiteX32" fmla="*/ 209550 w 338138"/>
                  <a:gd name="connsiteY32" fmla="*/ 90488 h 311150"/>
                  <a:gd name="connsiteX33" fmla="*/ 199231 w 338138"/>
                  <a:gd name="connsiteY33" fmla="*/ 101601 h 311150"/>
                  <a:gd name="connsiteX34" fmla="*/ 188912 w 338138"/>
                  <a:gd name="connsiteY34" fmla="*/ 90488 h 311150"/>
                  <a:gd name="connsiteX35" fmla="*/ 199231 w 338138"/>
                  <a:gd name="connsiteY35" fmla="*/ 79375 h 311150"/>
                  <a:gd name="connsiteX36" fmla="*/ 235223 w 338138"/>
                  <a:gd name="connsiteY36" fmla="*/ 19050 h 311150"/>
                  <a:gd name="connsiteX37" fmla="*/ 152400 w 338138"/>
                  <a:gd name="connsiteY37" fmla="*/ 72796 h 311150"/>
                  <a:gd name="connsiteX38" fmla="*/ 178693 w 338138"/>
                  <a:gd name="connsiteY38" fmla="*/ 139652 h 311150"/>
                  <a:gd name="connsiteX39" fmla="*/ 178693 w 338138"/>
                  <a:gd name="connsiteY39" fmla="*/ 147518 h 311150"/>
                  <a:gd name="connsiteX40" fmla="*/ 229964 w 338138"/>
                  <a:gd name="connsiteY40" fmla="*/ 164559 h 311150"/>
                  <a:gd name="connsiteX41" fmla="*/ 237852 w 338138"/>
                  <a:gd name="connsiteY41" fmla="*/ 173736 h 311150"/>
                  <a:gd name="connsiteX42" fmla="*/ 237852 w 338138"/>
                  <a:gd name="connsiteY42" fmla="*/ 192088 h 311150"/>
                  <a:gd name="connsiteX43" fmla="*/ 269404 w 338138"/>
                  <a:gd name="connsiteY43" fmla="*/ 159316 h 311150"/>
                  <a:gd name="connsiteX44" fmla="*/ 272033 w 338138"/>
                  <a:gd name="connsiteY44" fmla="*/ 158005 h 311150"/>
                  <a:gd name="connsiteX45" fmla="*/ 320675 w 338138"/>
                  <a:gd name="connsiteY45" fmla="*/ 91149 h 311150"/>
                  <a:gd name="connsiteX46" fmla="*/ 235223 w 338138"/>
                  <a:gd name="connsiteY46" fmla="*/ 19050 h 311150"/>
                  <a:gd name="connsiteX47" fmla="*/ 235111 w 338138"/>
                  <a:gd name="connsiteY47" fmla="*/ 0 h 311150"/>
                  <a:gd name="connsiteX48" fmla="*/ 338138 w 338138"/>
                  <a:gd name="connsiteY48" fmla="*/ 90972 h 311150"/>
                  <a:gd name="connsiteX49" fmla="*/ 320967 w 338138"/>
                  <a:gd name="connsiteY49" fmla="*/ 141072 h 311150"/>
                  <a:gd name="connsiteX50" fmla="*/ 280021 w 338138"/>
                  <a:gd name="connsiteY50" fmla="*/ 172715 h 311150"/>
                  <a:gd name="connsiteX51" fmla="*/ 235111 w 338138"/>
                  <a:gd name="connsiteY51" fmla="*/ 220178 h 311150"/>
                  <a:gd name="connsiteX52" fmla="*/ 228507 w 338138"/>
                  <a:gd name="connsiteY52" fmla="*/ 222815 h 311150"/>
                  <a:gd name="connsiteX53" fmla="*/ 225865 w 338138"/>
                  <a:gd name="connsiteY53" fmla="*/ 222815 h 311150"/>
                  <a:gd name="connsiteX54" fmla="*/ 220582 w 338138"/>
                  <a:gd name="connsiteY54" fmla="*/ 214905 h 311150"/>
                  <a:gd name="connsiteX55" fmla="*/ 220582 w 338138"/>
                  <a:gd name="connsiteY55" fmla="*/ 181944 h 311150"/>
                  <a:gd name="connsiteX56" fmla="*/ 178315 w 338138"/>
                  <a:gd name="connsiteY56" fmla="*/ 167441 h 311150"/>
                  <a:gd name="connsiteX57" fmla="*/ 178315 w 338138"/>
                  <a:gd name="connsiteY57" fmla="*/ 168760 h 311150"/>
                  <a:gd name="connsiteX58" fmla="*/ 184919 w 338138"/>
                  <a:gd name="connsiteY58" fmla="*/ 191173 h 311150"/>
                  <a:gd name="connsiteX59" fmla="*/ 186240 w 338138"/>
                  <a:gd name="connsiteY59" fmla="*/ 195128 h 311150"/>
                  <a:gd name="connsiteX60" fmla="*/ 184919 w 338138"/>
                  <a:gd name="connsiteY60" fmla="*/ 200402 h 311150"/>
                  <a:gd name="connsiteX61" fmla="*/ 163785 w 338138"/>
                  <a:gd name="connsiteY61" fmla="*/ 204357 h 311150"/>
                  <a:gd name="connsiteX62" fmla="*/ 157181 w 338138"/>
                  <a:gd name="connsiteY62" fmla="*/ 204357 h 311150"/>
                  <a:gd name="connsiteX63" fmla="*/ 206053 w 338138"/>
                  <a:gd name="connsiteY63" fmla="*/ 265005 h 311150"/>
                  <a:gd name="connsiteX64" fmla="*/ 206053 w 338138"/>
                  <a:gd name="connsiteY64" fmla="*/ 305877 h 311150"/>
                  <a:gd name="connsiteX65" fmla="*/ 200769 w 338138"/>
                  <a:gd name="connsiteY65" fmla="*/ 311150 h 311150"/>
                  <a:gd name="connsiteX66" fmla="*/ 5283 w 338138"/>
                  <a:gd name="connsiteY66" fmla="*/ 311150 h 311150"/>
                  <a:gd name="connsiteX67" fmla="*/ 0 w 338138"/>
                  <a:gd name="connsiteY67" fmla="*/ 305877 h 311150"/>
                  <a:gd name="connsiteX68" fmla="*/ 0 w 338138"/>
                  <a:gd name="connsiteY68" fmla="*/ 265005 h 311150"/>
                  <a:gd name="connsiteX69" fmla="*/ 48871 w 338138"/>
                  <a:gd name="connsiteY69" fmla="*/ 204357 h 311150"/>
                  <a:gd name="connsiteX70" fmla="*/ 42267 w 338138"/>
                  <a:gd name="connsiteY70" fmla="*/ 204357 h 311150"/>
                  <a:gd name="connsiteX71" fmla="*/ 21133 w 338138"/>
                  <a:gd name="connsiteY71" fmla="*/ 200402 h 311150"/>
                  <a:gd name="connsiteX72" fmla="*/ 19813 w 338138"/>
                  <a:gd name="connsiteY72" fmla="*/ 195128 h 311150"/>
                  <a:gd name="connsiteX73" fmla="*/ 21133 w 338138"/>
                  <a:gd name="connsiteY73" fmla="*/ 191173 h 311150"/>
                  <a:gd name="connsiteX74" fmla="*/ 27738 w 338138"/>
                  <a:gd name="connsiteY74" fmla="*/ 168760 h 311150"/>
                  <a:gd name="connsiteX75" fmla="*/ 27738 w 338138"/>
                  <a:gd name="connsiteY75" fmla="*/ 139754 h 311150"/>
                  <a:gd name="connsiteX76" fmla="*/ 101705 w 338138"/>
                  <a:gd name="connsiteY76" fmla="*/ 48782 h 311150"/>
                  <a:gd name="connsiteX77" fmla="*/ 104347 w 338138"/>
                  <a:gd name="connsiteY77" fmla="*/ 48782 h 311150"/>
                  <a:gd name="connsiteX78" fmla="*/ 137368 w 338138"/>
                  <a:gd name="connsiteY78" fmla="*/ 59329 h 311150"/>
                  <a:gd name="connsiteX79" fmla="*/ 235111 w 338138"/>
                  <a:gd name="connsiteY79" fmla="*/ 0 h 31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338138" h="311150">
                    <a:moveTo>
                      <a:pt x="109769" y="93663"/>
                    </a:moveTo>
                    <a:cubicBezTo>
                      <a:pt x="107136" y="97643"/>
                      <a:pt x="91339" y="122847"/>
                      <a:pt x="66326" y="122847"/>
                    </a:cubicBezTo>
                    <a:cubicBezTo>
                      <a:pt x="61060" y="122847"/>
                      <a:pt x="57111" y="121521"/>
                      <a:pt x="53161" y="120194"/>
                    </a:cubicBezTo>
                    <a:cubicBezTo>
                      <a:pt x="51845" y="120194"/>
                      <a:pt x="51845" y="121521"/>
                      <a:pt x="51845" y="121521"/>
                    </a:cubicBezTo>
                    <a:cubicBezTo>
                      <a:pt x="49212" y="124174"/>
                      <a:pt x="49212" y="128153"/>
                      <a:pt x="50528" y="132133"/>
                    </a:cubicBezTo>
                    <a:cubicBezTo>
                      <a:pt x="51845" y="137439"/>
                      <a:pt x="55794" y="140092"/>
                      <a:pt x="58427" y="141419"/>
                    </a:cubicBezTo>
                    <a:cubicBezTo>
                      <a:pt x="59744" y="141419"/>
                      <a:pt x="62377" y="142746"/>
                      <a:pt x="62377" y="145399"/>
                    </a:cubicBezTo>
                    <a:cubicBezTo>
                      <a:pt x="68959" y="167950"/>
                      <a:pt x="84756" y="190501"/>
                      <a:pt x="103187" y="190501"/>
                    </a:cubicBezTo>
                    <a:cubicBezTo>
                      <a:pt x="121617" y="190501"/>
                      <a:pt x="137415" y="167950"/>
                      <a:pt x="143997" y="145399"/>
                    </a:cubicBezTo>
                    <a:cubicBezTo>
                      <a:pt x="143997" y="142746"/>
                      <a:pt x="146630" y="141419"/>
                      <a:pt x="147947" y="141419"/>
                    </a:cubicBezTo>
                    <a:cubicBezTo>
                      <a:pt x="150580" y="141419"/>
                      <a:pt x="154529" y="137439"/>
                      <a:pt x="155845" y="132133"/>
                    </a:cubicBezTo>
                    <a:cubicBezTo>
                      <a:pt x="157162" y="128153"/>
                      <a:pt x="157162" y="124174"/>
                      <a:pt x="154529" y="121521"/>
                    </a:cubicBezTo>
                    <a:cubicBezTo>
                      <a:pt x="154529" y="120194"/>
                      <a:pt x="153212" y="120194"/>
                      <a:pt x="153212" y="120194"/>
                    </a:cubicBezTo>
                    <a:cubicBezTo>
                      <a:pt x="153212" y="120194"/>
                      <a:pt x="153212" y="120194"/>
                      <a:pt x="151896" y="120194"/>
                    </a:cubicBezTo>
                    <a:cubicBezTo>
                      <a:pt x="150580" y="121521"/>
                      <a:pt x="149263" y="124174"/>
                      <a:pt x="147947" y="125500"/>
                    </a:cubicBezTo>
                    <a:cubicBezTo>
                      <a:pt x="146630" y="126827"/>
                      <a:pt x="145314" y="128153"/>
                      <a:pt x="143997" y="128153"/>
                    </a:cubicBezTo>
                    <a:cubicBezTo>
                      <a:pt x="142681" y="129480"/>
                      <a:pt x="141364" y="129480"/>
                      <a:pt x="140048" y="129480"/>
                    </a:cubicBezTo>
                    <a:cubicBezTo>
                      <a:pt x="138731" y="129480"/>
                      <a:pt x="137415" y="128153"/>
                      <a:pt x="136098" y="126827"/>
                    </a:cubicBezTo>
                    <a:cubicBezTo>
                      <a:pt x="136098" y="125500"/>
                      <a:pt x="136098" y="124174"/>
                      <a:pt x="134782" y="122847"/>
                    </a:cubicBezTo>
                    <a:cubicBezTo>
                      <a:pt x="133466" y="117541"/>
                      <a:pt x="130833" y="109582"/>
                      <a:pt x="122934" y="102949"/>
                    </a:cubicBezTo>
                    <a:cubicBezTo>
                      <a:pt x="120301" y="98969"/>
                      <a:pt x="115035" y="96316"/>
                      <a:pt x="109769" y="93663"/>
                    </a:cubicBezTo>
                    <a:close/>
                    <a:moveTo>
                      <a:pt x="269081" y="79375"/>
                    </a:moveTo>
                    <a:cubicBezTo>
                      <a:pt x="274780" y="79375"/>
                      <a:pt x="279400" y="84350"/>
                      <a:pt x="279400" y="90488"/>
                    </a:cubicBezTo>
                    <a:cubicBezTo>
                      <a:pt x="279400" y="96626"/>
                      <a:pt x="274780" y="101601"/>
                      <a:pt x="269081" y="101601"/>
                    </a:cubicBezTo>
                    <a:cubicBezTo>
                      <a:pt x="263382" y="101601"/>
                      <a:pt x="258762" y="96626"/>
                      <a:pt x="258762" y="90488"/>
                    </a:cubicBezTo>
                    <a:cubicBezTo>
                      <a:pt x="258762" y="84350"/>
                      <a:pt x="263382" y="79375"/>
                      <a:pt x="269081" y="79375"/>
                    </a:cubicBezTo>
                    <a:close/>
                    <a:moveTo>
                      <a:pt x="234950" y="79375"/>
                    </a:moveTo>
                    <a:cubicBezTo>
                      <a:pt x="241088" y="79375"/>
                      <a:pt x="246063" y="84350"/>
                      <a:pt x="246063" y="90488"/>
                    </a:cubicBezTo>
                    <a:cubicBezTo>
                      <a:pt x="246063" y="96626"/>
                      <a:pt x="241088" y="101601"/>
                      <a:pt x="234950" y="101601"/>
                    </a:cubicBezTo>
                    <a:cubicBezTo>
                      <a:pt x="228812" y="101601"/>
                      <a:pt x="223837" y="96626"/>
                      <a:pt x="223837" y="90488"/>
                    </a:cubicBezTo>
                    <a:cubicBezTo>
                      <a:pt x="223837" y="84350"/>
                      <a:pt x="228812" y="79375"/>
                      <a:pt x="234950" y="79375"/>
                    </a:cubicBezTo>
                    <a:close/>
                    <a:moveTo>
                      <a:pt x="199231" y="79375"/>
                    </a:moveTo>
                    <a:cubicBezTo>
                      <a:pt x="204930" y="79375"/>
                      <a:pt x="209550" y="84350"/>
                      <a:pt x="209550" y="90488"/>
                    </a:cubicBezTo>
                    <a:cubicBezTo>
                      <a:pt x="209550" y="96626"/>
                      <a:pt x="204930" y="101601"/>
                      <a:pt x="199231" y="101601"/>
                    </a:cubicBezTo>
                    <a:cubicBezTo>
                      <a:pt x="193532" y="101601"/>
                      <a:pt x="188912" y="96626"/>
                      <a:pt x="188912" y="90488"/>
                    </a:cubicBezTo>
                    <a:cubicBezTo>
                      <a:pt x="188912" y="84350"/>
                      <a:pt x="193532" y="79375"/>
                      <a:pt x="199231" y="79375"/>
                    </a:cubicBezTo>
                    <a:close/>
                    <a:moveTo>
                      <a:pt x="235223" y="19050"/>
                    </a:moveTo>
                    <a:cubicBezTo>
                      <a:pt x="195783" y="19050"/>
                      <a:pt x="161602" y="41335"/>
                      <a:pt x="152400" y="72796"/>
                    </a:cubicBezTo>
                    <a:cubicBezTo>
                      <a:pt x="165546" y="88528"/>
                      <a:pt x="176064" y="112124"/>
                      <a:pt x="178693" y="139652"/>
                    </a:cubicBezTo>
                    <a:cubicBezTo>
                      <a:pt x="178693" y="142274"/>
                      <a:pt x="178693" y="144896"/>
                      <a:pt x="178693" y="147518"/>
                    </a:cubicBezTo>
                    <a:cubicBezTo>
                      <a:pt x="193154" y="156694"/>
                      <a:pt x="210244" y="163249"/>
                      <a:pt x="229964" y="164559"/>
                    </a:cubicBezTo>
                    <a:cubicBezTo>
                      <a:pt x="233908" y="164559"/>
                      <a:pt x="237852" y="168492"/>
                      <a:pt x="237852" y="173736"/>
                    </a:cubicBezTo>
                    <a:cubicBezTo>
                      <a:pt x="237852" y="173736"/>
                      <a:pt x="237852" y="173736"/>
                      <a:pt x="237852" y="192088"/>
                    </a:cubicBezTo>
                    <a:cubicBezTo>
                      <a:pt x="237852" y="192088"/>
                      <a:pt x="237852" y="192088"/>
                      <a:pt x="269404" y="159316"/>
                    </a:cubicBezTo>
                    <a:cubicBezTo>
                      <a:pt x="269404" y="158005"/>
                      <a:pt x="270718" y="158005"/>
                      <a:pt x="272033" y="158005"/>
                    </a:cubicBezTo>
                    <a:cubicBezTo>
                      <a:pt x="300955" y="144896"/>
                      <a:pt x="320675" y="119989"/>
                      <a:pt x="320675" y="91149"/>
                    </a:cubicBezTo>
                    <a:cubicBezTo>
                      <a:pt x="320675" y="51822"/>
                      <a:pt x="282550" y="19050"/>
                      <a:pt x="235223" y="19050"/>
                    </a:cubicBezTo>
                    <a:close/>
                    <a:moveTo>
                      <a:pt x="235111" y="0"/>
                    </a:moveTo>
                    <a:cubicBezTo>
                      <a:pt x="291908" y="0"/>
                      <a:pt x="338138" y="40871"/>
                      <a:pt x="338138" y="90972"/>
                    </a:cubicBezTo>
                    <a:cubicBezTo>
                      <a:pt x="338138" y="109430"/>
                      <a:pt x="332855" y="126570"/>
                      <a:pt x="320967" y="141072"/>
                    </a:cubicBezTo>
                    <a:cubicBezTo>
                      <a:pt x="311721" y="154257"/>
                      <a:pt x="297192" y="166123"/>
                      <a:pt x="280021" y="172715"/>
                    </a:cubicBezTo>
                    <a:cubicBezTo>
                      <a:pt x="280021" y="172715"/>
                      <a:pt x="280021" y="172715"/>
                      <a:pt x="235111" y="220178"/>
                    </a:cubicBezTo>
                    <a:cubicBezTo>
                      <a:pt x="233791" y="222815"/>
                      <a:pt x="231149" y="222815"/>
                      <a:pt x="228507" y="222815"/>
                    </a:cubicBezTo>
                    <a:cubicBezTo>
                      <a:pt x="228507" y="222815"/>
                      <a:pt x="227186" y="222815"/>
                      <a:pt x="225865" y="222815"/>
                    </a:cubicBezTo>
                    <a:cubicBezTo>
                      <a:pt x="221903" y="221497"/>
                      <a:pt x="220582" y="218860"/>
                      <a:pt x="220582" y="214905"/>
                    </a:cubicBezTo>
                    <a:cubicBezTo>
                      <a:pt x="220582" y="214905"/>
                      <a:pt x="220582" y="214905"/>
                      <a:pt x="220582" y="181944"/>
                    </a:cubicBezTo>
                    <a:cubicBezTo>
                      <a:pt x="204732" y="179307"/>
                      <a:pt x="190202" y="175352"/>
                      <a:pt x="178315" y="167441"/>
                    </a:cubicBezTo>
                    <a:cubicBezTo>
                      <a:pt x="178315" y="168760"/>
                      <a:pt x="178315" y="168760"/>
                      <a:pt x="178315" y="168760"/>
                    </a:cubicBezTo>
                    <a:cubicBezTo>
                      <a:pt x="176994" y="181944"/>
                      <a:pt x="176994" y="185899"/>
                      <a:pt x="184919" y="191173"/>
                    </a:cubicBezTo>
                    <a:cubicBezTo>
                      <a:pt x="186240" y="192491"/>
                      <a:pt x="186240" y="193810"/>
                      <a:pt x="186240" y="195128"/>
                    </a:cubicBezTo>
                    <a:cubicBezTo>
                      <a:pt x="186240" y="197765"/>
                      <a:pt x="186240" y="199084"/>
                      <a:pt x="184919" y="200402"/>
                    </a:cubicBezTo>
                    <a:cubicBezTo>
                      <a:pt x="180957" y="203039"/>
                      <a:pt x="173031" y="204357"/>
                      <a:pt x="163785" y="204357"/>
                    </a:cubicBezTo>
                    <a:cubicBezTo>
                      <a:pt x="162465" y="204357"/>
                      <a:pt x="159823" y="204357"/>
                      <a:pt x="157181" y="204357"/>
                    </a:cubicBezTo>
                    <a:cubicBezTo>
                      <a:pt x="173031" y="213586"/>
                      <a:pt x="206053" y="233363"/>
                      <a:pt x="206053" y="265005"/>
                    </a:cubicBezTo>
                    <a:cubicBezTo>
                      <a:pt x="206053" y="265005"/>
                      <a:pt x="206053" y="265005"/>
                      <a:pt x="206053" y="305877"/>
                    </a:cubicBezTo>
                    <a:cubicBezTo>
                      <a:pt x="206053" y="308513"/>
                      <a:pt x="203411" y="311150"/>
                      <a:pt x="200769" y="311150"/>
                    </a:cubicBezTo>
                    <a:cubicBezTo>
                      <a:pt x="200769" y="311150"/>
                      <a:pt x="200769" y="311150"/>
                      <a:pt x="5283" y="311150"/>
                    </a:cubicBezTo>
                    <a:cubicBezTo>
                      <a:pt x="2642" y="311150"/>
                      <a:pt x="0" y="308513"/>
                      <a:pt x="0" y="305877"/>
                    </a:cubicBezTo>
                    <a:cubicBezTo>
                      <a:pt x="0" y="305877"/>
                      <a:pt x="0" y="305877"/>
                      <a:pt x="0" y="265005"/>
                    </a:cubicBezTo>
                    <a:cubicBezTo>
                      <a:pt x="0" y="233363"/>
                      <a:pt x="33021" y="213586"/>
                      <a:pt x="48871" y="204357"/>
                    </a:cubicBezTo>
                    <a:cubicBezTo>
                      <a:pt x="46230" y="204357"/>
                      <a:pt x="44909" y="204357"/>
                      <a:pt x="42267" y="204357"/>
                    </a:cubicBezTo>
                    <a:cubicBezTo>
                      <a:pt x="33021" y="204357"/>
                      <a:pt x="25096" y="203039"/>
                      <a:pt x="21133" y="200402"/>
                    </a:cubicBezTo>
                    <a:cubicBezTo>
                      <a:pt x="19813" y="199084"/>
                      <a:pt x="19813" y="197765"/>
                      <a:pt x="19813" y="195128"/>
                    </a:cubicBezTo>
                    <a:cubicBezTo>
                      <a:pt x="19813" y="193810"/>
                      <a:pt x="19813" y="192491"/>
                      <a:pt x="21133" y="191173"/>
                    </a:cubicBezTo>
                    <a:cubicBezTo>
                      <a:pt x="29059" y="185899"/>
                      <a:pt x="29059" y="181944"/>
                      <a:pt x="27738" y="168760"/>
                    </a:cubicBezTo>
                    <a:cubicBezTo>
                      <a:pt x="27738" y="162167"/>
                      <a:pt x="26417" y="152938"/>
                      <a:pt x="27738" y="139754"/>
                    </a:cubicBezTo>
                    <a:cubicBezTo>
                      <a:pt x="33021" y="87017"/>
                      <a:pt x="63401" y="50100"/>
                      <a:pt x="101705" y="48782"/>
                    </a:cubicBezTo>
                    <a:cubicBezTo>
                      <a:pt x="101705" y="48782"/>
                      <a:pt x="101705" y="48782"/>
                      <a:pt x="104347" y="48782"/>
                    </a:cubicBezTo>
                    <a:cubicBezTo>
                      <a:pt x="116235" y="50100"/>
                      <a:pt x="128122" y="52737"/>
                      <a:pt x="137368" y="59329"/>
                    </a:cubicBezTo>
                    <a:cubicBezTo>
                      <a:pt x="151898" y="25050"/>
                      <a:pt x="190202" y="0"/>
                      <a:pt x="23511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29" name="任意多边形: 形状 85">
                <a:extLst>
                  <a:ext uri="{FF2B5EF4-FFF2-40B4-BE49-F238E27FC236}">
                    <a16:creationId xmlns:a16="http://schemas.microsoft.com/office/drawing/2014/main" id="{17EF54C4-A2B4-091A-F678-4FBFEE83EE31}"/>
                  </a:ext>
                </a:extLst>
              </p:cNvPr>
              <p:cNvSpPr>
                <a:spLocks/>
              </p:cNvSpPr>
              <p:nvPr/>
            </p:nvSpPr>
            <p:spPr bwMode="auto">
              <a:xfrm>
                <a:off x="493714" y="1292226"/>
                <a:ext cx="517525" cy="285749"/>
              </a:xfrm>
              <a:custGeom>
                <a:avLst/>
                <a:gdLst>
                  <a:gd name="T0" fmla="*/ 128 w 137"/>
                  <a:gd name="T1" fmla="*/ 47 h 76"/>
                  <a:gd name="T2" fmla="*/ 116 w 137"/>
                  <a:gd name="T3" fmla="*/ 38 h 76"/>
                  <a:gd name="T4" fmla="*/ 15 w 137"/>
                  <a:gd name="T5" fmla="*/ 6 h 76"/>
                  <a:gd name="T6" fmla="*/ 1 w 137"/>
                  <a:gd name="T7" fmla="*/ 24 h 76"/>
                  <a:gd name="T8" fmla="*/ 19 w 137"/>
                  <a:gd name="T9" fmla="*/ 38 h 76"/>
                  <a:gd name="T10" fmla="*/ 97 w 137"/>
                  <a:gd name="T11" fmla="*/ 64 h 76"/>
                  <a:gd name="T12" fmla="*/ 110 w 137"/>
                  <a:gd name="T13" fmla="*/ 73 h 76"/>
                  <a:gd name="T14" fmla="*/ 119 w 137"/>
                  <a:gd name="T15" fmla="*/ 76 h 76"/>
                  <a:gd name="T16" fmla="*/ 132 w 137"/>
                  <a:gd name="T17" fmla="*/ 69 h 76"/>
                  <a:gd name="T18" fmla="*/ 128 w 137"/>
                  <a:gd name="T19" fmla="*/ 47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7" h="76">
                    <a:moveTo>
                      <a:pt x="128" y="47"/>
                    </a:moveTo>
                    <a:cubicBezTo>
                      <a:pt x="124" y="44"/>
                      <a:pt x="120" y="41"/>
                      <a:pt x="116" y="38"/>
                    </a:cubicBezTo>
                    <a:cubicBezTo>
                      <a:pt x="85" y="17"/>
                      <a:pt x="61" y="0"/>
                      <a:pt x="15" y="6"/>
                    </a:cubicBezTo>
                    <a:cubicBezTo>
                      <a:pt x="6" y="7"/>
                      <a:pt x="0" y="15"/>
                      <a:pt x="1" y="24"/>
                    </a:cubicBezTo>
                    <a:cubicBezTo>
                      <a:pt x="2" y="33"/>
                      <a:pt x="10" y="39"/>
                      <a:pt x="19" y="38"/>
                    </a:cubicBezTo>
                    <a:cubicBezTo>
                      <a:pt x="53" y="33"/>
                      <a:pt x="69" y="44"/>
                      <a:pt x="97" y="64"/>
                    </a:cubicBezTo>
                    <a:cubicBezTo>
                      <a:pt x="101" y="67"/>
                      <a:pt x="105" y="70"/>
                      <a:pt x="110" y="73"/>
                    </a:cubicBezTo>
                    <a:cubicBezTo>
                      <a:pt x="113" y="75"/>
                      <a:pt x="116" y="76"/>
                      <a:pt x="119" y="76"/>
                    </a:cubicBezTo>
                    <a:cubicBezTo>
                      <a:pt x="124" y="76"/>
                      <a:pt x="129" y="74"/>
                      <a:pt x="132" y="69"/>
                    </a:cubicBezTo>
                    <a:cubicBezTo>
                      <a:pt x="137" y="62"/>
                      <a:pt x="135" y="52"/>
                      <a:pt x="128" y="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grpSp>
        <p:sp>
          <p:nvSpPr>
            <p:cNvPr id="15" name="矩形 14">
              <a:extLst>
                <a:ext uri="{FF2B5EF4-FFF2-40B4-BE49-F238E27FC236}">
                  <a16:creationId xmlns:a16="http://schemas.microsoft.com/office/drawing/2014/main" id="{42BDA5AF-4B7D-C80F-F05E-541CA706C18E}"/>
                </a:ext>
              </a:extLst>
            </p:cNvPr>
            <p:cNvSpPr/>
            <p:nvPr/>
          </p:nvSpPr>
          <p:spPr>
            <a:xfrm>
              <a:off x="3117124" y="3778038"/>
              <a:ext cx="1315824" cy="1315824"/>
            </a:xfrm>
            <a:prstGeom prst="rect">
              <a:avLst/>
            </a:prstGeom>
            <a:solidFill>
              <a:srgbClr val="33B8FD"/>
            </a:solidFill>
            <a:ln>
              <a:noFill/>
            </a:ln>
            <a:effectLst>
              <a:outerShdw blurRad="63500" dist="12700" dir="2700000" algn="tl" rotWithShape="0">
                <a:schemeClr val="accent3">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rgbClr val="1468AA"/>
                </a:solidFill>
                <a:cs typeface="+mn-ea"/>
                <a:sym typeface="+mn-lt"/>
              </a:endParaRPr>
            </a:p>
          </p:txBody>
        </p:sp>
        <p:grpSp>
          <p:nvGrpSpPr>
            <p:cNvPr id="16" name="组合 15">
              <a:extLst>
                <a:ext uri="{FF2B5EF4-FFF2-40B4-BE49-F238E27FC236}">
                  <a16:creationId xmlns:a16="http://schemas.microsoft.com/office/drawing/2014/main" id="{57E6D6BC-1528-1E8F-5474-25353A209962}"/>
                </a:ext>
              </a:extLst>
            </p:cNvPr>
            <p:cNvGrpSpPr/>
            <p:nvPr/>
          </p:nvGrpSpPr>
          <p:grpSpPr>
            <a:xfrm>
              <a:off x="3412124" y="4129523"/>
              <a:ext cx="726837" cy="668822"/>
              <a:chOff x="-197345" y="-109565"/>
              <a:chExt cx="1940910" cy="1785993"/>
            </a:xfrm>
            <a:solidFill>
              <a:schemeClr val="bg1"/>
            </a:solidFill>
          </p:grpSpPr>
          <p:sp>
            <p:nvSpPr>
              <p:cNvPr id="19" name="任意多边形: 形状 75">
                <a:extLst>
                  <a:ext uri="{FF2B5EF4-FFF2-40B4-BE49-F238E27FC236}">
                    <a16:creationId xmlns:a16="http://schemas.microsoft.com/office/drawing/2014/main" id="{59E4FCDA-699F-CB4B-87F7-9C18704B18C5}"/>
                  </a:ext>
                </a:extLst>
              </p:cNvPr>
              <p:cNvSpPr>
                <a:spLocks/>
              </p:cNvSpPr>
              <p:nvPr/>
            </p:nvSpPr>
            <p:spPr bwMode="auto">
              <a:xfrm>
                <a:off x="-197345" y="-109565"/>
                <a:ext cx="1940910" cy="1785993"/>
              </a:xfrm>
              <a:custGeom>
                <a:avLst/>
                <a:gdLst>
                  <a:gd name="connsiteX0" fmla="*/ 109769 w 338138"/>
                  <a:gd name="connsiteY0" fmla="*/ 93663 h 311150"/>
                  <a:gd name="connsiteX1" fmla="*/ 66326 w 338138"/>
                  <a:gd name="connsiteY1" fmla="*/ 122847 h 311150"/>
                  <a:gd name="connsiteX2" fmla="*/ 53161 w 338138"/>
                  <a:gd name="connsiteY2" fmla="*/ 120194 h 311150"/>
                  <a:gd name="connsiteX3" fmla="*/ 51845 w 338138"/>
                  <a:gd name="connsiteY3" fmla="*/ 121521 h 311150"/>
                  <a:gd name="connsiteX4" fmla="*/ 50528 w 338138"/>
                  <a:gd name="connsiteY4" fmla="*/ 132133 h 311150"/>
                  <a:gd name="connsiteX5" fmla="*/ 58427 w 338138"/>
                  <a:gd name="connsiteY5" fmla="*/ 141419 h 311150"/>
                  <a:gd name="connsiteX6" fmla="*/ 62377 w 338138"/>
                  <a:gd name="connsiteY6" fmla="*/ 145399 h 311150"/>
                  <a:gd name="connsiteX7" fmla="*/ 103187 w 338138"/>
                  <a:gd name="connsiteY7" fmla="*/ 190501 h 311150"/>
                  <a:gd name="connsiteX8" fmla="*/ 143997 w 338138"/>
                  <a:gd name="connsiteY8" fmla="*/ 145399 h 311150"/>
                  <a:gd name="connsiteX9" fmla="*/ 147947 w 338138"/>
                  <a:gd name="connsiteY9" fmla="*/ 141419 h 311150"/>
                  <a:gd name="connsiteX10" fmla="*/ 155845 w 338138"/>
                  <a:gd name="connsiteY10" fmla="*/ 132133 h 311150"/>
                  <a:gd name="connsiteX11" fmla="*/ 154529 w 338138"/>
                  <a:gd name="connsiteY11" fmla="*/ 121521 h 311150"/>
                  <a:gd name="connsiteX12" fmla="*/ 153212 w 338138"/>
                  <a:gd name="connsiteY12" fmla="*/ 120194 h 311150"/>
                  <a:gd name="connsiteX13" fmla="*/ 151896 w 338138"/>
                  <a:gd name="connsiteY13" fmla="*/ 120194 h 311150"/>
                  <a:gd name="connsiteX14" fmla="*/ 147947 w 338138"/>
                  <a:gd name="connsiteY14" fmla="*/ 125500 h 311150"/>
                  <a:gd name="connsiteX15" fmla="*/ 143997 w 338138"/>
                  <a:gd name="connsiteY15" fmla="*/ 128153 h 311150"/>
                  <a:gd name="connsiteX16" fmla="*/ 140048 w 338138"/>
                  <a:gd name="connsiteY16" fmla="*/ 129480 h 311150"/>
                  <a:gd name="connsiteX17" fmla="*/ 136098 w 338138"/>
                  <a:gd name="connsiteY17" fmla="*/ 126827 h 311150"/>
                  <a:gd name="connsiteX18" fmla="*/ 134782 w 338138"/>
                  <a:gd name="connsiteY18" fmla="*/ 122847 h 311150"/>
                  <a:gd name="connsiteX19" fmla="*/ 122934 w 338138"/>
                  <a:gd name="connsiteY19" fmla="*/ 102949 h 311150"/>
                  <a:gd name="connsiteX20" fmla="*/ 109769 w 338138"/>
                  <a:gd name="connsiteY20" fmla="*/ 93663 h 311150"/>
                  <a:gd name="connsiteX21" fmla="*/ 269081 w 338138"/>
                  <a:gd name="connsiteY21" fmla="*/ 79375 h 311150"/>
                  <a:gd name="connsiteX22" fmla="*/ 279400 w 338138"/>
                  <a:gd name="connsiteY22" fmla="*/ 90488 h 311150"/>
                  <a:gd name="connsiteX23" fmla="*/ 269081 w 338138"/>
                  <a:gd name="connsiteY23" fmla="*/ 101601 h 311150"/>
                  <a:gd name="connsiteX24" fmla="*/ 258762 w 338138"/>
                  <a:gd name="connsiteY24" fmla="*/ 90488 h 311150"/>
                  <a:gd name="connsiteX25" fmla="*/ 269081 w 338138"/>
                  <a:gd name="connsiteY25" fmla="*/ 79375 h 311150"/>
                  <a:gd name="connsiteX26" fmla="*/ 234950 w 338138"/>
                  <a:gd name="connsiteY26" fmla="*/ 79375 h 311150"/>
                  <a:gd name="connsiteX27" fmla="*/ 246063 w 338138"/>
                  <a:gd name="connsiteY27" fmla="*/ 90488 h 311150"/>
                  <a:gd name="connsiteX28" fmla="*/ 234950 w 338138"/>
                  <a:gd name="connsiteY28" fmla="*/ 101601 h 311150"/>
                  <a:gd name="connsiteX29" fmla="*/ 223837 w 338138"/>
                  <a:gd name="connsiteY29" fmla="*/ 90488 h 311150"/>
                  <a:gd name="connsiteX30" fmla="*/ 234950 w 338138"/>
                  <a:gd name="connsiteY30" fmla="*/ 79375 h 311150"/>
                  <a:gd name="connsiteX31" fmla="*/ 199231 w 338138"/>
                  <a:gd name="connsiteY31" fmla="*/ 79375 h 311150"/>
                  <a:gd name="connsiteX32" fmla="*/ 209550 w 338138"/>
                  <a:gd name="connsiteY32" fmla="*/ 90488 h 311150"/>
                  <a:gd name="connsiteX33" fmla="*/ 199231 w 338138"/>
                  <a:gd name="connsiteY33" fmla="*/ 101601 h 311150"/>
                  <a:gd name="connsiteX34" fmla="*/ 188912 w 338138"/>
                  <a:gd name="connsiteY34" fmla="*/ 90488 h 311150"/>
                  <a:gd name="connsiteX35" fmla="*/ 199231 w 338138"/>
                  <a:gd name="connsiteY35" fmla="*/ 79375 h 311150"/>
                  <a:gd name="connsiteX36" fmla="*/ 235223 w 338138"/>
                  <a:gd name="connsiteY36" fmla="*/ 19050 h 311150"/>
                  <a:gd name="connsiteX37" fmla="*/ 152400 w 338138"/>
                  <a:gd name="connsiteY37" fmla="*/ 72796 h 311150"/>
                  <a:gd name="connsiteX38" fmla="*/ 178693 w 338138"/>
                  <a:gd name="connsiteY38" fmla="*/ 139652 h 311150"/>
                  <a:gd name="connsiteX39" fmla="*/ 178693 w 338138"/>
                  <a:gd name="connsiteY39" fmla="*/ 147518 h 311150"/>
                  <a:gd name="connsiteX40" fmla="*/ 229964 w 338138"/>
                  <a:gd name="connsiteY40" fmla="*/ 164559 h 311150"/>
                  <a:gd name="connsiteX41" fmla="*/ 237852 w 338138"/>
                  <a:gd name="connsiteY41" fmla="*/ 173736 h 311150"/>
                  <a:gd name="connsiteX42" fmla="*/ 237852 w 338138"/>
                  <a:gd name="connsiteY42" fmla="*/ 192088 h 311150"/>
                  <a:gd name="connsiteX43" fmla="*/ 269404 w 338138"/>
                  <a:gd name="connsiteY43" fmla="*/ 159316 h 311150"/>
                  <a:gd name="connsiteX44" fmla="*/ 272033 w 338138"/>
                  <a:gd name="connsiteY44" fmla="*/ 158005 h 311150"/>
                  <a:gd name="connsiteX45" fmla="*/ 320675 w 338138"/>
                  <a:gd name="connsiteY45" fmla="*/ 91149 h 311150"/>
                  <a:gd name="connsiteX46" fmla="*/ 235223 w 338138"/>
                  <a:gd name="connsiteY46" fmla="*/ 19050 h 311150"/>
                  <a:gd name="connsiteX47" fmla="*/ 235111 w 338138"/>
                  <a:gd name="connsiteY47" fmla="*/ 0 h 311150"/>
                  <a:gd name="connsiteX48" fmla="*/ 338138 w 338138"/>
                  <a:gd name="connsiteY48" fmla="*/ 90972 h 311150"/>
                  <a:gd name="connsiteX49" fmla="*/ 320967 w 338138"/>
                  <a:gd name="connsiteY49" fmla="*/ 141072 h 311150"/>
                  <a:gd name="connsiteX50" fmla="*/ 280021 w 338138"/>
                  <a:gd name="connsiteY50" fmla="*/ 172715 h 311150"/>
                  <a:gd name="connsiteX51" fmla="*/ 235111 w 338138"/>
                  <a:gd name="connsiteY51" fmla="*/ 220178 h 311150"/>
                  <a:gd name="connsiteX52" fmla="*/ 228507 w 338138"/>
                  <a:gd name="connsiteY52" fmla="*/ 222815 h 311150"/>
                  <a:gd name="connsiteX53" fmla="*/ 225865 w 338138"/>
                  <a:gd name="connsiteY53" fmla="*/ 222815 h 311150"/>
                  <a:gd name="connsiteX54" fmla="*/ 220582 w 338138"/>
                  <a:gd name="connsiteY54" fmla="*/ 214905 h 311150"/>
                  <a:gd name="connsiteX55" fmla="*/ 220582 w 338138"/>
                  <a:gd name="connsiteY55" fmla="*/ 181944 h 311150"/>
                  <a:gd name="connsiteX56" fmla="*/ 178315 w 338138"/>
                  <a:gd name="connsiteY56" fmla="*/ 167441 h 311150"/>
                  <a:gd name="connsiteX57" fmla="*/ 178315 w 338138"/>
                  <a:gd name="connsiteY57" fmla="*/ 168760 h 311150"/>
                  <a:gd name="connsiteX58" fmla="*/ 184919 w 338138"/>
                  <a:gd name="connsiteY58" fmla="*/ 191173 h 311150"/>
                  <a:gd name="connsiteX59" fmla="*/ 186240 w 338138"/>
                  <a:gd name="connsiteY59" fmla="*/ 195128 h 311150"/>
                  <a:gd name="connsiteX60" fmla="*/ 184919 w 338138"/>
                  <a:gd name="connsiteY60" fmla="*/ 200402 h 311150"/>
                  <a:gd name="connsiteX61" fmla="*/ 163785 w 338138"/>
                  <a:gd name="connsiteY61" fmla="*/ 204357 h 311150"/>
                  <a:gd name="connsiteX62" fmla="*/ 157181 w 338138"/>
                  <a:gd name="connsiteY62" fmla="*/ 204357 h 311150"/>
                  <a:gd name="connsiteX63" fmla="*/ 206053 w 338138"/>
                  <a:gd name="connsiteY63" fmla="*/ 265005 h 311150"/>
                  <a:gd name="connsiteX64" fmla="*/ 206053 w 338138"/>
                  <a:gd name="connsiteY64" fmla="*/ 305877 h 311150"/>
                  <a:gd name="connsiteX65" fmla="*/ 200769 w 338138"/>
                  <a:gd name="connsiteY65" fmla="*/ 311150 h 311150"/>
                  <a:gd name="connsiteX66" fmla="*/ 5283 w 338138"/>
                  <a:gd name="connsiteY66" fmla="*/ 311150 h 311150"/>
                  <a:gd name="connsiteX67" fmla="*/ 0 w 338138"/>
                  <a:gd name="connsiteY67" fmla="*/ 305877 h 311150"/>
                  <a:gd name="connsiteX68" fmla="*/ 0 w 338138"/>
                  <a:gd name="connsiteY68" fmla="*/ 265005 h 311150"/>
                  <a:gd name="connsiteX69" fmla="*/ 48871 w 338138"/>
                  <a:gd name="connsiteY69" fmla="*/ 204357 h 311150"/>
                  <a:gd name="connsiteX70" fmla="*/ 42267 w 338138"/>
                  <a:gd name="connsiteY70" fmla="*/ 204357 h 311150"/>
                  <a:gd name="connsiteX71" fmla="*/ 21133 w 338138"/>
                  <a:gd name="connsiteY71" fmla="*/ 200402 h 311150"/>
                  <a:gd name="connsiteX72" fmla="*/ 19813 w 338138"/>
                  <a:gd name="connsiteY72" fmla="*/ 195128 h 311150"/>
                  <a:gd name="connsiteX73" fmla="*/ 21133 w 338138"/>
                  <a:gd name="connsiteY73" fmla="*/ 191173 h 311150"/>
                  <a:gd name="connsiteX74" fmla="*/ 27738 w 338138"/>
                  <a:gd name="connsiteY74" fmla="*/ 168760 h 311150"/>
                  <a:gd name="connsiteX75" fmla="*/ 27738 w 338138"/>
                  <a:gd name="connsiteY75" fmla="*/ 139754 h 311150"/>
                  <a:gd name="connsiteX76" fmla="*/ 101705 w 338138"/>
                  <a:gd name="connsiteY76" fmla="*/ 48782 h 311150"/>
                  <a:gd name="connsiteX77" fmla="*/ 104347 w 338138"/>
                  <a:gd name="connsiteY77" fmla="*/ 48782 h 311150"/>
                  <a:gd name="connsiteX78" fmla="*/ 137368 w 338138"/>
                  <a:gd name="connsiteY78" fmla="*/ 59329 h 311150"/>
                  <a:gd name="connsiteX79" fmla="*/ 235111 w 338138"/>
                  <a:gd name="connsiteY79" fmla="*/ 0 h 31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338138" h="311150">
                    <a:moveTo>
                      <a:pt x="109769" y="93663"/>
                    </a:moveTo>
                    <a:cubicBezTo>
                      <a:pt x="107136" y="97643"/>
                      <a:pt x="91339" y="122847"/>
                      <a:pt x="66326" y="122847"/>
                    </a:cubicBezTo>
                    <a:cubicBezTo>
                      <a:pt x="61060" y="122847"/>
                      <a:pt x="57111" y="121521"/>
                      <a:pt x="53161" y="120194"/>
                    </a:cubicBezTo>
                    <a:cubicBezTo>
                      <a:pt x="51845" y="120194"/>
                      <a:pt x="51845" y="121521"/>
                      <a:pt x="51845" y="121521"/>
                    </a:cubicBezTo>
                    <a:cubicBezTo>
                      <a:pt x="49212" y="124174"/>
                      <a:pt x="49212" y="128153"/>
                      <a:pt x="50528" y="132133"/>
                    </a:cubicBezTo>
                    <a:cubicBezTo>
                      <a:pt x="51845" y="137439"/>
                      <a:pt x="55794" y="140092"/>
                      <a:pt x="58427" y="141419"/>
                    </a:cubicBezTo>
                    <a:cubicBezTo>
                      <a:pt x="59744" y="141419"/>
                      <a:pt x="62377" y="142746"/>
                      <a:pt x="62377" y="145399"/>
                    </a:cubicBezTo>
                    <a:cubicBezTo>
                      <a:pt x="68959" y="167950"/>
                      <a:pt x="84756" y="190501"/>
                      <a:pt x="103187" y="190501"/>
                    </a:cubicBezTo>
                    <a:cubicBezTo>
                      <a:pt x="121617" y="190501"/>
                      <a:pt x="137415" y="167950"/>
                      <a:pt x="143997" y="145399"/>
                    </a:cubicBezTo>
                    <a:cubicBezTo>
                      <a:pt x="143997" y="142746"/>
                      <a:pt x="146630" y="141419"/>
                      <a:pt x="147947" y="141419"/>
                    </a:cubicBezTo>
                    <a:cubicBezTo>
                      <a:pt x="150580" y="141419"/>
                      <a:pt x="154529" y="137439"/>
                      <a:pt x="155845" y="132133"/>
                    </a:cubicBezTo>
                    <a:cubicBezTo>
                      <a:pt x="157162" y="128153"/>
                      <a:pt x="157162" y="124174"/>
                      <a:pt x="154529" y="121521"/>
                    </a:cubicBezTo>
                    <a:cubicBezTo>
                      <a:pt x="154529" y="120194"/>
                      <a:pt x="153212" y="120194"/>
                      <a:pt x="153212" y="120194"/>
                    </a:cubicBezTo>
                    <a:cubicBezTo>
                      <a:pt x="153212" y="120194"/>
                      <a:pt x="153212" y="120194"/>
                      <a:pt x="151896" y="120194"/>
                    </a:cubicBezTo>
                    <a:cubicBezTo>
                      <a:pt x="150580" y="121521"/>
                      <a:pt x="149263" y="124174"/>
                      <a:pt x="147947" y="125500"/>
                    </a:cubicBezTo>
                    <a:cubicBezTo>
                      <a:pt x="146630" y="126827"/>
                      <a:pt x="145314" y="128153"/>
                      <a:pt x="143997" y="128153"/>
                    </a:cubicBezTo>
                    <a:cubicBezTo>
                      <a:pt x="142681" y="129480"/>
                      <a:pt x="141364" y="129480"/>
                      <a:pt x="140048" y="129480"/>
                    </a:cubicBezTo>
                    <a:cubicBezTo>
                      <a:pt x="138731" y="129480"/>
                      <a:pt x="137415" y="128153"/>
                      <a:pt x="136098" y="126827"/>
                    </a:cubicBezTo>
                    <a:cubicBezTo>
                      <a:pt x="136098" y="125500"/>
                      <a:pt x="136098" y="124174"/>
                      <a:pt x="134782" y="122847"/>
                    </a:cubicBezTo>
                    <a:cubicBezTo>
                      <a:pt x="133466" y="117541"/>
                      <a:pt x="130833" y="109582"/>
                      <a:pt x="122934" y="102949"/>
                    </a:cubicBezTo>
                    <a:cubicBezTo>
                      <a:pt x="120301" y="98969"/>
                      <a:pt x="115035" y="96316"/>
                      <a:pt x="109769" y="93663"/>
                    </a:cubicBezTo>
                    <a:close/>
                    <a:moveTo>
                      <a:pt x="269081" y="79375"/>
                    </a:moveTo>
                    <a:cubicBezTo>
                      <a:pt x="274780" y="79375"/>
                      <a:pt x="279400" y="84350"/>
                      <a:pt x="279400" y="90488"/>
                    </a:cubicBezTo>
                    <a:cubicBezTo>
                      <a:pt x="279400" y="96626"/>
                      <a:pt x="274780" y="101601"/>
                      <a:pt x="269081" y="101601"/>
                    </a:cubicBezTo>
                    <a:cubicBezTo>
                      <a:pt x="263382" y="101601"/>
                      <a:pt x="258762" y="96626"/>
                      <a:pt x="258762" y="90488"/>
                    </a:cubicBezTo>
                    <a:cubicBezTo>
                      <a:pt x="258762" y="84350"/>
                      <a:pt x="263382" y="79375"/>
                      <a:pt x="269081" y="79375"/>
                    </a:cubicBezTo>
                    <a:close/>
                    <a:moveTo>
                      <a:pt x="234950" y="79375"/>
                    </a:moveTo>
                    <a:cubicBezTo>
                      <a:pt x="241088" y="79375"/>
                      <a:pt x="246063" y="84350"/>
                      <a:pt x="246063" y="90488"/>
                    </a:cubicBezTo>
                    <a:cubicBezTo>
                      <a:pt x="246063" y="96626"/>
                      <a:pt x="241088" y="101601"/>
                      <a:pt x="234950" y="101601"/>
                    </a:cubicBezTo>
                    <a:cubicBezTo>
                      <a:pt x="228812" y="101601"/>
                      <a:pt x="223837" y="96626"/>
                      <a:pt x="223837" y="90488"/>
                    </a:cubicBezTo>
                    <a:cubicBezTo>
                      <a:pt x="223837" y="84350"/>
                      <a:pt x="228812" y="79375"/>
                      <a:pt x="234950" y="79375"/>
                    </a:cubicBezTo>
                    <a:close/>
                    <a:moveTo>
                      <a:pt x="199231" y="79375"/>
                    </a:moveTo>
                    <a:cubicBezTo>
                      <a:pt x="204930" y="79375"/>
                      <a:pt x="209550" y="84350"/>
                      <a:pt x="209550" y="90488"/>
                    </a:cubicBezTo>
                    <a:cubicBezTo>
                      <a:pt x="209550" y="96626"/>
                      <a:pt x="204930" y="101601"/>
                      <a:pt x="199231" y="101601"/>
                    </a:cubicBezTo>
                    <a:cubicBezTo>
                      <a:pt x="193532" y="101601"/>
                      <a:pt x="188912" y="96626"/>
                      <a:pt x="188912" y="90488"/>
                    </a:cubicBezTo>
                    <a:cubicBezTo>
                      <a:pt x="188912" y="84350"/>
                      <a:pt x="193532" y="79375"/>
                      <a:pt x="199231" y="79375"/>
                    </a:cubicBezTo>
                    <a:close/>
                    <a:moveTo>
                      <a:pt x="235223" y="19050"/>
                    </a:moveTo>
                    <a:cubicBezTo>
                      <a:pt x="195783" y="19050"/>
                      <a:pt x="161602" y="41335"/>
                      <a:pt x="152400" y="72796"/>
                    </a:cubicBezTo>
                    <a:cubicBezTo>
                      <a:pt x="165546" y="88528"/>
                      <a:pt x="176064" y="112124"/>
                      <a:pt x="178693" y="139652"/>
                    </a:cubicBezTo>
                    <a:cubicBezTo>
                      <a:pt x="178693" y="142274"/>
                      <a:pt x="178693" y="144896"/>
                      <a:pt x="178693" y="147518"/>
                    </a:cubicBezTo>
                    <a:cubicBezTo>
                      <a:pt x="193154" y="156694"/>
                      <a:pt x="210244" y="163249"/>
                      <a:pt x="229964" y="164559"/>
                    </a:cubicBezTo>
                    <a:cubicBezTo>
                      <a:pt x="233908" y="164559"/>
                      <a:pt x="237852" y="168492"/>
                      <a:pt x="237852" y="173736"/>
                    </a:cubicBezTo>
                    <a:cubicBezTo>
                      <a:pt x="237852" y="173736"/>
                      <a:pt x="237852" y="173736"/>
                      <a:pt x="237852" y="192088"/>
                    </a:cubicBezTo>
                    <a:cubicBezTo>
                      <a:pt x="237852" y="192088"/>
                      <a:pt x="237852" y="192088"/>
                      <a:pt x="269404" y="159316"/>
                    </a:cubicBezTo>
                    <a:cubicBezTo>
                      <a:pt x="269404" y="158005"/>
                      <a:pt x="270718" y="158005"/>
                      <a:pt x="272033" y="158005"/>
                    </a:cubicBezTo>
                    <a:cubicBezTo>
                      <a:pt x="300955" y="144896"/>
                      <a:pt x="320675" y="119989"/>
                      <a:pt x="320675" y="91149"/>
                    </a:cubicBezTo>
                    <a:cubicBezTo>
                      <a:pt x="320675" y="51822"/>
                      <a:pt x="282550" y="19050"/>
                      <a:pt x="235223" y="19050"/>
                    </a:cubicBezTo>
                    <a:close/>
                    <a:moveTo>
                      <a:pt x="235111" y="0"/>
                    </a:moveTo>
                    <a:cubicBezTo>
                      <a:pt x="291908" y="0"/>
                      <a:pt x="338138" y="40871"/>
                      <a:pt x="338138" y="90972"/>
                    </a:cubicBezTo>
                    <a:cubicBezTo>
                      <a:pt x="338138" y="109430"/>
                      <a:pt x="332855" y="126570"/>
                      <a:pt x="320967" y="141072"/>
                    </a:cubicBezTo>
                    <a:cubicBezTo>
                      <a:pt x="311721" y="154257"/>
                      <a:pt x="297192" y="166123"/>
                      <a:pt x="280021" y="172715"/>
                    </a:cubicBezTo>
                    <a:cubicBezTo>
                      <a:pt x="280021" y="172715"/>
                      <a:pt x="280021" y="172715"/>
                      <a:pt x="235111" y="220178"/>
                    </a:cubicBezTo>
                    <a:cubicBezTo>
                      <a:pt x="233791" y="222815"/>
                      <a:pt x="231149" y="222815"/>
                      <a:pt x="228507" y="222815"/>
                    </a:cubicBezTo>
                    <a:cubicBezTo>
                      <a:pt x="228507" y="222815"/>
                      <a:pt x="227186" y="222815"/>
                      <a:pt x="225865" y="222815"/>
                    </a:cubicBezTo>
                    <a:cubicBezTo>
                      <a:pt x="221903" y="221497"/>
                      <a:pt x="220582" y="218860"/>
                      <a:pt x="220582" y="214905"/>
                    </a:cubicBezTo>
                    <a:cubicBezTo>
                      <a:pt x="220582" y="214905"/>
                      <a:pt x="220582" y="214905"/>
                      <a:pt x="220582" y="181944"/>
                    </a:cubicBezTo>
                    <a:cubicBezTo>
                      <a:pt x="204732" y="179307"/>
                      <a:pt x="190202" y="175352"/>
                      <a:pt x="178315" y="167441"/>
                    </a:cubicBezTo>
                    <a:cubicBezTo>
                      <a:pt x="178315" y="168760"/>
                      <a:pt x="178315" y="168760"/>
                      <a:pt x="178315" y="168760"/>
                    </a:cubicBezTo>
                    <a:cubicBezTo>
                      <a:pt x="176994" y="181944"/>
                      <a:pt x="176994" y="185899"/>
                      <a:pt x="184919" y="191173"/>
                    </a:cubicBezTo>
                    <a:cubicBezTo>
                      <a:pt x="186240" y="192491"/>
                      <a:pt x="186240" y="193810"/>
                      <a:pt x="186240" y="195128"/>
                    </a:cubicBezTo>
                    <a:cubicBezTo>
                      <a:pt x="186240" y="197765"/>
                      <a:pt x="186240" y="199084"/>
                      <a:pt x="184919" y="200402"/>
                    </a:cubicBezTo>
                    <a:cubicBezTo>
                      <a:pt x="180957" y="203039"/>
                      <a:pt x="173031" y="204357"/>
                      <a:pt x="163785" y="204357"/>
                    </a:cubicBezTo>
                    <a:cubicBezTo>
                      <a:pt x="162465" y="204357"/>
                      <a:pt x="159823" y="204357"/>
                      <a:pt x="157181" y="204357"/>
                    </a:cubicBezTo>
                    <a:cubicBezTo>
                      <a:pt x="173031" y="213586"/>
                      <a:pt x="206053" y="233363"/>
                      <a:pt x="206053" y="265005"/>
                    </a:cubicBezTo>
                    <a:cubicBezTo>
                      <a:pt x="206053" y="265005"/>
                      <a:pt x="206053" y="265005"/>
                      <a:pt x="206053" y="305877"/>
                    </a:cubicBezTo>
                    <a:cubicBezTo>
                      <a:pt x="206053" y="308513"/>
                      <a:pt x="203411" y="311150"/>
                      <a:pt x="200769" y="311150"/>
                    </a:cubicBezTo>
                    <a:cubicBezTo>
                      <a:pt x="200769" y="311150"/>
                      <a:pt x="200769" y="311150"/>
                      <a:pt x="5283" y="311150"/>
                    </a:cubicBezTo>
                    <a:cubicBezTo>
                      <a:pt x="2642" y="311150"/>
                      <a:pt x="0" y="308513"/>
                      <a:pt x="0" y="305877"/>
                    </a:cubicBezTo>
                    <a:cubicBezTo>
                      <a:pt x="0" y="305877"/>
                      <a:pt x="0" y="305877"/>
                      <a:pt x="0" y="265005"/>
                    </a:cubicBezTo>
                    <a:cubicBezTo>
                      <a:pt x="0" y="233363"/>
                      <a:pt x="33021" y="213586"/>
                      <a:pt x="48871" y="204357"/>
                    </a:cubicBezTo>
                    <a:cubicBezTo>
                      <a:pt x="46230" y="204357"/>
                      <a:pt x="44909" y="204357"/>
                      <a:pt x="42267" y="204357"/>
                    </a:cubicBezTo>
                    <a:cubicBezTo>
                      <a:pt x="33021" y="204357"/>
                      <a:pt x="25096" y="203039"/>
                      <a:pt x="21133" y="200402"/>
                    </a:cubicBezTo>
                    <a:cubicBezTo>
                      <a:pt x="19813" y="199084"/>
                      <a:pt x="19813" y="197765"/>
                      <a:pt x="19813" y="195128"/>
                    </a:cubicBezTo>
                    <a:cubicBezTo>
                      <a:pt x="19813" y="193810"/>
                      <a:pt x="19813" y="192491"/>
                      <a:pt x="21133" y="191173"/>
                    </a:cubicBezTo>
                    <a:cubicBezTo>
                      <a:pt x="29059" y="185899"/>
                      <a:pt x="29059" y="181944"/>
                      <a:pt x="27738" y="168760"/>
                    </a:cubicBezTo>
                    <a:cubicBezTo>
                      <a:pt x="27738" y="162167"/>
                      <a:pt x="26417" y="152938"/>
                      <a:pt x="27738" y="139754"/>
                    </a:cubicBezTo>
                    <a:cubicBezTo>
                      <a:pt x="33021" y="87017"/>
                      <a:pt x="63401" y="50100"/>
                      <a:pt x="101705" y="48782"/>
                    </a:cubicBezTo>
                    <a:cubicBezTo>
                      <a:pt x="101705" y="48782"/>
                      <a:pt x="101705" y="48782"/>
                      <a:pt x="104347" y="48782"/>
                    </a:cubicBezTo>
                    <a:cubicBezTo>
                      <a:pt x="116235" y="50100"/>
                      <a:pt x="128122" y="52737"/>
                      <a:pt x="137368" y="59329"/>
                    </a:cubicBezTo>
                    <a:cubicBezTo>
                      <a:pt x="151898" y="25050"/>
                      <a:pt x="190202" y="0"/>
                      <a:pt x="23511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20" name="任意多边形: 形状 76">
                <a:extLst>
                  <a:ext uri="{FF2B5EF4-FFF2-40B4-BE49-F238E27FC236}">
                    <a16:creationId xmlns:a16="http://schemas.microsoft.com/office/drawing/2014/main" id="{1236F9F0-EAB9-7E7D-C8DD-326CD390E2D7}"/>
                  </a:ext>
                </a:extLst>
              </p:cNvPr>
              <p:cNvSpPr>
                <a:spLocks/>
              </p:cNvSpPr>
              <p:nvPr/>
            </p:nvSpPr>
            <p:spPr bwMode="auto">
              <a:xfrm>
                <a:off x="504823" y="3175"/>
                <a:ext cx="120650" cy="182563"/>
              </a:xfrm>
              <a:custGeom>
                <a:avLst/>
                <a:gdLst>
                  <a:gd name="T0" fmla="*/ 16 w 32"/>
                  <a:gd name="T1" fmla="*/ 48 h 48"/>
                  <a:gd name="T2" fmla="*/ 16 w 32"/>
                  <a:gd name="T3" fmla="*/ 48 h 48"/>
                  <a:gd name="T4" fmla="*/ 16 w 32"/>
                  <a:gd name="T5" fmla="*/ 48 h 48"/>
                  <a:gd name="T6" fmla="*/ 16 w 32"/>
                  <a:gd name="T7" fmla="*/ 48 h 48"/>
                  <a:gd name="T8" fmla="*/ 16 w 32"/>
                  <a:gd name="T9" fmla="*/ 48 h 48"/>
                  <a:gd name="T10" fmla="*/ 32 w 32"/>
                  <a:gd name="T11" fmla="*/ 32 h 48"/>
                  <a:gd name="T12" fmla="*/ 16 w 32"/>
                  <a:gd name="T13" fmla="*/ 0 h 48"/>
                  <a:gd name="T14" fmla="*/ 16 w 32"/>
                  <a:gd name="T15" fmla="*/ 0 h 48"/>
                  <a:gd name="T16" fmla="*/ 16 w 32"/>
                  <a:gd name="T17" fmla="*/ 0 h 48"/>
                  <a:gd name="T18" fmla="*/ 16 w 32"/>
                  <a:gd name="T19" fmla="*/ 0 h 48"/>
                  <a:gd name="T20" fmla="*/ 16 w 32"/>
                  <a:gd name="T21" fmla="*/ 0 h 48"/>
                  <a:gd name="T22" fmla="*/ 0 w 32"/>
                  <a:gd name="T23" fmla="*/ 32 h 48"/>
                  <a:gd name="T24" fmla="*/ 16 w 32"/>
                  <a:gd name="T25"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 h="48">
                    <a:moveTo>
                      <a:pt x="16" y="48"/>
                    </a:moveTo>
                    <a:cubicBezTo>
                      <a:pt x="16" y="48"/>
                      <a:pt x="16" y="48"/>
                      <a:pt x="16" y="48"/>
                    </a:cubicBezTo>
                    <a:cubicBezTo>
                      <a:pt x="16" y="48"/>
                      <a:pt x="16" y="48"/>
                      <a:pt x="16" y="48"/>
                    </a:cubicBezTo>
                    <a:cubicBezTo>
                      <a:pt x="16" y="48"/>
                      <a:pt x="16" y="48"/>
                      <a:pt x="16" y="48"/>
                    </a:cubicBezTo>
                    <a:cubicBezTo>
                      <a:pt x="16" y="48"/>
                      <a:pt x="16" y="48"/>
                      <a:pt x="16" y="48"/>
                    </a:cubicBezTo>
                    <a:cubicBezTo>
                      <a:pt x="23" y="48"/>
                      <a:pt x="32" y="43"/>
                      <a:pt x="32" y="32"/>
                    </a:cubicBezTo>
                    <a:cubicBezTo>
                      <a:pt x="32" y="15"/>
                      <a:pt x="18" y="0"/>
                      <a:pt x="16" y="0"/>
                    </a:cubicBezTo>
                    <a:cubicBezTo>
                      <a:pt x="16" y="0"/>
                      <a:pt x="16" y="0"/>
                      <a:pt x="16" y="0"/>
                    </a:cubicBezTo>
                    <a:cubicBezTo>
                      <a:pt x="16" y="0"/>
                      <a:pt x="16" y="0"/>
                      <a:pt x="16" y="0"/>
                    </a:cubicBezTo>
                    <a:cubicBezTo>
                      <a:pt x="16" y="0"/>
                      <a:pt x="16" y="0"/>
                      <a:pt x="16" y="0"/>
                    </a:cubicBezTo>
                    <a:cubicBezTo>
                      <a:pt x="16" y="0"/>
                      <a:pt x="16" y="0"/>
                      <a:pt x="16" y="0"/>
                    </a:cubicBezTo>
                    <a:cubicBezTo>
                      <a:pt x="14" y="0"/>
                      <a:pt x="0" y="15"/>
                      <a:pt x="0" y="32"/>
                    </a:cubicBezTo>
                    <a:cubicBezTo>
                      <a:pt x="0" y="43"/>
                      <a:pt x="9" y="48"/>
                      <a:pt x="16"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21" name="任意多边形: 形状 77">
                <a:extLst>
                  <a:ext uri="{FF2B5EF4-FFF2-40B4-BE49-F238E27FC236}">
                    <a16:creationId xmlns:a16="http://schemas.microsoft.com/office/drawing/2014/main" id="{4068A127-95E7-ABD5-EE37-2F4253F74A07}"/>
                  </a:ext>
                </a:extLst>
              </p:cNvPr>
              <p:cNvSpPr>
                <a:spLocks/>
              </p:cNvSpPr>
              <p:nvPr/>
            </p:nvSpPr>
            <p:spPr bwMode="auto">
              <a:xfrm>
                <a:off x="4763" y="503238"/>
                <a:ext cx="182562" cy="120651"/>
              </a:xfrm>
              <a:custGeom>
                <a:avLst/>
                <a:gdLst>
                  <a:gd name="T0" fmla="*/ 48 w 48"/>
                  <a:gd name="T1" fmla="*/ 16 h 32"/>
                  <a:gd name="T2" fmla="*/ 48 w 48"/>
                  <a:gd name="T3" fmla="*/ 16 h 32"/>
                  <a:gd name="T4" fmla="*/ 48 w 48"/>
                  <a:gd name="T5" fmla="*/ 16 h 32"/>
                  <a:gd name="T6" fmla="*/ 48 w 48"/>
                  <a:gd name="T7" fmla="*/ 16 h 32"/>
                  <a:gd name="T8" fmla="*/ 48 w 48"/>
                  <a:gd name="T9" fmla="*/ 16 h 32"/>
                  <a:gd name="T10" fmla="*/ 32 w 48"/>
                  <a:gd name="T11" fmla="*/ 0 h 32"/>
                  <a:gd name="T12" fmla="*/ 0 w 48"/>
                  <a:gd name="T13" fmla="*/ 16 h 32"/>
                  <a:gd name="T14" fmla="*/ 0 w 48"/>
                  <a:gd name="T15" fmla="*/ 16 h 32"/>
                  <a:gd name="T16" fmla="*/ 0 w 48"/>
                  <a:gd name="T17" fmla="*/ 16 h 32"/>
                  <a:gd name="T18" fmla="*/ 0 w 48"/>
                  <a:gd name="T19" fmla="*/ 16 h 32"/>
                  <a:gd name="T20" fmla="*/ 0 w 48"/>
                  <a:gd name="T21" fmla="*/ 16 h 32"/>
                  <a:gd name="T22" fmla="*/ 32 w 48"/>
                  <a:gd name="T23" fmla="*/ 32 h 32"/>
                  <a:gd name="T24" fmla="*/ 48 w 48"/>
                  <a:gd name="T25"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 h="32">
                    <a:moveTo>
                      <a:pt x="48" y="16"/>
                    </a:moveTo>
                    <a:cubicBezTo>
                      <a:pt x="48" y="16"/>
                      <a:pt x="48" y="16"/>
                      <a:pt x="48" y="16"/>
                    </a:cubicBezTo>
                    <a:cubicBezTo>
                      <a:pt x="48" y="16"/>
                      <a:pt x="48" y="16"/>
                      <a:pt x="48" y="16"/>
                    </a:cubicBezTo>
                    <a:cubicBezTo>
                      <a:pt x="48" y="16"/>
                      <a:pt x="48" y="16"/>
                      <a:pt x="48" y="16"/>
                    </a:cubicBezTo>
                    <a:cubicBezTo>
                      <a:pt x="48" y="16"/>
                      <a:pt x="48" y="16"/>
                      <a:pt x="48" y="16"/>
                    </a:cubicBezTo>
                    <a:cubicBezTo>
                      <a:pt x="48" y="9"/>
                      <a:pt x="44" y="0"/>
                      <a:pt x="32" y="0"/>
                    </a:cubicBezTo>
                    <a:cubicBezTo>
                      <a:pt x="15" y="0"/>
                      <a:pt x="1" y="14"/>
                      <a:pt x="0" y="16"/>
                    </a:cubicBezTo>
                    <a:cubicBezTo>
                      <a:pt x="0" y="16"/>
                      <a:pt x="0" y="16"/>
                      <a:pt x="0" y="16"/>
                    </a:cubicBezTo>
                    <a:cubicBezTo>
                      <a:pt x="0" y="16"/>
                      <a:pt x="0" y="16"/>
                      <a:pt x="0" y="16"/>
                    </a:cubicBezTo>
                    <a:cubicBezTo>
                      <a:pt x="0" y="16"/>
                      <a:pt x="0" y="16"/>
                      <a:pt x="0" y="16"/>
                    </a:cubicBezTo>
                    <a:cubicBezTo>
                      <a:pt x="0" y="16"/>
                      <a:pt x="0" y="16"/>
                      <a:pt x="0" y="16"/>
                    </a:cubicBezTo>
                    <a:cubicBezTo>
                      <a:pt x="1" y="17"/>
                      <a:pt x="15" y="32"/>
                      <a:pt x="32" y="32"/>
                    </a:cubicBezTo>
                    <a:cubicBezTo>
                      <a:pt x="44" y="32"/>
                      <a:pt x="48" y="23"/>
                      <a:pt x="48"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22" name="任意多边形: 形状 78">
                <a:extLst>
                  <a:ext uri="{FF2B5EF4-FFF2-40B4-BE49-F238E27FC236}">
                    <a16:creationId xmlns:a16="http://schemas.microsoft.com/office/drawing/2014/main" id="{2DE9052C-8723-36D9-2A89-7FEBB15CD579}"/>
                  </a:ext>
                </a:extLst>
              </p:cNvPr>
              <p:cNvSpPr>
                <a:spLocks/>
              </p:cNvSpPr>
              <p:nvPr/>
            </p:nvSpPr>
            <p:spPr bwMode="auto">
              <a:xfrm>
                <a:off x="803273" y="161925"/>
                <a:ext cx="161925" cy="163513"/>
              </a:xfrm>
              <a:custGeom>
                <a:avLst/>
                <a:gdLst>
                  <a:gd name="T0" fmla="*/ 8 w 43"/>
                  <a:gd name="T1" fmla="*/ 35 h 43"/>
                  <a:gd name="T2" fmla="*/ 8 w 43"/>
                  <a:gd name="T3" fmla="*/ 35 h 43"/>
                  <a:gd name="T4" fmla="*/ 8 w 43"/>
                  <a:gd name="T5" fmla="*/ 35 h 43"/>
                  <a:gd name="T6" fmla="*/ 8 w 43"/>
                  <a:gd name="T7" fmla="*/ 35 h 43"/>
                  <a:gd name="T8" fmla="*/ 30 w 43"/>
                  <a:gd name="T9" fmla="*/ 35 h 43"/>
                  <a:gd name="T10" fmla="*/ 42 w 43"/>
                  <a:gd name="T11" fmla="*/ 1 h 43"/>
                  <a:gd name="T12" fmla="*/ 42 w 43"/>
                  <a:gd name="T13" fmla="*/ 1 h 43"/>
                  <a:gd name="T14" fmla="*/ 42 w 43"/>
                  <a:gd name="T15" fmla="*/ 1 h 43"/>
                  <a:gd name="T16" fmla="*/ 42 w 43"/>
                  <a:gd name="T17" fmla="*/ 1 h 43"/>
                  <a:gd name="T18" fmla="*/ 42 w 43"/>
                  <a:gd name="T19" fmla="*/ 1 h 43"/>
                  <a:gd name="T20" fmla="*/ 8 w 43"/>
                  <a:gd name="T21" fmla="*/ 12 h 43"/>
                  <a:gd name="T22" fmla="*/ 8 w 43"/>
                  <a:gd name="T23" fmla="*/ 35 h 43"/>
                  <a:gd name="T24" fmla="*/ 8 w 43"/>
                  <a:gd name="T25" fmla="*/ 35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43">
                    <a:moveTo>
                      <a:pt x="8" y="35"/>
                    </a:moveTo>
                    <a:cubicBezTo>
                      <a:pt x="8" y="35"/>
                      <a:pt x="8" y="35"/>
                      <a:pt x="8" y="35"/>
                    </a:cubicBezTo>
                    <a:cubicBezTo>
                      <a:pt x="8" y="35"/>
                      <a:pt x="8" y="35"/>
                      <a:pt x="8" y="35"/>
                    </a:cubicBezTo>
                    <a:cubicBezTo>
                      <a:pt x="8" y="35"/>
                      <a:pt x="8" y="35"/>
                      <a:pt x="8" y="35"/>
                    </a:cubicBezTo>
                    <a:cubicBezTo>
                      <a:pt x="13" y="40"/>
                      <a:pt x="22" y="43"/>
                      <a:pt x="30" y="35"/>
                    </a:cubicBezTo>
                    <a:cubicBezTo>
                      <a:pt x="42" y="23"/>
                      <a:pt x="43" y="3"/>
                      <a:pt x="42" y="1"/>
                    </a:cubicBezTo>
                    <a:cubicBezTo>
                      <a:pt x="42" y="1"/>
                      <a:pt x="42" y="1"/>
                      <a:pt x="42" y="1"/>
                    </a:cubicBezTo>
                    <a:cubicBezTo>
                      <a:pt x="42" y="1"/>
                      <a:pt x="42" y="1"/>
                      <a:pt x="42" y="1"/>
                    </a:cubicBezTo>
                    <a:cubicBezTo>
                      <a:pt x="42" y="1"/>
                      <a:pt x="42" y="1"/>
                      <a:pt x="42" y="1"/>
                    </a:cubicBezTo>
                    <a:cubicBezTo>
                      <a:pt x="42" y="1"/>
                      <a:pt x="42" y="1"/>
                      <a:pt x="42" y="1"/>
                    </a:cubicBezTo>
                    <a:cubicBezTo>
                      <a:pt x="40" y="0"/>
                      <a:pt x="20" y="0"/>
                      <a:pt x="8" y="12"/>
                    </a:cubicBezTo>
                    <a:cubicBezTo>
                      <a:pt x="0" y="21"/>
                      <a:pt x="3" y="30"/>
                      <a:pt x="8" y="35"/>
                    </a:cubicBezTo>
                    <a:cubicBezTo>
                      <a:pt x="8" y="35"/>
                      <a:pt x="8" y="35"/>
                      <a:pt x="8"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23" name="任意多边形: 形状 79">
                <a:extLst>
                  <a:ext uri="{FF2B5EF4-FFF2-40B4-BE49-F238E27FC236}">
                    <a16:creationId xmlns:a16="http://schemas.microsoft.com/office/drawing/2014/main" id="{EA3E5EE0-4ECC-E975-1BE6-3469580CF0D3}"/>
                  </a:ext>
                </a:extLst>
              </p:cNvPr>
              <p:cNvSpPr>
                <a:spLocks/>
              </p:cNvSpPr>
              <p:nvPr/>
            </p:nvSpPr>
            <p:spPr bwMode="auto">
              <a:xfrm>
                <a:off x="168274" y="161925"/>
                <a:ext cx="161925" cy="163513"/>
              </a:xfrm>
              <a:custGeom>
                <a:avLst/>
                <a:gdLst>
                  <a:gd name="T0" fmla="*/ 34 w 43"/>
                  <a:gd name="T1" fmla="*/ 35 h 43"/>
                  <a:gd name="T2" fmla="*/ 34 w 43"/>
                  <a:gd name="T3" fmla="*/ 35 h 43"/>
                  <a:gd name="T4" fmla="*/ 34 w 43"/>
                  <a:gd name="T5" fmla="*/ 35 h 43"/>
                  <a:gd name="T6" fmla="*/ 34 w 43"/>
                  <a:gd name="T7" fmla="*/ 35 h 43"/>
                  <a:gd name="T8" fmla="*/ 34 w 43"/>
                  <a:gd name="T9" fmla="*/ 35 h 43"/>
                  <a:gd name="T10" fmla="*/ 34 w 43"/>
                  <a:gd name="T11" fmla="*/ 12 h 43"/>
                  <a:gd name="T12" fmla="*/ 0 w 43"/>
                  <a:gd name="T13" fmla="*/ 1 h 43"/>
                  <a:gd name="T14" fmla="*/ 0 w 43"/>
                  <a:gd name="T15" fmla="*/ 1 h 43"/>
                  <a:gd name="T16" fmla="*/ 0 w 43"/>
                  <a:gd name="T17" fmla="*/ 1 h 43"/>
                  <a:gd name="T18" fmla="*/ 0 w 43"/>
                  <a:gd name="T19" fmla="*/ 1 h 43"/>
                  <a:gd name="T20" fmla="*/ 0 w 43"/>
                  <a:gd name="T21" fmla="*/ 1 h 43"/>
                  <a:gd name="T22" fmla="*/ 12 w 43"/>
                  <a:gd name="T23" fmla="*/ 35 h 43"/>
                  <a:gd name="T24" fmla="*/ 34 w 43"/>
                  <a:gd name="T25" fmla="*/ 35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43">
                    <a:moveTo>
                      <a:pt x="34" y="35"/>
                    </a:moveTo>
                    <a:cubicBezTo>
                      <a:pt x="34" y="35"/>
                      <a:pt x="34" y="35"/>
                      <a:pt x="34" y="35"/>
                    </a:cubicBezTo>
                    <a:cubicBezTo>
                      <a:pt x="34" y="35"/>
                      <a:pt x="34" y="35"/>
                      <a:pt x="34" y="35"/>
                    </a:cubicBezTo>
                    <a:cubicBezTo>
                      <a:pt x="34" y="35"/>
                      <a:pt x="34" y="35"/>
                      <a:pt x="34" y="35"/>
                    </a:cubicBezTo>
                    <a:cubicBezTo>
                      <a:pt x="34" y="35"/>
                      <a:pt x="34" y="35"/>
                      <a:pt x="34" y="35"/>
                    </a:cubicBezTo>
                    <a:cubicBezTo>
                      <a:pt x="39" y="30"/>
                      <a:pt x="43" y="21"/>
                      <a:pt x="34" y="12"/>
                    </a:cubicBezTo>
                    <a:cubicBezTo>
                      <a:pt x="22" y="0"/>
                      <a:pt x="2" y="0"/>
                      <a:pt x="0" y="1"/>
                    </a:cubicBezTo>
                    <a:cubicBezTo>
                      <a:pt x="0" y="1"/>
                      <a:pt x="0" y="1"/>
                      <a:pt x="0" y="1"/>
                    </a:cubicBezTo>
                    <a:cubicBezTo>
                      <a:pt x="0" y="1"/>
                      <a:pt x="0" y="1"/>
                      <a:pt x="0" y="1"/>
                    </a:cubicBezTo>
                    <a:cubicBezTo>
                      <a:pt x="0" y="1"/>
                      <a:pt x="0" y="1"/>
                      <a:pt x="0" y="1"/>
                    </a:cubicBezTo>
                    <a:cubicBezTo>
                      <a:pt x="0" y="1"/>
                      <a:pt x="0" y="1"/>
                      <a:pt x="0" y="1"/>
                    </a:cubicBezTo>
                    <a:cubicBezTo>
                      <a:pt x="0" y="3"/>
                      <a:pt x="0" y="23"/>
                      <a:pt x="12" y="35"/>
                    </a:cubicBezTo>
                    <a:cubicBezTo>
                      <a:pt x="20" y="43"/>
                      <a:pt x="29" y="40"/>
                      <a:pt x="34"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grpSp>
        <p:sp>
          <p:nvSpPr>
            <p:cNvPr id="17" name="矩形 16">
              <a:extLst>
                <a:ext uri="{FF2B5EF4-FFF2-40B4-BE49-F238E27FC236}">
                  <a16:creationId xmlns:a16="http://schemas.microsoft.com/office/drawing/2014/main" id="{15492C07-CA43-E21C-36CD-BA0893DA57B1}"/>
                </a:ext>
              </a:extLst>
            </p:cNvPr>
            <p:cNvSpPr/>
            <p:nvPr/>
          </p:nvSpPr>
          <p:spPr>
            <a:xfrm>
              <a:off x="1674256" y="3778038"/>
              <a:ext cx="1315824" cy="1315824"/>
            </a:xfrm>
            <a:prstGeom prst="rect">
              <a:avLst/>
            </a:prstGeom>
            <a:solidFill>
              <a:srgbClr val="DEA321"/>
            </a:solidFill>
            <a:ln>
              <a:noFill/>
            </a:ln>
            <a:effectLst>
              <a:outerShdw blurRad="63500" dist="12700" dir="2700000" algn="tl" rotWithShape="0">
                <a:schemeClr val="accent3">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18" name="任意多边形: 形状 74">
              <a:extLst>
                <a:ext uri="{FF2B5EF4-FFF2-40B4-BE49-F238E27FC236}">
                  <a16:creationId xmlns:a16="http://schemas.microsoft.com/office/drawing/2014/main" id="{2CD7FC4F-91D6-4F8D-3D42-F442B6B2962D}"/>
                </a:ext>
              </a:extLst>
            </p:cNvPr>
            <p:cNvSpPr>
              <a:spLocks/>
            </p:cNvSpPr>
            <p:nvPr/>
          </p:nvSpPr>
          <p:spPr bwMode="auto">
            <a:xfrm>
              <a:off x="1974886" y="4109080"/>
              <a:ext cx="773245" cy="711526"/>
            </a:xfrm>
            <a:custGeom>
              <a:avLst/>
              <a:gdLst>
                <a:gd name="connsiteX0" fmla="*/ 109769 w 338138"/>
                <a:gd name="connsiteY0" fmla="*/ 93663 h 311150"/>
                <a:gd name="connsiteX1" fmla="*/ 66326 w 338138"/>
                <a:gd name="connsiteY1" fmla="*/ 122847 h 311150"/>
                <a:gd name="connsiteX2" fmla="*/ 53161 w 338138"/>
                <a:gd name="connsiteY2" fmla="*/ 120194 h 311150"/>
                <a:gd name="connsiteX3" fmla="*/ 51845 w 338138"/>
                <a:gd name="connsiteY3" fmla="*/ 121521 h 311150"/>
                <a:gd name="connsiteX4" fmla="*/ 50528 w 338138"/>
                <a:gd name="connsiteY4" fmla="*/ 132133 h 311150"/>
                <a:gd name="connsiteX5" fmla="*/ 58427 w 338138"/>
                <a:gd name="connsiteY5" fmla="*/ 141419 h 311150"/>
                <a:gd name="connsiteX6" fmla="*/ 62377 w 338138"/>
                <a:gd name="connsiteY6" fmla="*/ 145399 h 311150"/>
                <a:gd name="connsiteX7" fmla="*/ 103187 w 338138"/>
                <a:gd name="connsiteY7" fmla="*/ 190501 h 311150"/>
                <a:gd name="connsiteX8" fmla="*/ 143997 w 338138"/>
                <a:gd name="connsiteY8" fmla="*/ 145399 h 311150"/>
                <a:gd name="connsiteX9" fmla="*/ 147947 w 338138"/>
                <a:gd name="connsiteY9" fmla="*/ 141419 h 311150"/>
                <a:gd name="connsiteX10" fmla="*/ 155845 w 338138"/>
                <a:gd name="connsiteY10" fmla="*/ 132133 h 311150"/>
                <a:gd name="connsiteX11" fmla="*/ 154529 w 338138"/>
                <a:gd name="connsiteY11" fmla="*/ 121521 h 311150"/>
                <a:gd name="connsiteX12" fmla="*/ 153212 w 338138"/>
                <a:gd name="connsiteY12" fmla="*/ 120194 h 311150"/>
                <a:gd name="connsiteX13" fmla="*/ 151896 w 338138"/>
                <a:gd name="connsiteY13" fmla="*/ 120194 h 311150"/>
                <a:gd name="connsiteX14" fmla="*/ 147947 w 338138"/>
                <a:gd name="connsiteY14" fmla="*/ 125500 h 311150"/>
                <a:gd name="connsiteX15" fmla="*/ 143997 w 338138"/>
                <a:gd name="connsiteY15" fmla="*/ 128153 h 311150"/>
                <a:gd name="connsiteX16" fmla="*/ 140048 w 338138"/>
                <a:gd name="connsiteY16" fmla="*/ 129480 h 311150"/>
                <a:gd name="connsiteX17" fmla="*/ 136098 w 338138"/>
                <a:gd name="connsiteY17" fmla="*/ 126827 h 311150"/>
                <a:gd name="connsiteX18" fmla="*/ 134782 w 338138"/>
                <a:gd name="connsiteY18" fmla="*/ 122847 h 311150"/>
                <a:gd name="connsiteX19" fmla="*/ 122934 w 338138"/>
                <a:gd name="connsiteY19" fmla="*/ 102949 h 311150"/>
                <a:gd name="connsiteX20" fmla="*/ 109769 w 338138"/>
                <a:gd name="connsiteY20" fmla="*/ 93663 h 311150"/>
                <a:gd name="connsiteX21" fmla="*/ 269081 w 338138"/>
                <a:gd name="connsiteY21" fmla="*/ 79375 h 311150"/>
                <a:gd name="connsiteX22" fmla="*/ 279400 w 338138"/>
                <a:gd name="connsiteY22" fmla="*/ 90488 h 311150"/>
                <a:gd name="connsiteX23" fmla="*/ 269081 w 338138"/>
                <a:gd name="connsiteY23" fmla="*/ 101601 h 311150"/>
                <a:gd name="connsiteX24" fmla="*/ 258762 w 338138"/>
                <a:gd name="connsiteY24" fmla="*/ 90488 h 311150"/>
                <a:gd name="connsiteX25" fmla="*/ 269081 w 338138"/>
                <a:gd name="connsiteY25" fmla="*/ 79375 h 311150"/>
                <a:gd name="connsiteX26" fmla="*/ 234950 w 338138"/>
                <a:gd name="connsiteY26" fmla="*/ 79375 h 311150"/>
                <a:gd name="connsiteX27" fmla="*/ 246063 w 338138"/>
                <a:gd name="connsiteY27" fmla="*/ 90488 h 311150"/>
                <a:gd name="connsiteX28" fmla="*/ 234950 w 338138"/>
                <a:gd name="connsiteY28" fmla="*/ 101601 h 311150"/>
                <a:gd name="connsiteX29" fmla="*/ 223837 w 338138"/>
                <a:gd name="connsiteY29" fmla="*/ 90488 h 311150"/>
                <a:gd name="connsiteX30" fmla="*/ 234950 w 338138"/>
                <a:gd name="connsiteY30" fmla="*/ 79375 h 311150"/>
                <a:gd name="connsiteX31" fmla="*/ 199231 w 338138"/>
                <a:gd name="connsiteY31" fmla="*/ 79375 h 311150"/>
                <a:gd name="connsiteX32" fmla="*/ 209550 w 338138"/>
                <a:gd name="connsiteY32" fmla="*/ 90488 h 311150"/>
                <a:gd name="connsiteX33" fmla="*/ 199231 w 338138"/>
                <a:gd name="connsiteY33" fmla="*/ 101601 h 311150"/>
                <a:gd name="connsiteX34" fmla="*/ 188912 w 338138"/>
                <a:gd name="connsiteY34" fmla="*/ 90488 h 311150"/>
                <a:gd name="connsiteX35" fmla="*/ 199231 w 338138"/>
                <a:gd name="connsiteY35" fmla="*/ 79375 h 311150"/>
                <a:gd name="connsiteX36" fmla="*/ 235223 w 338138"/>
                <a:gd name="connsiteY36" fmla="*/ 19050 h 311150"/>
                <a:gd name="connsiteX37" fmla="*/ 152400 w 338138"/>
                <a:gd name="connsiteY37" fmla="*/ 72796 h 311150"/>
                <a:gd name="connsiteX38" fmla="*/ 178693 w 338138"/>
                <a:gd name="connsiteY38" fmla="*/ 139652 h 311150"/>
                <a:gd name="connsiteX39" fmla="*/ 178693 w 338138"/>
                <a:gd name="connsiteY39" fmla="*/ 147518 h 311150"/>
                <a:gd name="connsiteX40" fmla="*/ 229964 w 338138"/>
                <a:gd name="connsiteY40" fmla="*/ 164559 h 311150"/>
                <a:gd name="connsiteX41" fmla="*/ 237852 w 338138"/>
                <a:gd name="connsiteY41" fmla="*/ 173736 h 311150"/>
                <a:gd name="connsiteX42" fmla="*/ 237852 w 338138"/>
                <a:gd name="connsiteY42" fmla="*/ 192088 h 311150"/>
                <a:gd name="connsiteX43" fmla="*/ 269404 w 338138"/>
                <a:gd name="connsiteY43" fmla="*/ 159316 h 311150"/>
                <a:gd name="connsiteX44" fmla="*/ 272033 w 338138"/>
                <a:gd name="connsiteY44" fmla="*/ 158005 h 311150"/>
                <a:gd name="connsiteX45" fmla="*/ 320675 w 338138"/>
                <a:gd name="connsiteY45" fmla="*/ 91149 h 311150"/>
                <a:gd name="connsiteX46" fmla="*/ 235223 w 338138"/>
                <a:gd name="connsiteY46" fmla="*/ 19050 h 311150"/>
                <a:gd name="connsiteX47" fmla="*/ 235111 w 338138"/>
                <a:gd name="connsiteY47" fmla="*/ 0 h 311150"/>
                <a:gd name="connsiteX48" fmla="*/ 338138 w 338138"/>
                <a:gd name="connsiteY48" fmla="*/ 90972 h 311150"/>
                <a:gd name="connsiteX49" fmla="*/ 320967 w 338138"/>
                <a:gd name="connsiteY49" fmla="*/ 141072 h 311150"/>
                <a:gd name="connsiteX50" fmla="*/ 280021 w 338138"/>
                <a:gd name="connsiteY50" fmla="*/ 172715 h 311150"/>
                <a:gd name="connsiteX51" fmla="*/ 235111 w 338138"/>
                <a:gd name="connsiteY51" fmla="*/ 220178 h 311150"/>
                <a:gd name="connsiteX52" fmla="*/ 228507 w 338138"/>
                <a:gd name="connsiteY52" fmla="*/ 222815 h 311150"/>
                <a:gd name="connsiteX53" fmla="*/ 225865 w 338138"/>
                <a:gd name="connsiteY53" fmla="*/ 222815 h 311150"/>
                <a:gd name="connsiteX54" fmla="*/ 220582 w 338138"/>
                <a:gd name="connsiteY54" fmla="*/ 214905 h 311150"/>
                <a:gd name="connsiteX55" fmla="*/ 220582 w 338138"/>
                <a:gd name="connsiteY55" fmla="*/ 181944 h 311150"/>
                <a:gd name="connsiteX56" fmla="*/ 178315 w 338138"/>
                <a:gd name="connsiteY56" fmla="*/ 167441 h 311150"/>
                <a:gd name="connsiteX57" fmla="*/ 178315 w 338138"/>
                <a:gd name="connsiteY57" fmla="*/ 168760 h 311150"/>
                <a:gd name="connsiteX58" fmla="*/ 184919 w 338138"/>
                <a:gd name="connsiteY58" fmla="*/ 191173 h 311150"/>
                <a:gd name="connsiteX59" fmla="*/ 186240 w 338138"/>
                <a:gd name="connsiteY59" fmla="*/ 195128 h 311150"/>
                <a:gd name="connsiteX60" fmla="*/ 184919 w 338138"/>
                <a:gd name="connsiteY60" fmla="*/ 200402 h 311150"/>
                <a:gd name="connsiteX61" fmla="*/ 163785 w 338138"/>
                <a:gd name="connsiteY61" fmla="*/ 204357 h 311150"/>
                <a:gd name="connsiteX62" fmla="*/ 157181 w 338138"/>
                <a:gd name="connsiteY62" fmla="*/ 204357 h 311150"/>
                <a:gd name="connsiteX63" fmla="*/ 206053 w 338138"/>
                <a:gd name="connsiteY63" fmla="*/ 265005 h 311150"/>
                <a:gd name="connsiteX64" fmla="*/ 206053 w 338138"/>
                <a:gd name="connsiteY64" fmla="*/ 305877 h 311150"/>
                <a:gd name="connsiteX65" fmla="*/ 200769 w 338138"/>
                <a:gd name="connsiteY65" fmla="*/ 311150 h 311150"/>
                <a:gd name="connsiteX66" fmla="*/ 5283 w 338138"/>
                <a:gd name="connsiteY66" fmla="*/ 311150 h 311150"/>
                <a:gd name="connsiteX67" fmla="*/ 0 w 338138"/>
                <a:gd name="connsiteY67" fmla="*/ 305877 h 311150"/>
                <a:gd name="connsiteX68" fmla="*/ 0 w 338138"/>
                <a:gd name="connsiteY68" fmla="*/ 265005 h 311150"/>
                <a:gd name="connsiteX69" fmla="*/ 48871 w 338138"/>
                <a:gd name="connsiteY69" fmla="*/ 204357 h 311150"/>
                <a:gd name="connsiteX70" fmla="*/ 42267 w 338138"/>
                <a:gd name="connsiteY70" fmla="*/ 204357 h 311150"/>
                <a:gd name="connsiteX71" fmla="*/ 21133 w 338138"/>
                <a:gd name="connsiteY71" fmla="*/ 200402 h 311150"/>
                <a:gd name="connsiteX72" fmla="*/ 19813 w 338138"/>
                <a:gd name="connsiteY72" fmla="*/ 195128 h 311150"/>
                <a:gd name="connsiteX73" fmla="*/ 21133 w 338138"/>
                <a:gd name="connsiteY73" fmla="*/ 191173 h 311150"/>
                <a:gd name="connsiteX74" fmla="*/ 27738 w 338138"/>
                <a:gd name="connsiteY74" fmla="*/ 168760 h 311150"/>
                <a:gd name="connsiteX75" fmla="*/ 27738 w 338138"/>
                <a:gd name="connsiteY75" fmla="*/ 139754 h 311150"/>
                <a:gd name="connsiteX76" fmla="*/ 101705 w 338138"/>
                <a:gd name="connsiteY76" fmla="*/ 48782 h 311150"/>
                <a:gd name="connsiteX77" fmla="*/ 104347 w 338138"/>
                <a:gd name="connsiteY77" fmla="*/ 48782 h 311150"/>
                <a:gd name="connsiteX78" fmla="*/ 137368 w 338138"/>
                <a:gd name="connsiteY78" fmla="*/ 59329 h 311150"/>
                <a:gd name="connsiteX79" fmla="*/ 235111 w 338138"/>
                <a:gd name="connsiteY79" fmla="*/ 0 h 31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338138" h="311150">
                  <a:moveTo>
                    <a:pt x="109769" y="93663"/>
                  </a:moveTo>
                  <a:cubicBezTo>
                    <a:pt x="107136" y="97643"/>
                    <a:pt x="91339" y="122847"/>
                    <a:pt x="66326" y="122847"/>
                  </a:cubicBezTo>
                  <a:cubicBezTo>
                    <a:pt x="61060" y="122847"/>
                    <a:pt x="57111" y="121521"/>
                    <a:pt x="53161" y="120194"/>
                  </a:cubicBezTo>
                  <a:cubicBezTo>
                    <a:pt x="51845" y="120194"/>
                    <a:pt x="51845" y="121521"/>
                    <a:pt x="51845" y="121521"/>
                  </a:cubicBezTo>
                  <a:cubicBezTo>
                    <a:pt x="49212" y="124174"/>
                    <a:pt x="49212" y="128153"/>
                    <a:pt x="50528" y="132133"/>
                  </a:cubicBezTo>
                  <a:cubicBezTo>
                    <a:pt x="51845" y="137439"/>
                    <a:pt x="55794" y="140092"/>
                    <a:pt x="58427" y="141419"/>
                  </a:cubicBezTo>
                  <a:cubicBezTo>
                    <a:pt x="59744" y="141419"/>
                    <a:pt x="62377" y="142746"/>
                    <a:pt x="62377" y="145399"/>
                  </a:cubicBezTo>
                  <a:cubicBezTo>
                    <a:pt x="68959" y="167950"/>
                    <a:pt x="84756" y="190501"/>
                    <a:pt x="103187" y="190501"/>
                  </a:cubicBezTo>
                  <a:cubicBezTo>
                    <a:pt x="121617" y="190501"/>
                    <a:pt x="137415" y="167950"/>
                    <a:pt x="143997" y="145399"/>
                  </a:cubicBezTo>
                  <a:cubicBezTo>
                    <a:pt x="143997" y="142746"/>
                    <a:pt x="146630" y="141419"/>
                    <a:pt x="147947" y="141419"/>
                  </a:cubicBezTo>
                  <a:cubicBezTo>
                    <a:pt x="150580" y="141419"/>
                    <a:pt x="154529" y="137439"/>
                    <a:pt x="155845" y="132133"/>
                  </a:cubicBezTo>
                  <a:cubicBezTo>
                    <a:pt x="157162" y="128153"/>
                    <a:pt x="157162" y="124174"/>
                    <a:pt x="154529" y="121521"/>
                  </a:cubicBezTo>
                  <a:cubicBezTo>
                    <a:pt x="154529" y="120194"/>
                    <a:pt x="153212" y="120194"/>
                    <a:pt x="153212" y="120194"/>
                  </a:cubicBezTo>
                  <a:cubicBezTo>
                    <a:pt x="153212" y="120194"/>
                    <a:pt x="153212" y="120194"/>
                    <a:pt x="151896" y="120194"/>
                  </a:cubicBezTo>
                  <a:cubicBezTo>
                    <a:pt x="150580" y="121521"/>
                    <a:pt x="149263" y="124174"/>
                    <a:pt x="147947" y="125500"/>
                  </a:cubicBezTo>
                  <a:cubicBezTo>
                    <a:pt x="146630" y="126827"/>
                    <a:pt x="145314" y="128153"/>
                    <a:pt x="143997" y="128153"/>
                  </a:cubicBezTo>
                  <a:cubicBezTo>
                    <a:pt x="142681" y="129480"/>
                    <a:pt x="141364" y="129480"/>
                    <a:pt x="140048" y="129480"/>
                  </a:cubicBezTo>
                  <a:cubicBezTo>
                    <a:pt x="138731" y="129480"/>
                    <a:pt x="137415" y="128153"/>
                    <a:pt x="136098" y="126827"/>
                  </a:cubicBezTo>
                  <a:cubicBezTo>
                    <a:pt x="136098" y="125500"/>
                    <a:pt x="136098" y="124174"/>
                    <a:pt x="134782" y="122847"/>
                  </a:cubicBezTo>
                  <a:cubicBezTo>
                    <a:pt x="133466" y="117541"/>
                    <a:pt x="130833" y="109582"/>
                    <a:pt x="122934" y="102949"/>
                  </a:cubicBezTo>
                  <a:cubicBezTo>
                    <a:pt x="120301" y="98969"/>
                    <a:pt x="115035" y="96316"/>
                    <a:pt x="109769" y="93663"/>
                  </a:cubicBezTo>
                  <a:close/>
                  <a:moveTo>
                    <a:pt x="269081" y="79375"/>
                  </a:moveTo>
                  <a:cubicBezTo>
                    <a:pt x="274780" y="79375"/>
                    <a:pt x="279400" y="84350"/>
                    <a:pt x="279400" y="90488"/>
                  </a:cubicBezTo>
                  <a:cubicBezTo>
                    <a:pt x="279400" y="96626"/>
                    <a:pt x="274780" y="101601"/>
                    <a:pt x="269081" y="101601"/>
                  </a:cubicBezTo>
                  <a:cubicBezTo>
                    <a:pt x="263382" y="101601"/>
                    <a:pt x="258762" y="96626"/>
                    <a:pt x="258762" y="90488"/>
                  </a:cubicBezTo>
                  <a:cubicBezTo>
                    <a:pt x="258762" y="84350"/>
                    <a:pt x="263382" y="79375"/>
                    <a:pt x="269081" y="79375"/>
                  </a:cubicBezTo>
                  <a:close/>
                  <a:moveTo>
                    <a:pt x="234950" y="79375"/>
                  </a:moveTo>
                  <a:cubicBezTo>
                    <a:pt x="241088" y="79375"/>
                    <a:pt x="246063" y="84350"/>
                    <a:pt x="246063" y="90488"/>
                  </a:cubicBezTo>
                  <a:cubicBezTo>
                    <a:pt x="246063" y="96626"/>
                    <a:pt x="241088" y="101601"/>
                    <a:pt x="234950" y="101601"/>
                  </a:cubicBezTo>
                  <a:cubicBezTo>
                    <a:pt x="228812" y="101601"/>
                    <a:pt x="223837" y="96626"/>
                    <a:pt x="223837" y="90488"/>
                  </a:cubicBezTo>
                  <a:cubicBezTo>
                    <a:pt x="223837" y="84350"/>
                    <a:pt x="228812" y="79375"/>
                    <a:pt x="234950" y="79375"/>
                  </a:cubicBezTo>
                  <a:close/>
                  <a:moveTo>
                    <a:pt x="199231" y="79375"/>
                  </a:moveTo>
                  <a:cubicBezTo>
                    <a:pt x="204930" y="79375"/>
                    <a:pt x="209550" y="84350"/>
                    <a:pt x="209550" y="90488"/>
                  </a:cubicBezTo>
                  <a:cubicBezTo>
                    <a:pt x="209550" y="96626"/>
                    <a:pt x="204930" y="101601"/>
                    <a:pt x="199231" y="101601"/>
                  </a:cubicBezTo>
                  <a:cubicBezTo>
                    <a:pt x="193532" y="101601"/>
                    <a:pt x="188912" y="96626"/>
                    <a:pt x="188912" y="90488"/>
                  </a:cubicBezTo>
                  <a:cubicBezTo>
                    <a:pt x="188912" y="84350"/>
                    <a:pt x="193532" y="79375"/>
                    <a:pt x="199231" y="79375"/>
                  </a:cubicBezTo>
                  <a:close/>
                  <a:moveTo>
                    <a:pt x="235223" y="19050"/>
                  </a:moveTo>
                  <a:cubicBezTo>
                    <a:pt x="195783" y="19050"/>
                    <a:pt x="161602" y="41335"/>
                    <a:pt x="152400" y="72796"/>
                  </a:cubicBezTo>
                  <a:cubicBezTo>
                    <a:pt x="165546" y="88528"/>
                    <a:pt x="176064" y="112124"/>
                    <a:pt x="178693" y="139652"/>
                  </a:cubicBezTo>
                  <a:cubicBezTo>
                    <a:pt x="178693" y="142274"/>
                    <a:pt x="178693" y="144896"/>
                    <a:pt x="178693" y="147518"/>
                  </a:cubicBezTo>
                  <a:cubicBezTo>
                    <a:pt x="193154" y="156694"/>
                    <a:pt x="210244" y="163249"/>
                    <a:pt x="229964" y="164559"/>
                  </a:cubicBezTo>
                  <a:cubicBezTo>
                    <a:pt x="233908" y="164559"/>
                    <a:pt x="237852" y="168492"/>
                    <a:pt x="237852" y="173736"/>
                  </a:cubicBezTo>
                  <a:cubicBezTo>
                    <a:pt x="237852" y="173736"/>
                    <a:pt x="237852" y="173736"/>
                    <a:pt x="237852" y="192088"/>
                  </a:cubicBezTo>
                  <a:cubicBezTo>
                    <a:pt x="237852" y="192088"/>
                    <a:pt x="237852" y="192088"/>
                    <a:pt x="269404" y="159316"/>
                  </a:cubicBezTo>
                  <a:cubicBezTo>
                    <a:pt x="269404" y="158005"/>
                    <a:pt x="270718" y="158005"/>
                    <a:pt x="272033" y="158005"/>
                  </a:cubicBezTo>
                  <a:cubicBezTo>
                    <a:pt x="300955" y="144896"/>
                    <a:pt x="320675" y="119989"/>
                    <a:pt x="320675" y="91149"/>
                  </a:cubicBezTo>
                  <a:cubicBezTo>
                    <a:pt x="320675" y="51822"/>
                    <a:pt x="282550" y="19050"/>
                    <a:pt x="235223" y="19050"/>
                  </a:cubicBezTo>
                  <a:close/>
                  <a:moveTo>
                    <a:pt x="235111" y="0"/>
                  </a:moveTo>
                  <a:cubicBezTo>
                    <a:pt x="291908" y="0"/>
                    <a:pt x="338138" y="40871"/>
                    <a:pt x="338138" y="90972"/>
                  </a:cubicBezTo>
                  <a:cubicBezTo>
                    <a:pt x="338138" y="109430"/>
                    <a:pt x="332855" y="126570"/>
                    <a:pt x="320967" y="141072"/>
                  </a:cubicBezTo>
                  <a:cubicBezTo>
                    <a:pt x="311721" y="154257"/>
                    <a:pt x="297192" y="166123"/>
                    <a:pt x="280021" y="172715"/>
                  </a:cubicBezTo>
                  <a:cubicBezTo>
                    <a:pt x="280021" y="172715"/>
                    <a:pt x="280021" y="172715"/>
                    <a:pt x="235111" y="220178"/>
                  </a:cubicBezTo>
                  <a:cubicBezTo>
                    <a:pt x="233791" y="222815"/>
                    <a:pt x="231149" y="222815"/>
                    <a:pt x="228507" y="222815"/>
                  </a:cubicBezTo>
                  <a:cubicBezTo>
                    <a:pt x="228507" y="222815"/>
                    <a:pt x="227186" y="222815"/>
                    <a:pt x="225865" y="222815"/>
                  </a:cubicBezTo>
                  <a:cubicBezTo>
                    <a:pt x="221903" y="221497"/>
                    <a:pt x="220582" y="218860"/>
                    <a:pt x="220582" y="214905"/>
                  </a:cubicBezTo>
                  <a:cubicBezTo>
                    <a:pt x="220582" y="214905"/>
                    <a:pt x="220582" y="214905"/>
                    <a:pt x="220582" y="181944"/>
                  </a:cubicBezTo>
                  <a:cubicBezTo>
                    <a:pt x="204732" y="179307"/>
                    <a:pt x="190202" y="175352"/>
                    <a:pt x="178315" y="167441"/>
                  </a:cubicBezTo>
                  <a:cubicBezTo>
                    <a:pt x="178315" y="168760"/>
                    <a:pt x="178315" y="168760"/>
                    <a:pt x="178315" y="168760"/>
                  </a:cubicBezTo>
                  <a:cubicBezTo>
                    <a:pt x="176994" y="181944"/>
                    <a:pt x="176994" y="185899"/>
                    <a:pt x="184919" y="191173"/>
                  </a:cubicBezTo>
                  <a:cubicBezTo>
                    <a:pt x="186240" y="192491"/>
                    <a:pt x="186240" y="193810"/>
                    <a:pt x="186240" y="195128"/>
                  </a:cubicBezTo>
                  <a:cubicBezTo>
                    <a:pt x="186240" y="197765"/>
                    <a:pt x="186240" y="199084"/>
                    <a:pt x="184919" y="200402"/>
                  </a:cubicBezTo>
                  <a:cubicBezTo>
                    <a:pt x="180957" y="203039"/>
                    <a:pt x="173031" y="204357"/>
                    <a:pt x="163785" y="204357"/>
                  </a:cubicBezTo>
                  <a:cubicBezTo>
                    <a:pt x="162465" y="204357"/>
                    <a:pt x="159823" y="204357"/>
                    <a:pt x="157181" y="204357"/>
                  </a:cubicBezTo>
                  <a:cubicBezTo>
                    <a:pt x="173031" y="213586"/>
                    <a:pt x="206053" y="233363"/>
                    <a:pt x="206053" y="265005"/>
                  </a:cubicBezTo>
                  <a:cubicBezTo>
                    <a:pt x="206053" y="265005"/>
                    <a:pt x="206053" y="265005"/>
                    <a:pt x="206053" y="305877"/>
                  </a:cubicBezTo>
                  <a:cubicBezTo>
                    <a:pt x="206053" y="308513"/>
                    <a:pt x="203411" y="311150"/>
                    <a:pt x="200769" y="311150"/>
                  </a:cubicBezTo>
                  <a:cubicBezTo>
                    <a:pt x="200769" y="311150"/>
                    <a:pt x="200769" y="311150"/>
                    <a:pt x="5283" y="311150"/>
                  </a:cubicBezTo>
                  <a:cubicBezTo>
                    <a:pt x="2642" y="311150"/>
                    <a:pt x="0" y="308513"/>
                    <a:pt x="0" y="305877"/>
                  </a:cubicBezTo>
                  <a:cubicBezTo>
                    <a:pt x="0" y="305877"/>
                    <a:pt x="0" y="305877"/>
                    <a:pt x="0" y="265005"/>
                  </a:cubicBezTo>
                  <a:cubicBezTo>
                    <a:pt x="0" y="233363"/>
                    <a:pt x="33021" y="213586"/>
                    <a:pt x="48871" y="204357"/>
                  </a:cubicBezTo>
                  <a:cubicBezTo>
                    <a:pt x="46230" y="204357"/>
                    <a:pt x="44909" y="204357"/>
                    <a:pt x="42267" y="204357"/>
                  </a:cubicBezTo>
                  <a:cubicBezTo>
                    <a:pt x="33021" y="204357"/>
                    <a:pt x="25096" y="203039"/>
                    <a:pt x="21133" y="200402"/>
                  </a:cubicBezTo>
                  <a:cubicBezTo>
                    <a:pt x="19813" y="199084"/>
                    <a:pt x="19813" y="197765"/>
                    <a:pt x="19813" y="195128"/>
                  </a:cubicBezTo>
                  <a:cubicBezTo>
                    <a:pt x="19813" y="193810"/>
                    <a:pt x="19813" y="192491"/>
                    <a:pt x="21133" y="191173"/>
                  </a:cubicBezTo>
                  <a:cubicBezTo>
                    <a:pt x="29059" y="185899"/>
                    <a:pt x="29059" y="181944"/>
                    <a:pt x="27738" y="168760"/>
                  </a:cubicBezTo>
                  <a:cubicBezTo>
                    <a:pt x="27738" y="162167"/>
                    <a:pt x="26417" y="152938"/>
                    <a:pt x="27738" y="139754"/>
                  </a:cubicBezTo>
                  <a:cubicBezTo>
                    <a:pt x="33021" y="87017"/>
                    <a:pt x="63401" y="50100"/>
                    <a:pt x="101705" y="48782"/>
                  </a:cubicBezTo>
                  <a:cubicBezTo>
                    <a:pt x="101705" y="48782"/>
                    <a:pt x="101705" y="48782"/>
                    <a:pt x="104347" y="48782"/>
                  </a:cubicBezTo>
                  <a:cubicBezTo>
                    <a:pt x="116235" y="50100"/>
                    <a:pt x="128122" y="52737"/>
                    <a:pt x="137368" y="59329"/>
                  </a:cubicBezTo>
                  <a:cubicBezTo>
                    <a:pt x="151898" y="25050"/>
                    <a:pt x="190202" y="0"/>
                    <a:pt x="235111" y="0"/>
                  </a:cubicBezTo>
                  <a:close/>
                </a:path>
              </a:pathLst>
            </a:custGeom>
            <a:solidFill>
              <a:schemeClr val="bg1"/>
            </a:solidFill>
            <a:ln>
              <a:noFill/>
            </a:ln>
          </p:spPr>
          <p:txBody>
            <a:bodyPr anchor="ctr"/>
            <a:lstStyle/>
            <a:p>
              <a:pPr algn="ctr"/>
              <a:endParaRPr>
                <a:cs typeface="+mn-ea"/>
                <a:sym typeface="+mn-lt"/>
              </a:endParaRPr>
            </a:p>
          </p:txBody>
        </p:sp>
      </p:grpSp>
      <p:cxnSp>
        <p:nvCxnSpPr>
          <p:cNvPr id="3" name="直接连接符 2">
            <a:extLst>
              <a:ext uri="{FF2B5EF4-FFF2-40B4-BE49-F238E27FC236}">
                <a16:creationId xmlns:a16="http://schemas.microsoft.com/office/drawing/2014/main" id="{2B02DFA5-469A-317D-1FBE-0315D5FCB7A4}"/>
              </a:ext>
            </a:extLst>
          </p:cNvPr>
          <p:cNvCxnSpPr/>
          <p:nvPr/>
        </p:nvCxnSpPr>
        <p:spPr>
          <a:xfrm>
            <a:off x="1473279" y="1643605"/>
            <a:ext cx="0" cy="3735945"/>
          </a:xfrm>
          <a:prstGeom prst="line">
            <a:avLst/>
          </a:prstGeom>
          <a:ln>
            <a:solidFill>
              <a:srgbClr val="33B8FD"/>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4755">
                                            <p:txEl>
                                              <p:pRg st="0" end="0"/>
                                            </p:txEl>
                                          </p:spTgt>
                                        </p:tgtEl>
                                        <p:attrNameLst>
                                          <p:attrName>style.visibility</p:attrName>
                                        </p:attrNameLst>
                                      </p:cBhvr>
                                      <p:to>
                                        <p:strVal val="visible"/>
                                      </p:to>
                                    </p:set>
                                    <p:animEffect transition="in" filter="barn(inVertical)">
                                      <p:cBhvr>
                                        <p:cTn id="12" dur="500"/>
                                        <p:tgtEl>
                                          <p:spTgt spid="7475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4755">
                                            <p:txEl>
                                              <p:pRg st="1" end="1"/>
                                            </p:txEl>
                                          </p:spTgt>
                                        </p:tgtEl>
                                        <p:attrNameLst>
                                          <p:attrName>style.visibility</p:attrName>
                                        </p:attrNameLst>
                                      </p:cBhvr>
                                      <p:to>
                                        <p:strVal val="visible"/>
                                      </p:to>
                                    </p:set>
                                    <p:animEffect transition="in" filter="barn(inVertical)">
                                      <p:cBhvr>
                                        <p:cTn id="17" dur="500"/>
                                        <p:tgtEl>
                                          <p:spTgt spid="7475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4755">
                                            <p:txEl>
                                              <p:pRg st="2" end="2"/>
                                            </p:txEl>
                                          </p:spTgt>
                                        </p:tgtEl>
                                        <p:attrNameLst>
                                          <p:attrName>style.visibility</p:attrName>
                                        </p:attrNameLst>
                                      </p:cBhvr>
                                      <p:to>
                                        <p:strVal val="visible"/>
                                      </p:to>
                                    </p:set>
                                    <p:animEffect transition="in" filter="barn(inVertical)">
                                      <p:cBhvr>
                                        <p:cTn id="22" dur="500"/>
                                        <p:tgtEl>
                                          <p:spTgt spid="7475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4755">
                                            <p:txEl>
                                              <p:pRg st="3" end="3"/>
                                            </p:txEl>
                                          </p:spTgt>
                                        </p:tgtEl>
                                        <p:attrNameLst>
                                          <p:attrName>style.visibility</p:attrName>
                                        </p:attrNameLst>
                                      </p:cBhvr>
                                      <p:to>
                                        <p:strVal val="visible"/>
                                      </p:to>
                                    </p:set>
                                    <p:animEffect transition="in" filter="barn(inVertical)">
                                      <p:cBhvr>
                                        <p:cTn id="27" dur="500"/>
                                        <p:tgtEl>
                                          <p:spTgt spid="7475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74755">
                                            <p:txEl>
                                              <p:pRg st="4" end="4"/>
                                            </p:txEl>
                                          </p:spTgt>
                                        </p:tgtEl>
                                        <p:attrNameLst>
                                          <p:attrName>style.visibility</p:attrName>
                                        </p:attrNameLst>
                                      </p:cBhvr>
                                      <p:to>
                                        <p:strVal val="visible"/>
                                      </p:to>
                                    </p:set>
                                    <p:animEffect transition="in" filter="barn(inVertical)">
                                      <p:cBhvr>
                                        <p:cTn id="32" dur="500"/>
                                        <p:tgtEl>
                                          <p:spTgt spid="74755">
                                            <p:txEl>
                                              <p:pRg st="4" end="4"/>
                                            </p:txEl>
                                          </p:spTgt>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barn(inVertical)">
                                      <p:cBhvr>
                                        <p:cTn id="35" dur="500"/>
                                        <p:tgtEl>
                                          <p:spTgt spid="4"/>
                                        </p:tgtEl>
                                      </p:cBhvr>
                                    </p:animEffect>
                                  </p:childTnLst>
                                </p:cTn>
                              </p:par>
                              <p:par>
                                <p:cTn id="36" presetID="16" presetClass="entr" presetSubtype="21" fill="hold" nodeType="with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barn(inVertical)">
                                      <p:cBhvr>
                                        <p:cTn id="38" dur="500"/>
                                        <p:tgtEl>
                                          <p:spTgt spid="8"/>
                                        </p:tgtEl>
                                      </p:cBhvr>
                                    </p:animEffect>
                                  </p:childTnLst>
                                </p:cTn>
                              </p:par>
                              <p:par>
                                <p:cTn id="39" presetID="16" presetClass="entr" presetSubtype="21" fill="hold" nodeType="with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barn(inVertical)">
                                      <p:cBhvr>
                                        <p:cTn id="4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5" grpId="0" build="p"/>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a16="http://schemas.microsoft.com/office/drawing/2014/main" id="{06F0C141-38C7-EAA6-6F61-47857403578F}"/>
              </a:ext>
            </a:extLst>
          </p:cNvPr>
          <p:cNvGrpSpPr/>
          <p:nvPr/>
        </p:nvGrpSpPr>
        <p:grpSpPr>
          <a:xfrm>
            <a:off x="0" y="0"/>
            <a:ext cx="12192000" cy="6858000"/>
            <a:chOff x="0" y="0"/>
            <a:chExt cx="12192000" cy="6858000"/>
          </a:xfrm>
        </p:grpSpPr>
        <p:pic>
          <p:nvPicPr>
            <p:cNvPr id="6" name="图片 5">
              <a:extLst>
                <a:ext uri="{FF2B5EF4-FFF2-40B4-BE49-F238E27FC236}">
                  <a16:creationId xmlns:a16="http://schemas.microsoft.com/office/drawing/2014/main" id="{22A9C955-B2FD-594F-68B7-9F145069CF0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7" name="矩形 6">
              <a:extLst>
                <a:ext uri="{FF2B5EF4-FFF2-40B4-BE49-F238E27FC236}">
                  <a16:creationId xmlns:a16="http://schemas.microsoft.com/office/drawing/2014/main" id="{8577C592-4B9C-21A3-387D-FD28E6D3583A}"/>
                </a:ext>
              </a:extLst>
            </p:cNvPr>
            <p:cNvSpPr/>
            <p:nvPr/>
          </p:nvSpPr>
          <p:spPr>
            <a:xfrm>
              <a:off x="162047" y="167834"/>
              <a:ext cx="11829326" cy="6522334"/>
            </a:xfrm>
            <a:prstGeom prst="rect">
              <a:avLst/>
            </a:prstGeom>
            <a:solidFill>
              <a:schemeClr val="bg1"/>
            </a:solidFill>
            <a:ln>
              <a:noFill/>
            </a:ln>
            <a:effectLst>
              <a:outerShdw blurRad="63500" sx="102000" sy="102000" algn="ctr" rotWithShape="0">
                <a:prstClr val="black">
                  <a:alpha val="1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sp>
        <p:nvSpPr>
          <p:cNvPr id="76802" name="Rectangle 2">
            <a:extLst>
              <a:ext uri="{FF2B5EF4-FFF2-40B4-BE49-F238E27FC236}">
                <a16:creationId xmlns:a16="http://schemas.microsoft.com/office/drawing/2014/main" id="{3A3C5B86-3626-4898-A171-62D97998B486}"/>
              </a:ext>
            </a:extLst>
          </p:cNvPr>
          <p:cNvSpPr>
            <a:spLocks noGrp="1" noChangeArrowheads="1"/>
          </p:cNvSpPr>
          <p:nvPr>
            <p:ph type="title" idx="4294967295"/>
          </p:nvPr>
        </p:nvSpPr>
        <p:spPr>
          <a:xfrm>
            <a:off x="4900051" y="369602"/>
            <a:ext cx="3409950" cy="806450"/>
          </a:xfrm>
        </p:spPr>
        <p:txBody>
          <a:bodyPr>
            <a:normAutofit/>
          </a:bodyPr>
          <a:lstStyle/>
          <a:p>
            <a:r>
              <a:rPr lang="zh-CN" altLang="en-US" sz="2800" b="1" dirty="0">
                <a:latin typeface="+mn-lt"/>
                <a:ea typeface="+mn-ea"/>
                <a:cs typeface="+mn-ea"/>
                <a:sym typeface="+mn-lt"/>
              </a:rPr>
              <a:t>防破损保护技术 </a:t>
            </a:r>
          </a:p>
        </p:txBody>
      </p:sp>
      <p:sp>
        <p:nvSpPr>
          <p:cNvPr id="5" name="文本框 4">
            <a:extLst>
              <a:ext uri="{FF2B5EF4-FFF2-40B4-BE49-F238E27FC236}">
                <a16:creationId xmlns:a16="http://schemas.microsoft.com/office/drawing/2014/main" id="{9956BCE8-01CE-4098-BA94-E5DAE1AA7AEB}"/>
              </a:ext>
            </a:extLst>
          </p:cNvPr>
          <p:cNvSpPr txBox="1"/>
          <p:nvPr/>
        </p:nvSpPr>
        <p:spPr>
          <a:xfrm>
            <a:off x="2088565" y="1230428"/>
            <a:ext cx="7839075" cy="861774"/>
          </a:xfrm>
          <a:prstGeom prst="rect">
            <a:avLst/>
          </a:prstGeom>
          <a:noFill/>
        </p:spPr>
        <p:txBody>
          <a:bodyPr wrap="square">
            <a:spAutoFit/>
          </a:bodyPr>
          <a:lstStyle/>
          <a:p>
            <a:pPr algn="ctr"/>
            <a:r>
              <a:rPr lang="zh-CN" altLang="en-US" dirty="0">
                <a:cs typeface="+mn-ea"/>
                <a:sym typeface="+mn-lt"/>
              </a:rPr>
              <a:t> </a:t>
            </a:r>
            <a:r>
              <a:rPr lang="zh-CN" altLang="en-US" sz="1600" b="1" dirty="0">
                <a:cs typeface="+mn-ea"/>
                <a:sym typeface="+mn-lt"/>
              </a:rPr>
              <a:t>缓冲包装有较强的防破损能力，因而是防破损包装技术中有效的一类。此外还可以采取以下几种防破损保护技术：</a:t>
            </a:r>
            <a:br>
              <a:rPr lang="zh-CN" altLang="en-US" sz="1600" b="1" dirty="0">
                <a:cs typeface="+mn-ea"/>
                <a:sym typeface="+mn-lt"/>
              </a:rPr>
            </a:br>
            <a:endParaRPr lang="zh-CN" altLang="en-US" sz="1600" b="1" dirty="0">
              <a:cs typeface="+mn-ea"/>
              <a:sym typeface="+mn-lt"/>
            </a:endParaRPr>
          </a:p>
        </p:txBody>
      </p:sp>
      <p:sp>
        <p:nvSpPr>
          <p:cNvPr id="8" name="右箭头 10">
            <a:extLst>
              <a:ext uri="{FF2B5EF4-FFF2-40B4-BE49-F238E27FC236}">
                <a16:creationId xmlns:a16="http://schemas.microsoft.com/office/drawing/2014/main" id="{87AAFB94-CC38-850B-BCD3-DE4D1CB6ABDF}"/>
              </a:ext>
            </a:extLst>
          </p:cNvPr>
          <p:cNvSpPr/>
          <p:nvPr/>
        </p:nvSpPr>
        <p:spPr>
          <a:xfrm>
            <a:off x="1312888" y="1928126"/>
            <a:ext cx="4594901" cy="1775012"/>
          </a:xfrm>
          <a:prstGeom prst="rightArrow">
            <a:avLst>
              <a:gd name="adj1" fmla="val 81481"/>
              <a:gd name="adj2" fmla="val 50000"/>
            </a:avLst>
          </a:prstGeom>
          <a:solidFill>
            <a:srgbClr val="F1F1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9" name="左箭头 11">
            <a:extLst>
              <a:ext uri="{FF2B5EF4-FFF2-40B4-BE49-F238E27FC236}">
                <a16:creationId xmlns:a16="http://schemas.microsoft.com/office/drawing/2014/main" id="{A84A35FE-4279-31E4-C452-C8AACACA4B31}"/>
              </a:ext>
            </a:extLst>
          </p:cNvPr>
          <p:cNvSpPr/>
          <p:nvPr/>
        </p:nvSpPr>
        <p:spPr>
          <a:xfrm>
            <a:off x="6209002" y="3247515"/>
            <a:ext cx="4593600" cy="1774800"/>
          </a:xfrm>
          <a:prstGeom prst="leftArrow">
            <a:avLst>
              <a:gd name="adj1" fmla="val 81485"/>
              <a:gd name="adj2" fmla="val 50000"/>
            </a:avLst>
          </a:prstGeom>
          <a:solidFill>
            <a:srgbClr val="F1F1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0" name="右箭头 12">
            <a:extLst>
              <a:ext uri="{FF2B5EF4-FFF2-40B4-BE49-F238E27FC236}">
                <a16:creationId xmlns:a16="http://schemas.microsoft.com/office/drawing/2014/main" id="{57040B46-6F0C-417A-1A3A-C5A09B9899ED}"/>
              </a:ext>
            </a:extLst>
          </p:cNvPr>
          <p:cNvSpPr/>
          <p:nvPr/>
        </p:nvSpPr>
        <p:spPr>
          <a:xfrm>
            <a:off x="1312888" y="4566692"/>
            <a:ext cx="4594901" cy="1775012"/>
          </a:xfrm>
          <a:prstGeom prst="rightArrow">
            <a:avLst>
              <a:gd name="adj1" fmla="val 81481"/>
              <a:gd name="adj2" fmla="val 50000"/>
            </a:avLst>
          </a:prstGeom>
          <a:solidFill>
            <a:srgbClr val="F1F1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1" name="椭圆 10">
            <a:extLst>
              <a:ext uri="{FF2B5EF4-FFF2-40B4-BE49-F238E27FC236}">
                <a16:creationId xmlns:a16="http://schemas.microsoft.com/office/drawing/2014/main" id="{69E55CF3-BE52-0DA3-B6E7-ED01A238DFA9}"/>
              </a:ext>
            </a:extLst>
          </p:cNvPr>
          <p:cNvSpPr/>
          <p:nvPr/>
        </p:nvSpPr>
        <p:spPr>
          <a:xfrm>
            <a:off x="5547095" y="2240336"/>
            <a:ext cx="1150592" cy="1150592"/>
          </a:xfrm>
          <a:prstGeom prst="ellipse">
            <a:avLst/>
          </a:prstGeom>
          <a:solidFill>
            <a:srgbClr val="DEA321"/>
          </a:solidFill>
          <a:ln w="25400">
            <a:noFill/>
          </a:ln>
          <a:effectLst>
            <a:outerShdw blurRad="190500" dist="635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4400" dirty="0">
              <a:solidFill>
                <a:srgbClr val="FEFABC"/>
              </a:solidFill>
              <a:cs typeface="+mn-ea"/>
              <a:sym typeface="+mn-lt"/>
            </a:endParaRPr>
          </a:p>
        </p:txBody>
      </p:sp>
      <p:sp>
        <p:nvSpPr>
          <p:cNvPr id="12" name="椭圆 11">
            <a:extLst>
              <a:ext uri="{FF2B5EF4-FFF2-40B4-BE49-F238E27FC236}">
                <a16:creationId xmlns:a16="http://schemas.microsoft.com/office/drawing/2014/main" id="{2E6D8855-B435-C52C-9BBF-6AA908D5F491}"/>
              </a:ext>
            </a:extLst>
          </p:cNvPr>
          <p:cNvSpPr/>
          <p:nvPr/>
        </p:nvSpPr>
        <p:spPr>
          <a:xfrm>
            <a:off x="5547095" y="3559619"/>
            <a:ext cx="1150592" cy="1150592"/>
          </a:xfrm>
          <a:prstGeom prst="ellipse">
            <a:avLst/>
          </a:prstGeom>
          <a:solidFill>
            <a:srgbClr val="33B8FD"/>
          </a:solidFill>
          <a:ln w="25400">
            <a:noFill/>
          </a:ln>
          <a:effectLst>
            <a:outerShdw blurRad="190500" dist="635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4400" dirty="0">
              <a:solidFill>
                <a:srgbClr val="FEFABC"/>
              </a:solidFill>
              <a:cs typeface="+mn-ea"/>
              <a:sym typeface="+mn-lt"/>
            </a:endParaRPr>
          </a:p>
        </p:txBody>
      </p:sp>
      <p:sp>
        <p:nvSpPr>
          <p:cNvPr id="13" name="椭圆 12">
            <a:extLst>
              <a:ext uri="{FF2B5EF4-FFF2-40B4-BE49-F238E27FC236}">
                <a16:creationId xmlns:a16="http://schemas.microsoft.com/office/drawing/2014/main" id="{2B8C1DE0-9B4F-7FF2-FF83-76FB0315375D}"/>
              </a:ext>
            </a:extLst>
          </p:cNvPr>
          <p:cNvSpPr/>
          <p:nvPr/>
        </p:nvSpPr>
        <p:spPr>
          <a:xfrm>
            <a:off x="5547095" y="4878902"/>
            <a:ext cx="1150592" cy="1150592"/>
          </a:xfrm>
          <a:prstGeom prst="ellipse">
            <a:avLst/>
          </a:prstGeom>
          <a:solidFill>
            <a:srgbClr val="DEA321"/>
          </a:solidFill>
          <a:ln w="25400">
            <a:noFill/>
          </a:ln>
          <a:effectLst>
            <a:outerShdw blurRad="190500" dist="635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4400" dirty="0">
              <a:solidFill>
                <a:srgbClr val="FEFABC"/>
              </a:solidFill>
              <a:cs typeface="+mn-ea"/>
              <a:sym typeface="+mn-lt"/>
            </a:endParaRPr>
          </a:p>
        </p:txBody>
      </p:sp>
      <p:sp>
        <p:nvSpPr>
          <p:cNvPr id="14" name="Freeform 5">
            <a:extLst>
              <a:ext uri="{FF2B5EF4-FFF2-40B4-BE49-F238E27FC236}">
                <a16:creationId xmlns:a16="http://schemas.microsoft.com/office/drawing/2014/main" id="{6009AC5E-447C-CAD2-C010-6547867AA9DD}"/>
              </a:ext>
            </a:extLst>
          </p:cNvPr>
          <p:cNvSpPr>
            <a:spLocks noEditPoints="1"/>
          </p:cNvSpPr>
          <p:nvPr/>
        </p:nvSpPr>
        <p:spPr bwMode="auto">
          <a:xfrm>
            <a:off x="5938596" y="5209875"/>
            <a:ext cx="367591" cy="488646"/>
          </a:xfrm>
          <a:custGeom>
            <a:avLst/>
            <a:gdLst>
              <a:gd name="T0" fmla="*/ 192 w 209"/>
              <a:gd name="T1" fmla="*/ 18 h 280"/>
              <a:gd name="T2" fmla="*/ 209 w 209"/>
              <a:gd name="T3" fmla="*/ 18 h 280"/>
              <a:gd name="T4" fmla="*/ 209 w 209"/>
              <a:gd name="T5" fmla="*/ 0 h 280"/>
              <a:gd name="T6" fmla="*/ 0 w 209"/>
              <a:gd name="T7" fmla="*/ 0 h 280"/>
              <a:gd name="T8" fmla="*/ 0 w 209"/>
              <a:gd name="T9" fmla="*/ 18 h 280"/>
              <a:gd name="T10" fmla="*/ 17 w 209"/>
              <a:gd name="T11" fmla="*/ 18 h 280"/>
              <a:gd name="T12" fmla="*/ 17 w 209"/>
              <a:gd name="T13" fmla="*/ 35 h 280"/>
              <a:gd name="T14" fmla="*/ 25 w 209"/>
              <a:gd name="T15" fmla="*/ 35 h 280"/>
              <a:gd name="T16" fmla="*/ 53 w 209"/>
              <a:gd name="T17" fmla="*/ 131 h 280"/>
              <a:gd name="T18" fmla="*/ 67 w 209"/>
              <a:gd name="T19" fmla="*/ 140 h 280"/>
              <a:gd name="T20" fmla="*/ 53 w 209"/>
              <a:gd name="T21" fmla="*/ 149 h 280"/>
              <a:gd name="T22" fmla="*/ 25 w 209"/>
              <a:gd name="T23" fmla="*/ 245 h 280"/>
              <a:gd name="T24" fmla="*/ 17 w 209"/>
              <a:gd name="T25" fmla="*/ 245 h 280"/>
              <a:gd name="T26" fmla="*/ 17 w 209"/>
              <a:gd name="T27" fmla="*/ 263 h 280"/>
              <a:gd name="T28" fmla="*/ 0 w 209"/>
              <a:gd name="T29" fmla="*/ 263 h 280"/>
              <a:gd name="T30" fmla="*/ 0 w 209"/>
              <a:gd name="T31" fmla="*/ 280 h 280"/>
              <a:gd name="T32" fmla="*/ 209 w 209"/>
              <a:gd name="T33" fmla="*/ 280 h 280"/>
              <a:gd name="T34" fmla="*/ 209 w 209"/>
              <a:gd name="T35" fmla="*/ 263 h 280"/>
              <a:gd name="T36" fmla="*/ 192 w 209"/>
              <a:gd name="T37" fmla="*/ 263 h 280"/>
              <a:gd name="T38" fmla="*/ 192 w 209"/>
              <a:gd name="T39" fmla="*/ 245 h 280"/>
              <a:gd name="T40" fmla="*/ 184 w 209"/>
              <a:gd name="T41" fmla="*/ 245 h 280"/>
              <a:gd name="T42" fmla="*/ 156 w 209"/>
              <a:gd name="T43" fmla="*/ 149 h 280"/>
              <a:gd name="T44" fmla="*/ 141 w 209"/>
              <a:gd name="T45" fmla="*/ 140 h 280"/>
              <a:gd name="T46" fmla="*/ 156 w 209"/>
              <a:gd name="T47" fmla="*/ 131 h 280"/>
              <a:gd name="T48" fmla="*/ 184 w 209"/>
              <a:gd name="T49" fmla="*/ 35 h 280"/>
              <a:gd name="T50" fmla="*/ 192 w 209"/>
              <a:gd name="T51" fmla="*/ 35 h 280"/>
              <a:gd name="T52" fmla="*/ 192 w 209"/>
              <a:gd name="T53" fmla="*/ 18 h 280"/>
              <a:gd name="T54" fmla="*/ 145 w 209"/>
              <a:gd name="T55" fmla="*/ 117 h 280"/>
              <a:gd name="T56" fmla="*/ 122 w 209"/>
              <a:gd name="T57" fmla="*/ 129 h 280"/>
              <a:gd name="T58" fmla="*/ 122 w 209"/>
              <a:gd name="T59" fmla="*/ 151 h 280"/>
              <a:gd name="T60" fmla="*/ 145 w 209"/>
              <a:gd name="T61" fmla="*/ 163 h 280"/>
              <a:gd name="T62" fmla="*/ 166 w 209"/>
              <a:gd name="T63" fmla="*/ 242 h 280"/>
              <a:gd name="T64" fmla="*/ 165 w 209"/>
              <a:gd name="T65" fmla="*/ 245 h 280"/>
              <a:gd name="T66" fmla="*/ 147 w 209"/>
              <a:gd name="T67" fmla="*/ 245 h 280"/>
              <a:gd name="T68" fmla="*/ 134 w 209"/>
              <a:gd name="T69" fmla="*/ 204 h 280"/>
              <a:gd name="T70" fmla="*/ 113 w 209"/>
              <a:gd name="T71" fmla="*/ 194 h 280"/>
              <a:gd name="T72" fmla="*/ 113 w 209"/>
              <a:gd name="T73" fmla="*/ 122 h 280"/>
              <a:gd name="T74" fmla="*/ 142 w 209"/>
              <a:gd name="T75" fmla="*/ 109 h 280"/>
              <a:gd name="T76" fmla="*/ 158 w 209"/>
              <a:gd name="T77" fmla="*/ 88 h 280"/>
              <a:gd name="T78" fmla="*/ 51 w 209"/>
              <a:gd name="T79" fmla="*/ 88 h 280"/>
              <a:gd name="T80" fmla="*/ 67 w 209"/>
              <a:gd name="T81" fmla="*/ 109 h 280"/>
              <a:gd name="T82" fmla="*/ 96 w 209"/>
              <a:gd name="T83" fmla="*/ 122 h 280"/>
              <a:gd name="T84" fmla="*/ 96 w 209"/>
              <a:gd name="T85" fmla="*/ 194 h 280"/>
              <a:gd name="T86" fmla="*/ 75 w 209"/>
              <a:gd name="T87" fmla="*/ 204 h 280"/>
              <a:gd name="T88" fmla="*/ 62 w 209"/>
              <a:gd name="T89" fmla="*/ 245 h 280"/>
              <a:gd name="T90" fmla="*/ 44 w 209"/>
              <a:gd name="T91" fmla="*/ 245 h 280"/>
              <a:gd name="T92" fmla="*/ 43 w 209"/>
              <a:gd name="T93" fmla="*/ 242 h 280"/>
              <a:gd name="T94" fmla="*/ 64 w 209"/>
              <a:gd name="T95" fmla="*/ 163 h 280"/>
              <a:gd name="T96" fmla="*/ 87 w 209"/>
              <a:gd name="T97" fmla="*/ 151 h 280"/>
              <a:gd name="T98" fmla="*/ 87 w 209"/>
              <a:gd name="T99" fmla="*/ 129 h 280"/>
              <a:gd name="T100" fmla="*/ 64 w 209"/>
              <a:gd name="T101" fmla="*/ 117 h 280"/>
              <a:gd name="T102" fmla="*/ 43 w 209"/>
              <a:gd name="T103" fmla="*/ 39 h 280"/>
              <a:gd name="T104" fmla="*/ 44 w 209"/>
              <a:gd name="T105" fmla="*/ 35 h 280"/>
              <a:gd name="T106" fmla="*/ 165 w 209"/>
              <a:gd name="T107" fmla="*/ 35 h 280"/>
              <a:gd name="T108" fmla="*/ 166 w 209"/>
              <a:gd name="T109" fmla="*/ 39 h 280"/>
              <a:gd name="T110" fmla="*/ 145 w 209"/>
              <a:gd name="T111" fmla="*/ 117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09" h="280">
                <a:moveTo>
                  <a:pt x="192" y="18"/>
                </a:moveTo>
                <a:cubicBezTo>
                  <a:pt x="209" y="18"/>
                  <a:pt x="209" y="18"/>
                  <a:pt x="209" y="18"/>
                </a:cubicBezTo>
                <a:cubicBezTo>
                  <a:pt x="209" y="0"/>
                  <a:pt x="209" y="0"/>
                  <a:pt x="209" y="0"/>
                </a:cubicBezTo>
                <a:cubicBezTo>
                  <a:pt x="0" y="0"/>
                  <a:pt x="0" y="0"/>
                  <a:pt x="0" y="0"/>
                </a:cubicBezTo>
                <a:cubicBezTo>
                  <a:pt x="0" y="18"/>
                  <a:pt x="0" y="18"/>
                  <a:pt x="0" y="18"/>
                </a:cubicBezTo>
                <a:cubicBezTo>
                  <a:pt x="17" y="18"/>
                  <a:pt x="17" y="18"/>
                  <a:pt x="17" y="18"/>
                </a:cubicBezTo>
                <a:cubicBezTo>
                  <a:pt x="17" y="35"/>
                  <a:pt x="17" y="35"/>
                  <a:pt x="17" y="35"/>
                </a:cubicBezTo>
                <a:cubicBezTo>
                  <a:pt x="25" y="35"/>
                  <a:pt x="25" y="35"/>
                  <a:pt x="25" y="35"/>
                </a:cubicBezTo>
                <a:cubicBezTo>
                  <a:pt x="13" y="70"/>
                  <a:pt x="24" y="109"/>
                  <a:pt x="53" y="131"/>
                </a:cubicBezTo>
                <a:cubicBezTo>
                  <a:pt x="58" y="135"/>
                  <a:pt x="62" y="138"/>
                  <a:pt x="67" y="140"/>
                </a:cubicBezTo>
                <a:cubicBezTo>
                  <a:pt x="62" y="143"/>
                  <a:pt x="58" y="145"/>
                  <a:pt x="53" y="149"/>
                </a:cubicBezTo>
                <a:cubicBezTo>
                  <a:pt x="24" y="171"/>
                  <a:pt x="13" y="211"/>
                  <a:pt x="25" y="245"/>
                </a:cubicBezTo>
                <a:cubicBezTo>
                  <a:pt x="17" y="245"/>
                  <a:pt x="17" y="245"/>
                  <a:pt x="17" y="245"/>
                </a:cubicBezTo>
                <a:cubicBezTo>
                  <a:pt x="17" y="263"/>
                  <a:pt x="17" y="263"/>
                  <a:pt x="17" y="263"/>
                </a:cubicBezTo>
                <a:cubicBezTo>
                  <a:pt x="0" y="263"/>
                  <a:pt x="0" y="263"/>
                  <a:pt x="0" y="263"/>
                </a:cubicBezTo>
                <a:cubicBezTo>
                  <a:pt x="0" y="280"/>
                  <a:pt x="0" y="280"/>
                  <a:pt x="0" y="280"/>
                </a:cubicBezTo>
                <a:cubicBezTo>
                  <a:pt x="209" y="280"/>
                  <a:pt x="209" y="280"/>
                  <a:pt x="209" y="280"/>
                </a:cubicBezTo>
                <a:cubicBezTo>
                  <a:pt x="209" y="263"/>
                  <a:pt x="209" y="263"/>
                  <a:pt x="209" y="263"/>
                </a:cubicBezTo>
                <a:cubicBezTo>
                  <a:pt x="192" y="263"/>
                  <a:pt x="192" y="263"/>
                  <a:pt x="192" y="263"/>
                </a:cubicBezTo>
                <a:cubicBezTo>
                  <a:pt x="192" y="245"/>
                  <a:pt x="192" y="245"/>
                  <a:pt x="192" y="245"/>
                </a:cubicBezTo>
                <a:cubicBezTo>
                  <a:pt x="184" y="245"/>
                  <a:pt x="184" y="245"/>
                  <a:pt x="184" y="245"/>
                </a:cubicBezTo>
                <a:cubicBezTo>
                  <a:pt x="196" y="211"/>
                  <a:pt x="185" y="171"/>
                  <a:pt x="156" y="149"/>
                </a:cubicBezTo>
                <a:cubicBezTo>
                  <a:pt x="151" y="145"/>
                  <a:pt x="147" y="143"/>
                  <a:pt x="141" y="140"/>
                </a:cubicBezTo>
                <a:cubicBezTo>
                  <a:pt x="147" y="138"/>
                  <a:pt x="151" y="135"/>
                  <a:pt x="156" y="131"/>
                </a:cubicBezTo>
                <a:cubicBezTo>
                  <a:pt x="185" y="109"/>
                  <a:pt x="196" y="70"/>
                  <a:pt x="184" y="35"/>
                </a:cubicBezTo>
                <a:cubicBezTo>
                  <a:pt x="192" y="35"/>
                  <a:pt x="192" y="35"/>
                  <a:pt x="192" y="35"/>
                </a:cubicBezTo>
                <a:lnTo>
                  <a:pt x="192" y="18"/>
                </a:lnTo>
                <a:close/>
                <a:moveTo>
                  <a:pt x="145" y="117"/>
                </a:moveTo>
                <a:cubicBezTo>
                  <a:pt x="138" y="123"/>
                  <a:pt x="130" y="127"/>
                  <a:pt x="122" y="129"/>
                </a:cubicBezTo>
                <a:cubicBezTo>
                  <a:pt x="122" y="151"/>
                  <a:pt x="122" y="151"/>
                  <a:pt x="122" y="151"/>
                </a:cubicBezTo>
                <a:cubicBezTo>
                  <a:pt x="130" y="154"/>
                  <a:pt x="138" y="157"/>
                  <a:pt x="145" y="163"/>
                </a:cubicBezTo>
                <a:cubicBezTo>
                  <a:pt x="169" y="181"/>
                  <a:pt x="178" y="214"/>
                  <a:pt x="166" y="242"/>
                </a:cubicBezTo>
                <a:cubicBezTo>
                  <a:pt x="165" y="245"/>
                  <a:pt x="165" y="245"/>
                  <a:pt x="165" y="245"/>
                </a:cubicBezTo>
                <a:cubicBezTo>
                  <a:pt x="147" y="245"/>
                  <a:pt x="147" y="245"/>
                  <a:pt x="147" y="245"/>
                </a:cubicBezTo>
                <a:cubicBezTo>
                  <a:pt x="150" y="230"/>
                  <a:pt x="146" y="215"/>
                  <a:pt x="134" y="204"/>
                </a:cubicBezTo>
                <a:cubicBezTo>
                  <a:pt x="128" y="198"/>
                  <a:pt x="121" y="195"/>
                  <a:pt x="113" y="194"/>
                </a:cubicBezTo>
                <a:cubicBezTo>
                  <a:pt x="113" y="122"/>
                  <a:pt x="113" y="122"/>
                  <a:pt x="113" y="122"/>
                </a:cubicBezTo>
                <a:cubicBezTo>
                  <a:pt x="124" y="120"/>
                  <a:pt x="134" y="116"/>
                  <a:pt x="142" y="109"/>
                </a:cubicBezTo>
                <a:cubicBezTo>
                  <a:pt x="149" y="103"/>
                  <a:pt x="155" y="96"/>
                  <a:pt x="158" y="88"/>
                </a:cubicBezTo>
                <a:cubicBezTo>
                  <a:pt x="51" y="88"/>
                  <a:pt x="51" y="88"/>
                  <a:pt x="51" y="88"/>
                </a:cubicBezTo>
                <a:cubicBezTo>
                  <a:pt x="54" y="96"/>
                  <a:pt x="60" y="103"/>
                  <a:pt x="67" y="109"/>
                </a:cubicBezTo>
                <a:cubicBezTo>
                  <a:pt x="75" y="116"/>
                  <a:pt x="85" y="120"/>
                  <a:pt x="96" y="122"/>
                </a:cubicBezTo>
                <a:cubicBezTo>
                  <a:pt x="96" y="194"/>
                  <a:pt x="96" y="194"/>
                  <a:pt x="96" y="194"/>
                </a:cubicBezTo>
                <a:cubicBezTo>
                  <a:pt x="88" y="195"/>
                  <a:pt x="81" y="198"/>
                  <a:pt x="75" y="204"/>
                </a:cubicBezTo>
                <a:cubicBezTo>
                  <a:pt x="63" y="215"/>
                  <a:pt x="59" y="230"/>
                  <a:pt x="62" y="245"/>
                </a:cubicBezTo>
                <a:cubicBezTo>
                  <a:pt x="44" y="245"/>
                  <a:pt x="44" y="245"/>
                  <a:pt x="44" y="245"/>
                </a:cubicBezTo>
                <a:cubicBezTo>
                  <a:pt x="43" y="242"/>
                  <a:pt x="43" y="242"/>
                  <a:pt x="43" y="242"/>
                </a:cubicBezTo>
                <a:cubicBezTo>
                  <a:pt x="31" y="214"/>
                  <a:pt x="40" y="181"/>
                  <a:pt x="64" y="163"/>
                </a:cubicBezTo>
                <a:cubicBezTo>
                  <a:pt x="71" y="157"/>
                  <a:pt x="79" y="154"/>
                  <a:pt x="87" y="151"/>
                </a:cubicBezTo>
                <a:cubicBezTo>
                  <a:pt x="87" y="129"/>
                  <a:pt x="87" y="129"/>
                  <a:pt x="87" y="129"/>
                </a:cubicBezTo>
                <a:cubicBezTo>
                  <a:pt x="79" y="127"/>
                  <a:pt x="71" y="123"/>
                  <a:pt x="64" y="117"/>
                </a:cubicBezTo>
                <a:cubicBezTo>
                  <a:pt x="40" y="99"/>
                  <a:pt x="31" y="67"/>
                  <a:pt x="43" y="39"/>
                </a:cubicBezTo>
                <a:cubicBezTo>
                  <a:pt x="44" y="35"/>
                  <a:pt x="44" y="35"/>
                  <a:pt x="44" y="35"/>
                </a:cubicBezTo>
                <a:cubicBezTo>
                  <a:pt x="165" y="35"/>
                  <a:pt x="165" y="35"/>
                  <a:pt x="165" y="35"/>
                </a:cubicBezTo>
                <a:cubicBezTo>
                  <a:pt x="166" y="39"/>
                  <a:pt x="166" y="39"/>
                  <a:pt x="166" y="39"/>
                </a:cubicBezTo>
                <a:cubicBezTo>
                  <a:pt x="178" y="67"/>
                  <a:pt x="169" y="99"/>
                  <a:pt x="145" y="117"/>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zh-CN" altLang="en-US" dirty="0">
              <a:cs typeface="+mn-ea"/>
              <a:sym typeface="+mn-lt"/>
            </a:endParaRPr>
          </a:p>
        </p:txBody>
      </p:sp>
      <p:sp>
        <p:nvSpPr>
          <p:cNvPr id="15" name="Freeform 6">
            <a:extLst>
              <a:ext uri="{FF2B5EF4-FFF2-40B4-BE49-F238E27FC236}">
                <a16:creationId xmlns:a16="http://schemas.microsoft.com/office/drawing/2014/main" id="{32C51191-D7CC-0270-F4D3-C9C34166D007}"/>
              </a:ext>
            </a:extLst>
          </p:cNvPr>
          <p:cNvSpPr>
            <a:spLocks noEditPoints="1"/>
          </p:cNvSpPr>
          <p:nvPr/>
        </p:nvSpPr>
        <p:spPr bwMode="auto">
          <a:xfrm>
            <a:off x="5890986" y="3890223"/>
            <a:ext cx="462810" cy="489384"/>
          </a:xfrm>
          <a:custGeom>
            <a:avLst/>
            <a:gdLst>
              <a:gd name="T0" fmla="*/ 205 w 263"/>
              <a:gd name="T1" fmla="*/ 70 h 280"/>
              <a:gd name="T2" fmla="*/ 117 w 263"/>
              <a:gd name="T3" fmla="*/ 70 h 280"/>
              <a:gd name="T4" fmla="*/ 119 w 263"/>
              <a:gd name="T5" fmla="*/ 53 h 280"/>
              <a:gd name="T6" fmla="*/ 207 w 263"/>
              <a:gd name="T7" fmla="*/ 53 h 280"/>
              <a:gd name="T8" fmla="*/ 205 w 263"/>
              <a:gd name="T9" fmla="*/ 70 h 280"/>
              <a:gd name="T10" fmla="*/ 146 w 263"/>
              <a:gd name="T11" fmla="*/ 140 h 280"/>
              <a:gd name="T12" fmla="*/ 182 w 263"/>
              <a:gd name="T13" fmla="*/ 140 h 280"/>
              <a:gd name="T14" fmla="*/ 184 w 263"/>
              <a:gd name="T15" fmla="*/ 123 h 280"/>
              <a:gd name="T16" fmla="*/ 148 w 263"/>
              <a:gd name="T17" fmla="*/ 123 h 280"/>
              <a:gd name="T18" fmla="*/ 146 w 263"/>
              <a:gd name="T19" fmla="*/ 140 h 280"/>
              <a:gd name="T20" fmla="*/ 263 w 263"/>
              <a:gd name="T21" fmla="*/ 0 h 280"/>
              <a:gd name="T22" fmla="*/ 245 w 263"/>
              <a:gd name="T23" fmla="*/ 237 h 280"/>
              <a:gd name="T24" fmla="*/ 201 w 263"/>
              <a:gd name="T25" fmla="*/ 280 h 280"/>
              <a:gd name="T26" fmla="*/ 44 w 263"/>
              <a:gd name="T27" fmla="*/ 280 h 280"/>
              <a:gd name="T28" fmla="*/ 0 w 263"/>
              <a:gd name="T29" fmla="*/ 236 h 280"/>
              <a:gd name="T30" fmla="*/ 0 w 263"/>
              <a:gd name="T31" fmla="*/ 193 h 280"/>
              <a:gd name="T32" fmla="*/ 54 w 263"/>
              <a:gd name="T33" fmla="*/ 193 h 280"/>
              <a:gd name="T34" fmla="*/ 71 w 263"/>
              <a:gd name="T35" fmla="*/ 0 h 280"/>
              <a:gd name="T36" fmla="*/ 263 w 263"/>
              <a:gd name="T37" fmla="*/ 0 h 280"/>
              <a:gd name="T38" fmla="*/ 166 w 263"/>
              <a:gd name="T39" fmla="*/ 263 h 280"/>
              <a:gd name="T40" fmla="*/ 158 w 263"/>
              <a:gd name="T41" fmla="*/ 236 h 280"/>
              <a:gd name="T42" fmla="*/ 158 w 263"/>
              <a:gd name="T43" fmla="*/ 210 h 280"/>
              <a:gd name="T44" fmla="*/ 18 w 263"/>
              <a:gd name="T45" fmla="*/ 210 h 280"/>
              <a:gd name="T46" fmla="*/ 18 w 263"/>
              <a:gd name="T47" fmla="*/ 236 h 280"/>
              <a:gd name="T48" fmla="*/ 44 w 263"/>
              <a:gd name="T49" fmla="*/ 263 h 280"/>
              <a:gd name="T50" fmla="*/ 166 w 263"/>
              <a:gd name="T51" fmla="*/ 263 h 280"/>
              <a:gd name="T52" fmla="*/ 244 w 263"/>
              <a:gd name="T53" fmla="*/ 18 h 280"/>
              <a:gd name="T54" fmla="*/ 87 w 263"/>
              <a:gd name="T55" fmla="*/ 18 h 280"/>
              <a:gd name="T56" fmla="*/ 71 w 263"/>
              <a:gd name="T57" fmla="*/ 193 h 280"/>
              <a:gd name="T58" fmla="*/ 175 w 263"/>
              <a:gd name="T59" fmla="*/ 193 h 280"/>
              <a:gd name="T60" fmla="*/ 175 w 263"/>
              <a:gd name="T61" fmla="*/ 236 h 280"/>
              <a:gd name="T62" fmla="*/ 201 w 263"/>
              <a:gd name="T63" fmla="*/ 263 h 280"/>
              <a:gd name="T64" fmla="*/ 228 w 263"/>
              <a:gd name="T65" fmla="*/ 236 h 280"/>
              <a:gd name="T66" fmla="*/ 244 w 263"/>
              <a:gd name="T67" fmla="*/ 18 h 280"/>
              <a:gd name="T68" fmla="*/ 131 w 263"/>
              <a:gd name="T69" fmla="*/ 123 h 280"/>
              <a:gd name="T70" fmla="*/ 113 w 263"/>
              <a:gd name="T71" fmla="*/ 123 h 280"/>
              <a:gd name="T72" fmla="*/ 111 w 263"/>
              <a:gd name="T73" fmla="*/ 140 h 280"/>
              <a:gd name="T74" fmla="*/ 130 w 263"/>
              <a:gd name="T75" fmla="*/ 140 h 280"/>
              <a:gd name="T76" fmla="*/ 131 w 263"/>
              <a:gd name="T77" fmla="*/ 123 h 280"/>
              <a:gd name="T78" fmla="*/ 203 w 263"/>
              <a:gd name="T79" fmla="*/ 105 h 280"/>
              <a:gd name="T80" fmla="*/ 204 w 263"/>
              <a:gd name="T81" fmla="*/ 88 h 280"/>
              <a:gd name="T82" fmla="*/ 116 w 263"/>
              <a:gd name="T83" fmla="*/ 88 h 280"/>
              <a:gd name="T84" fmla="*/ 114 w 263"/>
              <a:gd name="T85" fmla="*/ 105 h 280"/>
              <a:gd name="T86" fmla="*/ 203 w 263"/>
              <a:gd name="T87" fmla="*/ 105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63" h="280">
                <a:moveTo>
                  <a:pt x="205" y="70"/>
                </a:moveTo>
                <a:cubicBezTo>
                  <a:pt x="117" y="70"/>
                  <a:pt x="117" y="70"/>
                  <a:pt x="117" y="70"/>
                </a:cubicBezTo>
                <a:cubicBezTo>
                  <a:pt x="119" y="53"/>
                  <a:pt x="119" y="53"/>
                  <a:pt x="119" y="53"/>
                </a:cubicBezTo>
                <a:cubicBezTo>
                  <a:pt x="207" y="53"/>
                  <a:pt x="207" y="53"/>
                  <a:pt x="207" y="53"/>
                </a:cubicBezTo>
                <a:lnTo>
                  <a:pt x="205" y="70"/>
                </a:lnTo>
                <a:close/>
                <a:moveTo>
                  <a:pt x="146" y="140"/>
                </a:moveTo>
                <a:cubicBezTo>
                  <a:pt x="182" y="140"/>
                  <a:pt x="182" y="140"/>
                  <a:pt x="182" y="140"/>
                </a:cubicBezTo>
                <a:cubicBezTo>
                  <a:pt x="184" y="123"/>
                  <a:pt x="184" y="123"/>
                  <a:pt x="184" y="123"/>
                </a:cubicBezTo>
                <a:cubicBezTo>
                  <a:pt x="148" y="123"/>
                  <a:pt x="148" y="123"/>
                  <a:pt x="148" y="123"/>
                </a:cubicBezTo>
                <a:lnTo>
                  <a:pt x="146" y="140"/>
                </a:lnTo>
                <a:close/>
                <a:moveTo>
                  <a:pt x="263" y="0"/>
                </a:moveTo>
                <a:cubicBezTo>
                  <a:pt x="245" y="237"/>
                  <a:pt x="245" y="237"/>
                  <a:pt x="245" y="237"/>
                </a:cubicBezTo>
                <a:cubicBezTo>
                  <a:pt x="245" y="261"/>
                  <a:pt x="226" y="280"/>
                  <a:pt x="201" y="280"/>
                </a:cubicBezTo>
                <a:cubicBezTo>
                  <a:pt x="44" y="280"/>
                  <a:pt x="44" y="280"/>
                  <a:pt x="44" y="280"/>
                </a:cubicBezTo>
                <a:cubicBezTo>
                  <a:pt x="20" y="280"/>
                  <a:pt x="0" y="261"/>
                  <a:pt x="0" y="236"/>
                </a:cubicBezTo>
                <a:cubicBezTo>
                  <a:pt x="0" y="193"/>
                  <a:pt x="0" y="193"/>
                  <a:pt x="0" y="193"/>
                </a:cubicBezTo>
                <a:cubicBezTo>
                  <a:pt x="54" y="193"/>
                  <a:pt x="54" y="193"/>
                  <a:pt x="54" y="193"/>
                </a:cubicBezTo>
                <a:cubicBezTo>
                  <a:pt x="71" y="0"/>
                  <a:pt x="71" y="0"/>
                  <a:pt x="71" y="0"/>
                </a:cubicBezTo>
                <a:lnTo>
                  <a:pt x="263" y="0"/>
                </a:lnTo>
                <a:close/>
                <a:moveTo>
                  <a:pt x="166" y="263"/>
                </a:moveTo>
                <a:cubicBezTo>
                  <a:pt x="161" y="255"/>
                  <a:pt x="158" y="246"/>
                  <a:pt x="158" y="236"/>
                </a:cubicBezTo>
                <a:cubicBezTo>
                  <a:pt x="158" y="210"/>
                  <a:pt x="158" y="210"/>
                  <a:pt x="158" y="210"/>
                </a:cubicBezTo>
                <a:cubicBezTo>
                  <a:pt x="18" y="210"/>
                  <a:pt x="18" y="210"/>
                  <a:pt x="18" y="210"/>
                </a:cubicBezTo>
                <a:cubicBezTo>
                  <a:pt x="18" y="236"/>
                  <a:pt x="18" y="236"/>
                  <a:pt x="18" y="236"/>
                </a:cubicBezTo>
                <a:cubicBezTo>
                  <a:pt x="18" y="251"/>
                  <a:pt x="30" y="263"/>
                  <a:pt x="44" y="263"/>
                </a:cubicBezTo>
                <a:lnTo>
                  <a:pt x="166" y="263"/>
                </a:lnTo>
                <a:close/>
                <a:moveTo>
                  <a:pt x="244" y="18"/>
                </a:moveTo>
                <a:cubicBezTo>
                  <a:pt x="87" y="18"/>
                  <a:pt x="87" y="18"/>
                  <a:pt x="87" y="18"/>
                </a:cubicBezTo>
                <a:cubicBezTo>
                  <a:pt x="71" y="193"/>
                  <a:pt x="71" y="193"/>
                  <a:pt x="71" y="193"/>
                </a:cubicBezTo>
                <a:cubicBezTo>
                  <a:pt x="175" y="193"/>
                  <a:pt x="175" y="193"/>
                  <a:pt x="175" y="193"/>
                </a:cubicBezTo>
                <a:cubicBezTo>
                  <a:pt x="175" y="236"/>
                  <a:pt x="175" y="236"/>
                  <a:pt x="175" y="236"/>
                </a:cubicBezTo>
                <a:cubicBezTo>
                  <a:pt x="175" y="251"/>
                  <a:pt x="187" y="263"/>
                  <a:pt x="201" y="263"/>
                </a:cubicBezTo>
                <a:cubicBezTo>
                  <a:pt x="216" y="263"/>
                  <a:pt x="228" y="251"/>
                  <a:pt x="228" y="236"/>
                </a:cubicBezTo>
                <a:lnTo>
                  <a:pt x="244" y="18"/>
                </a:lnTo>
                <a:close/>
                <a:moveTo>
                  <a:pt x="131" y="123"/>
                </a:moveTo>
                <a:cubicBezTo>
                  <a:pt x="113" y="123"/>
                  <a:pt x="113" y="123"/>
                  <a:pt x="113" y="123"/>
                </a:cubicBezTo>
                <a:cubicBezTo>
                  <a:pt x="111" y="140"/>
                  <a:pt x="111" y="140"/>
                  <a:pt x="111" y="140"/>
                </a:cubicBezTo>
                <a:cubicBezTo>
                  <a:pt x="130" y="140"/>
                  <a:pt x="130" y="140"/>
                  <a:pt x="130" y="140"/>
                </a:cubicBezTo>
                <a:lnTo>
                  <a:pt x="131" y="123"/>
                </a:lnTo>
                <a:close/>
                <a:moveTo>
                  <a:pt x="203" y="105"/>
                </a:moveTo>
                <a:cubicBezTo>
                  <a:pt x="204" y="88"/>
                  <a:pt x="204" y="88"/>
                  <a:pt x="204" y="88"/>
                </a:cubicBezTo>
                <a:cubicBezTo>
                  <a:pt x="116" y="88"/>
                  <a:pt x="116" y="88"/>
                  <a:pt x="116" y="88"/>
                </a:cubicBezTo>
                <a:cubicBezTo>
                  <a:pt x="114" y="105"/>
                  <a:pt x="114" y="105"/>
                  <a:pt x="114" y="105"/>
                </a:cubicBezTo>
                <a:cubicBezTo>
                  <a:pt x="203" y="105"/>
                  <a:pt x="203" y="105"/>
                  <a:pt x="203" y="105"/>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zh-CN" altLang="en-US" dirty="0">
              <a:cs typeface="+mn-ea"/>
              <a:sym typeface="+mn-lt"/>
            </a:endParaRPr>
          </a:p>
        </p:txBody>
      </p:sp>
      <p:sp>
        <p:nvSpPr>
          <p:cNvPr id="16" name="Freeform 7">
            <a:extLst>
              <a:ext uri="{FF2B5EF4-FFF2-40B4-BE49-F238E27FC236}">
                <a16:creationId xmlns:a16="http://schemas.microsoft.com/office/drawing/2014/main" id="{0ADF6175-77C0-1184-099D-23F71318A4C0}"/>
              </a:ext>
            </a:extLst>
          </p:cNvPr>
          <p:cNvSpPr>
            <a:spLocks noEditPoints="1"/>
          </p:cNvSpPr>
          <p:nvPr/>
        </p:nvSpPr>
        <p:spPr bwMode="auto">
          <a:xfrm>
            <a:off x="5937488" y="2571310"/>
            <a:ext cx="369806" cy="488645"/>
          </a:xfrm>
          <a:custGeom>
            <a:avLst/>
            <a:gdLst>
              <a:gd name="T0" fmla="*/ 105 w 210"/>
              <a:gd name="T1" fmla="*/ 0 h 280"/>
              <a:gd name="T2" fmla="*/ 0 w 210"/>
              <a:gd name="T3" fmla="*/ 105 h 280"/>
              <a:gd name="T4" fmla="*/ 105 w 210"/>
              <a:gd name="T5" fmla="*/ 280 h 280"/>
              <a:gd name="T6" fmla="*/ 210 w 210"/>
              <a:gd name="T7" fmla="*/ 105 h 280"/>
              <a:gd name="T8" fmla="*/ 105 w 210"/>
              <a:gd name="T9" fmla="*/ 0 h 280"/>
              <a:gd name="T10" fmla="*/ 105 w 210"/>
              <a:gd name="T11" fmla="*/ 175 h 280"/>
              <a:gd name="T12" fmla="*/ 35 w 210"/>
              <a:gd name="T13" fmla="*/ 105 h 280"/>
              <a:gd name="T14" fmla="*/ 105 w 210"/>
              <a:gd name="T15" fmla="*/ 35 h 280"/>
              <a:gd name="T16" fmla="*/ 175 w 210"/>
              <a:gd name="T17" fmla="*/ 105 h 280"/>
              <a:gd name="T18" fmla="*/ 105 w 210"/>
              <a:gd name="T19" fmla="*/ 175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0" h="280">
                <a:moveTo>
                  <a:pt x="105" y="0"/>
                </a:moveTo>
                <a:cubicBezTo>
                  <a:pt x="47" y="0"/>
                  <a:pt x="0" y="47"/>
                  <a:pt x="0" y="105"/>
                </a:cubicBezTo>
                <a:cubicBezTo>
                  <a:pt x="0" y="163"/>
                  <a:pt x="88" y="280"/>
                  <a:pt x="105" y="280"/>
                </a:cubicBezTo>
                <a:cubicBezTo>
                  <a:pt x="123" y="280"/>
                  <a:pt x="210" y="163"/>
                  <a:pt x="210" y="105"/>
                </a:cubicBezTo>
                <a:cubicBezTo>
                  <a:pt x="210" y="47"/>
                  <a:pt x="163" y="0"/>
                  <a:pt x="105" y="0"/>
                </a:cubicBezTo>
                <a:close/>
                <a:moveTo>
                  <a:pt x="105" y="175"/>
                </a:moveTo>
                <a:cubicBezTo>
                  <a:pt x="67" y="175"/>
                  <a:pt x="35" y="143"/>
                  <a:pt x="35" y="105"/>
                </a:cubicBezTo>
                <a:cubicBezTo>
                  <a:pt x="35" y="66"/>
                  <a:pt x="67" y="35"/>
                  <a:pt x="105" y="35"/>
                </a:cubicBezTo>
                <a:cubicBezTo>
                  <a:pt x="144" y="35"/>
                  <a:pt x="175" y="66"/>
                  <a:pt x="175" y="105"/>
                </a:cubicBezTo>
                <a:cubicBezTo>
                  <a:pt x="175" y="143"/>
                  <a:pt x="144" y="175"/>
                  <a:pt x="105" y="175"/>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zh-CN" altLang="en-US" dirty="0">
              <a:cs typeface="+mn-ea"/>
              <a:sym typeface="+mn-lt"/>
            </a:endParaRPr>
          </a:p>
        </p:txBody>
      </p:sp>
      <p:sp>
        <p:nvSpPr>
          <p:cNvPr id="17" name="TextBox 12">
            <a:extLst>
              <a:ext uri="{FF2B5EF4-FFF2-40B4-BE49-F238E27FC236}">
                <a16:creationId xmlns:a16="http://schemas.microsoft.com/office/drawing/2014/main" id="{C118269D-2F05-5171-D9C2-DE368ECAED32}"/>
              </a:ext>
            </a:extLst>
          </p:cNvPr>
          <p:cNvSpPr txBox="1"/>
          <p:nvPr/>
        </p:nvSpPr>
        <p:spPr>
          <a:xfrm>
            <a:off x="1580775" y="2296896"/>
            <a:ext cx="3390899" cy="1323439"/>
          </a:xfrm>
          <a:prstGeom prst="rect">
            <a:avLst/>
          </a:prstGeom>
          <a:noFill/>
        </p:spPr>
        <p:txBody>
          <a:bodyPr wrap="square" rtlCol="0">
            <a:spAutoFit/>
          </a:bodyPr>
          <a:lstStyle/>
          <a:p>
            <a:r>
              <a:rPr lang="zh-CN" altLang="en-US" sz="1600" b="1" dirty="0">
                <a:cs typeface="+mn-ea"/>
                <a:sym typeface="+mn-lt"/>
              </a:rPr>
              <a:t>捆扎及裹紧技术。</a:t>
            </a:r>
            <a:r>
              <a:rPr lang="zh-CN" altLang="en-US" sz="1600" dirty="0">
                <a:cs typeface="+mn-ea"/>
                <a:sym typeface="+mn-lt"/>
              </a:rPr>
              <a:t>捆扎及裹紧技术的作用，是使杂货、散货形成一个牢固整体，以增加整体性，便于处理及防止散堆来减少破损。</a:t>
            </a:r>
            <a:br>
              <a:rPr lang="zh-CN" altLang="en-US" sz="1600" dirty="0">
                <a:cs typeface="+mn-ea"/>
                <a:sym typeface="+mn-lt"/>
              </a:rPr>
            </a:br>
            <a:endParaRPr lang="zh-CN" altLang="en-US" sz="1600" dirty="0">
              <a:cs typeface="+mn-ea"/>
              <a:sym typeface="+mn-lt"/>
            </a:endParaRPr>
          </a:p>
        </p:txBody>
      </p:sp>
      <p:sp>
        <p:nvSpPr>
          <p:cNvPr id="18" name="TextBox 11">
            <a:extLst>
              <a:ext uri="{FF2B5EF4-FFF2-40B4-BE49-F238E27FC236}">
                <a16:creationId xmlns:a16="http://schemas.microsoft.com/office/drawing/2014/main" id="{0573AA1D-6F02-28B5-DBD2-1E418FF7A54D}"/>
              </a:ext>
            </a:extLst>
          </p:cNvPr>
          <p:cNvSpPr txBox="1"/>
          <p:nvPr/>
        </p:nvSpPr>
        <p:spPr>
          <a:xfrm>
            <a:off x="7213676" y="3719416"/>
            <a:ext cx="3390899" cy="830997"/>
          </a:xfrm>
          <a:prstGeom prst="rect">
            <a:avLst/>
          </a:prstGeom>
          <a:noFill/>
        </p:spPr>
        <p:txBody>
          <a:bodyPr wrap="square" rtlCol="0">
            <a:spAutoFit/>
          </a:bodyPr>
          <a:lstStyle/>
          <a:p>
            <a:r>
              <a:rPr lang="zh-CN" altLang="en-US" sz="1600" b="1" dirty="0">
                <a:cs typeface="+mn-ea"/>
                <a:sym typeface="+mn-lt"/>
              </a:rPr>
              <a:t>集装技术。</a:t>
            </a:r>
            <a:r>
              <a:rPr lang="zh-CN" altLang="en-US" sz="1600" dirty="0">
                <a:cs typeface="+mn-ea"/>
                <a:sym typeface="+mn-lt"/>
              </a:rPr>
              <a:t>利用集装，减少与货体的接触，从而防止破损。</a:t>
            </a:r>
            <a:br>
              <a:rPr lang="zh-CN" altLang="en-US" sz="1600" dirty="0">
                <a:cs typeface="+mn-ea"/>
                <a:sym typeface="+mn-lt"/>
              </a:rPr>
            </a:br>
            <a:endParaRPr lang="zh-CN" altLang="en-US" sz="1600" dirty="0">
              <a:cs typeface="+mn-ea"/>
              <a:sym typeface="+mn-lt"/>
            </a:endParaRPr>
          </a:p>
        </p:txBody>
      </p:sp>
      <p:sp>
        <p:nvSpPr>
          <p:cNvPr id="19" name="TextBox 11">
            <a:extLst>
              <a:ext uri="{FF2B5EF4-FFF2-40B4-BE49-F238E27FC236}">
                <a16:creationId xmlns:a16="http://schemas.microsoft.com/office/drawing/2014/main" id="{70499C5F-90E7-3CD8-6CB1-7F2B085FC0DE}"/>
              </a:ext>
            </a:extLst>
          </p:cNvPr>
          <p:cNvSpPr txBox="1"/>
          <p:nvPr/>
        </p:nvSpPr>
        <p:spPr>
          <a:xfrm>
            <a:off x="1606706" y="5161810"/>
            <a:ext cx="3657287" cy="584775"/>
          </a:xfrm>
          <a:prstGeom prst="rect">
            <a:avLst/>
          </a:prstGeom>
          <a:noFill/>
        </p:spPr>
        <p:txBody>
          <a:bodyPr wrap="square" rtlCol="0">
            <a:spAutoFit/>
          </a:bodyPr>
          <a:lstStyle/>
          <a:p>
            <a:r>
              <a:rPr lang="zh-CN" altLang="en-US" sz="1600" b="1" dirty="0">
                <a:cs typeface="+mn-ea"/>
                <a:sym typeface="+mn-lt"/>
              </a:rPr>
              <a:t>选择高强保护材料。</a:t>
            </a:r>
            <a:r>
              <a:rPr lang="zh-CN" altLang="en-US" sz="1600" dirty="0">
                <a:cs typeface="+mn-ea"/>
                <a:sym typeface="+mn-lt"/>
              </a:rPr>
              <a:t>通过外包装材料的高强度来防止内装物受外力作用破损。</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2" presetClass="entr" presetSubtype="8" decel="10000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additive="base">
                                        <p:cTn id="10" dur="1000" fill="hold"/>
                                        <p:tgtEl>
                                          <p:spTgt spid="8"/>
                                        </p:tgtEl>
                                        <p:attrNameLst>
                                          <p:attrName>ppt_x</p:attrName>
                                        </p:attrNameLst>
                                      </p:cBhvr>
                                      <p:tavLst>
                                        <p:tav tm="0">
                                          <p:val>
                                            <p:strVal val="0-#ppt_w/2"/>
                                          </p:val>
                                        </p:tav>
                                        <p:tav tm="100000">
                                          <p:val>
                                            <p:strVal val="#ppt_x"/>
                                          </p:val>
                                        </p:tav>
                                      </p:tavLst>
                                    </p:anim>
                                    <p:anim calcmode="lin" valueType="num">
                                      <p:cBhvr additive="base">
                                        <p:cTn id="11" dur="1000" fill="hold"/>
                                        <p:tgtEl>
                                          <p:spTgt spid="8"/>
                                        </p:tgtEl>
                                        <p:attrNameLst>
                                          <p:attrName>ppt_y</p:attrName>
                                        </p:attrNameLst>
                                      </p:cBhvr>
                                      <p:tavLst>
                                        <p:tav tm="0">
                                          <p:val>
                                            <p:strVal val="#ppt_y"/>
                                          </p:val>
                                        </p:tav>
                                        <p:tav tm="100000">
                                          <p:val>
                                            <p:strVal val="#ppt_y"/>
                                          </p:val>
                                        </p:tav>
                                      </p:tavLst>
                                    </p:anim>
                                  </p:childTnLst>
                                </p:cTn>
                              </p:par>
                              <p:par>
                                <p:cTn id="12" presetID="53" presetClass="entr" presetSubtype="16" fill="hold" grpId="0" nodeType="with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1000" fill="hold"/>
                                        <p:tgtEl>
                                          <p:spTgt spid="11"/>
                                        </p:tgtEl>
                                        <p:attrNameLst>
                                          <p:attrName>ppt_w</p:attrName>
                                        </p:attrNameLst>
                                      </p:cBhvr>
                                      <p:tavLst>
                                        <p:tav tm="0">
                                          <p:val>
                                            <p:fltVal val="0"/>
                                          </p:val>
                                        </p:tav>
                                        <p:tav tm="100000">
                                          <p:val>
                                            <p:strVal val="#ppt_w"/>
                                          </p:val>
                                        </p:tav>
                                      </p:tavLst>
                                    </p:anim>
                                    <p:anim calcmode="lin" valueType="num">
                                      <p:cBhvr>
                                        <p:cTn id="15" dur="1000" fill="hold"/>
                                        <p:tgtEl>
                                          <p:spTgt spid="11"/>
                                        </p:tgtEl>
                                        <p:attrNameLst>
                                          <p:attrName>ppt_h</p:attrName>
                                        </p:attrNameLst>
                                      </p:cBhvr>
                                      <p:tavLst>
                                        <p:tav tm="0">
                                          <p:val>
                                            <p:fltVal val="0"/>
                                          </p:val>
                                        </p:tav>
                                        <p:tav tm="100000">
                                          <p:val>
                                            <p:strVal val="#ppt_h"/>
                                          </p:val>
                                        </p:tav>
                                      </p:tavLst>
                                    </p:anim>
                                    <p:animEffect transition="in" filter="fade">
                                      <p:cBhvr>
                                        <p:cTn id="16" dur="1000"/>
                                        <p:tgtEl>
                                          <p:spTgt spid="11"/>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1000" fill="hold"/>
                                        <p:tgtEl>
                                          <p:spTgt spid="16"/>
                                        </p:tgtEl>
                                        <p:attrNameLst>
                                          <p:attrName>ppt_w</p:attrName>
                                        </p:attrNameLst>
                                      </p:cBhvr>
                                      <p:tavLst>
                                        <p:tav tm="0">
                                          <p:val>
                                            <p:fltVal val="0"/>
                                          </p:val>
                                        </p:tav>
                                        <p:tav tm="100000">
                                          <p:val>
                                            <p:strVal val="#ppt_w"/>
                                          </p:val>
                                        </p:tav>
                                      </p:tavLst>
                                    </p:anim>
                                    <p:anim calcmode="lin" valueType="num">
                                      <p:cBhvr>
                                        <p:cTn id="20" dur="1000" fill="hold"/>
                                        <p:tgtEl>
                                          <p:spTgt spid="16"/>
                                        </p:tgtEl>
                                        <p:attrNameLst>
                                          <p:attrName>ppt_h</p:attrName>
                                        </p:attrNameLst>
                                      </p:cBhvr>
                                      <p:tavLst>
                                        <p:tav tm="0">
                                          <p:val>
                                            <p:fltVal val="0"/>
                                          </p:val>
                                        </p:tav>
                                        <p:tav tm="100000">
                                          <p:val>
                                            <p:strVal val="#ppt_h"/>
                                          </p:val>
                                        </p:tav>
                                      </p:tavLst>
                                    </p:anim>
                                    <p:animEffect transition="in" filter="fade">
                                      <p:cBhvr>
                                        <p:cTn id="21" dur="1000"/>
                                        <p:tgtEl>
                                          <p:spTgt spid="16"/>
                                        </p:tgtEl>
                                      </p:cBhvr>
                                    </p:animEffect>
                                  </p:childTnLst>
                                </p:cTn>
                              </p:par>
                              <p:par>
                                <p:cTn id="22" presetID="53" presetClass="entr" presetSubtype="16" fill="hold" grpId="0" nodeType="withEffect">
                                  <p:stCondLst>
                                    <p:cond delay="0"/>
                                  </p:stCondLst>
                                  <p:iterate type="lt">
                                    <p:tmPct val="10000"/>
                                  </p:iterate>
                                  <p:childTnLst>
                                    <p:set>
                                      <p:cBhvr>
                                        <p:cTn id="23" dur="1" fill="hold">
                                          <p:stCondLst>
                                            <p:cond delay="0"/>
                                          </p:stCondLst>
                                        </p:cTn>
                                        <p:tgtEl>
                                          <p:spTgt spid="17"/>
                                        </p:tgtEl>
                                        <p:attrNameLst>
                                          <p:attrName>style.visibility</p:attrName>
                                        </p:attrNameLst>
                                      </p:cBhvr>
                                      <p:to>
                                        <p:strVal val="visible"/>
                                      </p:to>
                                    </p:set>
                                    <p:anim calcmode="lin" valueType="num">
                                      <p:cBhvr>
                                        <p:cTn id="24" dur="300" fill="hold"/>
                                        <p:tgtEl>
                                          <p:spTgt spid="17"/>
                                        </p:tgtEl>
                                        <p:attrNameLst>
                                          <p:attrName>ppt_w</p:attrName>
                                        </p:attrNameLst>
                                      </p:cBhvr>
                                      <p:tavLst>
                                        <p:tav tm="0">
                                          <p:val>
                                            <p:fltVal val="0"/>
                                          </p:val>
                                        </p:tav>
                                        <p:tav tm="100000">
                                          <p:val>
                                            <p:strVal val="#ppt_w"/>
                                          </p:val>
                                        </p:tav>
                                      </p:tavLst>
                                    </p:anim>
                                    <p:anim calcmode="lin" valueType="num">
                                      <p:cBhvr>
                                        <p:cTn id="25" dur="300" fill="hold"/>
                                        <p:tgtEl>
                                          <p:spTgt spid="17"/>
                                        </p:tgtEl>
                                        <p:attrNameLst>
                                          <p:attrName>ppt_h</p:attrName>
                                        </p:attrNameLst>
                                      </p:cBhvr>
                                      <p:tavLst>
                                        <p:tav tm="0">
                                          <p:val>
                                            <p:fltVal val="0"/>
                                          </p:val>
                                        </p:tav>
                                        <p:tav tm="100000">
                                          <p:val>
                                            <p:strVal val="#ppt_h"/>
                                          </p:val>
                                        </p:tav>
                                      </p:tavLst>
                                    </p:anim>
                                    <p:animEffect transition="in" filter="fade">
                                      <p:cBhvr>
                                        <p:cTn id="26" dur="300"/>
                                        <p:tgtEl>
                                          <p:spTgt spid="17"/>
                                        </p:tgtEl>
                                      </p:cBhvr>
                                    </p:animEffect>
                                  </p:childTnLst>
                                </p:cTn>
                              </p:par>
                            </p:childTnLst>
                          </p:cTn>
                        </p:par>
                        <p:par>
                          <p:cTn id="27" fill="hold">
                            <p:stCondLst>
                              <p:cond delay="1980"/>
                            </p:stCondLst>
                            <p:childTnLst>
                              <p:par>
                                <p:cTn id="28" presetID="2" presetClass="entr" presetSubtype="2" decel="100000" fill="hold" grpId="0"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1000" fill="hold"/>
                                        <p:tgtEl>
                                          <p:spTgt spid="9"/>
                                        </p:tgtEl>
                                        <p:attrNameLst>
                                          <p:attrName>ppt_x</p:attrName>
                                        </p:attrNameLst>
                                      </p:cBhvr>
                                      <p:tavLst>
                                        <p:tav tm="0">
                                          <p:val>
                                            <p:strVal val="1+#ppt_w/2"/>
                                          </p:val>
                                        </p:tav>
                                        <p:tav tm="100000">
                                          <p:val>
                                            <p:strVal val="#ppt_x"/>
                                          </p:val>
                                        </p:tav>
                                      </p:tavLst>
                                    </p:anim>
                                    <p:anim calcmode="lin" valueType="num">
                                      <p:cBhvr additive="base">
                                        <p:cTn id="31" dur="1000" fill="hold"/>
                                        <p:tgtEl>
                                          <p:spTgt spid="9"/>
                                        </p:tgtEl>
                                        <p:attrNameLst>
                                          <p:attrName>ppt_y</p:attrName>
                                        </p:attrNameLst>
                                      </p:cBhvr>
                                      <p:tavLst>
                                        <p:tav tm="0">
                                          <p:val>
                                            <p:strVal val="#ppt_y"/>
                                          </p:val>
                                        </p:tav>
                                        <p:tav tm="100000">
                                          <p:val>
                                            <p:strVal val="#ppt_y"/>
                                          </p:val>
                                        </p:tav>
                                      </p:tavLst>
                                    </p:anim>
                                  </p:childTnLst>
                                </p:cTn>
                              </p:par>
                              <p:par>
                                <p:cTn id="32" presetID="53" presetClass="entr" presetSubtype="16"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p:cTn id="34" dur="1000" fill="hold"/>
                                        <p:tgtEl>
                                          <p:spTgt spid="12"/>
                                        </p:tgtEl>
                                        <p:attrNameLst>
                                          <p:attrName>ppt_w</p:attrName>
                                        </p:attrNameLst>
                                      </p:cBhvr>
                                      <p:tavLst>
                                        <p:tav tm="0">
                                          <p:val>
                                            <p:fltVal val="0"/>
                                          </p:val>
                                        </p:tav>
                                        <p:tav tm="100000">
                                          <p:val>
                                            <p:strVal val="#ppt_w"/>
                                          </p:val>
                                        </p:tav>
                                      </p:tavLst>
                                    </p:anim>
                                    <p:anim calcmode="lin" valueType="num">
                                      <p:cBhvr>
                                        <p:cTn id="35" dur="1000" fill="hold"/>
                                        <p:tgtEl>
                                          <p:spTgt spid="12"/>
                                        </p:tgtEl>
                                        <p:attrNameLst>
                                          <p:attrName>ppt_h</p:attrName>
                                        </p:attrNameLst>
                                      </p:cBhvr>
                                      <p:tavLst>
                                        <p:tav tm="0">
                                          <p:val>
                                            <p:fltVal val="0"/>
                                          </p:val>
                                        </p:tav>
                                        <p:tav tm="100000">
                                          <p:val>
                                            <p:strVal val="#ppt_h"/>
                                          </p:val>
                                        </p:tav>
                                      </p:tavLst>
                                    </p:anim>
                                    <p:animEffect transition="in" filter="fade">
                                      <p:cBhvr>
                                        <p:cTn id="36" dur="1000"/>
                                        <p:tgtEl>
                                          <p:spTgt spid="12"/>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anim calcmode="lin" valueType="num">
                                      <p:cBhvr>
                                        <p:cTn id="39" dur="1000" fill="hold"/>
                                        <p:tgtEl>
                                          <p:spTgt spid="15"/>
                                        </p:tgtEl>
                                        <p:attrNameLst>
                                          <p:attrName>ppt_w</p:attrName>
                                        </p:attrNameLst>
                                      </p:cBhvr>
                                      <p:tavLst>
                                        <p:tav tm="0">
                                          <p:val>
                                            <p:fltVal val="0"/>
                                          </p:val>
                                        </p:tav>
                                        <p:tav tm="100000">
                                          <p:val>
                                            <p:strVal val="#ppt_w"/>
                                          </p:val>
                                        </p:tav>
                                      </p:tavLst>
                                    </p:anim>
                                    <p:anim calcmode="lin" valueType="num">
                                      <p:cBhvr>
                                        <p:cTn id="40" dur="1000" fill="hold"/>
                                        <p:tgtEl>
                                          <p:spTgt spid="15"/>
                                        </p:tgtEl>
                                        <p:attrNameLst>
                                          <p:attrName>ppt_h</p:attrName>
                                        </p:attrNameLst>
                                      </p:cBhvr>
                                      <p:tavLst>
                                        <p:tav tm="0">
                                          <p:val>
                                            <p:fltVal val="0"/>
                                          </p:val>
                                        </p:tav>
                                        <p:tav tm="100000">
                                          <p:val>
                                            <p:strVal val="#ppt_h"/>
                                          </p:val>
                                        </p:tav>
                                      </p:tavLst>
                                    </p:anim>
                                    <p:animEffect transition="in" filter="fade">
                                      <p:cBhvr>
                                        <p:cTn id="41" dur="1000"/>
                                        <p:tgtEl>
                                          <p:spTgt spid="15"/>
                                        </p:tgtEl>
                                      </p:cBhvr>
                                    </p:animEffect>
                                  </p:childTnLst>
                                </p:cTn>
                              </p:par>
                              <p:par>
                                <p:cTn id="42" presetID="53" presetClass="entr" presetSubtype="16" fill="hold" grpId="0" nodeType="withEffect">
                                  <p:stCondLst>
                                    <p:cond delay="0"/>
                                  </p:stCondLst>
                                  <p:iterate type="lt">
                                    <p:tmPct val="10000"/>
                                  </p:iterate>
                                  <p:childTnLst>
                                    <p:set>
                                      <p:cBhvr>
                                        <p:cTn id="43" dur="1" fill="hold">
                                          <p:stCondLst>
                                            <p:cond delay="0"/>
                                          </p:stCondLst>
                                        </p:cTn>
                                        <p:tgtEl>
                                          <p:spTgt spid="18"/>
                                        </p:tgtEl>
                                        <p:attrNameLst>
                                          <p:attrName>style.visibility</p:attrName>
                                        </p:attrNameLst>
                                      </p:cBhvr>
                                      <p:to>
                                        <p:strVal val="visible"/>
                                      </p:to>
                                    </p:set>
                                    <p:anim calcmode="lin" valueType="num">
                                      <p:cBhvr>
                                        <p:cTn id="44" dur="300" fill="hold"/>
                                        <p:tgtEl>
                                          <p:spTgt spid="18"/>
                                        </p:tgtEl>
                                        <p:attrNameLst>
                                          <p:attrName>ppt_w</p:attrName>
                                        </p:attrNameLst>
                                      </p:cBhvr>
                                      <p:tavLst>
                                        <p:tav tm="0">
                                          <p:val>
                                            <p:fltVal val="0"/>
                                          </p:val>
                                        </p:tav>
                                        <p:tav tm="100000">
                                          <p:val>
                                            <p:strVal val="#ppt_w"/>
                                          </p:val>
                                        </p:tav>
                                      </p:tavLst>
                                    </p:anim>
                                    <p:anim calcmode="lin" valueType="num">
                                      <p:cBhvr>
                                        <p:cTn id="45" dur="300" fill="hold"/>
                                        <p:tgtEl>
                                          <p:spTgt spid="18"/>
                                        </p:tgtEl>
                                        <p:attrNameLst>
                                          <p:attrName>ppt_h</p:attrName>
                                        </p:attrNameLst>
                                      </p:cBhvr>
                                      <p:tavLst>
                                        <p:tav tm="0">
                                          <p:val>
                                            <p:fltVal val="0"/>
                                          </p:val>
                                        </p:tav>
                                        <p:tav tm="100000">
                                          <p:val>
                                            <p:strVal val="#ppt_h"/>
                                          </p:val>
                                        </p:tav>
                                      </p:tavLst>
                                    </p:anim>
                                    <p:animEffect transition="in" filter="fade">
                                      <p:cBhvr>
                                        <p:cTn id="46" dur="300"/>
                                        <p:tgtEl>
                                          <p:spTgt spid="18"/>
                                        </p:tgtEl>
                                      </p:cBhvr>
                                    </p:animEffect>
                                  </p:childTnLst>
                                </p:cTn>
                              </p:par>
                            </p:childTnLst>
                          </p:cTn>
                        </p:par>
                        <p:par>
                          <p:cTn id="47" fill="hold">
                            <p:stCondLst>
                              <p:cond delay="3030"/>
                            </p:stCondLst>
                            <p:childTnLst>
                              <p:par>
                                <p:cTn id="48" presetID="2" presetClass="entr" presetSubtype="8" decel="100000"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additive="base">
                                        <p:cTn id="50" dur="1000" fill="hold"/>
                                        <p:tgtEl>
                                          <p:spTgt spid="10"/>
                                        </p:tgtEl>
                                        <p:attrNameLst>
                                          <p:attrName>ppt_x</p:attrName>
                                        </p:attrNameLst>
                                      </p:cBhvr>
                                      <p:tavLst>
                                        <p:tav tm="0">
                                          <p:val>
                                            <p:strVal val="0-#ppt_w/2"/>
                                          </p:val>
                                        </p:tav>
                                        <p:tav tm="100000">
                                          <p:val>
                                            <p:strVal val="#ppt_x"/>
                                          </p:val>
                                        </p:tav>
                                      </p:tavLst>
                                    </p:anim>
                                    <p:anim calcmode="lin" valueType="num">
                                      <p:cBhvr additive="base">
                                        <p:cTn id="51" dur="1000" fill="hold"/>
                                        <p:tgtEl>
                                          <p:spTgt spid="10"/>
                                        </p:tgtEl>
                                        <p:attrNameLst>
                                          <p:attrName>ppt_y</p:attrName>
                                        </p:attrNameLst>
                                      </p:cBhvr>
                                      <p:tavLst>
                                        <p:tav tm="0">
                                          <p:val>
                                            <p:strVal val="#ppt_y"/>
                                          </p:val>
                                        </p:tav>
                                        <p:tav tm="100000">
                                          <p:val>
                                            <p:strVal val="#ppt_y"/>
                                          </p:val>
                                        </p:tav>
                                      </p:tavLst>
                                    </p:anim>
                                  </p:childTnLst>
                                </p:cTn>
                              </p:par>
                              <p:par>
                                <p:cTn id="52" presetID="53" presetClass="entr" presetSubtype="16" fill="hold" grpId="0" nodeType="with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4"/>
                                        </p:tgtEl>
                                        <p:attrNameLst>
                                          <p:attrName>style.visibility</p:attrName>
                                        </p:attrNameLst>
                                      </p:cBhvr>
                                      <p:to>
                                        <p:strVal val="visible"/>
                                      </p:to>
                                    </p:set>
                                    <p:anim calcmode="lin" valueType="num">
                                      <p:cBhvr>
                                        <p:cTn id="59" dur="1000" fill="hold"/>
                                        <p:tgtEl>
                                          <p:spTgt spid="14"/>
                                        </p:tgtEl>
                                        <p:attrNameLst>
                                          <p:attrName>ppt_w</p:attrName>
                                        </p:attrNameLst>
                                      </p:cBhvr>
                                      <p:tavLst>
                                        <p:tav tm="0">
                                          <p:val>
                                            <p:fltVal val="0"/>
                                          </p:val>
                                        </p:tav>
                                        <p:tav tm="100000">
                                          <p:val>
                                            <p:strVal val="#ppt_w"/>
                                          </p:val>
                                        </p:tav>
                                      </p:tavLst>
                                    </p:anim>
                                    <p:anim calcmode="lin" valueType="num">
                                      <p:cBhvr>
                                        <p:cTn id="60" dur="1000" fill="hold"/>
                                        <p:tgtEl>
                                          <p:spTgt spid="14"/>
                                        </p:tgtEl>
                                        <p:attrNameLst>
                                          <p:attrName>ppt_h</p:attrName>
                                        </p:attrNameLst>
                                      </p:cBhvr>
                                      <p:tavLst>
                                        <p:tav tm="0">
                                          <p:val>
                                            <p:fltVal val="0"/>
                                          </p:val>
                                        </p:tav>
                                        <p:tav tm="100000">
                                          <p:val>
                                            <p:strVal val="#ppt_h"/>
                                          </p:val>
                                        </p:tav>
                                      </p:tavLst>
                                    </p:anim>
                                    <p:animEffect transition="in" filter="fade">
                                      <p:cBhvr>
                                        <p:cTn id="61" dur="1000"/>
                                        <p:tgtEl>
                                          <p:spTgt spid="14"/>
                                        </p:tgtEl>
                                      </p:cBhvr>
                                    </p:animEffect>
                                  </p:childTnLst>
                                </p:cTn>
                              </p:par>
                              <p:par>
                                <p:cTn id="62" presetID="53" presetClass="entr" presetSubtype="16" fill="hold" grpId="0" nodeType="withEffect">
                                  <p:stCondLst>
                                    <p:cond delay="0"/>
                                  </p:stCondLst>
                                  <p:iterate type="lt">
                                    <p:tmPct val="10000"/>
                                  </p:iterate>
                                  <p:childTnLst>
                                    <p:set>
                                      <p:cBhvr>
                                        <p:cTn id="63" dur="1" fill="hold">
                                          <p:stCondLst>
                                            <p:cond delay="0"/>
                                          </p:stCondLst>
                                        </p:cTn>
                                        <p:tgtEl>
                                          <p:spTgt spid="19"/>
                                        </p:tgtEl>
                                        <p:attrNameLst>
                                          <p:attrName>style.visibility</p:attrName>
                                        </p:attrNameLst>
                                      </p:cBhvr>
                                      <p:to>
                                        <p:strVal val="visible"/>
                                      </p:to>
                                    </p:set>
                                    <p:anim calcmode="lin" valueType="num">
                                      <p:cBhvr>
                                        <p:cTn id="64" dur="300" fill="hold"/>
                                        <p:tgtEl>
                                          <p:spTgt spid="19"/>
                                        </p:tgtEl>
                                        <p:attrNameLst>
                                          <p:attrName>ppt_w</p:attrName>
                                        </p:attrNameLst>
                                      </p:cBhvr>
                                      <p:tavLst>
                                        <p:tav tm="0">
                                          <p:val>
                                            <p:fltVal val="0"/>
                                          </p:val>
                                        </p:tav>
                                        <p:tav tm="100000">
                                          <p:val>
                                            <p:strVal val="#ppt_w"/>
                                          </p:val>
                                        </p:tav>
                                      </p:tavLst>
                                    </p:anim>
                                    <p:anim calcmode="lin" valueType="num">
                                      <p:cBhvr>
                                        <p:cTn id="65" dur="300" fill="hold"/>
                                        <p:tgtEl>
                                          <p:spTgt spid="19"/>
                                        </p:tgtEl>
                                        <p:attrNameLst>
                                          <p:attrName>ppt_h</p:attrName>
                                        </p:attrNameLst>
                                      </p:cBhvr>
                                      <p:tavLst>
                                        <p:tav tm="0">
                                          <p:val>
                                            <p:fltVal val="0"/>
                                          </p:val>
                                        </p:tav>
                                        <p:tav tm="100000">
                                          <p:val>
                                            <p:strVal val="#ppt_h"/>
                                          </p:val>
                                        </p:tav>
                                      </p:tavLst>
                                    </p:anim>
                                    <p:animEffect transition="in" filter="fade">
                                      <p:cBhvr>
                                        <p:cTn id="66" dur="3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16" grpId="0" animBg="1"/>
      <p:bldP spid="17" grpId="0"/>
      <p:bldP spid="18" grpId="0"/>
      <p:bldP spid="1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a:extLst>
              <a:ext uri="{FF2B5EF4-FFF2-40B4-BE49-F238E27FC236}">
                <a16:creationId xmlns:a16="http://schemas.microsoft.com/office/drawing/2014/main" id="{1FCA73EF-96CF-53A4-D1C9-540697DA2017}"/>
              </a:ext>
            </a:extLst>
          </p:cNvPr>
          <p:cNvGrpSpPr/>
          <p:nvPr/>
        </p:nvGrpSpPr>
        <p:grpSpPr>
          <a:xfrm>
            <a:off x="0" y="0"/>
            <a:ext cx="12192000" cy="6858000"/>
            <a:chOff x="0" y="0"/>
            <a:chExt cx="12192000" cy="6858000"/>
          </a:xfrm>
        </p:grpSpPr>
        <p:pic>
          <p:nvPicPr>
            <p:cNvPr id="7" name="图片 6">
              <a:extLst>
                <a:ext uri="{FF2B5EF4-FFF2-40B4-BE49-F238E27FC236}">
                  <a16:creationId xmlns:a16="http://schemas.microsoft.com/office/drawing/2014/main" id="{94FCBD00-B75B-1C85-242F-F0CA074F005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8" name="矩形 7">
              <a:extLst>
                <a:ext uri="{FF2B5EF4-FFF2-40B4-BE49-F238E27FC236}">
                  <a16:creationId xmlns:a16="http://schemas.microsoft.com/office/drawing/2014/main" id="{E1C040F4-27A8-45A0-A0B5-634AC16575C8}"/>
                </a:ext>
              </a:extLst>
            </p:cNvPr>
            <p:cNvSpPr/>
            <p:nvPr/>
          </p:nvSpPr>
          <p:spPr>
            <a:xfrm>
              <a:off x="162047" y="167834"/>
              <a:ext cx="11829326" cy="6522334"/>
            </a:xfrm>
            <a:prstGeom prst="rect">
              <a:avLst/>
            </a:prstGeom>
            <a:solidFill>
              <a:schemeClr val="bg1"/>
            </a:solidFill>
            <a:ln>
              <a:noFill/>
            </a:ln>
            <a:effectLst>
              <a:outerShdw blurRad="63500" sx="102000" sy="102000" algn="ctr" rotWithShape="0">
                <a:prstClr val="black">
                  <a:alpha val="1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sp>
        <p:nvSpPr>
          <p:cNvPr id="78850" name="Rectangle 2">
            <a:extLst>
              <a:ext uri="{FF2B5EF4-FFF2-40B4-BE49-F238E27FC236}">
                <a16:creationId xmlns:a16="http://schemas.microsoft.com/office/drawing/2014/main" id="{E2A9DB2F-8566-4FD8-BD8A-B0DBE11E148B}"/>
              </a:ext>
            </a:extLst>
          </p:cNvPr>
          <p:cNvSpPr>
            <a:spLocks noGrp="1" noChangeArrowheads="1"/>
          </p:cNvSpPr>
          <p:nvPr>
            <p:ph type="title" idx="4294967295"/>
          </p:nvPr>
        </p:nvSpPr>
        <p:spPr>
          <a:xfrm>
            <a:off x="4966503" y="943172"/>
            <a:ext cx="3867150" cy="530225"/>
          </a:xfrm>
        </p:spPr>
        <p:txBody>
          <a:bodyPr>
            <a:normAutofit/>
          </a:bodyPr>
          <a:lstStyle/>
          <a:p>
            <a:r>
              <a:rPr lang="zh-CN" altLang="en-US" sz="2800" b="1" dirty="0">
                <a:latin typeface="+mn-lt"/>
                <a:ea typeface="+mn-ea"/>
                <a:cs typeface="+mn-ea"/>
                <a:sym typeface="+mn-lt"/>
              </a:rPr>
              <a:t>防锈包装技术</a:t>
            </a:r>
          </a:p>
        </p:txBody>
      </p:sp>
      <p:sp>
        <p:nvSpPr>
          <p:cNvPr id="78851" name="Rectangle 3">
            <a:extLst>
              <a:ext uri="{FF2B5EF4-FFF2-40B4-BE49-F238E27FC236}">
                <a16:creationId xmlns:a16="http://schemas.microsoft.com/office/drawing/2014/main" id="{EAB4F83B-4F63-4DE6-995F-64D14BD9A2A1}"/>
              </a:ext>
            </a:extLst>
          </p:cNvPr>
          <p:cNvSpPr>
            <a:spLocks noGrp="1" noChangeArrowheads="1"/>
          </p:cNvSpPr>
          <p:nvPr>
            <p:ph type="body" idx="4294967295"/>
          </p:nvPr>
        </p:nvSpPr>
        <p:spPr>
          <a:xfrm>
            <a:off x="807816" y="2189375"/>
            <a:ext cx="3592734" cy="307235"/>
          </a:xfrm>
        </p:spPr>
        <p:txBody>
          <a:bodyPr>
            <a:normAutofit lnSpcReduction="10000"/>
          </a:bodyPr>
          <a:lstStyle/>
          <a:p>
            <a:pPr>
              <a:lnSpc>
                <a:spcPct val="80000"/>
              </a:lnSpc>
            </a:pPr>
            <a:r>
              <a:rPr lang="zh-CN" altLang="en-US" sz="1800" b="1" dirty="0">
                <a:cs typeface="+mn-ea"/>
                <a:sym typeface="+mn-lt"/>
              </a:rPr>
              <a:t>防锈油防锈蚀包装技术</a:t>
            </a:r>
          </a:p>
        </p:txBody>
      </p:sp>
      <p:sp>
        <p:nvSpPr>
          <p:cNvPr id="5" name="文本框 4">
            <a:extLst>
              <a:ext uri="{FF2B5EF4-FFF2-40B4-BE49-F238E27FC236}">
                <a16:creationId xmlns:a16="http://schemas.microsoft.com/office/drawing/2014/main" id="{723F5F33-253A-417E-AE43-47C0A7942750}"/>
              </a:ext>
            </a:extLst>
          </p:cNvPr>
          <p:cNvSpPr txBox="1"/>
          <p:nvPr/>
        </p:nvSpPr>
        <p:spPr>
          <a:xfrm>
            <a:off x="745061" y="2496610"/>
            <a:ext cx="5264913" cy="2677656"/>
          </a:xfrm>
          <a:prstGeom prst="rect">
            <a:avLst/>
          </a:prstGeom>
          <a:noFill/>
        </p:spPr>
        <p:txBody>
          <a:bodyPr wrap="square">
            <a:spAutoFit/>
          </a:bodyPr>
          <a:lstStyle/>
          <a:p>
            <a:pPr>
              <a:lnSpc>
                <a:spcPct val="150000"/>
              </a:lnSpc>
            </a:pPr>
            <a:r>
              <a:rPr lang="zh-CN" altLang="en-US" sz="1600" dirty="0">
                <a:cs typeface="+mn-ea"/>
                <a:sym typeface="+mn-lt"/>
              </a:rPr>
              <a:t>大气锈蚀是空气中的氧、水蒸气及其它有害气体等作用于金属表面引起电化学作用的结果。如果使金属表面与引起大气锈蚀的各种因素隔绝</a:t>
            </a:r>
            <a:r>
              <a:rPr lang="en-US" altLang="zh-CN" sz="1600" dirty="0">
                <a:cs typeface="+mn-ea"/>
                <a:sym typeface="+mn-lt"/>
              </a:rPr>
              <a:t>(</a:t>
            </a:r>
            <a:r>
              <a:rPr lang="zh-CN" altLang="en-US" sz="1600" dirty="0">
                <a:cs typeface="+mn-ea"/>
                <a:sym typeface="+mn-lt"/>
              </a:rPr>
              <a:t>即将金属表面保护起来</a:t>
            </a:r>
            <a:r>
              <a:rPr lang="en-US" altLang="zh-CN" sz="1600" dirty="0">
                <a:cs typeface="+mn-ea"/>
                <a:sym typeface="+mn-lt"/>
              </a:rPr>
              <a:t>)</a:t>
            </a:r>
            <a:r>
              <a:rPr lang="zh-CN" altLang="en-US" sz="1600" dirty="0">
                <a:cs typeface="+mn-ea"/>
                <a:sym typeface="+mn-lt"/>
              </a:rPr>
              <a:t>，就可以达到防止金属大气锈蚀的目的。防锈油包装技术就是根据这一原理将金属涂封防止锈蚀的。用防锈油封装金属制品，要求油层要有一定厚度，油层的连续性好，涂层完整。不同类型的防锈油要采用不同的方法进行涂复。 </a:t>
            </a:r>
          </a:p>
        </p:txBody>
      </p:sp>
      <p:pic>
        <p:nvPicPr>
          <p:cNvPr id="3" name="图片 2">
            <a:extLst>
              <a:ext uri="{FF2B5EF4-FFF2-40B4-BE49-F238E27FC236}">
                <a16:creationId xmlns:a16="http://schemas.microsoft.com/office/drawing/2014/main" id="{6244E5B4-63AE-810E-FD27-55CDBB4A439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342202" y="958814"/>
            <a:ext cx="4982901" cy="498290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8850"/>
                                        </p:tgtEl>
                                        <p:attrNameLst>
                                          <p:attrName>style.visibility</p:attrName>
                                        </p:attrNameLst>
                                      </p:cBhvr>
                                      <p:to>
                                        <p:strVal val="visible"/>
                                      </p:to>
                                    </p:set>
                                    <p:animEffect transition="in" filter="wipe(down)">
                                      <p:cBhvr>
                                        <p:cTn id="12" dur="500"/>
                                        <p:tgtEl>
                                          <p:spTgt spid="78850"/>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78851">
                                            <p:txEl>
                                              <p:pRg st="0" end="0"/>
                                            </p:txEl>
                                          </p:spTgt>
                                        </p:tgtEl>
                                        <p:attrNameLst>
                                          <p:attrName>style.visibility</p:attrName>
                                        </p:attrNameLst>
                                      </p:cBhvr>
                                      <p:to>
                                        <p:strVal val="visible"/>
                                      </p:to>
                                    </p:set>
                                    <p:animEffect transition="in" filter="wipe(down)">
                                      <p:cBhvr>
                                        <p:cTn id="15" dur="500"/>
                                        <p:tgtEl>
                                          <p:spTgt spid="78851">
                                            <p:txEl>
                                              <p:pRg st="0" end="0"/>
                                            </p:txEl>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500"/>
                                        <p:tgtEl>
                                          <p:spTgt spid="5"/>
                                        </p:tgtEl>
                                      </p:cBhvr>
                                    </p:animEffect>
                                  </p:childTnLst>
                                </p:cTn>
                              </p:par>
                              <p:par>
                                <p:cTn id="19" presetID="22" presetClass="entr" presetSubtype="4"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ipe(down)">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0" grpId="0"/>
      <p:bldP spid="78851" grpId="0" build="p"/>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a:extLst>
              <a:ext uri="{FF2B5EF4-FFF2-40B4-BE49-F238E27FC236}">
                <a16:creationId xmlns:a16="http://schemas.microsoft.com/office/drawing/2014/main" id="{33E9C9B5-A099-00D9-CA54-CA63F4C409A6}"/>
              </a:ext>
            </a:extLst>
          </p:cNvPr>
          <p:cNvGrpSpPr/>
          <p:nvPr/>
        </p:nvGrpSpPr>
        <p:grpSpPr>
          <a:xfrm>
            <a:off x="0" y="0"/>
            <a:ext cx="12192000" cy="6858000"/>
            <a:chOff x="0" y="0"/>
            <a:chExt cx="12192000" cy="6858000"/>
          </a:xfrm>
        </p:grpSpPr>
        <p:pic>
          <p:nvPicPr>
            <p:cNvPr id="4" name="图片 3">
              <a:extLst>
                <a:ext uri="{FF2B5EF4-FFF2-40B4-BE49-F238E27FC236}">
                  <a16:creationId xmlns:a16="http://schemas.microsoft.com/office/drawing/2014/main" id="{A4E0FAD7-470E-98AF-8EC6-5A17F49D173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5" name="矩形 4">
              <a:extLst>
                <a:ext uri="{FF2B5EF4-FFF2-40B4-BE49-F238E27FC236}">
                  <a16:creationId xmlns:a16="http://schemas.microsoft.com/office/drawing/2014/main" id="{59F8FC08-4F63-09A0-2B70-01235807EAF1}"/>
                </a:ext>
              </a:extLst>
            </p:cNvPr>
            <p:cNvSpPr/>
            <p:nvPr/>
          </p:nvSpPr>
          <p:spPr>
            <a:xfrm>
              <a:off x="162047" y="167834"/>
              <a:ext cx="11829326" cy="6522334"/>
            </a:xfrm>
            <a:prstGeom prst="rect">
              <a:avLst/>
            </a:prstGeom>
            <a:solidFill>
              <a:schemeClr val="bg1"/>
            </a:solidFill>
            <a:ln>
              <a:noFill/>
            </a:ln>
            <a:effectLst>
              <a:outerShdw blurRad="63500" sx="102000" sy="102000" algn="ctr" rotWithShape="0">
                <a:prstClr val="black">
                  <a:alpha val="1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sp>
        <p:nvSpPr>
          <p:cNvPr id="79875" name="Rectangle 3">
            <a:extLst>
              <a:ext uri="{FF2B5EF4-FFF2-40B4-BE49-F238E27FC236}">
                <a16:creationId xmlns:a16="http://schemas.microsoft.com/office/drawing/2014/main" id="{D4C4639C-20CA-4157-8ADA-CD0D0E5119E3}"/>
              </a:ext>
            </a:extLst>
          </p:cNvPr>
          <p:cNvSpPr>
            <a:spLocks noGrp="1" noChangeArrowheads="1"/>
          </p:cNvSpPr>
          <p:nvPr>
            <p:ph type="body" idx="4294967295"/>
          </p:nvPr>
        </p:nvSpPr>
        <p:spPr>
          <a:xfrm>
            <a:off x="5980736" y="2035998"/>
            <a:ext cx="5416952" cy="3270612"/>
          </a:xfrm>
        </p:spPr>
        <p:txBody>
          <a:bodyPr/>
          <a:lstStyle/>
          <a:p>
            <a:pPr marL="0">
              <a:lnSpc>
                <a:spcPct val="80000"/>
              </a:lnSpc>
            </a:pPr>
            <a:r>
              <a:rPr lang="zh-CN" altLang="en-US" sz="1800" b="1" dirty="0">
                <a:cs typeface="+mn-ea"/>
                <a:sym typeface="+mn-lt"/>
              </a:rPr>
              <a:t>气相防锈包装技术</a:t>
            </a:r>
          </a:p>
          <a:p>
            <a:pPr marL="0">
              <a:lnSpc>
                <a:spcPct val="150000"/>
              </a:lnSpc>
              <a:buFont typeface="Wingdings" panose="05000000000000000000" pitchFamily="2" charset="2"/>
              <a:buNone/>
            </a:pPr>
            <a:r>
              <a:rPr lang="zh-CN" altLang="en-US" sz="1600" dirty="0">
                <a:cs typeface="+mn-ea"/>
                <a:sym typeface="+mn-lt"/>
              </a:rPr>
              <a:t>气相防锈包装技术就是用气相缓蚀剂</a:t>
            </a:r>
            <a:r>
              <a:rPr lang="en-US" altLang="zh-CN" sz="1600" dirty="0">
                <a:cs typeface="+mn-ea"/>
                <a:sym typeface="+mn-lt"/>
              </a:rPr>
              <a:t>(</a:t>
            </a:r>
            <a:r>
              <a:rPr lang="zh-CN" altLang="en-US" sz="1600" dirty="0">
                <a:cs typeface="+mn-ea"/>
                <a:sym typeface="+mn-lt"/>
              </a:rPr>
              <a:t>挥发性缓蚀剂</a:t>
            </a:r>
            <a:r>
              <a:rPr lang="en-US" altLang="zh-CN" sz="1600" dirty="0">
                <a:cs typeface="+mn-ea"/>
                <a:sym typeface="+mn-lt"/>
              </a:rPr>
              <a:t>)</a:t>
            </a:r>
            <a:r>
              <a:rPr lang="zh-CN" altLang="en-US" sz="1600" dirty="0">
                <a:cs typeface="+mn-ea"/>
                <a:sym typeface="+mn-lt"/>
              </a:rPr>
              <a:t>，在密封包装容器中对金属制品进行防锈处理的技术。气相缓蚀剂是一种能减慢或完全停止金属在侵蚀性介质中的破坏过程的物质，它在常温下即具有挥发性，它在密封包装容器中，在很短的时间内挥发或升华出的缓蚀气体就能充满整个包装容器内的每个角落和缝隙，同时吸附在金属制品的表面上，从而起到抑制大气对金属锈蚀的作用。 </a:t>
            </a:r>
          </a:p>
        </p:txBody>
      </p:sp>
      <p:pic>
        <p:nvPicPr>
          <p:cNvPr id="6" name="图片 5">
            <a:extLst>
              <a:ext uri="{FF2B5EF4-FFF2-40B4-BE49-F238E27FC236}">
                <a16:creationId xmlns:a16="http://schemas.microsoft.com/office/drawing/2014/main" id="{B3A46166-256F-DEAF-A80F-8785F3C76E9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593202"/>
            <a:ext cx="6096964" cy="609696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9875">
                                            <p:txEl>
                                              <p:pRg st="0" end="0"/>
                                            </p:txEl>
                                          </p:spTgt>
                                        </p:tgtEl>
                                        <p:attrNameLst>
                                          <p:attrName>style.visibility</p:attrName>
                                        </p:attrNameLst>
                                      </p:cBhvr>
                                      <p:to>
                                        <p:strVal val="visible"/>
                                      </p:to>
                                    </p:set>
                                    <p:animEffect transition="in" filter="barn(inVertical)">
                                      <p:cBhvr>
                                        <p:cTn id="12" dur="500"/>
                                        <p:tgtEl>
                                          <p:spTgt spid="7987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9875">
                                            <p:txEl>
                                              <p:pRg st="1" end="1"/>
                                            </p:txEl>
                                          </p:spTgt>
                                        </p:tgtEl>
                                        <p:attrNameLst>
                                          <p:attrName>style.visibility</p:attrName>
                                        </p:attrNameLst>
                                      </p:cBhvr>
                                      <p:to>
                                        <p:strVal val="visible"/>
                                      </p:to>
                                    </p:set>
                                    <p:animEffect transition="in" filter="barn(inVertical)">
                                      <p:cBhvr>
                                        <p:cTn id="17" dur="500"/>
                                        <p:tgtEl>
                                          <p:spTgt spid="7987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5"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9BCC0AE-7D90-4EA4-98B7-E74A41B3C62E}"/>
              </a:ext>
            </a:extLst>
          </p:cNvPr>
          <p:cNvSpPr>
            <a:spLocks noGrp="1"/>
          </p:cNvSpPr>
          <p:nvPr>
            <p:ph type="title"/>
          </p:nvPr>
        </p:nvSpPr>
        <p:spPr>
          <a:xfrm>
            <a:off x="838200" y="1455095"/>
            <a:ext cx="10515600" cy="2852737"/>
          </a:xfrm>
        </p:spPr>
        <p:txBody>
          <a:bodyPr/>
          <a:lstStyle/>
          <a:p>
            <a:r>
              <a:rPr lang="zh-CN" altLang="en-US" dirty="0">
                <a:latin typeface="+mn-lt"/>
                <a:ea typeface="+mn-ea"/>
                <a:cs typeface="+mn-ea"/>
                <a:sym typeface="+mn-lt"/>
              </a:rPr>
              <a:t>常用的纸箱包装标志说明</a:t>
            </a:r>
          </a:p>
        </p:txBody>
      </p:sp>
      <p:sp>
        <p:nvSpPr>
          <p:cNvPr id="3" name="文本占位符 2">
            <a:extLst>
              <a:ext uri="{FF2B5EF4-FFF2-40B4-BE49-F238E27FC236}">
                <a16:creationId xmlns:a16="http://schemas.microsoft.com/office/drawing/2014/main" id="{FA711FE2-9797-48EF-9849-B2C1F1D922FA}"/>
              </a:ext>
            </a:extLst>
          </p:cNvPr>
          <p:cNvSpPr>
            <a:spLocks noGrp="1"/>
          </p:cNvSpPr>
          <p:nvPr>
            <p:ph type="body" idx="1"/>
          </p:nvPr>
        </p:nvSpPr>
        <p:spPr>
          <a:xfrm>
            <a:off x="838200" y="4334820"/>
            <a:ext cx="10515600" cy="1500187"/>
          </a:xfrm>
        </p:spPr>
        <p:txBody>
          <a:bodyPr/>
          <a:lstStyle/>
          <a:p>
            <a:endParaRPr lang="zh-CN" altLang="en-US">
              <a:cs typeface="+mn-ea"/>
              <a:sym typeface="+mn-lt"/>
            </a:endParaRPr>
          </a:p>
        </p:txBody>
      </p:sp>
      <p:pic>
        <p:nvPicPr>
          <p:cNvPr id="4" name="图片 3">
            <a:extLst>
              <a:ext uri="{FF2B5EF4-FFF2-40B4-BE49-F238E27FC236}">
                <a16:creationId xmlns:a16="http://schemas.microsoft.com/office/drawing/2014/main" id="{CFD38E50-3CC1-9960-DF13-5508E31CF8F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5" name="标题 1">
            <a:extLst>
              <a:ext uri="{FF2B5EF4-FFF2-40B4-BE49-F238E27FC236}">
                <a16:creationId xmlns:a16="http://schemas.microsoft.com/office/drawing/2014/main" id="{781B8534-43FC-D8B2-D0EB-23299805DC40}"/>
              </a:ext>
            </a:extLst>
          </p:cNvPr>
          <p:cNvSpPr txBox="1">
            <a:spLocks/>
          </p:cNvSpPr>
          <p:nvPr/>
        </p:nvSpPr>
        <p:spPr>
          <a:xfrm>
            <a:off x="1524000" y="1779392"/>
            <a:ext cx="9144000" cy="2252820"/>
          </a:xfrm>
          <a:prstGeom prst="rect">
            <a:avLst/>
          </a:prstGeom>
        </p:spPr>
        <p:txBody>
          <a:bodyPr vert="horz" lIns="91440" tIns="45720" rIns="91440" bIns="45720" rtlCol="0" anchor="b">
            <a:normAutofit/>
          </a:bodyPr>
          <a:lstStyle>
            <a:defPPr>
              <a:defRPr lang="zh-CN"/>
            </a:defPPr>
            <a:lvl1pPr algn="ctr">
              <a:lnSpc>
                <a:spcPct val="90000"/>
              </a:lnSpc>
              <a:spcBef>
                <a:spcPct val="0"/>
              </a:spcBef>
              <a:buNone/>
              <a:defRPr sz="6600" b="1">
                <a:solidFill>
                  <a:schemeClr val="bg1"/>
                </a:solidFill>
                <a:cs typeface="+mn-ea"/>
              </a:defRPr>
            </a:lvl1pPr>
          </a:lstStyle>
          <a:p>
            <a:r>
              <a:rPr lang="zh-CN" altLang="en-US" dirty="0">
                <a:sym typeface="+mn-lt"/>
              </a:rPr>
              <a:t>常用的纸壳</a:t>
            </a:r>
            <a:endParaRPr lang="en-US" altLang="zh-CN" dirty="0">
              <a:sym typeface="+mn-lt"/>
            </a:endParaRPr>
          </a:p>
          <a:p>
            <a:r>
              <a:rPr lang="zh-CN" altLang="en-US" dirty="0">
                <a:sym typeface="+mn-lt"/>
              </a:rPr>
              <a:t>包装标志说明</a:t>
            </a:r>
          </a:p>
        </p:txBody>
      </p:sp>
      <p:grpSp>
        <p:nvGrpSpPr>
          <p:cNvPr id="6" name="组合 5">
            <a:extLst>
              <a:ext uri="{FF2B5EF4-FFF2-40B4-BE49-F238E27FC236}">
                <a16:creationId xmlns:a16="http://schemas.microsoft.com/office/drawing/2014/main" id="{22704327-D7A3-5F10-BC16-50462EFB6A78}"/>
              </a:ext>
            </a:extLst>
          </p:cNvPr>
          <p:cNvGrpSpPr/>
          <p:nvPr/>
        </p:nvGrpSpPr>
        <p:grpSpPr>
          <a:xfrm>
            <a:off x="5442196" y="513707"/>
            <a:ext cx="1320307" cy="1320307"/>
            <a:chOff x="2177590" y="1929328"/>
            <a:chExt cx="346841" cy="346841"/>
          </a:xfrm>
        </p:grpSpPr>
        <p:sp>
          <p:nvSpPr>
            <p:cNvPr id="7" name="AutoShape 3">
              <a:extLst>
                <a:ext uri="{FF2B5EF4-FFF2-40B4-BE49-F238E27FC236}">
                  <a16:creationId xmlns:a16="http://schemas.microsoft.com/office/drawing/2014/main" id="{BB0D7019-A292-35AF-4FCB-811DDF7D25CC}"/>
                </a:ext>
              </a:extLst>
            </p:cNvPr>
            <p:cNvSpPr>
              <a:spLocks noChangeAspect="1" noChangeArrowheads="1" noTextEdit="1"/>
            </p:cNvSpPr>
            <p:nvPr/>
          </p:nvSpPr>
          <p:spPr bwMode="auto">
            <a:xfrm>
              <a:off x="2315858" y="2059690"/>
              <a:ext cx="45719" cy="4735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8" name="椭圆 7">
              <a:extLst>
                <a:ext uri="{FF2B5EF4-FFF2-40B4-BE49-F238E27FC236}">
                  <a16:creationId xmlns:a16="http://schemas.microsoft.com/office/drawing/2014/main" id="{D5FFF3C6-C08E-4AAB-9AB2-6493856811D5}"/>
                </a:ext>
              </a:extLst>
            </p:cNvPr>
            <p:cNvSpPr/>
            <p:nvPr/>
          </p:nvSpPr>
          <p:spPr>
            <a:xfrm>
              <a:off x="2177590" y="1929328"/>
              <a:ext cx="346841" cy="34684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sp>
        <p:nvSpPr>
          <p:cNvPr id="9" name="TextBox 12">
            <a:extLst>
              <a:ext uri="{FF2B5EF4-FFF2-40B4-BE49-F238E27FC236}">
                <a16:creationId xmlns:a16="http://schemas.microsoft.com/office/drawing/2014/main" id="{44DABBAB-B4E6-F929-37AD-8C1E98214678}"/>
              </a:ext>
            </a:extLst>
          </p:cNvPr>
          <p:cNvSpPr txBox="1"/>
          <p:nvPr/>
        </p:nvSpPr>
        <p:spPr>
          <a:xfrm>
            <a:off x="5696840" y="850308"/>
            <a:ext cx="1235419" cy="769441"/>
          </a:xfrm>
          <a:prstGeom prst="rect">
            <a:avLst/>
          </a:prstGeom>
          <a:noFill/>
        </p:spPr>
        <p:txBody>
          <a:bodyPr wrap="square" rtlCol="0">
            <a:spAutoFit/>
          </a:bodyPr>
          <a:lstStyle/>
          <a:p>
            <a:r>
              <a:rPr lang="en-US" altLang="zh-CN" sz="4400" dirty="0">
                <a:solidFill>
                  <a:srgbClr val="E7B435"/>
                </a:solidFill>
                <a:cs typeface="+mn-ea"/>
                <a:sym typeface="+mn-lt"/>
              </a:rPr>
              <a:t>05</a:t>
            </a:r>
            <a:endParaRPr lang="zh-CN" altLang="en-US" sz="4400" dirty="0">
              <a:solidFill>
                <a:srgbClr val="E7B435"/>
              </a:solidFill>
              <a:cs typeface="+mn-ea"/>
              <a:sym typeface="+mn-lt"/>
            </a:endParaRPr>
          </a:p>
        </p:txBody>
      </p:sp>
    </p:spTree>
    <p:extLst>
      <p:ext uri="{BB962C8B-B14F-4D97-AF65-F5344CB8AC3E}">
        <p14:creationId xmlns:p14="http://schemas.microsoft.com/office/powerpoint/2010/main" val="1085646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a16="http://schemas.microsoft.com/office/drawing/2014/main" id="{AB2A05B2-108D-66D3-BEA5-6B26CB86A515}"/>
              </a:ext>
            </a:extLst>
          </p:cNvPr>
          <p:cNvGrpSpPr/>
          <p:nvPr/>
        </p:nvGrpSpPr>
        <p:grpSpPr>
          <a:xfrm>
            <a:off x="0" y="0"/>
            <a:ext cx="12192000" cy="6858000"/>
            <a:chOff x="0" y="0"/>
            <a:chExt cx="12192000" cy="6858000"/>
          </a:xfrm>
        </p:grpSpPr>
        <p:pic>
          <p:nvPicPr>
            <p:cNvPr id="6" name="图片 5">
              <a:extLst>
                <a:ext uri="{FF2B5EF4-FFF2-40B4-BE49-F238E27FC236}">
                  <a16:creationId xmlns:a16="http://schemas.microsoft.com/office/drawing/2014/main" id="{7257959A-84A8-7FF7-0809-8E1C185A3F3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8" name="矩形 7">
              <a:extLst>
                <a:ext uri="{FF2B5EF4-FFF2-40B4-BE49-F238E27FC236}">
                  <a16:creationId xmlns:a16="http://schemas.microsoft.com/office/drawing/2014/main" id="{70FDF965-D5EE-1FC1-6B49-DE92F855870C}"/>
                </a:ext>
              </a:extLst>
            </p:cNvPr>
            <p:cNvSpPr/>
            <p:nvPr/>
          </p:nvSpPr>
          <p:spPr>
            <a:xfrm>
              <a:off x="162047" y="167834"/>
              <a:ext cx="11829326" cy="6522334"/>
            </a:xfrm>
            <a:prstGeom prst="rect">
              <a:avLst/>
            </a:prstGeom>
            <a:solidFill>
              <a:schemeClr val="bg1"/>
            </a:solidFill>
            <a:ln>
              <a:noFill/>
            </a:ln>
            <a:effectLst>
              <a:outerShdw blurRad="63500" sx="102000" sy="102000" algn="ctr" rotWithShape="0">
                <a:prstClr val="black">
                  <a:alpha val="1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sp>
        <p:nvSpPr>
          <p:cNvPr id="5" name="文本框 4">
            <a:extLst>
              <a:ext uri="{FF2B5EF4-FFF2-40B4-BE49-F238E27FC236}">
                <a16:creationId xmlns:a16="http://schemas.microsoft.com/office/drawing/2014/main" id="{A83C3A89-6566-49A8-868D-1BAD01C581E0}"/>
              </a:ext>
            </a:extLst>
          </p:cNvPr>
          <p:cNvSpPr txBox="1"/>
          <p:nvPr/>
        </p:nvSpPr>
        <p:spPr>
          <a:xfrm>
            <a:off x="3004898" y="725173"/>
            <a:ext cx="6143624" cy="523220"/>
          </a:xfrm>
          <a:prstGeom prst="rect">
            <a:avLst/>
          </a:prstGeom>
          <a:noFill/>
        </p:spPr>
        <p:txBody>
          <a:bodyPr wrap="square">
            <a:spAutoFit/>
          </a:bodyPr>
          <a:lstStyle/>
          <a:p>
            <a:pPr algn="ctr"/>
            <a:r>
              <a:rPr lang="zh-CN" altLang="en-US" sz="2800" b="1" dirty="0">
                <a:cs typeface="+mn-ea"/>
                <a:sym typeface="+mn-lt"/>
              </a:rPr>
              <a:t>识别标志</a:t>
            </a:r>
          </a:p>
        </p:txBody>
      </p:sp>
      <p:sp>
        <p:nvSpPr>
          <p:cNvPr id="7" name="文本框 6">
            <a:extLst>
              <a:ext uri="{FF2B5EF4-FFF2-40B4-BE49-F238E27FC236}">
                <a16:creationId xmlns:a16="http://schemas.microsoft.com/office/drawing/2014/main" id="{023E1040-408E-4182-AE65-4356BF5BAA56}"/>
              </a:ext>
            </a:extLst>
          </p:cNvPr>
          <p:cNvSpPr txBox="1"/>
          <p:nvPr/>
        </p:nvSpPr>
        <p:spPr>
          <a:xfrm>
            <a:off x="5243845" y="1119358"/>
            <a:ext cx="5879428" cy="4862870"/>
          </a:xfrm>
          <a:prstGeom prst="rect">
            <a:avLst/>
          </a:prstGeom>
          <a:noFill/>
        </p:spPr>
        <p:txBody>
          <a:bodyPr wrap="square">
            <a:spAutoFit/>
          </a:bodyPr>
          <a:lstStyle/>
          <a:p>
            <a:r>
              <a:rPr lang="zh-CN" altLang="en-US" dirty="0">
                <a:cs typeface="+mn-ea"/>
                <a:sym typeface="+mn-lt"/>
              </a:rPr>
              <a:t/>
            </a:r>
            <a:br>
              <a:rPr lang="zh-CN" altLang="en-US" dirty="0">
                <a:cs typeface="+mn-ea"/>
                <a:sym typeface="+mn-lt"/>
              </a:rPr>
            </a:br>
            <a:r>
              <a:rPr lang="zh-CN" altLang="en-US" b="1" dirty="0">
                <a:effectLst>
                  <a:outerShdw blurRad="38100" dist="38100" dir="2700000" algn="tl">
                    <a:srgbClr val="000000">
                      <a:alpha val="43137"/>
                    </a:srgbClr>
                  </a:outerShdw>
                </a:effectLst>
                <a:cs typeface="+mn-ea"/>
                <a:sym typeface="+mn-lt"/>
              </a:rPr>
              <a:t/>
            </a:r>
            <a:br>
              <a:rPr lang="zh-CN" altLang="en-US" b="1" dirty="0">
                <a:effectLst>
                  <a:outerShdw blurRad="38100" dist="38100" dir="2700000" algn="tl">
                    <a:srgbClr val="000000">
                      <a:alpha val="43137"/>
                    </a:srgbClr>
                  </a:outerShdw>
                </a:effectLst>
                <a:cs typeface="+mn-ea"/>
                <a:sym typeface="+mn-lt"/>
              </a:rPr>
            </a:br>
            <a:r>
              <a:rPr lang="zh-CN" altLang="en-US" sz="1600" b="1" dirty="0">
                <a:cs typeface="+mn-ea"/>
                <a:sym typeface="+mn-lt"/>
              </a:rPr>
              <a:t>贸易标志</a:t>
            </a:r>
            <a:r>
              <a:rPr lang="zh-CN" altLang="en-US" sz="1600" dirty="0">
                <a:cs typeface="+mn-ea"/>
                <a:sym typeface="+mn-lt"/>
              </a:rPr>
              <a:t>一一是该批货物的特定记号，或是出品公司或国外商   品代号。多采用三角形、菱形、四边形及圆形等简明图形，配以代用简字。</a:t>
            </a:r>
            <a:br>
              <a:rPr lang="zh-CN" altLang="en-US" sz="1600" dirty="0">
                <a:cs typeface="+mn-ea"/>
                <a:sym typeface="+mn-lt"/>
              </a:rPr>
            </a:br>
            <a:r>
              <a:rPr lang="zh-CN" altLang="en-US" sz="1600" b="1" dirty="0">
                <a:cs typeface="+mn-ea"/>
                <a:sym typeface="+mn-lt"/>
              </a:rPr>
              <a:t>商品品名和商标</a:t>
            </a:r>
            <a:r>
              <a:rPr lang="zh-CN" altLang="en-US" sz="1600" dirty="0">
                <a:cs typeface="+mn-ea"/>
                <a:sym typeface="+mn-lt"/>
              </a:rPr>
              <a:t>一一用图案文字表示，要求显著醒目，一般为中外文对照。</a:t>
            </a:r>
            <a:br>
              <a:rPr lang="zh-CN" altLang="en-US" sz="1600" dirty="0">
                <a:cs typeface="+mn-ea"/>
                <a:sym typeface="+mn-lt"/>
              </a:rPr>
            </a:br>
            <a:r>
              <a:rPr lang="zh-CN" altLang="en-US" sz="1600" b="1" dirty="0">
                <a:cs typeface="+mn-ea"/>
                <a:sym typeface="+mn-lt"/>
              </a:rPr>
              <a:t>目的地标志</a:t>
            </a:r>
            <a:r>
              <a:rPr lang="zh-CN" altLang="en-US" sz="1600" dirty="0">
                <a:cs typeface="+mn-ea"/>
                <a:sym typeface="+mn-lt"/>
              </a:rPr>
              <a:t>一一用来表示货物运往目的地的地名标志。为了准确无误地运输商品到达目的地，地名必须用文字写出全称。一般在商品右上角标志收货地点。</a:t>
            </a:r>
            <a:br>
              <a:rPr lang="zh-CN" altLang="en-US" sz="1600" dirty="0">
                <a:cs typeface="+mn-ea"/>
                <a:sym typeface="+mn-lt"/>
              </a:rPr>
            </a:br>
            <a:r>
              <a:rPr lang="zh-CN" altLang="en-US" sz="1600" b="1" dirty="0">
                <a:cs typeface="+mn-ea"/>
                <a:sym typeface="+mn-lt"/>
              </a:rPr>
              <a:t>货号和数量标志</a:t>
            </a:r>
            <a:r>
              <a:rPr lang="zh-CN" altLang="en-US" sz="1600" dirty="0">
                <a:cs typeface="+mn-ea"/>
                <a:sym typeface="+mn-lt"/>
              </a:rPr>
              <a:t>一一用来表示商品货号、箱内商品数量。计量方法有用盒、只、支、双、套、打等。一般都用中外文，往往由于单词冗长，因而多采用缩写。</a:t>
            </a:r>
            <a:br>
              <a:rPr lang="zh-CN" altLang="en-US" sz="1600" dirty="0">
                <a:cs typeface="+mn-ea"/>
                <a:sym typeface="+mn-lt"/>
              </a:rPr>
            </a:br>
            <a:r>
              <a:rPr lang="zh-CN" altLang="en-US" sz="1600" b="1" dirty="0">
                <a:cs typeface="+mn-ea"/>
                <a:sym typeface="+mn-lt"/>
              </a:rPr>
              <a:t>体积与重量标志</a:t>
            </a:r>
            <a:r>
              <a:rPr lang="zh-CN" altLang="en-US" sz="1600" dirty="0">
                <a:cs typeface="+mn-ea"/>
                <a:sym typeface="+mn-lt"/>
              </a:rPr>
              <a:t>一一标明每一箱的实际外廓尺寸（长＊宽＊高）和重量（净重和总量），以便承运部门参考这些数据，选择运输方式和货物的堆垛方法 </a:t>
            </a:r>
          </a:p>
          <a:p>
            <a:r>
              <a:rPr lang="zh-CN" altLang="en-US" sz="1600" b="1" dirty="0">
                <a:cs typeface="+mn-ea"/>
                <a:sym typeface="+mn-lt"/>
              </a:rPr>
              <a:t>出产厂和国名标志标明商品出产厂名</a:t>
            </a:r>
            <a:r>
              <a:rPr lang="zh-CN" altLang="en-US" sz="1600" dirty="0">
                <a:cs typeface="+mn-ea"/>
                <a:sym typeface="+mn-lt"/>
              </a:rPr>
              <a:t>一一出口商品可使用 “中华人民共和国制造”或 “中国制造；有些商品可表明产品制造省市，例如 “中国</a:t>
            </a:r>
            <a:r>
              <a:rPr lang="en-US" altLang="zh-CN" sz="1600" dirty="0">
                <a:cs typeface="+mn-ea"/>
                <a:sym typeface="+mn-lt"/>
              </a:rPr>
              <a:t>·</a:t>
            </a:r>
            <a:r>
              <a:rPr lang="zh-CN" altLang="en-US" sz="1600" dirty="0">
                <a:cs typeface="+mn-ea"/>
                <a:sym typeface="+mn-lt"/>
              </a:rPr>
              <a:t>西安”。一般都用中外文对照标出。 </a:t>
            </a:r>
          </a:p>
        </p:txBody>
      </p:sp>
      <p:pic>
        <p:nvPicPr>
          <p:cNvPr id="3" name="图片 2">
            <a:extLst>
              <a:ext uri="{FF2B5EF4-FFF2-40B4-BE49-F238E27FC236}">
                <a16:creationId xmlns:a16="http://schemas.microsoft.com/office/drawing/2014/main" id="{2A14973F-AE60-8FC1-DFC9-B82B649A1DB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8363" y="1248393"/>
            <a:ext cx="5311815" cy="531181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par>
                                <p:cTn id="16" presetID="22" presetClass="entr" presetSubtype="4"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down)">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a:extLst>
              <a:ext uri="{FF2B5EF4-FFF2-40B4-BE49-F238E27FC236}">
                <a16:creationId xmlns:a16="http://schemas.microsoft.com/office/drawing/2014/main" id="{D6E09506-C8E5-9EB1-12CE-296AA40E1E35}"/>
              </a:ext>
            </a:extLst>
          </p:cNvPr>
          <p:cNvGrpSpPr/>
          <p:nvPr/>
        </p:nvGrpSpPr>
        <p:grpSpPr>
          <a:xfrm>
            <a:off x="0" y="0"/>
            <a:ext cx="12192000" cy="6858000"/>
            <a:chOff x="0" y="0"/>
            <a:chExt cx="12192000" cy="6858000"/>
          </a:xfrm>
        </p:grpSpPr>
        <p:pic>
          <p:nvPicPr>
            <p:cNvPr id="8" name="图片 7">
              <a:extLst>
                <a:ext uri="{FF2B5EF4-FFF2-40B4-BE49-F238E27FC236}">
                  <a16:creationId xmlns:a16="http://schemas.microsoft.com/office/drawing/2014/main" id="{CCBC8730-AF22-744E-53C3-19B093EDDD5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9" name="矩形 8">
              <a:extLst>
                <a:ext uri="{FF2B5EF4-FFF2-40B4-BE49-F238E27FC236}">
                  <a16:creationId xmlns:a16="http://schemas.microsoft.com/office/drawing/2014/main" id="{25614C26-B196-8E8B-98E7-9096C954A72F}"/>
                </a:ext>
              </a:extLst>
            </p:cNvPr>
            <p:cNvSpPr/>
            <p:nvPr/>
          </p:nvSpPr>
          <p:spPr>
            <a:xfrm>
              <a:off x="162047" y="167834"/>
              <a:ext cx="11829326" cy="6522334"/>
            </a:xfrm>
            <a:prstGeom prst="rect">
              <a:avLst/>
            </a:prstGeom>
            <a:solidFill>
              <a:schemeClr val="bg1"/>
            </a:solidFill>
            <a:ln>
              <a:noFill/>
            </a:ln>
            <a:effectLst>
              <a:outerShdw blurRad="63500" sx="102000" sy="102000" algn="ctr" rotWithShape="0">
                <a:prstClr val="black">
                  <a:alpha val="1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sp>
        <p:nvSpPr>
          <p:cNvPr id="81923" name="Rectangle 3">
            <a:extLst>
              <a:ext uri="{FF2B5EF4-FFF2-40B4-BE49-F238E27FC236}">
                <a16:creationId xmlns:a16="http://schemas.microsoft.com/office/drawing/2014/main" id="{8195CDA6-E433-4995-B428-078D15872FC5}"/>
              </a:ext>
            </a:extLst>
          </p:cNvPr>
          <p:cNvSpPr>
            <a:spLocks noGrp="1" noChangeArrowheads="1"/>
          </p:cNvSpPr>
          <p:nvPr>
            <p:ph type="body" idx="4294967295"/>
          </p:nvPr>
        </p:nvSpPr>
        <p:spPr>
          <a:xfrm>
            <a:off x="5291559" y="722426"/>
            <a:ext cx="3800475" cy="1222375"/>
          </a:xfrm>
        </p:spPr>
        <p:txBody>
          <a:bodyPr/>
          <a:lstStyle/>
          <a:p>
            <a:pPr>
              <a:buFont typeface="Wingdings" panose="05000000000000000000" pitchFamily="2" charset="2"/>
              <a:buNone/>
            </a:pPr>
            <a:r>
              <a:rPr lang="zh-CN" altLang="en-US" b="1" dirty="0">
                <a:cs typeface="+mn-ea"/>
                <a:sym typeface="+mn-lt"/>
              </a:rPr>
              <a:t>指示标志</a:t>
            </a:r>
          </a:p>
          <a:p>
            <a:pPr marL="0">
              <a:buFont typeface="Wingdings" panose="05000000000000000000" pitchFamily="2" charset="2"/>
              <a:buNone/>
            </a:pPr>
            <a:r>
              <a:rPr lang="zh-CN" altLang="en-US" i="1" dirty="0">
                <a:effectLst>
                  <a:outerShdw blurRad="38100" dist="38100" dir="2700000" algn="tl">
                    <a:srgbClr val="000000">
                      <a:alpha val="43137"/>
                    </a:srgbClr>
                  </a:outerShdw>
                </a:effectLst>
                <a:cs typeface="+mn-ea"/>
                <a:sym typeface="+mn-lt"/>
              </a:rPr>
              <a:t> </a:t>
            </a:r>
            <a:endParaRPr lang="en-US" altLang="zh-CN" i="1" dirty="0">
              <a:effectLst>
                <a:outerShdw blurRad="38100" dist="38100" dir="2700000" algn="tl">
                  <a:srgbClr val="000000">
                    <a:alpha val="43137"/>
                  </a:srgbClr>
                </a:outerShdw>
              </a:effectLst>
              <a:cs typeface="+mn-ea"/>
              <a:sym typeface="+mn-lt"/>
            </a:endParaRPr>
          </a:p>
        </p:txBody>
      </p:sp>
      <p:pic>
        <p:nvPicPr>
          <p:cNvPr id="81924" name="Picture 4">
            <a:extLst>
              <a:ext uri="{FF2B5EF4-FFF2-40B4-BE49-F238E27FC236}">
                <a16:creationId xmlns:a16="http://schemas.microsoft.com/office/drawing/2014/main" id="{391A0043-9882-4CE6-8AE8-C6CA706E4E24}"/>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200150" y="2775803"/>
            <a:ext cx="4726088" cy="2722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3">
            <a:extLst>
              <a:ext uri="{FF2B5EF4-FFF2-40B4-BE49-F238E27FC236}">
                <a16:creationId xmlns:a16="http://schemas.microsoft.com/office/drawing/2014/main" id="{1B58DD2B-CF0A-4B30-AC45-DC90D6512530}"/>
              </a:ext>
            </a:extLst>
          </p:cNvPr>
          <p:cNvSpPr txBox="1">
            <a:spLocks noChangeArrowheads="1"/>
          </p:cNvSpPr>
          <p:nvPr/>
        </p:nvSpPr>
        <p:spPr>
          <a:xfrm>
            <a:off x="8094804" y="1944801"/>
            <a:ext cx="3571875" cy="4889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None/>
            </a:pPr>
            <a:r>
              <a:rPr lang="en-US" altLang="zh-CN" sz="1800" b="1" dirty="0">
                <a:cs typeface="+mn-ea"/>
                <a:sym typeface="+mn-lt"/>
              </a:rPr>
              <a:t>b</a:t>
            </a:r>
            <a:r>
              <a:rPr lang="zh-CN" altLang="en-US" sz="1800" b="1" dirty="0">
                <a:cs typeface="+mn-ea"/>
                <a:sym typeface="+mn-lt"/>
              </a:rPr>
              <a:t>、禁用手钩</a:t>
            </a:r>
          </a:p>
        </p:txBody>
      </p:sp>
      <p:pic>
        <p:nvPicPr>
          <p:cNvPr id="6" name="Picture 4">
            <a:extLst>
              <a:ext uri="{FF2B5EF4-FFF2-40B4-BE49-F238E27FC236}">
                <a16:creationId xmlns:a16="http://schemas.microsoft.com/office/drawing/2014/main" id="{7FA54AAC-6A07-4273-A58F-E06F3C844F1C}"/>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265765" y="2824270"/>
            <a:ext cx="4726086" cy="2722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文本框 9">
            <a:extLst>
              <a:ext uri="{FF2B5EF4-FFF2-40B4-BE49-F238E27FC236}">
                <a16:creationId xmlns:a16="http://schemas.microsoft.com/office/drawing/2014/main" id="{9E9595B9-0BD2-2601-5682-44C908C2CDED}"/>
              </a:ext>
            </a:extLst>
          </p:cNvPr>
          <p:cNvSpPr txBox="1"/>
          <p:nvPr/>
        </p:nvSpPr>
        <p:spPr>
          <a:xfrm>
            <a:off x="2779852" y="1989437"/>
            <a:ext cx="2369916" cy="369332"/>
          </a:xfrm>
          <a:prstGeom prst="rect">
            <a:avLst/>
          </a:prstGeom>
          <a:noFill/>
        </p:spPr>
        <p:txBody>
          <a:bodyPr wrap="square">
            <a:spAutoFit/>
          </a:bodyPr>
          <a:lstStyle/>
          <a:p>
            <a:pPr marL="0">
              <a:buFont typeface="Wingdings" panose="05000000000000000000" pitchFamily="2" charset="2"/>
              <a:buNone/>
            </a:pPr>
            <a:r>
              <a:rPr lang="en-US" altLang="zh-CN" sz="1800" b="1" dirty="0">
                <a:cs typeface="+mn-ea"/>
                <a:sym typeface="+mn-lt"/>
              </a:rPr>
              <a:t>a</a:t>
            </a:r>
            <a:r>
              <a:rPr lang="zh-CN" altLang="en-US" sz="1800" b="1" dirty="0">
                <a:cs typeface="+mn-ea"/>
                <a:sym typeface="+mn-lt"/>
              </a:rPr>
              <a:t>、易碎物品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1923">
                                            <p:txEl>
                                              <p:pRg st="0" end="0"/>
                                            </p:txEl>
                                          </p:spTgt>
                                        </p:tgtEl>
                                        <p:attrNameLst>
                                          <p:attrName>style.visibility</p:attrName>
                                        </p:attrNameLst>
                                      </p:cBhvr>
                                      <p:to>
                                        <p:strVal val="visible"/>
                                      </p:to>
                                    </p:set>
                                    <p:animEffect transition="in" filter="barn(inVertical)">
                                      <p:cBhvr>
                                        <p:cTn id="12" dur="500"/>
                                        <p:tgtEl>
                                          <p:spTgt spid="8192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1923">
                                            <p:txEl>
                                              <p:pRg st="1" end="1"/>
                                            </p:txEl>
                                          </p:spTgt>
                                        </p:tgtEl>
                                        <p:attrNameLst>
                                          <p:attrName>style.visibility</p:attrName>
                                        </p:attrNameLst>
                                      </p:cBhvr>
                                      <p:to>
                                        <p:strVal val="visible"/>
                                      </p:to>
                                    </p:set>
                                    <p:animEffect transition="in" filter="barn(inVertical)">
                                      <p:cBhvr>
                                        <p:cTn id="17" dur="500"/>
                                        <p:tgtEl>
                                          <p:spTgt spid="81923">
                                            <p:txEl>
                                              <p:pRg st="1" end="1"/>
                                            </p:txEl>
                                          </p:spTgt>
                                        </p:tgtEl>
                                      </p:cBhvr>
                                    </p:animEffect>
                                  </p:childTnLst>
                                </p:cTn>
                              </p:par>
                              <p:par>
                                <p:cTn id="18" presetID="16" presetClass="entr" presetSubtype="21" fill="hold" nodeType="withEffect">
                                  <p:stCondLst>
                                    <p:cond delay="0"/>
                                  </p:stCondLst>
                                  <p:childTnLst>
                                    <p:set>
                                      <p:cBhvr>
                                        <p:cTn id="19" dur="1" fill="hold">
                                          <p:stCondLst>
                                            <p:cond delay="0"/>
                                          </p:stCondLst>
                                        </p:cTn>
                                        <p:tgtEl>
                                          <p:spTgt spid="81924"/>
                                        </p:tgtEl>
                                        <p:attrNameLst>
                                          <p:attrName>style.visibility</p:attrName>
                                        </p:attrNameLst>
                                      </p:cBhvr>
                                      <p:to>
                                        <p:strVal val="visible"/>
                                      </p:to>
                                    </p:set>
                                    <p:animEffect transition="in" filter="barn(inVertical)">
                                      <p:cBhvr>
                                        <p:cTn id="20" dur="500"/>
                                        <p:tgtEl>
                                          <p:spTgt spid="81924"/>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arn(inVertical)">
                                      <p:cBhvr>
                                        <p:cTn id="23" dur="500"/>
                                        <p:tgtEl>
                                          <p:spTgt spid="5"/>
                                        </p:tgtEl>
                                      </p:cBhvr>
                                    </p:animEffect>
                                  </p:childTnLst>
                                </p:cTn>
                              </p:par>
                              <p:par>
                                <p:cTn id="24" presetID="16" presetClass="entr" presetSubtype="21" fill="hold"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barn(inVertical)">
                                      <p:cBhvr>
                                        <p:cTn id="26" dur="500"/>
                                        <p:tgtEl>
                                          <p:spTgt spid="6"/>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barn(inVertical)">
                                      <p:cBhvr>
                                        <p:cTn id="2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3" grpId="0" build="p"/>
      <p:bldP spid="5" grpId="0"/>
      <p:bldP spid="1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a:extLst>
              <a:ext uri="{FF2B5EF4-FFF2-40B4-BE49-F238E27FC236}">
                <a16:creationId xmlns:a16="http://schemas.microsoft.com/office/drawing/2014/main" id="{D7BF9973-1964-19FC-AE1D-57C21EDD365D}"/>
              </a:ext>
            </a:extLst>
          </p:cNvPr>
          <p:cNvGrpSpPr/>
          <p:nvPr/>
        </p:nvGrpSpPr>
        <p:grpSpPr>
          <a:xfrm>
            <a:off x="0" y="0"/>
            <a:ext cx="12192000" cy="6858000"/>
            <a:chOff x="0" y="0"/>
            <a:chExt cx="12192000" cy="6858000"/>
          </a:xfrm>
        </p:grpSpPr>
        <p:pic>
          <p:nvPicPr>
            <p:cNvPr id="8" name="图片 7">
              <a:extLst>
                <a:ext uri="{FF2B5EF4-FFF2-40B4-BE49-F238E27FC236}">
                  <a16:creationId xmlns:a16="http://schemas.microsoft.com/office/drawing/2014/main" id="{D2D204A6-CA9D-3E8B-7DF2-FCB40DB2DD9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9" name="矩形 8">
              <a:extLst>
                <a:ext uri="{FF2B5EF4-FFF2-40B4-BE49-F238E27FC236}">
                  <a16:creationId xmlns:a16="http://schemas.microsoft.com/office/drawing/2014/main" id="{BD9D3983-A92D-20B4-8097-74C878F87D1E}"/>
                </a:ext>
              </a:extLst>
            </p:cNvPr>
            <p:cNvSpPr/>
            <p:nvPr/>
          </p:nvSpPr>
          <p:spPr>
            <a:xfrm>
              <a:off x="162047" y="167834"/>
              <a:ext cx="11829326" cy="6522334"/>
            </a:xfrm>
            <a:prstGeom prst="rect">
              <a:avLst/>
            </a:prstGeom>
            <a:solidFill>
              <a:schemeClr val="bg1"/>
            </a:solidFill>
            <a:ln>
              <a:noFill/>
            </a:ln>
            <a:effectLst>
              <a:outerShdw blurRad="63500" sx="102000" sy="102000" algn="ctr" rotWithShape="0">
                <a:prstClr val="black">
                  <a:alpha val="1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sp>
        <p:nvSpPr>
          <p:cNvPr id="83971" name="Rectangle 3">
            <a:extLst>
              <a:ext uri="{FF2B5EF4-FFF2-40B4-BE49-F238E27FC236}">
                <a16:creationId xmlns:a16="http://schemas.microsoft.com/office/drawing/2014/main" id="{FF601DBB-FCBD-4B0C-9110-6DBA91A0489E}"/>
              </a:ext>
            </a:extLst>
          </p:cNvPr>
          <p:cNvSpPr>
            <a:spLocks noGrp="1" noChangeArrowheads="1"/>
          </p:cNvSpPr>
          <p:nvPr>
            <p:ph type="body" idx="4294967295"/>
          </p:nvPr>
        </p:nvSpPr>
        <p:spPr>
          <a:xfrm>
            <a:off x="2632034" y="1752600"/>
            <a:ext cx="3067050" cy="774700"/>
          </a:xfrm>
        </p:spPr>
        <p:txBody>
          <a:bodyPr/>
          <a:lstStyle/>
          <a:p>
            <a:pPr>
              <a:buFont typeface="Wingdings" panose="05000000000000000000" pitchFamily="2" charset="2"/>
              <a:buNone/>
            </a:pPr>
            <a:r>
              <a:rPr lang="en-US" altLang="zh-CN" sz="1800" b="1" dirty="0">
                <a:cs typeface="+mn-ea"/>
                <a:sym typeface="+mn-lt"/>
              </a:rPr>
              <a:t>c</a:t>
            </a:r>
            <a:r>
              <a:rPr lang="zh-CN" altLang="en-US" sz="1800" b="1" dirty="0">
                <a:cs typeface="+mn-ea"/>
                <a:sym typeface="+mn-lt"/>
              </a:rPr>
              <a:t>、向上</a:t>
            </a:r>
          </a:p>
        </p:txBody>
      </p:sp>
      <p:pic>
        <p:nvPicPr>
          <p:cNvPr id="83972" name="Picture 4">
            <a:extLst>
              <a:ext uri="{FF2B5EF4-FFF2-40B4-BE49-F238E27FC236}">
                <a16:creationId xmlns:a16="http://schemas.microsoft.com/office/drawing/2014/main" id="{CE49B511-12FA-4CAE-99ED-3B3DC6AFC156}"/>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020662" y="2746375"/>
            <a:ext cx="4766680" cy="2740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3">
            <a:extLst>
              <a:ext uri="{FF2B5EF4-FFF2-40B4-BE49-F238E27FC236}">
                <a16:creationId xmlns:a16="http://schemas.microsoft.com/office/drawing/2014/main" id="{CB010264-C315-4878-A8F2-B9A1F749284B}"/>
              </a:ext>
            </a:extLst>
          </p:cNvPr>
          <p:cNvSpPr txBox="1">
            <a:spLocks noChangeArrowheads="1"/>
          </p:cNvSpPr>
          <p:nvPr/>
        </p:nvSpPr>
        <p:spPr>
          <a:xfrm>
            <a:off x="8404306" y="1752600"/>
            <a:ext cx="2905125" cy="5270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None/>
            </a:pPr>
            <a:r>
              <a:rPr lang="en-US" altLang="zh-CN" sz="1800" b="1" dirty="0">
                <a:cs typeface="+mn-ea"/>
                <a:sym typeface="+mn-lt"/>
              </a:rPr>
              <a:t>d</a:t>
            </a:r>
            <a:r>
              <a:rPr lang="zh-CN" altLang="en-US" sz="1800" b="1" dirty="0">
                <a:cs typeface="+mn-ea"/>
                <a:sym typeface="+mn-lt"/>
              </a:rPr>
              <a:t>、怕晒</a:t>
            </a:r>
          </a:p>
        </p:txBody>
      </p:sp>
      <p:pic>
        <p:nvPicPr>
          <p:cNvPr id="6" name="Picture 4">
            <a:extLst>
              <a:ext uri="{FF2B5EF4-FFF2-40B4-BE49-F238E27FC236}">
                <a16:creationId xmlns:a16="http://schemas.microsoft.com/office/drawing/2014/main" id="{4EC11659-E17A-48CE-86CF-2AFFD6718BCD}"/>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404658" y="2746375"/>
            <a:ext cx="4766680" cy="2778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3971">
                                            <p:txEl>
                                              <p:pRg st="0" end="0"/>
                                            </p:txEl>
                                          </p:spTgt>
                                        </p:tgtEl>
                                        <p:attrNameLst>
                                          <p:attrName>style.visibility</p:attrName>
                                        </p:attrNameLst>
                                      </p:cBhvr>
                                      <p:to>
                                        <p:strVal val="visible"/>
                                      </p:to>
                                    </p:set>
                                    <p:animEffect transition="in" filter="wipe(down)">
                                      <p:cBhvr>
                                        <p:cTn id="12" dur="500"/>
                                        <p:tgtEl>
                                          <p:spTgt spid="83971">
                                            <p:txEl>
                                              <p:pRg st="0" end="0"/>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83972"/>
                                        </p:tgtEl>
                                        <p:attrNameLst>
                                          <p:attrName>style.visibility</p:attrName>
                                        </p:attrNameLst>
                                      </p:cBhvr>
                                      <p:to>
                                        <p:strVal val="visible"/>
                                      </p:to>
                                    </p:set>
                                    <p:animEffect transition="in" filter="wipe(down)">
                                      <p:cBhvr>
                                        <p:cTn id="15" dur="500"/>
                                        <p:tgtEl>
                                          <p:spTgt spid="83972"/>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500"/>
                                        <p:tgtEl>
                                          <p:spTgt spid="5"/>
                                        </p:tgtEl>
                                      </p:cBhvr>
                                    </p:animEffect>
                                  </p:childTnLst>
                                </p:cTn>
                              </p:par>
                              <p:par>
                                <p:cTn id="19" presetID="22" presetClass="entr" presetSubtype="4"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down)">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1" grpId="0" build="p"/>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a:extLst>
              <a:ext uri="{FF2B5EF4-FFF2-40B4-BE49-F238E27FC236}">
                <a16:creationId xmlns:a16="http://schemas.microsoft.com/office/drawing/2014/main" id="{44DE00E9-45EE-4343-DA3E-BCE62E94A288}"/>
              </a:ext>
            </a:extLst>
          </p:cNvPr>
          <p:cNvGrpSpPr/>
          <p:nvPr/>
        </p:nvGrpSpPr>
        <p:grpSpPr>
          <a:xfrm>
            <a:off x="0" y="0"/>
            <a:ext cx="12192000" cy="6858000"/>
            <a:chOff x="0" y="0"/>
            <a:chExt cx="12192000" cy="6858000"/>
          </a:xfrm>
        </p:grpSpPr>
        <p:pic>
          <p:nvPicPr>
            <p:cNvPr id="9" name="图片 8">
              <a:extLst>
                <a:ext uri="{FF2B5EF4-FFF2-40B4-BE49-F238E27FC236}">
                  <a16:creationId xmlns:a16="http://schemas.microsoft.com/office/drawing/2014/main" id="{CA2A0900-B432-EF9C-885F-C28D0750818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10" name="矩形 9">
              <a:extLst>
                <a:ext uri="{FF2B5EF4-FFF2-40B4-BE49-F238E27FC236}">
                  <a16:creationId xmlns:a16="http://schemas.microsoft.com/office/drawing/2014/main" id="{22C24FFA-DDC5-F1BC-7EC6-A53DE63945FE}"/>
                </a:ext>
              </a:extLst>
            </p:cNvPr>
            <p:cNvSpPr/>
            <p:nvPr/>
          </p:nvSpPr>
          <p:spPr>
            <a:xfrm>
              <a:off x="162047" y="167834"/>
              <a:ext cx="11829326" cy="6522334"/>
            </a:xfrm>
            <a:prstGeom prst="rect">
              <a:avLst/>
            </a:prstGeom>
            <a:solidFill>
              <a:schemeClr val="bg1"/>
            </a:solidFill>
            <a:ln>
              <a:noFill/>
            </a:ln>
            <a:effectLst>
              <a:outerShdw blurRad="63500" sx="102000" sy="102000" algn="ctr" rotWithShape="0">
                <a:prstClr val="black">
                  <a:alpha val="1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pic>
        <p:nvPicPr>
          <p:cNvPr id="86020" name="Picture 4">
            <a:extLst>
              <a:ext uri="{FF2B5EF4-FFF2-40B4-BE49-F238E27FC236}">
                <a16:creationId xmlns:a16="http://schemas.microsoft.com/office/drawing/2014/main" id="{958081C8-A368-4E0D-8D56-94ED2A03AC06}"/>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87706" y="2777924"/>
            <a:ext cx="4815069" cy="2789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3">
            <a:extLst>
              <a:ext uri="{FF2B5EF4-FFF2-40B4-BE49-F238E27FC236}">
                <a16:creationId xmlns:a16="http://schemas.microsoft.com/office/drawing/2014/main" id="{12289432-9B39-4FA0-AAB9-FCC3D9B1B099}"/>
              </a:ext>
            </a:extLst>
          </p:cNvPr>
          <p:cNvSpPr txBox="1">
            <a:spLocks noChangeArrowheads="1"/>
          </p:cNvSpPr>
          <p:nvPr/>
        </p:nvSpPr>
        <p:spPr>
          <a:xfrm>
            <a:off x="2420314" y="1740121"/>
            <a:ext cx="2562225" cy="5270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None/>
            </a:pPr>
            <a:r>
              <a:rPr lang="en-US" altLang="zh-CN" sz="1800" b="1" dirty="0">
                <a:cs typeface="+mn-ea"/>
                <a:sym typeface="+mn-lt"/>
              </a:rPr>
              <a:t>e</a:t>
            </a:r>
            <a:r>
              <a:rPr lang="zh-CN" altLang="en-US" sz="1800" b="1" dirty="0">
                <a:cs typeface="+mn-ea"/>
                <a:sym typeface="+mn-lt"/>
              </a:rPr>
              <a:t>、怕辐射</a:t>
            </a:r>
          </a:p>
        </p:txBody>
      </p:sp>
      <p:sp>
        <p:nvSpPr>
          <p:cNvPr id="6" name="Rectangle 3">
            <a:extLst>
              <a:ext uri="{FF2B5EF4-FFF2-40B4-BE49-F238E27FC236}">
                <a16:creationId xmlns:a16="http://schemas.microsoft.com/office/drawing/2014/main" id="{E0C83499-7CE6-4D70-8549-05FFD0EE5037}"/>
              </a:ext>
            </a:extLst>
          </p:cNvPr>
          <p:cNvSpPr txBox="1">
            <a:spLocks noChangeArrowheads="1"/>
          </p:cNvSpPr>
          <p:nvPr/>
        </p:nvSpPr>
        <p:spPr>
          <a:xfrm>
            <a:off x="8064887" y="1740121"/>
            <a:ext cx="2495550" cy="4794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None/>
            </a:pPr>
            <a:r>
              <a:rPr lang="en-US" altLang="zh-CN" sz="1800" b="1" dirty="0">
                <a:cs typeface="+mn-ea"/>
                <a:sym typeface="+mn-lt"/>
              </a:rPr>
              <a:t>f</a:t>
            </a:r>
            <a:r>
              <a:rPr lang="zh-CN" altLang="en-US" sz="1800" b="1" dirty="0">
                <a:cs typeface="+mn-ea"/>
                <a:sym typeface="+mn-lt"/>
              </a:rPr>
              <a:t>、禁止翻滚</a:t>
            </a:r>
          </a:p>
        </p:txBody>
      </p:sp>
      <p:pic>
        <p:nvPicPr>
          <p:cNvPr id="7" name="Picture 4">
            <a:extLst>
              <a:ext uri="{FF2B5EF4-FFF2-40B4-BE49-F238E27FC236}">
                <a16:creationId xmlns:a16="http://schemas.microsoft.com/office/drawing/2014/main" id="{6CCCDE74-87CD-4B15-B2D8-C51618037F87}"/>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389226" y="2685327"/>
            <a:ext cx="4815068" cy="2882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6020"/>
                                        </p:tgtEl>
                                        <p:attrNameLst>
                                          <p:attrName>style.visibility</p:attrName>
                                        </p:attrNameLst>
                                      </p:cBhvr>
                                      <p:to>
                                        <p:strVal val="visible"/>
                                      </p:to>
                                    </p:set>
                                    <p:animEffect transition="in" filter="wipe(down)">
                                      <p:cBhvr>
                                        <p:cTn id="12" dur="500"/>
                                        <p:tgtEl>
                                          <p:spTgt spid="86020"/>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500"/>
                                        <p:tgtEl>
                                          <p:spTgt spid="6"/>
                                        </p:tgtEl>
                                      </p:cBhvr>
                                    </p:animEffect>
                                  </p:childTnLst>
                                </p:cTn>
                              </p:par>
                              <p:par>
                                <p:cTn id="19" presetID="22" presetClass="entr" presetSubtype="4"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down)">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a:extLst>
              <a:ext uri="{FF2B5EF4-FFF2-40B4-BE49-F238E27FC236}">
                <a16:creationId xmlns:a16="http://schemas.microsoft.com/office/drawing/2014/main" id="{C9EEBEDE-AF52-3A09-5470-8F4A0D91983A}"/>
              </a:ext>
            </a:extLst>
          </p:cNvPr>
          <p:cNvGrpSpPr/>
          <p:nvPr/>
        </p:nvGrpSpPr>
        <p:grpSpPr>
          <a:xfrm>
            <a:off x="0" y="0"/>
            <a:ext cx="12192000" cy="6858000"/>
            <a:chOff x="0" y="0"/>
            <a:chExt cx="12192000" cy="6858000"/>
          </a:xfrm>
        </p:grpSpPr>
        <p:pic>
          <p:nvPicPr>
            <p:cNvPr id="8" name="图片 7">
              <a:extLst>
                <a:ext uri="{FF2B5EF4-FFF2-40B4-BE49-F238E27FC236}">
                  <a16:creationId xmlns:a16="http://schemas.microsoft.com/office/drawing/2014/main" id="{0936F694-209C-4343-5D68-D4B8B211D74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9" name="矩形 8">
              <a:extLst>
                <a:ext uri="{FF2B5EF4-FFF2-40B4-BE49-F238E27FC236}">
                  <a16:creationId xmlns:a16="http://schemas.microsoft.com/office/drawing/2014/main" id="{0DCA63A5-C7AA-9754-2FA3-4E767305215E}"/>
                </a:ext>
              </a:extLst>
            </p:cNvPr>
            <p:cNvSpPr/>
            <p:nvPr/>
          </p:nvSpPr>
          <p:spPr>
            <a:xfrm>
              <a:off x="162047" y="167834"/>
              <a:ext cx="11829326" cy="6522334"/>
            </a:xfrm>
            <a:prstGeom prst="rect">
              <a:avLst/>
            </a:prstGeom>
            <a:solidFill>
              <a:schemeClr val="bg1"/>
            </a:solidFill>
            <a:ln>
              <a:noFill/>
            </a:ln>
            <a:effectLst>
              <a:outerShdw blurRad="63500" sx="102000" sy="102000" algn="ctr" rotWithShape="0">
                <a:prstClr val="black">
                  <a:alpha val="1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sp>
        <p:nvSpPr>
          <p:cNvPr id="88067" name="Rectangle 3">
            <a:extLst>
              <a:ext uri="{FF2B5EF4-FFF2-40B4-BE49-F238E27FC236}">
                <a16:creationId xmlns:a16="http://schemas.microsoft.com/office/drawing/2014/main" id="{796A6159-FB98-4886-8956-5ABE8B895886}"/>
              </a:ext>
            </a:extLst>
          </p:cNvPr>
          <p:cNvSpPr>
            <a:spLocks noGrp="1" noChangeArrowheads="1"/>
          </p:cNvSpPr>
          <p:nvPr>
            <p:ph type="body" idx="4294967295"/>
          </p:nvPr>
        </p:nvSpPr>
        <p:spPr>
          <a:xfrm>
            <a:off x="2258511" y="1797271"/>
            <a:ext cx="2105025" cy="574675"/>
          </a:xfrm>
        </p:spPr>
        <p:txBody>
          <a:bodyPr/>
          <a:lstStyle/>
          <a:p>
            <a:pPr>
              <a:buNone/>
            </a:pPr>
            <a:r>
              <a:rPr lang="en-US" altLang="zh-CN" sz="1800" b="1" dirty="0">
                <a:cs typeface="+mn-ea"/>
                <a:sym typeface="+mn-lt"/>
              </a:rPr>
              <a:t>g</a:t>
            </a:r>
            <a:r>
              <a:rPr lang="zh-CN" altLang="en-US" sz="1800" b="1" dirty="0">
                <a:cs typeface="+mn-ea"/>
                <a:sym typeface="+mn-lt"/>
              </a:rPr>
              <a:t>、怕雨</a:t>
            </a:r>
          </a:p>
        </p:txBody>
      </p:sp>
      <p:pic>
        <p:nvPicPr>
          <p:cNvPr id="88068" name="Picture 4">
            <a:extLst>
              <a:ext uri="{FF2B5EF4-FFF2-40B4-BE49-F238E27FC236}">
                <a16:creationId xmlns:a16="http://schemas.microsoft.com/office/drawing/2014/main" id="{FAEAB3BC-C9BD-4CF3-94A5-22D0ADFEC097}"/>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010856" y="2743200"/>
            <a:ext cx="4721145" cy="2801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3">
            <a:extLst>
              <a:ext uri="{FF2B5EF4-FFF2-40B4-BE49-F238E27FC236}">
                <a16:creationId xmlns:a16="http://schemas.microsoft.com/office/drawing/2014/main" id="{019FB531-735A-49B8-BD0C-78E2D4E5DF16}"/>
              </a:ext>
            </a:extLst>
          </p:cNvPr>
          <p:cNvSpPr txBox="1">
            <a:spLocks noChangeArrowheads="1"/>
          </p:cNvSpPr>
          <p:nvPr/>
        </p:nvSpPr>
        <p:spPr>
          <a:xfrm>
            <a:off x="8149904" y="1765038"/>
            <a:ext cx="2905125" cy="5270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None/>
            </a:pPr>
            <a:r>
              <a:rPr lang="en-US" altLang="zh-CN" sz="1800" b="1" dirty="0">
                <a:cs typeface="+mn-ea"/>
                <a:sym typeface="+mn-lt"/>
              </a:rPr>
              <a:t>h</a:t>
            </a:r>
            <a:r>
              <a:rPr lang="zh-CN" altLang="en-US" sz="1800" b="1" dirty="0">
                <a:cs typeface="+mn-ea"/>
                <a:sym typeface="+mn-lt"/>
              </a:rPr>
              <a:t>、由此夹起</a:t>
            </a:r>
          </a:p>
        </p:txBody>
      </p:sp>
      <p:pic>
        <p:nvPicPr>
          <p:cNvPr id="6" name="Picture 4">
            <a:extLst>
              <a:ext uri="{FF2B5EF4-FFF2-40B4-BE49-F238E27FC236}">
                <a16:creationId xmlns:a16="http://schemas.microsoft.com/office/drawing/2014/main" id="{EBEF4739-0C33-4E51-90C1-6DC767B2F29C}"/>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460000" y="2743199"/>
            <a:ext cx="4721144" cy="2801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8067">
                                            <p:txEl>
                                              <p:pRg st="0" end="0"/>
                                            </p:txEl>
                                          </p:spTgt>
                                        </p:tgtEl>
                                        <p:attrNameLst>
                                          <p:attrName>style.visibility</p:attrName>
                                        </p:attrNameLst>
                                      </p:cBhvr>
                                      <p:to>
                                        <p:strVal val="visible"/>
                                      </p:to>
                                    </p:set>
                                    <p:animEffect transition="in" filter="wipe(down)">
                                      <p:cBhvr>
                                        <p:cTn id="12" dur="500"/>
                                        <p:tgtEl>
                                          <p:spTgt spid="88067">
                                            <p:txEl>
                                              <p:pRg st="0" end="0"/>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88068"/>
                                        </p:tgtEl>
                                        <p:attrNameLst>
                                          <p:attrName>style.visibility</p:attrName>
                                        </p:attrNameLst>
                                      </p:cBhvr>
                                      <p:to>
                                        <p:strVal val="visible"/>
                                      </p:to>
                                    </p:set>
                                    <p:animEffect transition="in" filter="wipe(down)">
                                      <p:cBhvr>
                                        <p:cTn id="15" dur="500"/>
                                        <p:tgtEl>
                                          <p:spTgt spid="88068"/>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500"/>
                                        <p:tgtEl>
                                          <p:spTgt spid="5"/>
                                        </p:tgtEl>
                                      </p:cBhvr>
                                    </p:animEffect>
                                  </p:childTnLst>
                                </p:cTn>
                              </p:par>
                              <p:par>
                                <p:cTn id="19" presetID="22" presetClass="entr" presetSubtype="4"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down)">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7" grpId="0" build="p"/>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0CB11D42-B011-1464-A96C-995B66F3E33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7" name="标题 1">
            <a:extLst>
              <a:ext uri="{FF2B5EF4-FFF2-40B4-BE49-F238E27FC236}">
                <a16:creationId xmlns:a16="http://schemas.microsoft.com/office/drawing/2014/main" id="{7BF9E5FE-0755-539A-AD6D-93E8327B5DDF}"/>
              </a:ext>
            </a:extLst>
          </p:cNvPr>
          <p:cNvSpPr txBox="1">
            <a:spLocks/>
          </p:cNvSpPr>
          <p:nvPr/>
        </p:nvSpPr>
        <p:spPr>
          <a:xfrm>
            <a:off x="1674471" y="1960365"/>
            <a:ext cx="9144000" cy="1617368"/>
          </a:xfrm>
          <a:prstGeom prst="rect">
            <a:avLst/>
          </a:prstGeom>
        </p:spPr>
        <p:txBody>
          <a:bodyPr vert="horz" lIns="91440" tIns="45720" rIns="91440" bIns="45720" rtlCol="0" anchor="b">
            <a:normAutofit fontScale="925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zh-CN" altLang="en-US" sz="6600" b="1" dirty="0">
                <a:solidFill>
                  <a:schemeClr val="bg1"/>
                </a:solidFill>
                <a:latin typeface="+mn-lt"/>
                <a:ea typeface="+mn-ea"/>
                <a:cs typeface="+mn-ea"/>
                <a:sym typeface="+mn-lt"/>
              </a:rPr>
              <a:t>包装的概念、特征与功能</a:t>
            </a:r>
          </a:p>
        </p:txBody>
      </p:sp>
      <p:grpSp>
        <p:nvGrpSpPr>
          <p:cNvPr id="8" name="组合 7">
            <a:extLst>
              <a:ext uri="{FF2B5EF4-FFF2-40B4-BE49-F238E27FC236}">
                <a16:creationId xmlns:a16="http://schemas.microsoft.com/office/drawing/2014/main" id="{3C40293D-711D-0DC3-E75A-BA9BB1A19D18}"/>
              </a:ext>
            </a:extLst>
          </p:cNvPr>
          <p:cNvGrpSpPr/>
          <p:nvPr/>
        </p:nvGrpSpPr>
        <p:grpSpPr>
          <a:xfrm>
            <a:off x="5435846" y="768350"/>
            <a:ext cx="1320307" cy="1320307"/>
            <a:chOff x="2177590" y="1929328"/>
            <a:chExt cx="346841" cy="346841"/>
          </a:xfrm>
        </p:grpSpPr>
        <p:sp>
          <p:nvSpPr>
            <p:cNvPr id="9" name="AutoShape 3">
              <a:extLst>
                <a:ext uri="{FF2B5EF4-FFF2-40B4-BE49-F238E27FC236}">
                  <a16:creationId xmlns:a16="http://schemas.microsoft.com/office/drawing/2014/main" id="{02949CB3-C97F-E0ED-228A-1CAC941D4623}"/>
                </a:ext>
              </a:extLst>
            </p:cNvPr>
            <p:cNvSpPr>
              <a:spLocks noChangeAspect="1" noChangeArrowheads="1" noTextEdit="1"/>
            </p:cNvSpPr>
            <p:nvPr/>
          </p:nvSpPr>
          <p:spPr bwMode="auto">
            <a:xfrm>
              <a:off x="2315858" y="2059690"/>
              <a:ext cx="45719" cy="4735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0" name="椭圆 9">
              <a:extLst>
                <a:ext uri="{FF2B5EF4-FFF2-40B4-BE49-F238E27FC236}">
                  <a16:creationId xmlns:a16="http://schemas.microsoft.com/office/drawing/2014/main" id="{2C8EEEC4-354C-92D0-7AD8-E6FB1643E0E4}"/>
                </a:ext>
              </a:extLst>
            </p:cNvPr>
            <p:cNvSpPr/>
            <p:nvPr/>
          </p:nvSpPr>
          <p:spPr>
            <a:xfrm>
              <a:off x="2177590" y="1929328"/>
              <a:ext cx="346841" cy="34684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sp>
        <p:nvSpPr>
          <p:cNvPr id="11" name="TextBox 12">
            <a:extLst>
              <a:ext uri="{FF2B5EF4-FFF2-40B4-BE49-F238E27FC236}">
                <a16:creationId xmlns:a16="http://schemas.microsoft.com/office/drawing/2014/main" id="{8812CAD7-6DB7-76C1-03DD-5CF38C05FD4D}"/>
              </a:ext>
            </a:extLst>
          </p:cNvPr>
          <p:cNvSpPr txBox="1"/>
          <p:nvPr/>
        </p:nvSpPr>
        <p:spPr>
          <a:xfrm>
            <a:off x="5690490" y="1104951"/>
            <a:ext cx="1235419" cy="769441"/>
          </a:xfrm>
          <a:prstGeom prst="rect">
            <a:avLst/>
          </a:prstGeom>
          <a:noFill/>
        </p:spPr>
        <p:txBody>
          <a:bodyPr wrap="square" rtlCol="0">
            <a:spAutoFit/>
          </a:bodyPr>
          <a:lstStyle/>
          <a:p>
            <a:r>
              <a:rPr lang="en-US" altLang="zh-CN" sz="4400" dirty="0">
                <a:solidFill>
                  <a:srgbClr val="E7B435"/>
                </a:solidFill>
                <a:cs typeface="+mn-ea"/>
                <a:sym typeface="+mn-lt"/>
              </a:rPr>
              <a:t>01</a:t>
            </a:r>
            <a:endParaRPr lang="zh-CN" altLang="en-US" sz="4400" dirty="0">
              <a:solidFill>
                <a:srgbClr val="E7B435"/>
              </a:solidFill>
              <a:cs typeface="+mn-ea"/>
              <a:sym typeface="+mn-lt"/>
            </a:endParaRPr>
          </a:p>
        </p:txBody>
      </p:sp>
    </p:spTree>
    <p:extLst>
      <p:ext uri="{BB962C8B-B14F-4D97-AF65-F5344CB8AC3E}">
        <p14:creationId xmlns:p14="http://schemas.microsoft.com/office/powerpoint/2010/main" val="3055793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a:extLst>
              <a:ext uri="{FF2B5EF4-FFF2-40B4-BE49-F238E27FC236}">
                <a16:creationId xmlns:a16="http://schemas.microsoft.com/office/drawing/2014/main" id="{E1808420-47FE-04CE-7356-E9457AA3AA9D}"/>
              </a:ext>
            </a:extLst>
          </p:cNvPr>
          <p:cNvGrpSpPr/>
          <p:nvPr/>
        </p:nvGrpSpPr>
        <p:grpSpPr>
          <a:xfrm>
            <a:off x="0" y="0"/>
            <a:ext cx="12192000" cy="6858000"/>
            <a:chOff x="0" y="0"/>
            <a:chExt cx="12192000" cy="6858000"/>
          </a:xfrm>
        </p:grpSpPr>
        <p:pic>
          <p:nvPicPr>
            <p:cNvPr id="8" name="图片 7">
              <a:extLst>
                <a:ext uri="{FF2B5EF4-FFF2-40B4-BE49-F238E27FC236}">
                  <a16:creationId xmlns:a16="http://schemas.microsoft.com/office/drawing/2014/main" id="{847FEE8D-D409-9C74-C4BF-3F12955C97A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9" name="矩形 8">
              <a:extLst>
                <a:ext uri="{FF2B5EF4-FFF2-40B4-BE49-F238E27FC236}">
                  <a16:creationId xmlns:a16="http://schemas.microsoft.com/office/drawing/2014/main" id="{A47642CD-ED72-1926-28CF-D68EBCF79700}"/>
                </a:ext>
              </a:extLst>
            </p:cNvPr>
            <p:cNvSpPr/>
            <p:nvPr/>
          </p:nvSpPr>
          <p:spPr>
            <a:xfrm>
              <a:off x="162047" y="167834"/>
              <a:ext cx="11829326" cy="6522334"/>
            </a:xfrm>
            <a:prstGeom prst="rect">
              <a:avLst/>
            </a:prstGeom>
            <a:solidFill>
              <a:schemeClr val="bg1"/>
            </a:solidFill>
            <a:ln>
              <a:noFill/>
            </a:ln>
            <a:effectLst>
              <a:outerShdw blurRad="63500" sx="102000" sy="102000" algn="ctr" rotWithShape="0">
                <a:prstClr val="black">
                  <a:alpha val="1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sp>
        <p:nvSpPr>
          <p:cNvPr id="90115" name="Rectangle 3">
            <a:extLst>
              <a:ext uri="{FF2B5EF4-FFF2-40B4-BE49-F238E27FC236}">
                <a16:creationId xmlns:a16="http://schemas.microsoft.com/office/drawing/2014/main" id="{49C059A2-A158-4B2B-8688-C693CF037E6E}"/>
              </a:ext>
            </a:extLst>
          </p:cNvPr>
          <p:cNvSpPr>
            <a:spLocks noGrp="1" noChangeArrowheads="1"/>
          </p:cNvSpPr>
          <p:nvPr>
            <p:ph type="body" idx="4294967295"/>
          </p:nvPr>
        </p:nvSpPr>
        <p:spPr>
          <a:xfrm>
            <a:off x="1828800" y="1755775"/>
            <a:ext cx="3419475" cy="488950"/>
          </a:xfrm>
        </p:spPr>
        <p:txBody>
          <a:bodyPr/>
          <a:lstStyle/>
          <a:p>
            <a:pPr>
              <a:buNone/>
            </a:pPr>
            <a:r>
              <a:rPr lang="en-US" altLang="zh-CN" sz="1800" b="1" dirty="0" err="1">
                <a:cs typeface="+mn-ea"/>
                <a:sym typeface="+mn-lt"/>
              </a:rPr>
              <a:t>i</a:t>
            </a:r>
            <a:r>
              <a:rPr lang="zh-CN" altLang="en-US" sz="1800" b="1" dirty="0">
                <a:cs typeface="+mn-ea"/>
                <a:sym typeface="+mn-lt"/>
              </a:rPr>
              <a:t>、此处不能卡夹</a:t>
            </a:r>
          </a:p>
        </p:txBody>
      </p:sp>
      <p:pic>
        <p:nvPicPr>
          <p:cNvPr id="90116" name="Picture 4">
            <a:extLst>
              <a:ext uri="{FF2B5EF4-FFF2-40B4-BE49-F238E27FC236}">
                <a16:creationId xmlns:a16="http://schemas.microsoft.com/office/drawing/2014/main" id="{60B0CFBA-210E-42E0-8E2F-EBA9B9349015}"/>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045580" y="2685327"/>
            <a:ext cx="4722472" cy="2830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3">
            <a:extLst>
              <a:ext uri="{FF2B5EF4-FFF2-40B4-BE49-F238E27FC236}">
                <a16:creationId xmlns:a16="http://schemas.microsoft.com/office/drawing/2014/main" id="{9C2463E8-0063-4F2C-8280-A3A3B4B1A6E9}"/>
              </a:ext>
            </a:extLst>
          </p:cNvPr>
          <p:cNvSpPr txBox="1">
            <a:spLocks noChangeArrowheads="1"/>
          </p:cNvSpPr>
          <p:nvPr/>
        </p:nvSpPr>
        <p:spPr>
          <a:xfrm>
            <a:off x="6076710" y="1767146"/>
            <a:ext cx="6943725" cy="4984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None/>
            </a:pPr>
            <a:r>
              <a:rPr lang="en-US" altLang="zh-CN" sz="1800" b="1" dirty="0">
                <a:cs typeface="+mn-ea"/>
                <a:sym typeface="+mn-lt"/>
              </a:rPr>
              <a:t>j</a:t>
            </a:r>
            <a:r>
              <a:rPr lang="zh-CN" altLang="en-US" sz="1800" b="1" dirty="0">
                <a:cs typeface="+mn-ea"/>
                <a:sym typeface="+mn-lt"/>
              </a:rPr>
              <a:t>、堆码重量极限</a:t>
            </a:r>
            <a:r>
              <a:rPr lang="en-US" altLang="zh-CN" sz="1800" b="1" dirty="0">
                <a:cs typeface="+mn-ea"/>
                <a:sym typeface="+mn-lt"/>
              </a:rPr>
              <a:t>(…kg max</a:t>
            </a:r>
            <a:r>
              <a:rPr lang="zh-CN" altLang="en-US" sz="1800" b="1" dirty="0">
                <a:cs typeface="+mn-ea"/>
                <a:sym typeface="+mn-lt"/>
              </a:rPr>
              <a:t>表示最大承受重量</a:t>
            </a:r>
            <a:r>
              <a:rPr lang="en-US" altLang="zh-CN" sz="1800" b="1" dirty="0">
                <a:cs typeface="+mn-ea"/>
                <a:sym typeface="+mn-lt"/>
              </a:rPr>
              <a:t>)</a:t>
            </a:r>
          </a:p>
        </p:txBody>
      </p:sp>
      <p:pic>
        <p:nvPicPr>
          <p:cNvPr id="6" name="Picture 4">
            <a:extLst>
              <a:ext uri="{FF2B5EF4-FFF2-40B4-BE49-F238E27FC236}">
                <a16:creationId xmlns:a16="http://schemas.microsoft.com/office/drawing/2014/main" id="{47F7DB9F-AE3D-4C7C-8B08-857670C69A20}"/>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423949" y="2598775"/>
            <a:ext cx="4722471" cy="291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0115">
                                            <p:txEl>
                                              <p:pRg st="0" end="0"/>
                                            </p:txEl>
                                          </p:spTgt>
                                        </p:tgtEl>
                                        <p:attrNameLst>
                                          <p:attrName>style.visibility</p:attrName>
                                        </p:attrNameLst>
                                      </p:cBhvr>
                                      <p:to>
                                        <p:strVal val="visible"/>
                                      </p:to>
                                    </p:set>
                                    <p:animEffect transition="in" filter="wipe(down)">
                                      <p:cBhvr>
                                        <p:cTn id="12" dur="500"/>
                                        <p:tgtEl>
                                          <p:spTgt spid="90115">
                                            <p:txEl>
                                              <p:pRg st="0" end="0"/>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90116"/>
                                        </p:tgtEl>
                                        <p:attrNameLst>
                                          <p:attrName>style.visibility</p:attrName>
                                        </p:attrNameLst>
                                      </p:cBhvr>
                                      <p:to>
                                        <p:strVal val="visible"/>
                                      </p:to>
                                    </p:set>
                                    <p:animEffect transition="in" filter="wipe(down)">
                                      <p:cBhvr>
                                        <p:cTn id="15" dur="500"/>
                                        <p:tgtEl>
                                          <p:spTgt spid="90116"/>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500"/>
                                        <p:tgtEl>
                                          <p:spTgt spid="5"/>
                                        </p:tgtEl>
                                      </p:cBhvr>
                                    </p:animEffect>
                                  </p:childTnLst>
                                </p:cTn>
                              </p:par>
                              <p:par>
                                <p:cTn id="19" presetID="22" presetClass="entr" presetSubtype="4"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down)">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5" grpId="0" build="p"/>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a:extLst>
              <a:ext uri="{FF2B5EF4-FFF2-40B4-BE49-F238E27FC236}">
                <a16:creationId xmlns:a16="http://schemas.microsoft.com/office/drawing/2014/main" id="{C10F0205-1DB0-B0D0-210C-DCBBB4E666E1}"/>
              </a:ext>
            </a:extLst>
          </p:cNvPr>
          <p:cNvGrpSpPr/>
          <p:nvPr/>
        </p:nvGrpSpPr>
        <p:grpSpPr>
          <a:xfrm>
            <a:off x="0" y="0"/>
            <a:ext cx="12192000" cy="6858000"/>
            <a:chOff x="0" y="0"/>
            <a:chExt cx="12192000" cy="6858000"/>
          </a:xfrm>
        </p:grpSpPr>
        <p:pic>
          <p:nvPicPr>
            <p:cNvPr id="8" name="图片 7">
              <a:extLst>
                <a:ext uri="{FF2B5EF4-FFF2-40B4-BE49-F238E27FC236}">
                  <a16:creationId xmlns:a16="http://schemas.microsoft.com/office/drawing/2014/main" id="{786499D3-2477-5D8C-FF66-0B2DB67CD6F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9" name="矩形 8">
              <a:extLst>
                <a:ext uri="{FF2B5EF4-FFF2-40B4-BE49-F238E27FC236}">
                  <a16:creationId xmlns:a16="http://schemas.microsoft.com/office/drawing/2014/main" id="{17DC3158-7C63-2A63-464E-9DC65A5488BF}"/>
                </a:ext>
              </a:extLst>
            </p:cNvPr>
            <p:cNvSpPr/>
            <p:nvPr/>
          </p:nvSpPr>
          <p:spPr>
            <a:xfrm>
              <a:off x="162047" y="167834"/>
              <a:ext cx="11829326" cy="6522334"/>
            </a:xfrm>
            <a:prstGeom prst="rect">
              <a:avLst/>
            </a:prstGeom>
            <a:solidFill>
              <a:schemeClr val="bg1"/>
            </a:solidFill>
            <a:ln>
              <a:noFill/>
            </a:ln>
            <a:effectLst>
              <a:outerShdw blurRad="63500" sx="102000" sy="102000" algn="ctr" rotWithShape="0">
                <a:prstClr val="black">
                  <a:alpha val="1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sp>
        <p:nvSpPr>
          <p:cNvPr id="92163" name="Rectangle 3">
            <a:extLst>
              <a:ext uri="{FF2B5EF4-FFF2-40B4-BE49-F238E27FC236}">
                <a16:creationId xmlns:a16="http://schemas.microsoft.com/office/drawing/2014/main" id="{B1BF2BF3-CC6D-4340-AF92-83F7A7FDEB0A}"/>
              </a:ext>
            </a:extLst>
          </p:cNvPr>
          <p:cNvSpPr>
            <a:spLocks noGrp="1" noChangeArrowheads="1"/>
          </p:cNvSpPr>
          <p:nvPr>
            <p:ph type="body" idx="4294967295"/>
          </p:nvPr>
        </p:nvSpPr>
        <p:spPr>
          <a:xfrm>
            <a:off x="1641073" y="1762547"/>
            <a:ext cx="5524500" cy="574675"/>
          </a:xfrm>
        </p:spPr>
        <p:txBody>
          <a:bodyPr/>
          <a:lstStyle/>
          <a:p>
            <a:pPr>
              <a:buFont typeface="Wingdings" panose="05000000000000000000" pitchFamily="2" charset="2"/>
              <a:buNone/>
            </a:pPr>
            <a:r>
              <a:rPr lang="en-US" altLang="zh-CN" sz="1800" b="1" dirty="0">
                <a:cs typeface="+mn-ea"/>
                <a:sym typeface="+mn-lt"/>
              </a:rPr>
              <a:t>k</a:t>
            </a:r>
            <a:r>
              <a:rPr lang="zh-CN" altLang="en-US" sz="1800" b="1" dirty="0">
                <a:cs typeface="+mn-ea"/>
                <a:sym typeface="+mn-lt"/>
              </a:rPr>
              <a:t>、堆码层数极限（</a:t>
            </a:r>
            <a:r>
              <a:rPr lang="en-US" altLang="zh-CN" sz="1800" b="1" dirty="0">
                <a:cs typeface="+mn-ea"/>
                <a:sym typeface="+mn-lt"/>
              </a:rPr>
              <a:t>n</a:t>
            </a:r>
            <a:r>
              <a:rPr lang="zh-CN" altLang="en-US" sz="1800" b="1" dirty="0">
                <a:cs typeface="+mn-ea"/>
                <a:sym typeface="+mn-lt"/>
              </a:rPr>
              <a:t>表示总层数）</a:t>
            </a:r>
          </a:p>
        </p:txBody>
      </p:sp>
      <p:pic>
        <p:nvPicPr>
          <p:cNvPr id="92164" name="Picture 4">
            <a:extLst>
              <a:ext uri="{FF2B5EF4-FFF2-40B4-BE49-F238E27FC236}">
                <a16:creationId xmlns:a16="http://schemas.microsoft.com/office/drawing/2014/main" id="{815EB5B9-CFD8-484C-8757-7E62313818E6}"/>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005411" y="2708476"/>
            <a:ext cx="4758401" cy="2812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3">
            <a:extLst>
              <a:ext uri="{FF2B5EF4-FFF2-40B4-BE49-F238E27FC236}">
                <a16:creationId xmlns:a16="http://schemas.microsoft.com/office/drawing/2014/main" id="{63805C74-70A5-4A4E-8944-4C69E38114FD}"/>
              </a:ext>
            </a:extLst>
          </p:cNvPr>
          <p:cNvSpPr txBox="1">
            <a:spLocks noChangeArrowheads="1"/>
          </p:cNvSpPr>
          <p:nvPr/>
        </p:nvSpPr>
        <p:spPr>
          <a:xfrm>
            <a:off x="8011852" y="1767309"/>
            <a:ext cx="2724150" cy="5651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None/>
            </a:pPr>
            <a:r>
              <a:rPr lang="en-US" altLang="zh-CN" sz="1800" b="1" dirty="0">
                <a:cs typeface="+mn-ea"/>
                <a:sym typeface="+mn-lt"/>
              </a:rPr>
              <a:t>l</a:t>
            </a:r>
            <a:r>
              <a:rPr lang="zh-CN" altLang="en-US" sz="1800" b="1" dirty="0">
                <a:cs typeface="+mn-ea"/>
                <a:sym typeface="+mn-lt"/>
              </a:rPr>
              <a:t>、禁止堆码</a:t>
            </a:r>
          </a:p>
        </p:txBody>
      </p:sp>
      <p:pic>
        <p:nvPicPr>
          <p:cNvPr id="6" name="Picture 4">
            <a:extLst>
              <a:ext uri="{FF2B5EF4-FFF2-40B4-BE49-F238E27FC236}">
                <a16:creationId xmlns:a16="http://schemas.microsoft.com/office/drawing/2014/main" id="{E9A865B3-34E9-478B-BC38-2400B8085FFB}"/>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423949" y="2581274"/>
            <a:ext cx="4758401" cy="2939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92163">
                                            <p:txEl>
                                              <p:pRg st="0" end="0"/>
                                            </p:txEl>
                                          </p:spTgt>
                                        </p:tgtEl>
                                        <p:attrNameLst>
                                          <p:attrName>style.visibility</p:attrName>
                                        </p:attrNameLst>
                                      </p:cBhvr>
                                      <p:to>
                                        <p:strVal val="visible"/>
                                      </p:to>
                                    </p:set>
                                    <p:animEffect transition="in" filter="fade">
                                      <p:cBhvr>
                                        <p:cTn id="12" dur="1000"/>
                                        <p:tgtEl>
                                          <p:spTgt spid="92163">
                                            <p:txEl>
                                              <p:pRg st="0" end="0"/>
                                            </p:txEl>
                                          </p:spTgt>
                                        </p:tgtEl>
                                      </p:cBhvr>
                                    </p:animEffect>
                                    <p:anim calcmode="lin" valueType="num">
                                      <p:cBhvr>
                                        <p:cTn id="13" dur="1000" fill="hold"/>
                                        <p:tgtEl>
                                          <p:spTgt spid="9216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92163">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92164"/>
                                        </p:tgtEl>
                                        <p:attrNameLst>
                                          <p:attrName>style.visibility</p:attrName>
                                        </p:attrNameLst>
                                      </p:cBhvr>
                                      <p:to>
                                        <p:strVal val="visible"/>
                                      </p:to>
                                    </p:set>
                                    <p:animEffect transition="in" filter="fade">
                                      <p:cBhvr>
                                        <p:cTn id="17" dur="1000"/>
                                        <p:tgtEl>
                                          <p:spTgt spid="92164"/>
                                        </p:tgtEl>
                                      </p:cBhvr>
                                    </p:animEffect>
                                    <p:anim calcmode="lin" valueType="num">
                                      <p:cBhvr>
                                        <p:cTn id="18" dur="1000" fill="hold"/>
                                        <p:tgtEl>
                                          <p:spTgt spid="92164"/>
                                        </p:tgtEl>
                                        <p:attrNameLst>
                                          <p:attrName>ppt_x</p:attrName>
                                        </p:attrNameLst>
                                      </p:cBhvr>
                                      <p:tavLst>
                                        <p:tav tm="0">
                                          <p:val>
                                            <p:strVal val="#ppt_x"/>
                                          </p:val>
                                        </p:tav>
                                        <p:tav tm="100000">
                                          <p:val>
                                            <p:strVal val="#ppt_x"/>
                                          </p:val>
                                        </p:tav>
                                      </p:tavLst>
                                    </p:anim>
                                    <p:anim calcmode="lin" valueType="num">
                                      <p:cBhvr>
                                        <p:cTn id="19" dur="1000" fill="hold"/>
                                        <p:tgtEl>
                                          <p:spTgt spid="9216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1000"/>
                                        <p:tgtEl>
                                          <p:spTgt spid="6"/>
                                        </p:tgtEl>
                                      </p:cBhvr>
                                    </p:animEffect>
                                    <p:anim calcmode="lin" valueType="num">
                                      <p:cBhvr>
                                        <p:cTn id="28" dur="1000" fill="hold"/>
                                        <p:tgtEl>
                                          <p:spTgt spid="6"/>
                                        </p:tgtEl>
                                        <p:attrNameLst>
                                          <p:attrName>ppt_x</p:attrName>
                                        </p:attrNameLst>
                                      </p:cBhvr>
                                      <p:tavLst>
                                        <p:tav tm="0">
                                          <p:val>
                                            <p:strVal val="#ppt_x"/>
                                          </p:val>
                                        </p:tav>
                                        <p:tav tm="100000">
                                          <p:val>
                                            <p:strVal val="#ppt_x"/>
                                          </p:val>
                                        </p:tav>
                                      </p:tavLst>
                                    </p:anim>
                                    <p:anim calcmode="lin" valueType="num">
                                      <p:cBhvr>
                                        <p:cTn id="2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3" grpId="0" build="p"/>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a:extLst>
              <a:ext uri="{FF2B5EF4-FFF2-40B4-BE49-F238E27FC236}">
                <a16:creationId xmlns:a16="http://schemas.microsoft.com/office/drawing/2014/main" id="{4C0B67A9-386A-6EB0-9E6A-C589D3ECFE06}"/>
              </a:ext>
            </a:extLst>
          </p:cNvPr>
          <p:cNvGrpSpPr/>
          <p:nvPr/>
        </p:nvGrpSpPr>
        <p:grpSpPr>
          <a:xfrm>
            <a:off x="0" y="0"/>
            <a:ext cx="12192000" cy="6858000"/>
            <a:chOff x="0" y="0"/>
            <a:chExt cx="12192000" cy="6858000"/>
          </a:xfrm>
        </p:grpSpPr>
        <p:pic>
          <p:nvPicPr>
            <p:cNvPr id="8" name="图片 7">
              <a:extLst>
                <a:ext uri="{FF2B5EF4-FFF2-40B4-BE49-F238E27FC236}">
                  <a16:creationId xmlns:a16="http://schemas.microsoft.com/office/drawing/2014/main" id="{C32DEECF-41FF-E548-E3EC-CB1B15EDC07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9" name="矩形 8">
              <a:extLst>
                <a:ext uri="{FF2B5EF4-FFF2-40B4-BE49-F238E27FC236}">
                  <a16:creationId xmlns:a16="http://schemas.microsoft.com/office/drawing/2014/main" id="{7B1E7393-1601-0181-AC6A-C7F990F369D3}"/>
                </a:ext>
              </a:extLst>
            </p:cNvPr>
            <p:cNvSpPr/>
            <p:nvPr/>
          </p:nvSpPr>
          <p:spPr>
            <a:xfrm>
              <a:off x="162047" y="167834"/>
              <a:ext cx="11829326" cy="6522334"/>
            </a:xfrm>
            <a:prstGeom prst="rect">
              <a:avLst/>
            </a:prstGeom>
            <a:solidFill>
              <a:schemeClr val="bg1"/>
            </a:solidFill>
            <a:ln>
              <a:noFill/>
            </a:ln>
            <a:effectLst>
              <a:outerShdw blurRad="63500" sx="102000" sy="102000" algn="ctr" rotWithShape="0">
                <a:prstClr val="black">
                  <a:alpha val="1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sp>
        <p:nvSpPr>
          <p:cNvPr id="94211" name="Rectangle 3">
            <a:extLst>
              <a:ext uri="{FF2B5EF4-FFF2-40B4-BE49-F238E27FC236}">
                <a16:creationId xmlns:a16="http://schemas.microsoft.com/office/drawing/2014/main" id="{67B263AB-0709-46FE-A718-B2E2C944A182}"/>
              </a:ext>
            </a:extLst>
          </p:cNvPr>
          <p:cNvSpPr>
            <a:spLocks noGrp="1" noChangeArrowheads="1"/>
          </p:cNvSpPr>
          <p:nvPr>
            <p:ph type="body" idx="4294967295"/>
          </p:nvPr>
        </p:nvSpPr>
        <p:spPr>
          <a:xfrm>
            <a:off x="2181225" y="1764097"/>
            <a:ext cx="3914775" cy="774700"/>
          </a:xfrm>
        </p:spPr>
        <p:txBody>
          <a:bodyPr/>
          <a:lstStyle/>
          <a:p>
            <a:pPr>
              <a:buNone/>
            </a:pPr>
            <a:r>
              <a:rPr lang="en-US" altLang="zh-CN" sz="1800" b="1" dirty="0">
                <a:cs typeface="+mn-ea"/>
                <a:sym typeface="+mn-lt"/>
              </a:rPr>
              <a:t>m</a:t>
            </a:r>
            <a:r>
              <a:rPr lang="zh-CN" altLang="en-US" sz="1800" b="1" dirty="0">
                <a:cs typeface="+mn-ea"/>
                <a:sym typeface="+mn-lt"/>
              </a:rPr>
              <a:t>、由此吊起</a:t>
            </a:r>
          </a:p>
        </p:txBody>
      </p:sp>
      <p:pic>
        <p:nvPicPr>
          <p:cNvPr id="94212" name="Picture 4">
            <a:extLst>
              <a:ext uri="{FF2B5EF4-FFF2-40B4-BE49-F238E27FC236}">
                <a16:creationId xmlns:a16="http://schemas.microsoft.com/office/drawing/2014/main" id="{A4EF34B1-C2A6-494F-B64C-298CC0F986ED}"/>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13939" y="2696018"/>
            <a:ext cx="4888837" cy="2866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3">
            <a:extLst>
              <a:ext uri="{FF2B5EF4-FFF2-40B4-BE49-F238E27FC236}">
                <a16:creationId xmlns:a16="http://schemas.microsoft.com/office/drawing/2014/main" id="{09706C19-B78B-4F38-98BB-2ED34DC78263}"/>
              </a:ext>
            </a:extLst>
          </p:cNvPr>
          <p:cNvSpPr txBox="1">
            <a:spLocks noChangeArrowheads="1"/>
          </p:cNvSpPr>
          <p:nvPr/>
        </p:nvSpPr>
        <p:spPr>
          <a:xfrm>
            <a:off x="7224712" y="1764097"/>
            <a:ext cx="5572125" cy="7175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None/>
            </a:pPr>
            <a:r>
              <a:rPr lang="en-US" altLang="zh-CN" sz="1800" b="1" dirty="0">
                <a:cs typeface="+mn-ea"/>
                <a:sym typeface="+mn-lt"/>
              </a:rPr>
              <a:t>n</a:t>
            </a:r>
            <a:r>
              <a:rPr lang="zh-CN" altLang="en-US" sz="1800" b="1" dirty="0">
                <a:cs typeface="+mn-ea"/>
                <a:sym typeface="+mn-lt"/>
              </a:rPr>
              <a:t>、温度极限（防热、防冻）</a:t>
            </a:r>
          </a:p>
        </p:txBody>
      </p:sp>
      <p:pic>
        <p:nvPicPr>
          <p:cNvPr id="6" name="Picture 4">
            <a:extLst>
              <a:ext uri="{FF2B5EF4-FFF2-40B4-BE49-F238E27FC236}">
                <a16:creationId xmlns:a16="http://schemas.microsoft.com/office/drawing/2014/main" id="{F01AFBEC-39C4-4CE8-B1C4-5541BC5519AC}"/>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389225" y="2696018"/>
            <a:ext cx="4803493" cy="2866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4211">
                                            <p:txEl>
                                              <p:pRg st="0" end="0"/>
                                            </p:txEl>
                                          </p:spTgt>
                                        </p:tgtEl>
                                        <p:attrNameLst>
                                          <p:attrName>style.visibility</p:attrName>
                                        </p:attrNameLst>
                                      </p:cBhvr>
                                      <p:to>
                                        <p:strVal val="visible"/>
                                      </p:to>
                                    </p:set>
                                    <p:animEffect transition="in" filter="wipe(down)">
                                      <p:cBhvr>
                                        <p:cTn id="12" dur="500"/>
                                        <p:tgtEl>
                                          <p:spTgt spid="94211">
                                            <p:txEl>
                                              <p:pRg st="0" end="0"/>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94212"/>
                                        </p:tgtEl>
                                        <p:attrNameLst>
                                          <p:attrName>style.visibility</p:attrName>
                                        </p:attrNameLst>
                                      </p:cBhvr>
                                      <p:to>
                                        <p:strVal val="visible"/>
                                      </p:to>
                                    </p:set>
                                    <p:animEffect transition="in" filter="wipe(down)">
                                      <p:cBhvr>
                                        <p:cTn id="15" dur="500"/>
                                        <p:tgtEl>
                                          <p:spTgt spid="94212"/>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500"/>
                                        <p:tgtEl>
                                          <p:spTgt spid="5"/>
                                        </p:tgtEl>
                                      </p:cBhvr>
                                    </p:animEffect>
                                  </p:childTnLst>
                                </p:cTn>
                              </p:par>
                              <p:par>
                                <p:cTn id="19" presetID="22" presetClass="entr" presetSubtype="4"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down)">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1" grpId="0" build="p"/>
      <p:bldP spid="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a16="http://schemas.microsoft.com/office/drawing/2014/main" id="{0E50570A-1388-8F59-A2F9-D18CD5CD322F}"/>
              </a:ext>
            </a:extLst>
          </p:cNvPr>
          <p:cNvGrpSpPr/>
          <p:nvPr/>
        </p:nvGrpSpPr>
        <p:grpSpPr>
          <a:xfrm>
            <a:off x="0" y="0"/>
            <a:ext cx="12192000" cy="6858000"/>
            <a:chOff x="0" y="0"/>
            <a:chExt cx="12192000" cy="6858000"/>
          </a:xfrm>
        </p:grpSpPr>
        <p:pic>
          <p:nvPicPr>
            <p:cNvPr id="5" name="图片 4">
              <a:extLst>
                <a:ext uri="{FF2B5EF4-FFF2-40B4-BE49-F238E27FC236}">
                  <a16:creationId xmlns:a16="http://schemas.microsoft.com/office/drawing/2014/main" id="{743AD847-C10C-F6E6-4E5D-E7BAD3C3E1A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6" name="矩形 5">
              <a:extLst>
                <a:ext uri="{FF2B5EF4-FFF2-40B4-BE49-F238E27FC236}">
                  <a16:creationId xmlns:a16="http://schemas.microsoft.com/office/drawing/2014/main" id="{68DEC4E2-2041-4ABA-3C2F-D0A828276179}"/>
                </a:ext>
              </a:extLst>
            </p:cNvPr>
            <p:cNvSpPr/>
            <p:nvPr/>
          </p:nvSpPr>
          <p:spPr>
            <a:xfrm>
              <a:off x="162047" y="167834"/>
              <a:ext cx="11829326" cy="6522334"/>
            </a:xfrm>
            <a:prstGeom prst="rect">
              <a:avLst/>
            </a:prstGeom>
            <a:solidFill>
              <a:schemeClr val="bg1"/>
            </a:solidFill>
            <a:ln>
              <a:noFill/>
            </a:ln>
            <a:effectLst>
              <a:outerShdw blurRad="63500" sx="102000" sy="102000" algn="ctr" rotWithShape="0">
                <a:prstClr val="black">
                  <a:alpha val="1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sp>
        <p:nvSpPr>
          <p:cNvPr id="96259" name="Rectangle 3">
            <a:extLst>
              <a:ext uri="{FF2B5EF4-FFF2-40B4-BE49-F238E27FC236}">
                <a16:creationId xmlns:a16="http://schemas.microsoft.com/office/drawing/2014/main" id="{C8A5E0E2-7A07-4CB0-90B9-1A4573A67DED}"/>
              </a:ext>
            </a:extLst>
          </p:cNvPr>
          <p:cNvSpPr>
            <a:spLocks noGrp="1" noChangeArrowheads="1"/>
          </p:cNvSpPr>
          <p:nvPr>
            <p:ph type="body" idx="4294967295"/>
          </p:nvPr>
        </p:nvSpPr>
        <p:spPr>
          <a:xfrm>
            <a:off x="5513046" y="1049510"/>
            <a:ext cx="2543175" cy="365125"/>
          </a:xfrm>
        </p:spPr>
        <p:txBody>
          <a:bodyPr>
            <a:normAutofit fontScale="92500" lnSpcReduction="10000"/>
          </a:bodyPr>
          <a:lstStyle/>
          <a:p>
            <a:pPr>
              <a:lnSpc>
                <a:spcPct val="110000"/>
              </a:lnSpc>
              <a:buNone/>
            </a:pPr>
            <a:r>
              <a:rPr lang="en-US" altLang="zh-CN" sz="1800" b="1" dirty="0">
                <a:cs typeface="+mn-ea"/>
                <a:sym typeface="+mn-lt"/>
              </a:rPr>
              <a:t>O</a:t>
            </a:r>
            <a:r>
              <a:rPr lang="zh-CN" altLang="en-US" sz="1800" b="1" dirty="0">
                <a:cs typeface="+mn-ea"/>
                <a:sym typeface="+mn-lt"/>
              </a:rPr>
              <a:t>、重心</a:t>
            </a:r>
          </a:p>
        </p:txBody>
      </p:sp>
      <p:pic>
        <p:nvPicPr>
          <p:cNvPr id="96260" name="Picture 4">
            <a:extLst>
              <a:ext uri="{FF2B5EF4-FFF2-40B4-BE49-F238E27FC236}">
                <a16:creationId xmlns:a16="http://schemas.microsoft.com/office/drawing/2014/main" id="{D7857C2A-7E52-4191-AAD2-03DF05DF9A77}"/>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604943" y="1857516"/>
            <a:ext cx="6943533" cy="3547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96259">
                                            <p:txEl>
                                              <p:pRg st="0" end="0"/>
                                            </p:txEl>
                                          </p:spTgt>
                                        </p:tgtEl>
                                        <p:attrNameLst>
                                          <p:attrName>style.visibility</p:attrName>
                                        </p:attrNameLst>
                                      </p:cBhvr>
                                      <p:to>
                                        <p:strVal val="visible"/>
                                      </p:to>
                                    </p:set>
                                    <p:animEffect transition="in" filter="circle(in)">
                                      <p:cBhvr>
                                        <p:cTn id="12" dur="2000"/>
                                        <p:tgtEl>
                                          <p:spTgt spid="96259">
                                            <p:txEl>
                                              <p:pRg st="0" end="0"/>
                                            </p:txEl>
                                          </p:spTgt>
                                        </p:tgtEl>
                                      </p:cBhvr>
                                    </p:animEffect>
                                  </p:childTnLst>
                                </p:cTn>
                              </p:par>
                              <p:par>
                                <p:cTn id="13" presetID="6" presetClass="entr" presetSubtype="16" fill="hold" nodeType="withEffect">
                                  <p:stCondLst>
                                    <p:cond delay="0"/>
                                  </p:stCondLst>
                                  <p:childTnLst>
                                    <p:set>
                                      <p:cBhvr>
                                        <p:cTn id="14" dur="1" fill="hold">
                                          <p:stCondLst>
                                            <p:cond delay="0"/>
                                          </p:stCondLst>
                                        </p:cTn>
                                        <p:tgtEl>
                                          <p:spTgt spid="96260"/>
                                        </p:tgtEl>
                                        <p:attrNameLst>
                                          <p:attrName>style.visibility</p:attrName>
                                        </p:attrNameLst>
                                      </p:cBhvr>
                                      <p:to>
                                        <p:strVal val="visible"/>
                                      </p:to>
                                    </p:set>
                                    <p:animEffect transition="in" filter="circle(in)">
                                      <p:cBhvr>
                                        <p:cTn id="15" dur="2000"/>
                                        <p:tgtEl>
                                          <p:spTgt spid="962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59"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a:extLst>
              <a:ext uri="{FF2B5EF4-FFF2-40B4-BE49-F238E27FC236}">
                <a16:creationId xmlns:a16="http://schemas.microsoft.com/office/drawing/2014/main" id="{CDC764CC-9F98-310E-3626-AF6236952000}"/>
              </a:ext>
            </a:extLst>
          </p:cNvPr>
          <p:cNvGrpSpPr/>
          <p:nvPr/>
        </p:nvGrpSpPr>
        <p:grpSpPr>
          <a:xfrm>
            <a:off x="0" y="0"/>
            <a:ext cx="12192000" cy="6858000"/>
            <a:chOff x="0" y="0"/>
            <a:chExt cx="12192000" cy="6858000"/>
          </a:xfrm>
        </p:grpSpPr>
        <p:pic>
          <p:nvPicPr>
            <p:cNvPr id="4" name="图片 3">
              <a:extLst>
                <a:ext uri="{FF2B5EF4-FFF2-40B4-BE49-F238E27FC236}">
                  <a16:creationId xmlns:a16="http://schemas.microsoft.com/office/drawing/2014/main" id="{ACCC9B50-BD0A-2A72-6679-0344B8CE26E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5" name="矩形 4">
              <a:extLst>
                <a:ext uri="{FF2B5EF4-FFF2-40B4-BE49-F238E27FC236}">
                  <a16:creationId xmlns:a16="http://schemas.microsoft.com/office/drawing/2014/main" id="{BEFC9B87-DAD9-8C64-D728-19E9A791CD88}"/>
                </a:ext>
              </a:extLst>
            </p:cNvPr>
            <p:cNvSpPr/>
            <p:nvPr/>
          </p:nvSpPr>
          <p:spPr>
            <a:xfrm>
              <a:off x="162047" y="167834"/>
              <a:ext cx="11829326" cy="6522334"/>
            </a:xfrm>
            <a:prstGeom prst="rect">
              <a:avLst/>
            </a:prstGeom>
            <a:solidFill>
              <a:schemeClr val="bg1"/>
            </a:solidFill>
            <a:ln>
              <a:noFill/>
            </a:ln>
            <a:effectLst>
              <a:outerShdw blurRad="63500" sx="102000" sy="102000" algn="ctr" rotWithShape="0">
                <a:prstClr val="black">
                  <a:alpha val="1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sp>
        <p:nvSpPr>
          <p:cNvPr id="97283" name="Rectangle 3">
            <a:extLst>
              <a:ext uri="{FF2B5EF4-FFF2-40B4-BE49-F238E27FC236}">
                <a16:creationId xmlns:a16="http://schemas.microsoft.com/office/drawing/2014/main" id="{5A9AE1B1-DE6A-4159-9721-F9C3AD52E514}"/>
              </a:ext>
            </a:extLst>
          </p:cNvPr>
          <p:cNvSpPr>
            <a:spLocks noGrp="1" noChangeArrowheads="1"/>
          </p:cNvSpPr>
          <p:nvPr>
            <p:ph type="body" idx="4294967295"/>
          </p:nvPr>
        </p:nvSpPr>
        <p:spPr>
          <a:xfrm>
            <a:off x="1000125" y="1358900"/>
            <a:ext cx="10515600" cy="4351338"/>
          </a:xfrm>
        </p:spPr>
        <p:txBody>
          <a:bodyPr/>
          <a:lstStyle/>
          <a:p>
            <a:pPr>
              <a:lnSpc>
                <a:spcPct val="80000"/>
              </a:lnSpc>
              <a:buFont typeface="Wingdings" panose="05000000000000000000" pitchFamily="2" charset="2"/>
              <a:buNone/>
            </a:pPr>
            <a:r>
              <a:rPr lang="zh-CN" altLang="en-US" sz="2400" dirty="0">
                <a:cs typeface="+mn-ea"/>
                <a:sym typeface="+mn-lt"/>
              </a:rPr>
              <a:t/>
            </a:r>
            <a:br>
              <a:rPr lang="zh-CN" altLang="en-US" sz="2400" dirty="0">
                <a:cs typeface="+mn-ea"/>
                <a:sym typeface="+mn-lt"/>
              </a:rPr>
            </a:br>
            <a:r>
              <a:rPr lang="zh-CN" altLang="en-US" sz="2400" dirty="0">
                <a:cs typeface="+mn-ea"/>
                <a:sym typeface="+mn-lt"/>
              </a:rPr>
              <a:t/>
            </a:r>
            <a:br>
              <a:rPr lang="zh-CN" altLang="en-US" sz="2400" dirty="0">
                <a:cs typeface="+mn-ea"/>
                <a:sym typeface="+mn-lt"/>
              </a:rPr>
            </a:br>
            <a:r>
              <a:rPr lang="zh-CN" altLang="en-US" sz="2400" dirty="0">
                <a:cs typeface="+mn-ea"/>
                <a:sym typeface="+mn-lt"/>
              </a:rPr>
              <a:t>    </a:t>
            </a:r>
            <a:r>
              <a:rPr lang="zh-CN" altLang="en-US" sz="1600" dirty="0">
                <a:cs typeface="+mn-ea"/>
                <a:sym typeface="+mn-lt"/>
              </a:rPr>
              <a:t>    </a:t>
            </a:r>
          </a:p>
        </p:txBody>
      </p:sp>
      <p:sp>
        <p:nvSpPr>
          <p:cNvPr id="7" name="文本框 6">
            <a:extLst>
              <a:ext uri="{FF2B5EF4-FFF2-40B4-BE49-F238E27FC236}">
                <a16:creationId xmlns:a16="http://schemas.microsoft.com/office/drawing/2014/main" id="{3D17FFB9-D073-810F-83AB-C1F3E90F09D8}"/>
              </a:ext>
            </a:extLst>
          </p:cNvPr>
          <p:cNvSpPr txBox="1"/>
          <p:nvPr/>
        </p:nvSpPr>
        <p:spPr>
          <a:xfrm>
            <a:off x="5095755" y="835680"/>
            <a:ext cx="6279266" cy="523220"/>
          </a:xfrm>
          <a:prstGeom prst="rect">
            <a:avLst/>
          </a:prstGeom>
          <a:noFill/>
        </p:spPr>
        <p:txBody>
          <a:bodyPr wrap="square">
            <a:spAutoFit/>
          </a:bodyPr>
          <a:lstStyle/>
          <a:p>
            <a:r>
              <a:rPr lang="zh-CN" altLang="en-US" sz="2800" b="1" dirty="0">
                <a:cs typeface="+mn-ea"/>
                <a:sym typeface="+mn-lt"/>
              </a:rPr>
              <a:t>危险品标志</a:t>
            </a:r>
            <a:endParaRPr lang="zh-CN" altLang="en-US" sz="2800" dirty="0">
              <a:cs typeface="+mn-ea"/>
              <a:sym typeface="+mn-lt"/>
            </a:endParaRPr>
          </a:p>
        </p:txBody>
      </p:sp>
      <p:sp>
        <p:nvSpPr>
          <p:cNvPr id="8" name="圆角矩形 19">
            <a:extLst>
              <a:ext uri="{FF2B5EF4-FFF2-40B4-BE49-F238E27FC236}">
                <a16:creationId xmlns:a16="http://schemas.microsoft.com/office/drawing/2014/main" id="{C66337BC-7121-9991-778E-F1EDEA33FC46}"/>
              </a:ext>
            </a:extLst>
          </p:cNvPr>
          <p:cNvSpPr/>
          <p:nvPr/>
        </p:nvSpPr>
        <p:spPr>
          <a:xfrm rot="5400000" flipH="1">
            <a:off x="4836816" y="-760653"/>
            <a:ext cx="1460936" cy="7570656"/>
          </a:xfrm>
          <a:prstGeom prst="roundRect">
            <a:avLst>
              <a:gd name="adj" fmla="val 50000"/>
            </a:avLst>
          </a:prstGeom>
          <a:noFill/>
          <a:ln w="19050">
            <a:solidFill>
              <a:srgbClr val="33B8F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9" name="圆角矩形 20">
            <a:extLst>
              <a:ext uri="{FF2B5EF4-FFF2-40B4-BE49-F238E27FC236}">
                <a16:creationId xmlns:a16="http://schemas.microsoft.com/office/drawing/2014/main" id="{B2E29E41-6A1D-DCB5-AAE5-765CC6AF320D}"/>
              </a:ext>
            </a:extLst>
          </p:cNvPr>
          <p:cNvSpPr/>
          <p:nvPr/>
        </p:nvSpPr>
        <p:spPr>
          <a:xfrm>
            <a:off x="1862262" y="2348120"/>
            <a:ext cx="1748422" cy="1353108"/>
          </a:xfrm>
          <a:prstGeom prst="roundRect">
            <a:avLst>
              <a:gd name="adj" fmla="val 50000"/>
            </a:avLst>
          </a:prstGeom>
          <a:solidFill>
            <a:srgbClr val="33B8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0" name="空心弧 9">
            <a:extLst>
              <a:ext uri="{FF2B5EF4-FFF2-40B4-BE49-F238E27FC236}">
                <a16:creationId xmlns:a16="http://schemas.microsoft.com/office/drawing/2014/main" id="{199A1C07-9A40-1160-132D-B111775FB337}"/>
              </a:ext>
            </a:extLst>
          </p:cNvPr>
          <p:cNvSpPr/>
          <p:nvPr/>
        </p:nvSpPr>
        <p:spPr>
          <a:xfrm rot="5400000" flipH="1">
            <a:off x="7929089" y="2348120"/>
            <a:ext cx="1353108" cy="1353108"/>
          </a:xfrm>
          <a:prstGeom prst="blockArc">
            <a:avLst/>
          </a:prstGeom>
          <a:solidFill>
            <a:srgbClr val="33B8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1" name="任意多边形 22">
            <a:extLst>
              <a:ext uri="{FF2B5EF4-FFF2-40B4-BE49-F238E27FC236}">
                <a16:creationId xmlns:a16="http://schemas.microsoft.com/office/drawing/2014/main" id="{C78DA896-4B03-6B0C-2A42-29AF6647F35E}"/>
              </a:ext>
            </a:extLst>
          </p:cNvPr>
          <p:cNvSpPr>
            <a:spLocks/>
          </p:cNvSpPr>
          <p:nvPr/>
        </p:nvSpPr>
        <p:spPr bwMode="auto">
          <a:xfrm>
            <a:off x="2404167" y="2731335"/>
            <a:ext cx="532719" cy="505984"/>
          </a:xfrm>
          <a:custGeom>
            <a:avLst/>
            <a:gdLst>
              <a:gd name="connsiteX0" fmla="*/ 393307 w 442913"/>
              <a:gd name="connsiteY0" fmla="*/ 42025 h 420687"/>
              <a:gd name="connsiteX1" fmla="*/ 404196 w 442913"/>
              <a:gd name="connsiteY1" fmla="*/ 48258 h 420687"/>
              <a:gd name="connsiteX2" fmla="*/ 411973 w 442913"/>
              <a:gd name="connsiteY2" fmla="*/ 137862 h 420687"/>
              <a:gd name="connsiteX3" fmla="*/ 404196 w 442913"/>
              <a:gd name="connsiteY3" fmla="*/ 142537 h 420687"/>
              <a:gd name="connsiteX4" fmla="*/ 385529 w 442913"/>
              <a:gd name="connsiteY4" fmla="*/ 130849 h 420687"/>
              <a:gd name="connsiteX5" fmla="*/ 371529 w 442913"/>
              <a:gd name="connsiteY5" fmla="*/ 133966 h 420687"/>
              <a:gd name="connsiteX6" fmla="*/ 282086 w 442913"/>
              <a:gd name="connsiteY6" fmla="*/ 267203 h 420687"/>
              <a:gd name="connsiteX7" fmla="*/ 267308 w 442913"/>
              <a:gd name="connsiteY7" fmla="*/ 272658 h 420687"/>
              <a:gd name="connsiteX8" fmla="*/ 167754 w 442913"/>
              <a:gd name="connsiteY8" fmla="*/ 234478 h 420687"/>
              <a:gd name="connsiteX9" fmla="*/ 151421 w 442913"/>
              <a:gd name="connsiteY9" fmla="*/ 239153 h 420687"/>
              <a:gd name="connsiteX10" fmla="*/ 72088 w 442913"/>
              <a:gd name="connsiteY10" fmla="*/ 331874 h 420687"/>
              <a:gd name="connsiteX11" fmla="*/ 65088 w 442913"/>
              <a:gd name="connsiteY11" fmla="*/ 329537 h 420687"/>
              <a:gd name="connsiteX12" fmla="*/ 65088 w 442913"/>
              <a:gd name="connsiteY12" fmla="*/ 267983 h 420687"/>
              <a:gd name="connsiteX13" fmla="*/ 72088 w 442913"/>
              <a:gd name="connsiteY13" fmla="*/ 250062 h 420687"/>
              <a:gd name="connsiteX14" fmla="*/ 133532 w 442913"/>
              <a:gd name="connsiteY14" fmla="*/ 174483 h 420687"/>
              <a:gd name="connsiteX15" fmla="*/ 149865 w 442913"/>
              <a:gd name="connsiteY15" fmla="*/ 170587 h 420687"/>
              <a:gd name="connsiteX16" fmla="*/ 248642 w 442913"/>
              <a:gd name="connsiteY16" fmla="*/ 207987 h 420687"/>
              <a:gd name="connsiteX17" fmla="*/ 264197 w 442913"/>
              <a:gd name="connsiteY17" fmla="*/ 202533 h 420687"/>
              <a:gd name="connsiteX18" fmla="*/ 327196 w 442913"/>
              <a:gd name="connsiteY18" fmla="*/ 106695 h 420687"/>
              <a:gd name="connsiteX19" fmla="*/ 324085 w 442913"/>
              <a:gd name="connsiteY19" fmla="*/ 91891 h 420687"/>
              <a:gd name="connsiteX20" fmla="*/ 308530 w 442913"/>
              <a:gd name="connsiteY20" fmla="*/ 82541 h 420687"/>
              <a:gd name="connsiteX21" fmla="*/ 309308 w 442913"/>
              <a:gd name="connsiteY21" fmla="*/ 73191 h 420687"/>
              <a:gd name="connsiteX22" fmla="*/ 393307 w 442913"/>
              <a:gd name="connsiteY22" fmla="*/ 42025 h 420687"/>
              <a:gd name="connsiteX23" fmla="*/ 16289 w 442913"/>
              <a:gd name="connsiteY23" fmla="*/ 0 h 420687"/>
              <a:gd name="connsiteX24" fmla="*/ 33354 w 442913"/>
              <a:gd name="connsiteY24" fmla="*/ 13971 h 420687"/>
              <a:gd name="connsiteX25" fmla="*/ 33354 w 442913"/>
              <a:gd name="connsiteY25" fmla="*/ 366355 h 420687"/>
              <a:gd name="connsiteX26" fmla="*/ 53522 w 442913"/>
              <a:gd name="connsiteY26" fmla="*/ 386535 h 420687"/>
              <a:gd name="connsiteX27" fmla="*/ 429727 w 442913"/>
              <a:gd name="connsiteY27" fmla="*/ 386535 h 420687"/>
              <a:gd name="connsiteX28" fmla="*/ 442913 w 442913"/>
              <a:gd name="connsiteY28" fmla="*/ 403611 h 420687"/>
              <a:gd name="connsiteX29" fmla="*/ 429727 w 442913"/>
              <a:gd name="connsiteY29" fmla="*/ 420687 h 420687"/>
              <a:gd name="connsiteX30" fmla="*/ 20168 w 442913"/>
              <a:gd name="connsiteY30" fmla="*/ 420687 h 420687"/>
              <a:gd name="connsiteX31" fmla="*/ 0 w 442913"/>
              <a:gd name="connsiteY31" fmla="*/ 399730 h 420687"/>
              <a:gd name="connsiteX32" fmla="*/ 0 w 442913"/>
              <a:gd name="connsiteY32" fmla="*/ 13971 h 420687"/>
              <a:gd name="connsiteX33" fmla="*/ 16289 w 442913"/>
              <a:gd name="connsiteY33" fmla="*/ 0 h 420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42913" h="420687">
                <a:moveTo>
                  <a:pt x="393307" y="42025"/>
                </a:moveTo>
                <a:cubicBezTo>
                  <a:pt x="398751" y="39687"/>
                  <a:pt x="403418" y="42804"/>
                  <a:pt x="404196" y="48258"/>
                </a:cubicBezTo>
                <a:cubicBezTo>
                  <a:pt x="404196" y="48258"/>
                  <a:pt x="404196" y="48258"/>
                  <a:pt x="411973" y="137862"/>
                </a:cubicBezTo>
                <a:cubicBezTo>
                  <a:pt x="412751" y="143316"/>
                  <a:pt x="408862" y="145654"/>
                  <a:pt x="404196" y="142537"/>
                </a:cubicBezTo>
                <a:lnTo>
                  <a:pt x="385529" y="130849"/>
                </a:lnTo>
                <a:cubicBezTo>
                  <a:pt x="380863" y="127733"/>
                  <a:pt x="374640" y="129291"/>
                  <a:pt x="371529" y="133966"/>
                </a:cubicBezTo>
                <a:cubicBezTo>
                  <a:pt x="371529" y="133966"/>
                  <a:pt x="371529" y="133966"/>
                  <a:pt x="282086" y="267203"/>
                </a:cubicBezTo>
                <a:cubicBezTo>
                  <a:pt x="278975" y="271878"/>
                  <a:pt x="271975" y="274216"/>
                  <a:pt x="267308" y="272658"/>
                </a:cubicBezTo>
                <a:cubicBezTo>
                  <a:pt x="267308" y="272658"/>
                  <a:pt x="267308" y="272658"/>
                  <a:pt x="167754" y="234478"/>
                </a:cubicBezTo>
                <a:cubicBezTo>
                  <a:pt x="162309" y="232920"/>
                  <a:pt x="155309" y="234478"/>
                  <a:pt x="151421" y="239153"/>
                </a:cubicBezTo>
                <a:cubicBezTo>
                  <a:pt x="151421" y="239153"/>
                  <a:pt x="151421" y="239153"/>
                  <a:pt x="72088" y="331874"/>
                </a:cubicBezTo>
                <a:cubicBezTo>
                  <a:pt x="68199" y="336549"/>
                  <a:pt x="65088" y="334991"/>
                  <a:pt x="65088" y="329537"/>
                </a:cubicBezTo>
                <a:cubicBezTo>
                  <a:pt x="65088" y="329537"/>
                  <a:pt x="65088" y="329537"/>
                  <a:pt x="65088" y="267983"/>
                </a:cubicBezTo>
                <a:cubicBezTo>
                  <a:pt x="65088" y="262528"/>
                  <a:pt x="68199" y="253958"/>
                  <a:pt x="72088" y="250062"/>
                </a:cubicBezTo>
                <a:cubicBezTo>
                  <a:pt x="72088" y="250062"/>
                  <a:pt x="72088" y="250062"/>
                  <a:pt x="133532" y="174483"/>
                </a:cubicBezTo>
                <a:cubicBezTo>
                  <a:pt x="137421" y="170587"/>
                  <a:pt x="145198" y="168249"/>
                  <a:pt x="149865" y="170587"/>
                </a:cubicBezTo>
                <a:cubicBezTo>
                  <a:pt x="149865" y="170587"/>
                  <a:pt x="149865" y="170587"/>
                  <a:pt x="248642" y="207987"/>
                </a:cubicBezTo>
                <a:cubicBezTo>
                  <a:pt x="254086" y="209545"/>
                  <a:pt x="261086" y="207208"/>
                  <a:pt x="264197" y="202533"/>
                </a:cubicBezTo>
                <a:cubicBezTo>
                  <a:pt x="264197" y="202533"/>
                  <a:pt x="264197" y="202533"/>
                  <a:pt x="327196" y="106695"/>
                </a:cubicBezTo>
                <a:cubicBezTo>
                  <a:pt x="330308" y="101241"/>
                  <a:pt x="328752" y="95008"/>
                  <a:pt x="324085" y="91891"/>
                </a:cubicBezTo>
                <a:cubicBezTo>
                  <a:pt x="324085" y="91891"/>
                  <a:pt x="324085" y="91891"/>
                  <a:pt x="308530" y="82541"/>
                </a:cubicBezTo>
                <a:cubicBezTo>
                  <a:pt x="303863" y="79424"/>
                  <a:pt x="304641" y="75529"/>
                  <a:pt x="309308" y="73191"/>
                </a:cubicBezTo>
                <a:cubicBezTo>
                  <a:pt x="309308" y="73191"/>
                  <a:pt x="309308" y="73191"/>
                  <a:pt x="393307" y="42025"/>
                </a:cubicBezTo>
                <a:close/>
                <a:moveTo>
                  <a:pt x="16289" y="0"/>
                </a:moveTo>
                <a:cubicBezTo>
                  <a:pt x="25597" y="0"/>
                  <a:pt x="33354" y="2328"/>
                  <a:pt x="33354" y="13971"/>
                </a:cubicBezTo>
                <a:cubicBezTo>
                  <a:pt x="33354" y="366355"/>
                  <a:pt x="33354" y="366355"/>
                  <a:pt x="33354" y="366355"/>
                </a:cubicBezTo>
                <a:cubicBezTo>
                  <a:pt x="33354" y="377221"/>
                  <a:pt x="42662" y="386535"/>
                  <a:pt x="53522" y="386535"/>
                </a:cubicBezTo>
                <a:cubicBezTo>
                  <a:pt x="429727" y="386535"/>
                  <a:pt x="429727" y="386535"/>
                  <a:pt x="429727" y="386535"/>
                </a:cubicBezTo>
                <a:cubicBezTo>
                  <a:pt x="440586" y="386535"/>
                  <a:pt x="442913" y="394297"/>
                  <a:pt x="442913" y="403611"/>
                </a:cubicBezTo>
                <a:cubicBezTo>
                  <a:pt x="442913" y="412925"/>
                  <a:pt x="440586" y="420687"/>
                  <a:pt x="429727" y="420687"/>
                </a:cubicBezTo>
                <a:cubicBezTo>
                  <a:pt x="20168" y="420687"/>
                  <a:pt x="20168" y="420687"/>
                  <a:pt x="20168" y="420687"/>
                </a:cubicBezTo>
                <a:cubicBezTo>
                  <a:pt x="9308" y="420687"/>
                  <a:pt x="0" y="410597"/>
                  <a:pt x="0" y="399730"/>
                </a:cubicBezTo>
                <a:cubicBezTo>
                  <a:pt x="0" y="13971"/>
                  <a:pt x="0" y="13971"/>
                  <a:pt x="0" y="13971"/>
                </a:cubicBezTo>
                <a:cubicBezTo>
                  <a:pt x="0" y="2328"/>
                  <a:pt x="6981" y="0"/>
                  <a:pt x="16289" y="0"/>
                </a:cubicBez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endParaRPr lang="zh-CN" altLang="en-US" dirty="0">
              <a:cs typeface="+mn-ea"/>
              <a:sym typeface="+mn-lt"/>
            </a:endParaRPr>
          </a:p>
        </p:txBody>
      </p:sp>
      <p:sp>
        <p:nvSpPr>
          <p:cNvPr id="12" name="TextBox 13">
            <a:extLst>
              <a:ext uri="{FF2B5EF4-FFF2-40B4-BE49-F238E27FC236}">
                <a16:creationId xmlns:a16="http://schemas.microsoft.com/office/drawing/2014/main" id="{04730A82-38C2-9E1F-5313-AB85648DBAF1}"/>
              </a:ext>
            </a:extLst>
          </p:cNvPr>
          <p:cNvSpPr txBox="1"/>
          <p:nvPr/>
        </p:nvSpPr>
        <p:spPr>
          <a:xfrm>
            <a:off x="3765107" y="2640195"/>
            <a:ext cx="4719036" cy="1477328"/>
          </a:xfrm>
          <a:prstGeom prst="rect">
            <a:avLst/>
          </a:prstGeom>
          <a:noFill/>
        </p:spPr>
        <p:txBody>
          <a:bodyPr wrap="square" lIns="0" tIns="0" rIns="0" bIns="0" rtlCol="0">
            <a:spAutoFit/>
          </a:bodyPr>
          <a:lstStyle/>
          <a:p>
            <a:pPr>
              <a:spcBef>
                <a:spcPct val="20000"/>
              </a:spcBef>
              <a:buClr>
                <a:srgbClr val="E1B40C"/>
              </a:buClr>
              <a:buFont typeface="Wingdings" panose="05000000000000000000" pitchFamily="2" charset="2"/>
              <a:buNone/>
            </a:pPr>
            <a:r>
              <a:rPr lang="zh-CN" altLang="en-US" sz="1600" dirty="0">
                <a:cs typeface="+mn-ea"/>
                <a:sym typeface="+mn-lt"/>
              </a:rPr>
              <a:t>如果包装纸箱内装有爆炸品、氧化剂、易燃压缩气体、有毒压缩气体、易燃物品、自燃物品、有毒品、剧毒品等危险品，应在运输包装物上明显地标明危险标志。常用的标志指示参看有关标准。</a:t>
            </a:r>
            <a:br>
              <a:rPr lang="zh-CN" altLang="en-US" sz="1600" dirty="0">
                <a:cs typeface="+mn-ea"/>
                <a:sym typeface="+mn-lt"/>
              </a:rPr>
            </a:br>
            <a:r>
              <a:rPr lang="zh-CN" altLang="en-US" sz="1600" dirty="0">
                <a:cs typeface="+mn-ea"/>
                <a:sym typeface="+mn-lt"/>
              </a:rPr>
              <a:t/>
            </a:r>
            <a:br>
              <a:rPr lang="zh-CN" altLang="en-US" sz="1600" dirty="0">
                <a:cs typeface="+mn-ea"/>
                <a:sym typeface="+mn-lt"/>
              </a:rPr>
            </a:br>
            <a:endParaRPr lang="zh-CN" altLang="en-US" sz="1600" b="1" dirty="0">
              <a:cs typeface="+mn-ea"/>
              <a:sym typeface="+mn-lt"/>
            </a:endParaRPr>
          </a:p>
        </p:txBody>
      </p:sp>
      <p:sp>
        <p:nvSpPr>
          <p:cNvPr id="14" name="圆角矩形 26">
            <a:extLst>
              <a:ext uri="{FF2B5EF4-FFF2-40B4-BE49-F238E27FC236}">
                <a16:creationId xmlns:a16="http://schemas.microsoft.com/office/drawing/2014/main" id="{0203D986-FB91-6C80-2426-718803073910}"/>
              </a:ext>
            </a:extLst>
          </p:cNvPr>
          <p:cNvSpPr/>
          <p:nvPr/>
        </p:nvSpPr>
        <p:spPr>
          <a:xfrm rot="16200000">
            <a:off x="5597201" y="909396"/>
            <a:ext cx="1460936" cy="7570660"/>
          </a:xfrm>
          <a:prstGeom prst="roundRect">
            <a:avLst>
              <a:gd name="adj" fmla="val 50000"/>
            </a:avLst>
          </a:prstGeom>
          <a:noFill/>
          <a:ln w="19050">
            <a:solidFill>
              <a:srgbClr val="BB850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5" name="圆角矩形 27">
            <a:extLst>
              <a:ext uri="{FF2B5EF4-FFF2-40B4-BE49-F238E27FC236}">
                <a16:creationId xmlns:a16="http://schemas.microsoft.com/office/drawing/2014/main" id="{DD52AACC-E2BD-0987-31D2-FB91FEC398E9}"/>
              </a:ext>
            </a:extLst>
          </p:cNvPr>
          <p:cNvSpPr/>
          <p:nvPr/>
        </p:nvSpPr>
        <p:spPr>
          <a:xfrm>
            <a:off x="8293789" y="4018171"/>
            <a:ext cx="1748422" cy="1353108"/>
          </a:xfrm>
          <a:prstGeom prst="roundRect">
            <a:avLst>
              <a:gd name="adj" fmla="val 50000"/>
            </a:avLst>
          </a:prstGeom>
          <a:solidFill>
            <a:srgbClr val="DEA3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6" name="空心弧 15">
            <a:extLst>
              <a:ext uri="{FF2B5EF4-FFF2-40B4-BE49-F238E27FC236}">
                <a16:creationId xmlns:a16="http://schemas.microsoft.com/office/drawing/2014/main" id="{A3FB991F-D189-12D1-37D0-0468F7405F0C}"/>
              </a:ext>
            </a:extLst>
          </p:cNvPr>
          <p:cNvSpPr/>
          <p:nvPr/>
        </p:nvSpPr>
        <p:spPr>
          <a:xfrm rot="16200000">
            <a:off x="2602353" y="4018171"/>
            <a:ext cx="1353108" cy="1353108"/>
          </a:xfrm>
          <a:prstGeom prst="blockArc">
            <a:avLst/>
          </a:prstGeom>
          <a:solidFill>
            <a:srgbClr val="DEA3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7" name="任意多边形 29">
            <a:extLst>
              <a:ext uri="{FF2B5EF4-FFF2-40B4-BE49-F238E27FC236}">
                <a16:creationId xmlns:a16="http://schemas.microsoft.com/office/drawing/2014/main" id="{F6BC023A-8496-3F79-0A53-6E8C2D20C0D5}"/>
              </a:ext>
            </a:extLst>
          </p:cNvPr>
          <p:cNvSpPr>
            <a:spLocks/>
          </p:cNvSpPr>
          <p:nvPr/>
        </p:nvSpPr>
        <p:spPr bwMode="auto">
          <a:xfrm>
            <a:off x="8843958" y="4407172"/>
            <a:ext cx="763073" cy="495441"/>
          </a:xfrm>
          <a:custGeom>
            <a:avLst/>
            <a:gdLst>
              <a:gd name="connsiteX0" fmla="*/ 542180 w 547688"/>
              <a:gd name="connsiteY0" fmla="*/ 59519 h 355600"/>
              <a:gd name="connsiteX1" fmla="*/ 543735 w 547688"/>
              <a:gd name="connsiteY1" fmla="*/ 59519 h 355600"/>
              <a:gd name="connsiteX2" fmla="*/ 543735 w 547688"/>
              <a:gd name="connsiteY2" fmla="*/ 60325 h 355600"/>
              <a:gd name="connsiteX3" fmla="*/ 545351 w 547688"/>
              <a:gd name="connsiteY3" fmla="*/ 60325 h 355600"/>
              <a:gd name="connsiteX4" fmla="*/ 546130 w 547688"/>
              <a:gd name="connsiteY4" fmla="*/ 60325 h 355600"/>
              <a:gd name="connsiteX5" fmla="*/ 547688 w 547688"/>
              <a:gd name="connsiteY5" fmla="*/ 62662 h 355600"/>
              <a:gd name="connsiteX6" fmla="*/ 547688 w 547688"/>
              <a:gd name="connsiteY6" fmla="*/ 343885 h 355600"/>
              <a:gd name="connsiteX7" fmla="*/ 542953 w 547688"/>
              <a:gd name="connsiteY7" fmla="*/ 348282 h 355600"/>
              <a:gd name="connsiteX8" fmla="*/ 542277 w 547688"/>
              <a:gd name="connsiteY8" fmla="*/ 352085 h 355600"/>
              <a:gd name="connsiteX9" fmla="*/ 536734 w 547688"/>
              <a:gd name="connsiteY9" fmla="*/ 355600 h 355600"/>
              <a:gd name="connsiteX10" fmla="*/ 14002 w 547688"/>
              <a:gd name="connsiteY10" fmla="*/ 355600 h 355600"/>
              <a:gd name="connsiteX11" fmla="*/ 0 w 547688"/>
              <a:gd name="connsiteY11" fmla="*/ 343882 h 355600"/>
              <a:gd name="connsiteX12" fmla="*/ 0 w 547688"/>
              <a:gd name="connsiteY12" fmla="*/ 62644 h 355600"/>
              <a:gd name="connsiteX13" fmla="*/ 3112 w 547688"/>
              <a:gd name="connsiteY13" fmla="*/ 60301 h 355600"/>
              <a:gd name="connsiteX14" fmla="*/ 7779 w 547688"/>
              <a:gd name="connsiteY14" fmla="*/ 61082 h 355600"/>
              <a:gd name="connsiteX15" fmla="*/ 186522 w 547688"/>
              <a:gd name="connsiteY15" fmla="*/ 194014 h 355600"/>
              <a:gd name="connsiteX16" fmla="*/ 244997 w 547688"/>
              <a:gd name="connsiteY16" fmla="*/ 237502 h 355600"/>
              <a:gd name="connsiteX17" fmla="*/ 274716 w 547688"/>
              <a:gd name="connsiteY17" fmla="*/ 259511 h 355600"/>
              <a:gd name="connsiteX18" fmla="*/ 277702 w 547688"/>
              <a:gd name="connsiteY18" fmla="*/ 259511 h 355600"/>
              <a:gd name="connsiteX19" fmla="*/ 14875 w 547688"/>
              <a:gd name="connsiteY19" fmla="*/ 0 h 355600"/>
              <a:gd name="connsiteX20" fmla="*/ 536799 w 547688"/>
              <a:gd name="connsiteY20" fmla="*/ 0 h 355600"/>
              <a:gd name="connsiteX21" fmla="*/ 547688 w 547688"/>
              <a:gd name="connsiteY21" fmla="*/ 9331 h 355600"/>
              <a:gd name="connsiteX22" fmla="*/ 547688 w 547688"/>
              <a:gd name="connsiteY22" fmla="*/ 13218 h 355600"/>
              <a:gd name="connsiteX23" fmla="*/ 278559 w 547688"/>
              <a:gd name="connsiteY23" fmla="*/ 190500 h 355600"/>
              <a:gd name="connsiteX24" fmla="*/ 277003 w 547688"/>
              <a:gd name="connsiteY24" fmla="*/ 190500 h 355600"/>
              <a:gd name="connsiteX25" fmla="*/ 275448 w 547688"/>
              <a:gd name="connsiteY25" fmla="*/ 190500 h 355600"/>
              <a:gd name="connsiteX26" fmla="*/ 274260 w 547688"/>
              <a:gd name="connsiteY26" fmla="*/ 189726 h 355600"/>
              <a:gd name="connsiteX27" fmla="*/ 273425 w 547688"/>
              <a:gd name="connsiteY27" fmla="*/ 189726 h 355600"/>
              <a:gd name="connsiteX28" fmla="*/ 0 w 547688"/>
              <a:gd name="connsiteY28" fmla="*/ 13976 h 355600"/>
              <a:gd name="connsiteX29" fmla="*/ 0 w 547688"/>
              <a:gd name="connsiteY29" fmla="*/ 9330 h 355600"/>
              <a:gd name="connsiteX30" fmla="*/ 4674 w 547688"/>
              <a:gd name="connsiteY30" fmla="*/ 3427 h 355600"/>
              <a:gd name="connsiteX31" fmla="*/ 12919 w 547688"/>
              <a:gd name="connsiteY31" fmla="*/ 1805 h 35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47688" h="355600">
                <a:moveTo>
                  <a:pt x="542180" y="59519"/>
                </a:moveTo>
                <a:cubicBezTo>
                  <a:pt x="542957" y="59519"/>
                  <a:pt x="542957" y="58738"/>
                  <a:pt x="543735" y="59519"/>
                </a:cubicBezTo>
                <a:lnTo>
                  <a:pt x="543735" y="60325"/>
                </a:lnTo>
                <a:lnTo>
                  <a:pt x="545351" y="60325"/>
                </a:lnTo>
                <a:cubicBezTo>
                  <a:pt x="545351" y="60325"/>
                  <a:pt x="546130" y="60325"/>
                  <a:pt x="546130" y="60325"/>
                </a:cubicBezTo>
                <a:cubicBezTo>
                  <a:pt x="546909" y="61104"/>
                  <a:pt x="547688" y="61883"/>
                  <a:pt x="547688" y="62662"/>
                </a:cubicBezTo>
                <a:cubicBezTo>
                  <a:pt x="547688" y="62662"/>
                  <a:pt x="547688" y="62662"/>
                  <a:pt x="547688" y="343885"/>
                </a:cubicBezTo>
                <a:lnTo>
                  <a:pt x="542953" y="348282"/>
                </a:lnTo>
                <a:lnTo>
                  <a:pt x="542277" y="352085"/>
                </a:lnTo>
                <a:cubicBezTo>
                  <a:pt x="541207" y="354233"/>
                  <a:pt x="539457" y="355600"/>
                  <a:pt x="536734" y="355600"/>
                </a:cubicBezTo>
                <a:cubicBezTo>
                  <a:pt x="536734" y="355600"/>
                  <a:pt x="536734" y="355600"/>
                  <a:pt x="14002" y="355600"/>
                </a:cubicBezTo>
                <a:cubicBezTo>
                  <a:pt x="7779" y="355600"/>
                  <a:pt x="0" y="350132"/>
                  <a:pt x="0" y="343882"/>
                </a:cubicBezTo>
                <a:cubicBezTo>
                  <a:pt x="0" y="343882"/>
                  <a:pt x="0" y="343882"/>
                  <a:pt x="0" y="62644"/>
                </a:cubicBezTo>
                <a:cubicBezTo>
                  <a:pt x="0" y="61863"/>
                  <a:pt x="2334" y="61082"/>
                  <a:pt x="3112" y="60301"/>
                </a:cubicBezTo>
                <a:cubicBezTo>
                  <a:pt x="3889" y="60301"/>
                  <a:pt x="7001" y="60301"/>
                  <a:pt x="7779" y="61082"/>
                </a:cubicBezTo>
                <a:cubicBezTo>
                  <a:pt x="7779" y="61082"/>
                  <a:pt x="7779" y="61082"/>
                  <a:pt x="186522" y="194014"/>
                </a:cubicBezTo>
                <a:lnTo>
                  <a:pt x="244997" y="237502"/>
                </a:lnTo>
                <a:lnTo>
                  <a:pt x="274716" y="259511"/>
                </a:lnTo>
                <a:lnTo>
                  <a:pt x="277702" y="259511"/>
                </a:lnTo>
                <a:close/>
                <a:moveTo>
                  <a:pt x="14875" y="0"/>
                </a:moveTo>
                <a:cubicBezTo>
                  <a:pt x="14875" y="0"/>
                  <a:pt x="14875" y="0"/>
                  <a:pt x="536799" y="0"/>
                </a:cubicBezTo>
                <a:cubicBezTo>
                  <a:pt x="543021" y="0"/>
                  <a:pt x="547688" y="3888"/>
                  <a:pt x="547688" y="9331"/>
                </a:cubicBezTo>
                <a:cubicBezTo>
                  <a:pt x="547688" y="9331"/>
                  <a:pt x="547688" y="9331"/>
                  <a:pt x="547688" y="13218"/>
                </a:cubicBezTo>
                <a:cubicBezTo>
                  <a:pt x="547688" y="13218"/>
                  <a:pt x="547688" y="13218"/>
                  <a:pt x="278559" y="190500"/>
                </a:cubicBezTo>
                <a:cubicBezTo>
                  <a:pt x="277781" y="190500"/>
                  <a:pt x="277003" y="190500"/>
                  <a:pt x="277003" y="190500"/>
                </a:cubicBezTo>
                <a:cubicBezTo>
                  <a:pt x="276226" y="190500"/>
                  <a:pt x="276226" y="190500"/>
                  <a:pt x="275448" y="190500"/>
                </a:cubicBezTo>
                <a:lnTo>
                  <a:pt x="274260" y="189726"/>
                </a:lnTo>
                <a:lnTo>
                  <a:pt x="273425" y="189726"/>
                </a:lnTo>
                <a:cubicBezTo>
                  <a:pt x="273425" y="189726"/>
                  <a:pt x="273425" y="189726"/>
                  <a:pt x="0" y="13976"/>
                </a:cubicBezTo>
                <a:cubicBezTo>
                  <a:pt x="0" y="13976"/>
                  <a:pt x="0" y="13976"/>
                  <a:pt x="0" y="9330"/>
                </a:cubicBezTo>
                <a:cubicBezTo>
                  <a:pt x="0" y="6621"/>
                  <a:pt x="1948" y="4685"/>
                  <a:pt x="4674" y="3427"/>
                </a:cubicBezTo>
                <a:lnTo>
                  <a:pt x="12919" y="1805"/>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endParaRPr lang="zh-CN" altLang="en-US" dirty="0">
              <a:cs typeface="+mn-ea"/>
              <a:sym typeface="+mn-lt"/>
            </a:endParaRPr>
          </a:p>
        </p:txBody>
      </p:sp>
      <p:sp>
        <p:nvSpPr>
          <p:cNvPr id="18" name="TextBox 13">
            <a:extLst>
              <a:ext uri="{FF2B5EF4-FFF2-40B4-BE49-F238E27FC236}">
                <a16:creationId xmlns:a16="http://schemas.microsoft.com/office/drawing/2014/main" id="{68C13FD6-BDDA-7870-2124-A34BCDF80BDE}"/>
              </a:ext>
            </a:extLst>
          </p:cNvPr>
          <p:cNvSpPr txBox="1"/>
          <p:nvPr/>
        </p:nvSpPr>
        <p:spPr>
          <a:xfrm>
            <a:off x="3432548" y="4117137"/>
            <a:ext cx="4802840" cy="1231106"/>
          </a:xfrm>
          <a:prstGeom prst="rect">
            <a:avLst/>
          </a:prstGeom>
          <a:noFill/>
        </p:spPr>
        <p:txBody>
          <a:bodyPr wrap="square" lIns="0" tIns="0" rIns="0" bIns="0" rtlCol="0">
            <a:spAutoFit/>
          </a:bodyPr>
          <a:lstStyle/>
          <a:p>
            <a:pPr>
              <a:spcBef>
                <a:spcPct val="20000"/>
              </a:spcBef>
              <a:buClr>
                <a:srgbClr val="E1B40C"/>
              </a:buClr>
              <a:buFont typeface="Wingdings" panose="05000000000000000000" pitchFamily="2" charset="2"/>
              <a:buNone/>
            </a:pPr>
            <a:r>
              <a:rPr lang="zh-CN" altLang="en-US" sz="1600" dirty="0">
                <a:cs typeface="+mn-ea"/>
                <a:sym typeface="+mn-lt"/>
              </a:rPr>
              <a:t>在选用图示标志时，应根据商品特点，选用针对性强的图示。标志所用字体应粗壮有力，中文字可考虑使用 “粗黑体”字，英文字可选用大写印刷体。危险品标志用黑白图像表示。标志的尺寸大小，应与纸箱相称，整体排列适宜，过大或过小都会影响整体美观。</a:t>
            </a:r>
            <a:endParaRPr lang="zh-CN" altLang="en-US" sz="1600" b="1" dirty="0">
              <a:cs typeface="+mn-ea"/>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30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childTnLst>
                          </p:cTn>
                        </p:par>
                        <p:par>
                          <p:cTn id="14" fill="hold">
                            <p:stCondLst>
                              <p:cond delay="800"/>
                            </p:stCondLst>
                            <p:childTnLst>
                              <p:par>
                                <p:cTn id="15" presetID="10"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par>
                          <p:cTn id="24" fill="hold">
                            <p:stCondLst>
                              <p:cond delay="1300"/>
                            </p:stCondLst>
                            <p:childTnLst>
                              <p:par>
                                <p:cTn id="25" presetID="16" presetClass="entr" presetSubtype="21"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arn(inVertical)">
                                      <p:cBhvr>
                                        <p:cTn id="27" dur="1000"/>
                                        <p:tgtEl>
                                          <p:spTgt spid="12"/>
                                        </p:tgtEl>
                                      </p:cBhvr>
                                    </p:animEffect>
                                  </p:childTnLst>
                                </p:cTn>
                              </p:par>
                            </p:childTnLst>
                          </p:cTn>
                        </p:par>
                        <p:par>
                          <p:cTn id="28" fill="hold">
                            <p:stCondLst>
                              <p:cond delay="2300"/>
                            </p:stCondLst>
                            <p:childTnLst>
                              <p:par>
                                <p:cTn id="29" presetID="10"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500"/>
                                        <p:tgtEl>
                                          <p:spTgt spid="17"/>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childTnLst>
                                </p:cTn>
                              </p:par>
                            </p:childTnLst>
                          </p:cTn>
                        </p:par>
                        <p:par>
                          <p:cTn id="38" fill="hold">
                            <p:stCondLst>
                              <p:cond delay="2800"/>
                            </p:stCondLst>
                            <p:childTnLst>
                              <p:par>
                                <p:cTn id="39" presetID="16" presetClass="entr" presetSubtype="21"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barn(inVertical)">
                                      <p:cBhvr>
                                        <p:cTn id="41"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p:bldP spid="14" grpId="0" animBg="1"/>
      <p:bldP spid="15" grpId="0" animBg="1"/>
      <p:bldP spid="16" grpId="0" animBg="1"/>
      <p:bldP spid="17" grpId="0" animBg="1"/>
      <p:bldP spid="1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5268E75E-5DB2-3BCC-3D91-302324EEF30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3" name="标题 1">
            <a:extLst>
              <a:ext uri="{FF2B5EF4-FFF2-40B4-BE49-F238E27FC236}">
                <a16:creationId xmlns:a16="http://schemas.microsoft.com/office/drawing/2014/main" id="{12D95B63-BDE7-34F4-1941-B63A7AF1E8A3}"/>
              </a:ext>
            </a:extLst>
          </p:cNvPr>
          <p:cNvSpPr txBox="1">
            <a:spLocks/>
          </p:cNvSpPr>
          <p:nvPr/>
        </p:nvSpPr>
        <p:spPr>
          <a:xfrm>
            <a:off x="1524000" y="1323757"/>
            <a:ext cx="9144000" cy="161736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zh-CN" altLang="en-US" sz="7200" b="1" dirty="0">
                <a:solidFill>
                  <a:schemeClr val="bg1"/>
                </a:solidFill>
                <a:latin typeface="+mn-lt"/>
                <a:ea typeface="+mn-ea"/>
                <a:cs typeface="+mn-ea"/>
                <a:sym typeface="+mn-lt"/>
              </a:rPr>
              <a:t>感谢您的观看</a:t>
            </a:r>
          </a:p>
        </p:txBody>
      </p:sp>
      <p:grpSp>
        <p:nvGrpSpPr>
          <p:cNvPr id="4" name="组合 3">
            <a:extLst>
              <a:ext uri="{FF2B5EF4-FFF2-40B4-BE49-F238E27FC236}">
                <a16:creationId xmlns:a16="http://schemas.microsoft.com/office/drawing/2014/main" id="{83C4FCA5-76FF-B267-8780-65A8FE9EEA13}"/>
              </a:ext>
            </a:extLst>
          </p:cNvPr>
          <p:cNvGrpSpPr/>
          <p:nvPr/>
        </p:nvGrpSpPr>
        <p:grpSpPr>
          <a:xfrm>
            <a:off x="8425078" y="2941125"/>
            <a:ext cx="1528719" cy="302527"/>
            <a:chOff x="5796136" y="4189567"/>
            <a:chExt cx="1146539" cy="226895"/>
          </a:xfrm>
          <a:solidFill>
            <a:schemeClr val="bg1"/>
          </a:solidFill>
          <a:effectLst>
            <a:outerShdw blurRad="254000" dist="63500" dir="2700000" algn="tl" rotWithShape="0">
              <a:prstClr val="black">
                <a:alpha val="30000"/>
              </a:prstClr>
            </a:outerShdw>
          </a:effectLst>
        </p:grpSpPr>
        <p:sp>
          <p:nvSpPr>
            <p:cNvPr id="5" name="流程图: 数据 9">
              <a:extLst>
                <a:ext uri="{FF2B5EF4-FFF2-40B4-BE49-F238E27FC236}">
                  <a16:creationId xmlns:a16="http://schemas.microsoft.com/office/drawing/2014/main" id="{834A118D-6F34-C80A-5BBD-A55C945E8284}"/>
                </a:ext>
              </a:extLst>
            </p:cNvPr>
            <p:cNvSpPr/>
            <p:nvPr/>
          </p:nvSpPr>
          <p:spPr>
            <a:xfrm>
              <a:off x="5796136" y="4189567"/>
              <a:ext cx="156946" cy="226895"/>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8208"/>
                <a:gd name="connsiteY0" fmla="*/ 10042 h 10042"/>
                <a:gd name="connsiteX1" fmla="*/ 2000 w 18208"/>
                <a:gd name="connsiteY1" fmla="*/ 42 h 10042"/>
                <a:gd name="connsiteX2" fmla="*/ 18208 w 18208"/>
                <a:gd name="connsiteY2" fmla="*/ 0 h 10042"/>
                <a:gd name="connsiteX3" fmla="*/ 8000 w 18208"/>
                <a:gd name="connsiteY3" fmla="*/ 10042 h 10042"/>
                <a:gd name="connsiteX4" fmla="*/ 0 w 18208"/>
                <a:gd name="connsiteY4" fmla="*/ 10042 h 10042"/>
                <a:gd name="connsiteX0" fmla="*/ 0 w 18208"/>
                <a:gd name="connsiteY0" fmla="*/ 10042 h 10042"/>
                <a:gd name="connsiteX1" fmla="*/ 10498 w 18208"/>
                <a:gd name="connsiteY1" fmla="*/ 126 h 10042"/>
                <a:gd name="connsiteX2" fmla="*/ 18208 w 18208"/>
                <a:gd name="connsiteY2" fmla="*/ 0 h 10042"/>
                <a:gd name="connsiteX3" fmla="*/ 8000 w 18208"/>
                <a:gd name="connsiteY3" fmla="*/ 10042 h 10042"/>
                <a:gd name="connsiteX4" fmla="*/ 0 w 18208"/>
                <a:gd name="connsiteY4" fmla="*/ 10042 h 100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08" h="10042">
                  <a:moveTo>
                    <a:pt x="0" y="10042"/>
                  </a:moveTo>
                  <a:lnTo>
                    <a:pt x="10498" y="126"/>
                  </a:lnTo>
                  <a:lnTo>
                    <a:pt x="18208" y="0"/>
                  </a:lnTo>
                  <a:lnTo>
                    <a:pt x="8000" y="10042"/>
                  </a:lnTo>
                  <a:lnTo>
                    <a:pt x="0" y="100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020"/>
              <a:endParaRPr lang="zh-CN" altLang="en-US" sz="2400">
                <a:solidFill>
                  <a:prstClr val="white"/>
                </a:solidFill>
                <a:cs typeface="+mn-ea"/>
                <a:sym typeface="+mn-lt"/>
              </a:endParaRPr>
            </a:p>
          </p:txBody>
        </p:sp>
        <p:sp>
          <p:nvSpPr>
            <p:cNvPr id="6" name="流程图: 数据 9">
              <a:extLst>
                <a:ext uri="{FF2B5EF4-FFF2-40B4-BE49-F238E27FC236}">
                  <a16:creationId xmlns:a16="http://schemas.microsoft.com/office/drawing/2014/main" id="{0406C074-B9AA-5DB3-F41E-96FE0FBE2C21}"/>
                </a:ext>
              </a:extLst>
            </p:cNvPr>
            <p:cNvSpPr/>
            <p:nvPr/>
          </p:nvSpPr>
          <p:spPr>
            <a:xfrm>
              <a:off x="5937506" y="4189567"/>
              <a:ext cx="156946" cy="226895"/>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8208"/>
                <a:gd name="connsiteY0" fmla="*/ 10042 h 10042"/>
                <a:gd name="connsiteX1" fmla="*/ 2000 w 18208"/>
                <a:gd name="connsiteY1" fmla="*/ 42 h 10042"/>
                <a:gd name="connsiteX2" fmla="*/ 18208 w 18208"/>
                <a:gd name="connsiteY2" fmla="*/ 0 h 10042"/>
                <a:gd name="connsiteX3" fmla="*/ 8000 w 18208"/>
                <a:gd name="connsiteY3" fmla="*/ 10042 h 10042"/>
                <a:gd name="connsiteX4" fmla="*/ 0 w 18208"/>
                <a:gd name="connsiteY4" fmla="*/ 10042 h 10042"/>
                <a:gd name="connsiteX0" fmla="*/ 0 w 18208"/>
                <a:gd name="connsiteY0" fmla="*/ 10042 h 10042"/>
                <a:gd name="connsiteX1" fmla="*/ 10498 w 18208"/>
                <a:gd name="connsiteY1" fmla="*/ 126 h 10042"/>
                <a:gd name="connsiteX2" fmla="*/ 18208 w 18208"/>
                <a:gd name="connsiteY2" fmla="*/ 0 h 10042"/>
                <a:gd name="connsiteX3" fmla="*/ 8000 w 18208"/>
                <a:gd name="connsiteY3" fmla="*/ 10042 h 10042"/>
                <a:gd name="connsiteX4" fmla="*/ 0 w 18208"/>
                <a:gd name="connsiteY4" fmla="*/ 10042 h 100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08" h="10042">
                  <a:moveTo>
                    <a:pt x="0" y="10042"/>
                  </a:moveTo>
                  <a:lnTo>
                    <a:pt x="10498" y="126"/>
                  </a:lnTo>
                  <a:lnTo>
                    <a:pt x="18208" y="0"/>
                  </a:lnTo>
                  <a:lnTo>
                    <a:pt x="8000" y="10042"/>
                  </a:lnTo>
                  <a:lnTo>
                    <a:pt x="0" y="100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020"/>
              <a:endParaRPr lang="zh-CN" altLang="en-US" sz="2400">
                <a:solidFill>
                  <a:prstClr val="white"/>
                </a:solidFill>
                <a:cs typeface="+mn-ea"/>
                <a:sym typeface="+mn-lt"/>
              </a:endParaRPr>
            </a:p>
          </p:txBody>
        </p:sp>
        <p:sp>
          <p:nvSpPr>
            <p:cNvPr id="7" name="流程图: 数据 9">
              <a:extLst>
                <a:ext uri="{FF2B5EF4-FFF2-40B4-BE49-F238E27FC236}">
                  <a16:creationId xmlns:a16="http://schemas.microsoft.com/office/drawing/2014/main" id="{0E76B8A3-ACCB-148A-5C34-503130F34305}"/>
                </a:ext>
              </a:extLst>
            </p:cNvPr>
            <p:cNvSpPr/>
            <p:nvPr/>
          </p:nvSpPr>
          <p:spPr>
            <a:xfrm>
              <a:off x="6078876" y="4189567"/>
              <a:ext cx="156946" cy="226895"/>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8208"/>
                <a:gd name="connsiteY0" fmla="*/ 10042 h 10042"/>
                <a:gd name="connsiteX1" fmla="*/ 2000 w 18208"/>
                <a:gd name="connsiteY1" fmla="*/ 42 h 10042"/>
                <a:gd name="connsiteX2" fmla="*/ 18208 w 18208"/>
                <a:gd name="connsiteY2" fmla="*/ 0 h 10042"/>
                <a:gd name="connsiteX3" fmla="*/ 8000 w 18208"/>
                <a:gd name="connsiteY3" fmla="*/ 10042 h 10042"/>
                <a:gd name="connsiteX4" fmla="*/ 0 w 18208"/>
                <a:gd name="connsiteY4" fmla="*/ 10042 h 10042"/>
                <a:gd name="connsiteX0" fmla="*/ 0 w 18208"/>
                <a:gd name="connsiteY0" fmla="*/ 10042 h 10042"/>
                <a:gd name="connsiteX1" fmla="*/ 10498 w 18208"/>
                <a:gd name="connsiteY1" fmla="*/ 126 h 10042"/>
                <a:gd name="connsiteX2" fmla="*/ 18208 w 18208"/>
                <a:gd name="connsiteY2" fmla="*/ 0 h 10042"/>
                <a:gd name="connsiteX3" fmla="*/ 8000 w 18208"/>
                <a:gd name="connsiteY3" fmla="*/ 10042 h 10042"/>
                <a:gd name="connsiteX4" fmla="*/ 0 w 18208"/>
                <a:gd name="connsiteY4" fmla="*/ 10042 h 100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08" h="10042">
                  <a:moveTo>
                    <a:pt x="0" y="10042"/>
                  </a:moveTo>
                  <a:lnTo>
                    <a:pt x="10498" y="126"/>
                  </a:lnTo>
                  <a:lnTo>
                    <a:pt x="18208" y="0"/>
                  </a:lnTo>
                  <a:lnTo>
                    <a:pt x="8000" y="10042"/>
                  </a:lnTo>
                  <a:lnTo>
                    <a:pt x="0" y="100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020"/>
              <a:endParaRPr lang="zh-CN" altLang="en-US" sz="2400">
                <a:solidFill>
                  <a:prstClr val="white"/>
                </a:solidFill>
                <a:cs typeface="+mn-ea"/>
                <a:sym typeface="+mn-lt"/>
              </a:endParaRPr>
            </a:p>
          </p:txBody>
        </p:sp>
        <p:sp>
          <p:nvSpPr>
            <p:cNvPr id="8" name="流程图: 数据 9">
              <a:extLst>
                <a:ext uri="{FF2B5EF4-FFF2-40B4-BE49-F238E27FC236}">
                  <a16:creationId xmlns:a16="http://schemas.microsoft.com/office/drawing/2014/main" id="{3FB3A518-4277-62B0-55BA-5F7F262FE57D}"/>
                </a:ext>
              </a:extLst>
            </p:cNvPr>
            <p:cNvSpPr/>
            <p:nvPr/>
          </p:nvSpPr>
          <p:spPr>
            <a:xfrm>
              <a:off x="6220246" y="4189567"/>
              <a:ext cx="156946" cy="226895"/>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8208"/>
                <a:gd name="connsiteY0" fmla="*/ 10042 h 10042"/>
                <a:gd name="connsiteX1" fmla="*/ 2000 w 18208"/>
                <a:gd name="connsiteY1" fmla="*/ 42 h 10042"/>
                <a:gd name="connsiteX2" fmla="*/ 18208 w 18208"/>
                <a:gd name="connsiteY2" fmla="*/ 0 h 10042"/>
                <a:gd name="connsiteX3" fmla="*/ 8000 w 18208"/>
                <a:gd name="connsiteY3" fmla="*/ 10042 h 10042"/>
                <a:gd name="connsiteX4" fmla="*/ 0 w 18208"/>
                <a:gd name="connsiteY4" fmla="*/ 10042 h 10042"/>
                <a:gd name="connsiteX0" fmla="*/ 0 w 18208"/>
                <a:gd name="connsiteY0" fmla="*/ 10042 h 10042"/>
                <a:gd name="connsiteX1" fmla="*/ 10498 w 18208"/>
                <a:gd name="connsiteY1" fmla="*/ 126 h 10042"/>
                <a:gd name="connsiteX2" fmla="*/ 18208 w 18208"/>
                <a:gd name="connsiteY2" fmla="*/ 0 h 10042"/>
                <a:gd name="connsiteX3" fmla="*/ 8000 w 18208"/>
                <a:gd name="connsiteY3" fmla="*/ 10042 h 10042"/>
                <a:gd name="connsiteX4" fmla="*/ 0 w 18208"/>
                <a:gd name="connsiteY4" fmla="*/ 10042 h 100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08" h="10042">
                  <a:moveTo>
                    <a:pt x="0" y="10042"/>
                  </a:moveTo>
                  <a:lnTo>
                    <a:pt x="10498" y="126"/>
                  </a:lnTo>
                  <a:lnTo>
                    <a:pt x="18208" y="0"/>
                  </a:lnTo>
                  <a:lnTo>
                    <a:pt x="8000" y="10042"/>
                  </a:lnTo>
                  <a:lnTo>
                    <a:pt x="0" y="100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020"/>
              <a:endParaRPr lang="zh-CN" altLang="en-US" sz="2400">
                <a:solidFill>
                  <a:prstClr val="white"/>
                </a:solidFill>
                <a:cs typeface="+mn-ea"/>
                <a:sym typeface="+mn-lt"/>
              </a:endParaRPr>
            </a:p>
          </p:txBody>
        </p:sp>
        <p:sp>
          <p:nvSpPr>
            <p:cNvPr id="9" name="流程图: 数据 9">
              <a:extLst>
                <a:ext uri="{FF2B5EF4-FFF2-40B4-BE49-F238E27FC236}">
                  <a16:creationId xmlns:a16="http://schemas.microsoft.com/office/drawing/2014/main" id="{F71DA491-F05E-4D43-47F5-9F342BA0D8F7}"/>
                </a:ext>
              </a:extLst>
            </p:cNvPr>
            <p:cNvSpPr/>
            <p:nvPr/>
          </p:nvSpPr>
          <p:spPr>
            <a:xfrm>
              <a:off x="6361616" y="4189567"/>
              <a:ext cx="156946" cy="226895"/>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8208"/>
                <a:gd name="connsiteY0" fmla="*/ 10042 h 10042"/>
                <a:gd name="connsiteX1" fmla="*/ 2000 w 18208"/>
                <a:gd name="connsiteY1" fmla="*/ 42 h 10042"/>
                <a:gd name="connsiteX2" fmla="*/ 18208 w 18208"/>
                <a:gd name="connsiteY2" fmla="*/ 0 h 10042"/>
                <a:gd name="connsiteX3" fmla="*/ 8000 w 18208"/>
                <a:gd name="connsiteY3" fmla="*/ 10042 h 10042"/>
                <a:gd name="connsiteX4" fmla="*/ 0 w 18208"/>
                <a:gd name="connsiteY4" fmla="*/ 10042 h 10042"/>
                <a:gd name="connsiteX0" fmla="*/ 0 w 18208"/>
                <a:gd name="connsiteY0" fmla="*/ 10042 h 10042"/>
                <a:gd name="connsiteX1" fmla="*/ 10498 w 18208"/>
                <a:gd name="connsiteY1" fmla="*/ 126 h 10042"/>
                <a:gd name="connsiteX2" fmla="*/ 18208 w 18208"/>
                <a:gd name="connsiteY2" fmla="*/ 0 h 10042"/>
                <a:gd name="connsiteX3" fmla="*/ 8000 w 18208"/>
                <a:gd name="connsiteY3" fmla="*/ 10042 h 10042"/>
                <a:gd name="connsiteX4" fmla="*/ 0 w 18208"/>
                <a:gd name="connsiteY4" fmla="*/ 10042 h 100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08" h="10042">
                  <a:moveTo>
                    <a:pt x="0" y="10042"/>
                  </a:moveTo>
                  <a:lnTo>
                    <a:pt x="10498" y="126"/>
                  </a:lnTo>
                  <a:lnTo>
                    <a:pt x="18208" y="0"/>
                  </a:lnTo>
                  <a:lnTo>
                    <a:pt x="8000" y="10042"/>
                  </a:lnTo>
                  <a:lnTo>
                    <a:pt x="0" y="100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020"/>
              <a:endParaRPr lang="zh-CN" altLang="en-US" sz="2400">
                <a:solidFill>
                  <a:prstClr val="white"/>
                </a:solidFill>
                <a:cs typeface="+mn-ea"/>
                <a:sym typeface="+mn-lt"/>
              </a:endParaRPr>
            </a:p>
          </p:txBody>
        </p:sp>
        <p:sp>
          <p:nvSpPr>
            <p:cNvPr id="10" name="流程图: 数据 9">
              <a:extLst>
                <a:ext uri="{FF2B5EF4-FFF2-40B4-BE49-F238E27FC236}">
                  <a16:creationId xmlns:a16="http://schemas.microsoft.com/office/drawing/2014/main" id="{0DEBFB25-7B0A-E6A1-9834-F070149CC712}"/>
                </a:ext>
              </a:extLst>
            </p:cNvPr>
            <p:cNvSpPr/>
            <p:nvPr/>
          </p:nvSpPr>
          <p:spPr>
            <a:xfrm>
              <a:off x="6502986" y="4189567"/>
              <a:ext cx="156946" cy="226895"/>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8208"/>
                <a:gd name="connsiteY0" fmla="*/ 10042 h 10042"/>
                <a:gd name="connsiteX1" fmla="*/ 2000 w 18208"/>
                <a:gd name="connsiteY1" fmla="*/ 42 h 10042"/>
                <a:gd name="connsiteX2" fmla="*/ 18208 w 18208"/>
                <a:gd name="connsiteY2" fmla="*/ 0 h 10042"/>
                <a:gd name="connsiteX3" fmla="*/ 8000 w 18208"/>
                <a:gd name="connsiteY3" fmla="*/ 10042 h 10042"/>
                <a:gd name="connsiteX4" fmla="*/ 0 w 18208"/>
                <a:gd name="connsiteY4" fmla="*/ 10042 h 10042"/>
                <a:gd name="connsiteX0" fmla="*/ 0 w 18208"/>
                <a:gd name="connsiteY0" fmla="*/ 10042 h 10042"/>
                <a:gd name="connsiteX1" fmla="*/ 10498 w 18208"/>
                <a:gd name="connsiteY1" fmla="*/ 126 h 10042"/>
                <a:gd name="connsiteX2" fmla="*/ 18208 w 18208"/>
                <a:gd name="connsiteY2" fmla="*/ 0 h 10042"/>
                <a:gd name="connsiteX3" fmla="*/ 8000 w 18208"/>
                <a:gd name="connsiteY3" fmla="*/ 10042 h 10042"/>
                <a:gd name="connsiteX4" fmla="*/ 0 w 18208"/>
                <a:gd name="connsiteY4" fmla="*/ 10042 h 100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08" h="10042">
                  <a:moveTo>
                    <a:pt x="0" y="10042"/>
                  </a:moveTo>
                  <a:lnTo>
                    <a:pt x="10498" y="126"/>
                  </a:lnTo>
                  <a:lnTo>
                    <a:pt x="18208" y="0"/>
                  </a:lnTo>
                  <a:lnTo>
                    <a:pt x="8000" y="10042"/>
                  </a:lnTo>
                  <a:lnTo>
                    <a:pt x="0" y="100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020"/>
              <a:endParaRPr lang="zh-CN" altLang="en-US" sz="2400">
                <a:solidFill>
                  <a:prstClr val="white"/>
                </a:solidFill>
                <a:cs typeface="+mn-ea"/>
                <a:sym typeface="+mn-lt"/>
              </a:endParaRPr>
            </a:p>
          </p:txBody>
        </p:sp>
        <p:sp>
          <p:nvSpPr>
            <p:cNvPr id="11" name="流程图: 数据 9">
              <a:extLst>
                <a:ext uri="{FF2B5EF4-FFF2-40B4-BE49-F238E27FC236}">
                  <a16:creationId xmlns:a16="http://schemas.microsoft.com/office/drawing/2014/main" id="{8D2E6D18-9068-4558-3F60-EE867AF8C165}"/>
                </a:ext>
              </a:extLst>
            </p:cNvPr>
            <p:cNvSpPr/>
            <p:nvPr/>
          </p:nvSpPr>
          <p:spPr>
            <a:xfrm>
              <a:off x="6644356" y="4189567"/>
              <a:ext cx="156946" cy="226895"/>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8208"/>
                <a:gd name="connsiteY0" fmla="*/ 10042 h 10042"/>
                <a:gd name="connsiteX1" fmla="*/ 2000 w 18208"/>
                <a:gd name="connsiteY1" fmla="*/ 42 h 10042"/>
                <a:gd name="connsiteX2" fmla="*/ 18208 w 18208"/>
                <a:gd name="connsiteY2" fmla="*/ 0 h 10042"/>
                <a:gd name="connsiteX3" fmla="*/ 8000 w 18208"/>
                <a:gd name="connsiteY3" fmla="*/ 10042 h 10042"/>
                <a:gd name="connsiteX4" fmla="*/ 0 w 18208"/>
                <a:gd name="connsiteY4" fmla="*/ 10042 h 10042"/>
                <a:gd name="connsiteX0" fmla="*/ 0 w 18208"/>
                <a:gd name="connsiteY0" fmla="*/ 10042 h 10042"/>
                <a:gd name="connsiteX1" fmla="*/ 10498 w 18208"/>
                <a:gd name="connsiteY1" fmla="*/ 126 h 10042"/>
                <a:gd name="connsiteX2" fmla="*/ 18208 w 18208"/>
                <a:gd name="connsiteY2" fmla="*/ 0 h 10042"/>
                <a:gd name="connsiteX3" fmla="*/ 8000 w 18208"/>
                <a:gd name="connsiteY3" fmla="*/ 10042 h 10042"/>
                <a:gd name="connsiteX4" fmla="*/ 0 w 18208"/>
                <a:gd name="connsiteY4" fmla="*/ 10042 h 100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08" h="10042">
                  <a:moveTo>
                    <a:pt x="0" y="10042"/>
                  </a:moveTo>
                  <a:lnTo>
                    <a:pt x="10498" y="126"/>
                  </a:lnTo>
                  <a:lnTo>
                    <a:pt x="18208" y="0"/>
                  </a:lnTo>
                  <a:lnTo>
                    <a:pt x="8000" y="10042"/>
                  </a:lnTo>
                  <a:lnTo>
                    <a:pt x="0" y="100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020"/>
              <a:endParaRPr lang="zh-CN" altLang="en-US" sz="2400">
                <a:solidFill>
                  <a:prstClr val="white"/>
                </a:solidFill>
                <a:cs typeface="+mn-ea"/>
                <a:sym typeface="+mn-lt"/>
              </a:endParaRPr>
            </a:p>
          </p:txBody>
        </p:sp>
        <p:sp>
          <p:nvSpPr>
            <p:cNvPr id="12" name="流程图: 数据 9">
              <a:extLst>
                <a:ext uri="{FF2B5EF4-FFF2-40B4-BE49-F238E27FC236}">
                  <a16:creationId xmlns:a16="http://schemas.microsoft.com/office/drawing/2014/main" id="{8A53651D-A513-6418-D593-6C38ADE79790}"/>
                </a:ext>
              </a:extLst>
            </p:cNvPr>
            <p:cNvSpPr/>
            <p:nvPr/>
          </p:nvSpPr>
          <p:spPr>
            <a:xfrm>
              <a:off x="6785729" y="4189567"/>
              <a:ext cx="156946" cy="226895"/>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8208"/>
                <a:gd name="connsiteY0" fmla="*/ 10042 h 10042"/>
                <a:gd name="connsiteX1" fmla="*/ 2000 w 18208"/>
                <a:gd name="connsiteY1" fmla="*/ 42 h 10042"/>
                <a:gd name="connsiteX2" fmla="*/ 18208 w 18208"/>
                <a:gd name="connsiteY2" fmla="*/ 0 h 10042"/>
                <a:gd name="connsiteX3" fmla="*/ 8000 w 18208"/>
                <a:gd name="connsiteY3" fmla="*/ 10042 h 10042"/>
                <a:gd name="connsiteX4" fmla="*/ 0 w 18208"/>
                <a:gd name="connsiteY4" fmla="*/ 10042 h 10042"/>
                <a:gd name="connsiteX0" fmla="*/ 0 w 18208"/>
                <a:gd name="connsiteY0" fmla="*/ 10042 h 10042"/>
                <a:gd name="connsiteX1" fmla="*/ 10498 w 18208"/>
                <a:gd name="connsiteY1" fmla="*/ 126 h 10042"/>
                <a:gd name="connsiteX2" fmla="*/ 18208 w 18208"/>
                <a:gd name="connsiteY2" fmla="*/ 0 h 10042"/>
                <a:gd name="connsiteX3" fmla="*/ 8000 w 18208"/>
                <a:gd name="connsiteY3" fmla="*/ 10042 h 10042"/>
                <a:gd name="connsiteX4" fmla="*/ 0 w 18208"/>
                <a:gd name="connsiteY4" fmla="*/ 10042 h 100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08" h="10042">
                  <a:moveTo>
                    <a:pt x="0" y="10042"/>
                  </a:moveTo>
                  <a:lnTo>
                    <a:pt x="10498" y="126"/>
                  </a:lnTo>
                  <a:lnTo>
                    <a:pt x="18208" y="0"/>
                  </a:lnTo>
                  <a:lnTo>
                    <a:pt x="8000" y="10042"/>
                  </a:lnTo>
                  <a:lnTo>
                    <a:pt x="0" y="100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020"/>
              <a:endParaRPr lang="zh-CN" altLang="en-US" sz="2400">
                <a:solidFill>
                  <a:prstClr val="white"/>
                </a:solidFill>
                <a:cs typeface="+mn-ea"/>
                <a:sym typeface="+mn-lt"/>
              </a:endParaRPr>
            </a:p>
          </p:txBody>
        </p:sp>
      </p:grpSp>
      <p:cxnSp>
        <p:nvCxnSpPr>
          <p:cNvPr id="13" name="直接连接符 12">
            <a:extLst>
              <a:ext uri="{FF2B5EF4-FFF2-40B4-BE49-F238E27FC236}">
                <a16:creationId xmlns:a16="http://schemas.microsoft.com/office/drawing/2014/main" id="{0DB2B1D2-BBDD-7951-7776-441706C7CC47}"/>
              </a:ext>
            </a:extLst>
          </p:cNvPr>
          <p:cNvCxnSpPr/>
          <p:nvPr/>
        </p:nvCxnSpPr>
        <p:spPr>
          <a:xfrm>
            <a:off x="3020149" y="3088291"/>
            <a:ext cx="5189619" cy="0"/>
          </a:xfrm>
          <a:prstGeom prst="line">
            <a:avLst/>
          </a:prstGeom>
          <a:ln w="38100">
            <a:solidFill>
              <a:schemeClr val="bg1"/>
            </a:solidFill>
          </a:ln>
          <a:effectLst>
            <a:outerShdw blurRad="254000" dist="63500" dir="2700000" algn="tl" rotWithShape="0">
              <a:prstClr val="black">
                <a:alpha val="30000"/>
              </a:prstClr>
            </a:outerShdw>
          </a:effectLst>
        </p:spPr>
        <p:style>
          <a:lnRef idx="1">
            <a:schemeClr val="accent1"/>
          </a:lnRef>
          <a:fillRef idx="0">
            <a:schemeClr val="accent1"/>
          </a:fillRef>
          <a:effectRef idx="0">
            <a:schemeClr val="accent1"/>
          </a:effectRef>
          <a:fontRef idx="minor">
            <a:schemeClr val="tx1"/>
          </a:fontRef>
        </p:style>
      </p:cxnSp>
      <p:sp>
        <p:nvSpPr>
          <p:cNvPr id="14" name="TextBox 15">
            <a:extLst>
              <a:ext uri="{FF2B5EF4-FFF2-40B4-BE49-F238E27FC236}">
                <a16:creationId xmlns:a16="http://schemas.microsoft.com/office/drawing/2014/main" id="{48C01D28-E9DA-8479-E264-0B1DBB702E4B}"/>
              </a:ext>
            </a:extLst>
          </p:cNvPr>
          <p:cNvSpPr txBox="1"/>
          <p:nvPr/>
        </p:nvSpPr>
        <p:spPr>
          <a:xfrm>
            <a:off x="3692737" y="3516766"/>
            <a:ext cx="4806526" cy="400110"/>
          </a:xfrm>
          <a:prstGeom prst="rect">
            <a:avLst/>
          </a:prstGeom>
          <a:noFill/>
        </p:spPr>
        <p:txBody>
          <a:bodyPr wrap="square" rtlCol="0">
            <a:spAutoFit/>
          </a:bodyPr>
          <a:lstStyle/>
          <a:p>
            <a:pPr algn="ctr"/>
            <a:r>
              <a:rPr lang="zh-CN" altLang="en-US" sz="2000" b="1" smtClean="0">
                <a:solidFill>
                  <a:schemeClr val="bg1"/>
                </a:solidFill>
                <a:cs typeface="+mn-ea"/>
                <a:sym typeface="+mn-lt"/>
              </a:rPr>
              <a:t>汇报人：</a:t>
            </a:r>
            <a:r>
              <a:rPr lang="en-US" altLang="zh-CN" sz="2000" b="1" smtClean="0">
                <a:solidFill>
                  <a:schemeClr val="bg1"/>
                </a:solidFill>
                <a:cs typeface="+mn-ea"/>
                <a:sym typeface="+mn-lt"/>
              </a:rPr>
              <a:t>PPT818      </a:t>
            </a:r>
            <a:r>
              <a:rPr lang="zh-CN" altLang="en-US" sz="2000" b="1" smtClean="0">
                <a:solidFill>
                  <a:schemeClr val="bg1"/>
                </a:solidFill>
                <a:cs typeface="+mn-ea"/>
                <a:sym typeface="+mn-lt"/>
              </a:rPr>
              <a:t>时间：</a:t>
            </a:r>
            <a:r>
              <a:rPr lang="en-US" altLang="zh-CN" sz="2000" b="1" smtClean="0">
                <a:solidFill>
                  <a:schemeClr val="bg1"/>
                </a:solidFill>
                <a:cs typeface="+mn-ea"/>
                <a:sym typeface="+mn-lt"/>
              </a:rPr>
              <a:t>20XX</a:t>
            </a:r>
            <a:endParaRPr lang="zh-CN" altLang="en-US" sz="2000" b="1" dirty="0">
              <a:solidFill>
                <a:schemeClr val="bg1"/>
              </a:solidFill>
              <a:cs typeface="+mn-ea"/>
              <a:sym typeface="+mn-lt"/>
            </a:endParaRPr>
          </a:p>
        </p:txBody>
      </p:sp>
      <p:sp>
        <p:nvSpPr>
          <p:cNvPr id="15" name="TextBox 4">
            <a:extLst>
              <a:ext uri="{FF2B5EF4-FFF2-40B4-BE49-F238E27FC236}">
                <a16:creationId xmlns:a16="http://schemas.microsoft.com/office/drawing/2014/main" id="{A4FEA5B0-70C8-B45B-83AA-978AE123CCDA}"/>
              </a:ext>
            </a:extLst>
          </p:cNvPr>
          <p:cNvSpPr txBox="1"/>
          <p:nvPr/>
        </p:nvSpPr>
        <p:spPr>
          <a:xfrm>
            <a:off x="3612859" y="1292703"/>
            <a:ext cx="4966282" cy="400110"/>
          </a:xfrm>
          <a:prstGeom prst="rect">
            <a:avLst/>
          </a:prstGeom>
          <a:noFill/>
          <a:ln>
            <a:noFill/>
          </a:ln>
        </p:spPr>
        <p:txBody>
          <a:bodyPr wrap="square" rtlCol="0">
            <a:spAutoFit/>
          </a:bodyPr>
          <a:lstStyle/>
          <a:p>
            <a:pPr algn="ctr"/>
            <a:r>
              <a:rPr lang="en-US" altLang="zh-CN" sz="2000" dirty="0">
                <a:solidFill>
                  <a:schemeClr val="bg1"/>
                </a:solidFill>
                <a:cs typeface="+mn-ea"/>
                <a:sym typeface="+mn-lt"/>
              </a:rPr>
              <a:t>JIAN YI KA TONG HUA JIAO CHENG</a:t>
            </a:r>
            <a:endParaRPr lang="zh-CN" altLang="en-US" sz="2000" dirty="0">
              <a:solidFill>
                <a:schemeClr val="bg1"/>
              </a:solidFill>
              <a:cs typeface="+mn-ea"/>
              <a:sym typeface="+mn-lt"/>
            </a:endParaRPr>
          </a:p>
        </p:txBody>
      </p:sp>
    </p:spTree>
    <p:extLst>
      <p:ext uri="{BB962C8B-B14F-4D97-AF65-F5344CB8AC3E}">
        <p14:creationId xmlns:p14="http://schemas.microsoft.com/office/powerpoint/2010/main" val="1175634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500" fill="hold"/>
                                        <p:tgtEl>
                                          <p:spTgt spid="14"/>
                                        </p:tgtEl>
                                        <p:attrNameLst>
                                          <p:attrName>ppt_x</p:attrName>
                                        </p:attrNameLst>
                                      </p:cBhvr>
                                      <p:tavLst>
                                        <p:tav tm="0">
                                          <p:val>
                                            <p:strVal val="#ppt_x"/>
                                          </p:val>
                                        </p:tav>
                                        <p:tav tm="100000">
                                          <p:val>
                                            <p:strVal val="#ppt_x"/>
                                          </p:val>
                                        </p:tav>
                                      </p:tavLst>
                                    </p:anim>
                                    <p:anim calcmode="lin" valueType="num">
                                      <p:cBhvr additive="base">
                                        <p:cTn id="24" dur="500" fill="hold"/>
                                        <p:tgtEl>
                                          <p:spTgt spid="1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ppt_x"/>
                                          </p:val>
                                        </p:tav>
                                        <p:tav tm="100000">
                                          <p:val>
                                            <p:strVal val="#ppt_x"/>
                                          </p:val>
                                        </p:tav>
                                      </p:tavLst>
                                    </p:anim>
                                    <p:anim calcmode="lin" valueType="num">
                                      <p:cBhvr additive="base">
                                        <p:cTn id="2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4" grpId="0"/>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a16="http://schemas.microsoft.com/office/drawing/2014/main" id="{EBA8A11E-23B9-9027-20CD-F061B139D39B}"/>
              </a:ext>
            </a:extLst>
          </p:cNvPr>
          <p:cNvGrpSpPr/>
          <p:nvPr/>
        </p:nvGrpSpPr>
        <p:grpSpPr>
          <a:xfrm>
            <a:off x="0" y="0"/>
            <a:ext cx="12192000" cy="6858000"/>
            <a:chOff x="0" y="0"/>
            <a:chExt cx="12192000" cy="6858000"/>
          </a:xfrm>
        </p:grpSpPr>
        <p:pic>
          <p:nvPicPr>
            <p:cNvPr id="5" name="图片 4">
              <a:extLst>
                <a:ext uri="{FF2B5EF4-FFF2-40B4-BE49-F238E27FC236}">
                  <a16:creationId xmlns:a16="http://schemas.microsoft.com/office/drawing/2014/main" id="{12F49209-37A6-F4CC-0B28-5954728AD4D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6" name="矩形 5">
              <a:extLst>
                <a:ext uri="{FF2B5EF4-FFF2-40B4-BE49-F238E27FC236}">
                  <a16:creationId xmlns:a16="http://schemas.microsoft.com/office/drawing/2014/main" id="{AF5825DB-4E6C-91EB-C700-19F9E9DC69D5}"/>
                </a:ext>
              </a:extLst>
            </p:cNvPr>
            <p:cNvSpPr/>
            <p:nvPr/>
          </p:nvSpPr>
          <p:spPr>
            <a:xfrm>
              <a:off x="162047" y="167834"/>
              <a:ext cx="11829326" cy="6522334"/>
            </a:xfrm>
            <a:prstGeom prst="rect">
              <a:avLst/>
            </a:prstGeom>
            <a:solidFill>
              <a:schemeClr val="bg1"/>
            </a:solidFill>
            <a:ln>
              <a:noFill/>
            </a:ln>
            <a:effectLst>
              <a:outerShdw blurRad="63500" sx="102000" sy="102000" algn="ctr" rotWithShape="0">
                <a:prstClr val="black">
                  <a:alpha val="1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sp>
        <p:nvSpPr>
          <p:cNvPr id="3074" name="Rectangle 2">
            <a:extLst>
              <a:ext uri="{FF2B5EF4-FFF2-40B4-BE49-F238E27FC236}">
                <a16:creationId xmlns:a16="http://schemas.microsoft.com/office/drawing/2014/main" id="{BE79D91F-BBA3-42BD-8FB8-3C720BE7FFD2}"/>
              </a:ext>
            </a:extLst>
          </p:cNvPr>
          <p:cNvSpPr>
            <a:spLocks noGrp="1" noChangeArrowheads="1"/>
          </p:cNvSpPr>
          <p:nvPr>
            <p:ph type="title" idx="4294967295"/>
          </p:nvPr>
        </p:nvSpPr>
        <p:spPr>
          <a:xfrm>
            <a:off x="5174124" y="807457"/>
            <a:ext cx="3152775" cy="635000"/>
          </a:xfrm>
        </p:spPr>
        <p:txBody>
          <a:bodyPr>
            <a:normAutofit/>
          </a:bodyPr>
          <a:lstStyle/>
          <a:p>
            <a:r>
              <a:rPr lang="zh-CN" altLang="en-US" sz="2800" b="1" dirty="0">
                <a:latin typeface="+mn-lt"/>
                <a:ea typeface="+mn-ea"/>
                <a:cs typeface="+mn-ea"/>
                <a:sym typeface="+mn-lt"/>
              </a:rPr>
              <a:t>包装的概念 </a:t>
            </a:r>
          </a:p>
        </p:txBody>
      </p:sp>
      <p:sp>
        <p:nvSpPr>
          <p:cNvPr id="3075" name="Rectangle 3">
            <a:extLst>
              <a:ext uri="{FF2B5EF4-FFF2-40B4-BE49-F238E27FC236}">
                <a16:creationId xmlns:a16="http://schemas.microsoft.com/office/drawing/2014/main" id="{485C0A2A-ABA0-4208-BD85-591A6892F4EF}"/>
              </a:ext>
            </a:extLst>
          </p:cNvPr>
          <p:cNvSpPr>
            <a:spLocks noGrp="1" noChangeArrowheads="1"/>
          </p:cNvSpPr>
          <p:nvPr>
            <p:ph type="body" idx="4294967295"/>
          </p:nvPr>
        </p:nvSpPr>
        <p:spPr>
          <a:xfrm>
            <a:off x="6335149" y="2593432"/>
            <a:ext cx="3983500" cy="2527662"/>
          </a:xfrm>
        </p:spPr>
        <p:txBody>
          <a:bodyPr>
            <a:normAutofit/>
          </a:bodyPr>
          <a:lstStyle/>
          <a:p>
            <a:pPr>
              <a:lnSpc>
                <a:spcPct val="150000"/>
              </a:lnSpc>
            </a:pPr>
            <a:r>
              <a:rPr lang="zh-CN" altLang="en-US" sz="1600" dirty="0">
                <a:cs typeface="+mn-ea"/>
                <a:sym typeface="+mn-lt"/>
              </a:rPr>
              <a:t>包装是在物流过程中保护产品，方便储运，促进销售，按一定技术方法采用容器、材料及辅助物等将物品包封并予以适当的装和标志的工作总称。简言之，包装是包装物及包装操作的总称。 </a:t>
            </a:r>
          </a:p>
        </p:txBody>
      </p:sp>
      <p:pic>
        <p:nvPicPr>
          <p:cNvPr id="8" name="图片 7">
            <a:extLst>
              <a:ext uri="{FF2B5EF4-FFF2-40B4-BE49-F238E27FC236}">
                <a16:creationId xmlns:a16="http://schemas.microsoft.com/office/drawing/2014/main" id="{296DF23F-AADD-71F7-41F7-7A1F2839A1F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12810" y="1304363"/>
            <a:ext cx="4428680" cy="4428680"/>
          </a:xfrm>
          <a:prstGeom prst="rect">
            <a:avLst/>
          </a:prstGeom>
        </p:spPr>
      </p:pic>
      <p:cxnSp>
        <p:nvCxnSpPr>
          <p:cNvPr id="10" name="直接连接符 9">
            <a:extLst>
              <a:ext uri="{FF2B5EF4-FFF2-40B4-BE49-F238E27FC236}">
                <a16:creationId xmlns:a16="http://schemas.microsoft.com/office/drawing/2014/main" id="{7A4EBC76-E83C-3535-CE7D-C79E77FCA583}"/>
              </a:ext>
            </a:extLst>
          </p:cNvPr>
          <p:cNvCxnSpPr/>
          <p:nvPr/>
        </p:nvCxnSpPr>
        <p:spPr>
          <a:xfrm>
            <a:off x="6504972" y="4849792"/>
            <a:ext cx="3795592" cy="0"/>
          </a:xfrm>
          <a:prstGeom prst="line">
            <a:avLst/>
          </a:prstGeom>
          <a:ln w="57150">
            <a:solidFill>
              <a:srgbClr val="DEA32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barn(inVertical)">
                                      <p:cBhvr>
                                        <p:cTn id="12" dur="500"/>
                                        <p:tgtEl>
                                          <p:spTgt spid="3074"/>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3075">
                                            <p:txEl>
                                              <p:pRg st="0" end="0"/>
                                            </p:txEl>
                                          </p:spTgt>
                                        </p:tgtEl>
                                        <p:attrNameLst>
                                          <p:attrName>style.visibility</p:attrName>
                                        </p:attrNameLst>
                                      </p:cBhvr>
                                      <p:to>
                                        <p:strVal val="visible"/>
                                      </p:to>
                                    </p:set>
                                    <p:animEffect transition="in" filter="barn(inVertical)">
                                      <p:cBhvr>
                                        <p:cTn id="15" dur="500"/>
                                        <p:tgtEl>
                                          <p:spTgt spid="3075">
                                            <p:txEl>
                                              <p:pRg st="0" end="0"/>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par>
                                <p:cTn id="19" presetID="16" presetClass="entr" presetSubtype="21"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barn(inVertical)">
                                      <p:cBhvr>
                                        <p:cTn id="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307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a16="http://schemas.microsoft.com/office/drawing/2014/main" id="{450B3B86-9E9D-6C56-52C0-3B1DA5666E74}"/>
              </a:ext>
            </a:extLst>
          </p:cNvPr>
          <p:cNvGrpSpPr/>
          <p:nvPr/>
        </p:nvGrpSpPr>
        <p:grpSpPr>
          <a:xfrm>
            <a:off x="0" y="0"/>
            <a:ext cx="12192000" cy="6858000"/>
            <a:chOff x="0" y="0"/>
            <a:chExt cx="12192000" cy="6858000"/>
          </a:xfrm>
        </p:grpSpPr>
        <p:pic>
          <p:nvPicPr>
            <p:cNvPr id="5" name="图片 4">
              <a:extLst>
                <a:ext uri="{FF2B5EF4-FFF2-40B4-BE49-F238E27FC236}">
                  <a16:creationId xmlns:a16="http://schemas.microsoft.com/office/drawing/2014/main" id="{A00D5D0E-61DB-CA91-781B-B6A40F83C73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6" name="矩形 5">
              <a:extLst>
                <a:ext uri="{FF2B5EF4-FFF2-40B4-BE49-F238E27FC236}">
                  <a16:creationId xmlns:a16="http://schemas.microsoft.com/office/drawing/2014/main" id="{72F735DD-4092-D5D2-9265-BFAAC9AAC9F9}"/>
                </a:ext>
              </a:extLst>
            </p:cNvPr>
            <p:cNvSpPr/>
            <p:nvPr/>
          </p:nvSpPr>
          <p:spPr>
            <a:xfrm>
              <a:off x="162047" y="167834"/>
              <a:ext cx="11829326" cy="6522334"/>
            </a:xfrm>
            <a:prstGeom prst="rect">
              <a:avLst/>
            </a:prstGeom>
            <a:solidFill>
              <a:schemeClr val="bg1"/>
            </a:solidFill>
            <a:ln>
              <a:noFill/>
            </a:ln>
            <a:effectLst>
              <a:outerShdw blurRad="63500" sx="102000" sy="102000" algn="ctr" rotWithShape="0">
                <a:prstClr val="black">
                  <a:alpha val="1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sp>
        <p:nvSpPr>
          <p:cNvPr id="2" name="Rectangle 3">
            <a:extLst>
              <a:ext uri="{FF2B5EF4-FFF2-40B4-BE49-F238E27FC236}">
                <a16:creationId xmlns:a16="http://schemas.microsoft.com/office/drawing/2014/main" id="{AC6DAFDE-18A1-4D9F-BD9E-D05E1F6BA889}"/>
              </a:ext>
            </a:extLst>
          </p:cNvPr>
          <p:cNvSpPr txBox="1">
            <a:spLocks noChangeArrowheads="1"/>
          </p:cNvSpPr>
          <p:nvPr/>
        </p:nvSpPr>
        <p:spPr>
          <a:xfrm>
            <a:off x="682124" y="2181182"/>
            <a:ext cx="5081768" cy="3339943"/>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zh-CN" altLang="en-US" sz="1600" dirty="0">
                <a:cs typeface="+mn-ea"/>
                <a:sym typeface="+mn-lt"/>
              </a:rPr>
              <a:t>在社会再生产过程中，包装处于生产过程的末尾和物流过程的开头，既是生产的终点又是物流的始点。 在现代物流观念形成以前，包装被天经地义地看成生产的终点。因而一直是生产领活动，包装的设计往往主要从生产终结的要求出发，因而常常不能满足流通的要求。物流的研究认为，包装与物流的关系，比之与生产的关系要密切得多，其作为物流始点的意义比之作为生产终点的意义要大的多。因此，包装应进入物流系统之中，这是现代物流的一个新观念。 </a:t>
            </a:r>
          </a:p>
        </p:txBody>
      </p:sp>
      <p:sp>
        <p:nvSpPr>
          <p:cNvPr id="3" name="Rectangle 2">
            <a:extLst>
              <a:ext uri="{FF2B5EF4-FFF2-40B4-BE49-F238E27FC236}">
                <a16:creationId xmlns:a16="http://schemas.microsoft.com/office/drawing/2014/main" id="{A445CC1C-3A9C-475A-B3A3-D531F571FEC5}"/>
              </a:ext>
            </a:extLst>
          </p:cNvPr>
          <p:cNvSpPr txBox="1">
            <a:spLocks noChangeArrowheads="1"/>
          </p:cNvSpPr>
          <p:nvPr/>
        </p:nvSpPr>
        <p:spPr>
          <a:xfrm>
            <a:off x="4393678" y="850919"/>
            <a:ext cx="4638675" cy="7397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800" b="1" dirty="0">
                <a:latin typeface="+mn-lt"/>
                <a:ea typeface="+mn-ea"/>
                <a:cs typeface="+mn-ea"/>
                <a:sym typeface="+mn-lt"/>
              </a:rPr>
              <a:t>包装在物流中的地位 </a:t>
            </a:r>
          </a:p>
        </p:txBody>
      </p:sp>
      <p:pic>
        <p:nvPicPr>
          <p:cNvPr id="8" name="图片 7">
            <a:extLst>
              <a:ext uri="{FF2B5EF4-FFF2-40B4-BE49-F238E27FC236}">
                <a16:creationId xmlns:a16="http://schemas.microsoft.com/office/drawing/2014/main" id="{1917063C-E617-C0B5-016E-1AC38C03E28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6283968" y="966486"/>
            <a:ext cx="4925028" cy="4925028"/>
          </a:xfrm>
          <a:prstGeom prst="rect">
            <a:avLst/>
          </a:prstGeom>
        </p:spPr>
      </p:pic>
    </p:spTree>
    <p:extLst>
      <p:ext uri="{BB962C8B-B14F-4D97-AF65-F5344CB8AC3E}">
        <p14:creationId xmlns:p14="http://schemas.microsoft.com/office/powerpoint/2010/main" val="255616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circle(in)">
                                      <p:cBhvr>
                                        <p:cTn id="15" dur="2000"/>
                                        <p:tgtEl>
                                          <p:spTgt spid="3"/>
                                        </p:tgtEl>
                                      </p:cBhvr>
                                    </p:animEffect>
                                  </p:childTnLst>
                                </p:cTn>
                              </p:par>
                              <p:par>
                                <p:cTn id="16" presetID="6" presetClass="entr" presetSubtype="16"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circle(in)">
                                      <p:cBhvr>
                                        <p:cTn id="18"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1134043" y="6734889"/>
            <a:ext cx="1440159" cy="123111"/>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zh-CN" altLang="en-US" sz="100" b="0" i="0" u="none" strike="noStrike" kern="0" cap="none" spc="0" normalizeH="0" baseline="0" noProof="0" dirty="0" smtClean="0">
                <a:ln>
                  <a:noFill/>
                </a:ln>
                <a:solidFill>
                  <a:schemeClr val="bg1"/>
                </a:solidFill>
                <a:effectLst/>
                <a:uLnTx/>
                <a:uFillTx/>
              </a:rPr>
              <a:t>行业</a:t>
            </a:r>
            <a:r>
              <a:rPr kumimoji="0" lang="en-US" altLang="zh-CN" sz="100" b="0" i="0" u="none" strike="noStrike" kern="0" cap="none" spc="0" normalizeH="0" baseline="0" noProof="0" dirty="0" smtClean="0">
                <a:ln>
                  <a:noFill/>
                </a:ln>
                <a:solidFill>
                  <a:schemeClr val="bg1"/>
                </a:solidFill>
                <a:effectLst/>
                <a:uLnTx/>
                <a:uFillTx/>
              </a:rPr>
              <a:t>PPT</a:t>
            </a:r>
            <a:r>
              <a:rPr kumimoji="0" lang="zh-CN" altLang="en-US" sz="100" b="0" i="0" u="none" strike="noStrike" kern="0" cap="none" spc="0" normalizeH="0" baseline="0" noProof="0" dirty="0" smtClean="0">
                <a:ln>
                  <a:noFill/>
                </a:ln>
                <a:solidFill>
                  <a:schemeClr val="bg1"/>
                </a:solidFill>
                <a:effectLst/>
                <a:uLnTx/>
                <a:uFillTx/>
              </a:rPr>
              <a:t>模板</a:t>
            </a:r>
            <a:r>
              <a:rPr kumimoji="0" lang="en-US" altLang="zh-CN" sz="100" b="0" i="0" u="none" strike="noStrike" kern="0" cap="none" spc="0" normalizeH="0" baseline="0" noProof="0" dirty="0" smtClean="0">
                <a:ln>
                  <a:noFill/>
                </a:ln>
                <a:solidFill>
                  <a:schemeClr val="bg1"/>
                </a:solidFill>
                <a:effectLst/>
                <a:uLnTx/>
                <a:uFillTx/>
              </a:rPr>
              <a:t>http://www.1ppt.com/hangye/</a:t>
            </a:r>
          </a:p>
        </p:txBody>
      </p:sp>
      <p:grpSp>
        <p:nvGrpSpPr>
          <p:cNvPr id="4" name="组合 3">
            <a:extLst>
              <a:ext uri="{FF2B5EF4-FFF2-40B4-BE49-F238E27FC236}">
                <a16:creationId xmlns:a16="http://schemas.microsoft.com/office/drawing/2014/main" id="{7F92E591-DB09-62CA-5342-5DA6D43BE82A}"/>
              </a:ext>
            </a:extLst>
          </p:cNvPr>
          <p:cNvGrpSpPr/>
          <p:nvPr/>
        </p:nvGrpSpPr>
        <p:grpSpPr>
          <a:xfrm>
            <a:off x="0" y="0"/>
            <a:ext cx="12192000" cy="6858000"/>
            <a:chOff x="0" y="0"/>
            <a:chExt cx="12192000" cy="6858000"/>
          </a:xfrm>
        </p:grpSpPr>
        <p:pic>
          <p:nvPicPr>
            <p:cNvPr id="5" name="图片 4">
              <a:extLst>
                <a:ext uri="{FF2B5EF4-FFF2-40B4-BE49-F238E27FC236}">
                  <a16:creationId xmlns:a16="http://schemas.microsoft.com/office/drawing/2014/main" id="{206F39DA-4679-AC72-79AC-67E0015A02E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6" name="矩形 5">
              <a:extLst>
                <a:ext uri="{FF2B5EF4-FFF2-40B4-BE49-F238E27FC236}">
                  <a16:creationId xmlns:a16="http://schemas.microsoft.com/office/drawing/2014/main" id="{219644FD-0E1D-A904-925F-F047ABDCFEF7}"/>
                </a:ext>
              </a:extLst>
            </p:cNvPr>
            <p:cNvSpPr/>
            <p:nvPr/>
          </p:nvSpPr>
          <p:spPr>
            <a:xfrm>
              <a:off x="162047" y="167834"/>
              <a:ext cx="11829326" cy="6522334"/>
            </a:xfrm>
            <a:prstGeom prst="rect">
              <a:avLst/>
            </a:prstGeom>
            <a:solidFill>
              <a:schemeClr val="bg1"/>
            </a:solidFill>
            <a:ln>
              <a:noFill/>
            </a:ln>
            <a:effectLst>
              <a:outerShdw blurRad="63500" sx="102000" sy="102000" algn="ctr" rotWithShape="0">
                <a:prstClr val="black">
                  <a:alpha val="1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sp>
        <p:nvSpPr>
          <p:cNvPr id="49154" name="Rectangle 2">
            <a:extLst>
              <a:ext uri="{FF2B5EF4-FFF2-40B4-BE49-F238E27FC236}">
                <a16:creationId xmlns:a16="http://schemas.microsoft.com/office/drawing/2014/main" id="{E024355D-0DBD-406F-8D8B-4074111A255B}"/>
              </a:ext>
            </a:extLst>
          </p:cNvPr>
          <p:cNvSpPr>
            <a:spLocks noGrp="1" noChangeArrowheads="1"/>
          </p:cNvSpPr>
          <p:nvPr>
            <p:ph type="title" idx="4294967295"/>
          </p:nvPr>
        </p:nvSpPr>
        <p:spPr>
          <a:xfrm>
            <a:off x="4563536" y="684520"/>
            <a:ext cx="3962400" cy="796925"/>
          </a:xfrm>
        </p:spPr>
        <p:txBody>
          <a:bodyPr>
            <a:normAutofit/>
          </a:bodyPr>
          <a:lstStyle/>
          <a:p>
            <a:r>
              <a:rPr lang="zh-CN" altLang="en-US" sz="2800" b="1" dirty="0">
                <a:latin typeface="+mn-lt"/>
                <a:ea typeface="+mn-ea"/>
                <a:cs typeface="+mn-ea"/>
                <a:sym typeface="+mn-lt"/>
              </a:rPr>
              <a:t>包装的特性与功能 </a:t>
            </a:r>
          </a:p>
        </p:txBody>
      </p:sp>
      <p:grpSp>
        <p:nvGrpSpPr>
          <p:cNvPr id="7" name="组合 6">
            <a:extLst>
              <a:ext uri="{FF2B5EF4-FFF2-40B4-BE49-F238E27FC236}">
                <a16:creationId xmlns:a16="http://schemas.microsoft.com/office/drawing/2014/main" id="{DC887E44-219E-AB6E-D93D-B34AE5B3B026}"/>
              </a:ext>
            </a:extLst>
          </p:cNvPr>
          <p:cNvGrpSpPr/>
          <p:nvPr/>
        </p:nvGrpSpPr>
        <p:grpSpPr>
          <a:xfrm rot="5400000">
            <a:off x="4204970" y="3776595"/>
            <a:ext cx="3835323" cy="86808"/>
            <a:chOff x="6438957" y="1960038"/>
            <a:chExt cx="3835323" cy="86808"/>
          </a:xfrm>
        </p:grpSpPr>
        <p:cxnSp>
          <p:nvCxnSpPr>
            <p:cNvPr id="8" name="直接连接符 7">
              <a:extLst>
                <a:ext uri="{FF2B5EF4-FFF2-40B4-BE49-F238E27FC236}">
                  <a16:creationId xmlns:a16="http://schemas.microsoft.com/office/drawing/2014/main" id="{4E658587-523A-93D8-AD44-C1CC5ABCC6D4}"/>
                </a:ext>
              </a:extLst>
            </p:cNvPr>
            <p:cNvCxnSpPr>
              <a:endCxn id="9" idx="6"/>
            </p:cNvCxnSpPr>
            <p:nvPr/>
          </p:nvCxnSpPr>
          <p:spPr>
            <a:xfrm rot="16200000">
              <a:off x="8356619" y="85780"/>
              <a:ext cx="0" cy="3835323"/>
            </a:xfrm>
            <a:prstGeom prst="line">
              <a:avLst/>
            </a:prstGeom>
            <a:ln w="19050">
              <a:solidFill>
                <a:srgbClr val="418BCE"/>
              </a:solidFill>
              <a:prstDash val="dash"/>
            </a:ln>
          </p:spPr>
          <p:style>
            <a:lnRef idx="1">
              <a:schemeClr val="accent1"/>
            </a:lnRef>
            <a:fillRef idx="0">
              <a:schemeClr val="accent1"/>
            </a:fillRef>
            <a:effectRef idx="0">
              <a:schemeClr val="accent1"/>
            </a:effectRef>
            <a:fontRef idx="minor">
              <a:schemeClr val="tx1"/>
            </a:fontRef>
          </p:style>
        </p:cxnSp>
        <p:sp>
          <p:nvSpPr>
            <p:cNvPr id="9" name="椭圆 8">
              <a:extLst>
                <a:ext uri="{FF2B5EF4-FFF2-40B4-BE49-F238E27FC236}">
                  <a16:creationId xmlns:a16="http://schemas.microsoft.com/office/drawing/2014/main" id="{31B272D5-4F96-B145-E670-455DF185CFC9}"/>
                </a:ext>
              </a:extLst>
            </p:cNvPr>
            <p:cNvSpPr/>
            <p:nvPr/>
          </p:nvSpPr>
          <p:spPr>
            <a:xfrm>
              <a:off x="10187470" y="1960038"/>
              <a:ext cx="86810" cy="86808"/>
            </a:xfrm>
            <a:prstGeom prst="ellipse">
              <a:avLst/>
            </a:prstGeom>
            <a:solidFill>
              <a:schemeClr val="bg1"/>
            </a:solidFill>
            <a:ln>
              <a:solidFill>
                <a:srgbClr val="418B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0" name="空心弧 9">
            <a:extLst>
              <a:ext uri="{FF2B5EF4-FFF2-40B4-BE49-F238E27FC236}">
                <a16:creationId xmlns:a16="http://schemas.microsoft.com/office/drawing/2014/main" id="{47A94D02-CF12-FF0D-214F-CFFA50005FEC}"/>
              </a:ext>
            </a:extLst>
          </p:cNvPr>
          <p:cNvSpPr/>
          <p:nvPr/>
        </p:nvSpPr>
        <p:spPr>
          <a:xfrm rot="16200000">
            <a:off x="2361611" y="2115384"/>
            <a:ext cx="2914650" cy="2914650"/>
          </a:xfrm>
          <a:prstGeom prst="blockArc">
            <a:avLst>
              <a:gd name="adj1" fmla="val 10779053"/>
              <a:gd name="adj2" fmla="val 17471151"/>
              <a:gd name="adj3" fmla="val 12269"/>
            </a:avLst>
          </a:prstGeom>
          <a:solidFill>
            <a:srgbClr val="33B8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1" name="空心弧 10">
            <a:extLst>
              <a:ext uri="{FF2B5EF4-FFF2-40B4-BE49-F238E27FC236}">
                <a16:creationId xmlns:a16="http://schemas.microsoft.com/office/drawing/2014/main" id="{9292355E-AA51-69AE-836C-C974A61249A1}"/>
              </a:ext>
            </a:extLst>
          </p:cNvPr>
          <p:cNvSpPr/>
          <p:nvPr/>
        </p:nvSpPr>
        <p:spPr>
          <a:xfrm rot="9508623">
            <a:off x="6977773" y="2108479"/>
            <a:ext cx="2914650" cy="2914650"/>
          </a:xfrm>
          <a:prstGeom prst="blockArc">
            <a:avLst>
              <a:gd name="adj1" fmla="val 3457509"/>
              <a:gd name="adj2" fmla="val 17471151"/>
              <a:gd name="adj3" fmla="val 12269"/>
            </a:avLst>
          </a:prstGeom>
          <a:solidFill>
            <a:srgbClr val="DEA3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2" name="空心弧 11">
            <a:extLst>
              <a:ext uri="{FF2B5EF4-FFF2-40B4-BE49-F238E27FC236}">
                <a16:creationId xmlns:a16="http://schemas.microsoft.com/office/drawing/2014/main" id="{63BA6B30-9BC3-75CB-E346-87D6EB698776}"/>
              </a:ext>
            </a:extLst>
          </p:cNvPr>
          <p:cNvSpPr/>
          <p:nvPr/>
        </p:nvSpPr>
        <p:spPr>
          <a:xfrm rot="16200000">
            <a:off x="2167614" y="1921387"/>
            <a:ext cx="3302644" cy="3302644"/>
          </a:xfrm>
          <a:prstGeom prst="blockArc">
            <a:avLst>
              <a:gd name="adj1" fmla="val 10779053"/>
              <a:gd name="adj2" fmla="val 149214"/>
              <a:gd name="adj3" fmla="val 1697"/>
            </a:avLst>
          </a:prstGeom>
          <a:solidFill>
            <a:srgbClr val="D9D9D9"/>
          </a:solidFill>
          <a:ln>
            <a:solidFill>
              <a:srgbClr val="33B8F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3" name="空心弧 12">
            <a:extLst>
              <a:ext uri="{FF2B5EF4-FFF2-40B4-BE49-F238E27FC236}">
                <a16:creationId xmlns:a16="http://schemas.microsoft.com/office/drawing/2014/main" id="{BF831CF3-0F82-2425-C6A9-304B46B6755A}"/>
              </a:ext>
            </a:extLst>
          </p:cNvPr>
          <p:cNvSpPr/>
          <p:nvPr/>
        </p:nvSpPr>
        <p:spPr>
          <a:xfrm rot="5400000">
            <a:off x="2212867" y="1921387"/>
            <a:ext cx="3302644" cy="3302644"/>
          </a:xfrm>
          <a:prstGeom prst="blockArc">
            <a:avLst>
              <a:gd name="adj1" fmla="val 10779053"/>
              <a:gd name="adj2" fmla="val 149214"/>
              <a:gd name="adj3" fmla="val 1697"/>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ysClr val="windowText" lastClr="000000"/>
                </a:solidFill>
              </a:ln>
              <a:solidFill>
                <a:schemeClr val="tx1"/>
              </a:solidFill>
              <a:cs typeface="+mn-ea"/>
              <a:sym typeface="+mn-lt"/>
            </a:endParaRPr>
          </a:p>
        </p:txBody>
      </p:sp>
      <p:sp>
        <p:nvSpPr>
          <p:cNvPr id="14" name="空心弧 13">
            <a:extLst>
              <a:ext uri="{FF2B5EF4-FFF2-40B4-BE49-F238E27FC236}">
                <a16:creationId xmlns:a16="http://schemas.microsoft.com/office/drawing/2014/main" id="{CB892C1C-68AC-D860-EB63-78E9B5940F31}"/>
              </a:ext>
            </a:extLst>
          </p:cNvPr>
          <p:cNvSpPr/>
          <p:nvPr/>
        </p:nvSpPr>
        <p:spPr>
          <a:xfrm rot="16200000">
            <a:off x="6738524" y="1921387"/>
            <a:ext cx="3302644" cy="3302644"/>
          </a:xfrm>
          <a:prstGeom prst="blockArc">
            <a:avLst>
              <a:gd name="adj1" fmla="val 10779053"/>
              <a:gd name="adj2" fmla="val 149214"/>
              <a:gd name="adj3" fmla="val 1697"/>
            </a:avLst>
          </a:prstGeom>
          <a:solidFill>
            <a:srgbClr val="D9D9D9"/>
          </a:solidFill>
          <a:ln>
            <a:solidFill>
              <a:srgbClr val="DEA3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5" name="空心弧 14">
            <a:extLst>
              <a:ext uri="{FF2B5EF4-FFF2-40B4-BE49-F238E27FC236}">
                <a16:creationId xmlns:a16="http://schemas.microsoft.com/office/drawing/2014/main" id="{4F1B9B31-EDF1-7194-6BD1-035516B08C2B}"/>
              </a:ext>
            </a:extLst>
          </p:cNvPr>
          <p:cNvSpPr/>
          <p:nvPr/>
        </p:nvSpPr>
        <p:spPr>
          <a:xfrm rot="5400000">
            <a:off x="6783777" y="1921387"/>
            <a:ext cx="3302644" cy="3302644"/>
          </a:xfrm>
          <a:prstGeom prst="blockArc">
            <a:avLst>
              <a:gd name="adj1" fmla="val 10779053"/>
              <a:gd name="adj2" fmla="val 149214"/>
              <a:gd name="adj3" fmla="val 1697"/>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6" name="TextBox 12">
            <a:extLst>
              <a:ext uri="{FF2B5EF4-FFF2-40B4-BE49-F238E27FC236}">
                <a16:creationId xmlns:a16="http://schemas.microsoft.com/office/drawing/2014/main" id="{CCDEA206-6187-DE1E-616B-4C0EA4260385}"/>
              </a:ext>
            </a:extLst>
          </p:cNvPr>
          <p:cNvSpPr txBox="1"/>
          <p:nvPr/>
        </p:nvSpPr>
        <p:spPr>
          <a:xfrm>
            <a:off x="3023448" y="2896721"/>
            <a:ext cx="2105875" cy="1200329"/>
          </a:xfrm>
          <a:prstGeom prst="rect">
            <a:avLst/>
          </a:prstGeom>
          <a:noFill/>
        </p:spPr>
        <p:txBody>
          <a:bodyPr wrap="square" rtlCol="0">
            <a:spAutoFit/>
          </a:bodyPr>
          <a:lstStyle/>
          <a:p>
            <a:pPr>
              <a:lnSpc>
                <a:spcPct val="150000"/>
              </a:lnSpc>
              <a:buClr>
                <a:srgbClr val="003366"/>
              </a:buClr>
              <a:buSzPct val="80000"/>
            </a:pPr>
            <a:r>
              <a:rPr lang="zh-CN" altLang="en-US" sz="1600" b="1" dirty="0">
                <a:cs typeface="+mn-ea"/>
                <a:sym typeface="+mn-lt"/>
              </a:rPr>
              <a:t>包装的三大特性：</a:t>
            </a:r>
            <a:endParaRPr lang="en-US" altLang="zh-CN" sz="1600" b="1" dirty="0">
              <a:cs typeface="+mn-ea"/>
              <a:sym typeface="+mn-lt"/>
            </a:endParaRPr>
          </a:p>
          <a:p>
            <a:pPr>
              <a:lnSpc>
                <a:spcPct val="150000"/>
              </a:lnSpc>
              <a:buClr>
                <a:srgbClr val="003366"/>
              </a:buClr>
              <a:buSzPct val="80000"/>
            </a:pPr>
            <a:r>
              <a:rPr lang="zh-CN" altLang="en-US" sz="1600" dirty="0">
                <a:cs typeface="+mn-ea"/>
                <a:sym typeface="+mn-lt"/>
              </a:rPr>
              <a:t>保护性、单位集中性及  便利</a:t>
            </a:r>
            <a:endParaRPr lang="zh-CN" altLang="en-US" sz="1600" dirty="0">
              <a:solidFill>
                <a:srgbClr val="151723"/>
              </a:solidFill>
              <a:cs typeface="+mn-ea"/>
              <a:sym typeface="+mn-lt"/>
            </a:endParaRPr>
          </a:p>
        </p:txBody>
      </p:sp>
      <p:sp>
        <p:nvSpPr>
          <p:cNvPr id="17" name="TextBox 13">
            <a:extLst>
              <a:ext uri="{FF2B5EF4-FFF2-40B4-BE49-F238E27FC236}">
                <a16:creationId xmlns:a16="http://schemas.microsoft.com/office/drawing/2014/main" id="{5596510A-9230-99A1-2671-CCDF743D83F4}"/>
              </a:ext>
            </a:extLst>
          </p:cNvPr>
          <p:cNvSpPr txBox="1"/>
          <p:nvPr/>
        </p:nvSpPr>
        <p:spPr>
          <a:xfrm>
            <a:off x="7311523" y="2972544"/>
            <a:ext cx="1875099" cy="1274195"/>
          </a:xfrm>
          <a:prstGeom prst="rect">
            <a:avLst/>
          </a:prstGeom>
          <a:noFill/>
        </p:spPr>
        <p:txBody>
          <a:bodyPr wrap="square" rtlCol="0">
            <a:spAutoFit/>
          </a:bodyPr>
          <a:lstStyle/>
          <a:p>
            <a:pPr>
              <a:lnSpc>
                <a:spcPct val="120000"/>
              </a:lnSpc>
            </a:pPr>
            <a:r>
              <a:rPr lang="zh-CN" altLang="en-US" sz="1600" b="1" dirty="0">
                <a:cs typeface="+mn-ea"/>
                <a:sym typeface="+mn-lt"/>
              </a:rPr>
              <a:t>包装的四大功能：</a:t>
            </a:r>
            <a:r>
              <a:rPr lang="zh-CN" altLang="en-US" sz="1600" dirty="0">
                <a:cs typeface="+mn-ea"/>
                <a:sym typeface="+mn-lt"/>
              </a:rPr>
              <a:t>保护商品、方便物流、促进销售、方便销售。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22" presetClass="entr" presetSubtype="4" fill="hold" grpId="0" nodeType="withEffect">
                                  <p:stCondLst>
                                    <p:cond delay="1400"/>
                                  </p:stCondLst>
                                  <p:childTnLst>
                                    <p:set>
                                      <p:cBhvr>
                                        <p:cTn id="9" dur="1" fill="hold">
                                          <p:stCondLst>
                                            <p:cond delay="0"/>
                                          </p:stCondLst>
                                        </p:cTn>
                                        <p:tgtEl>
                                          <p:spTgt spid="12"/>
                                        </p:tgtEl>
                                        <p:attrNameLst>
                                          <p:attrName>style.visibility</p:attrName>
                                        </p:attrNameLst>
                                      </p:cBhvr>
                                      <p:to>
                                        <p:strVal val="visible"/>
                                      </p:to>
                                    </p:set>
                                    <p:animEffect transition="in" filter="wipe(down)">
                                      <p:cBhvr>
                                        <p:cTn id="10" dur="500"/>
                                        <p:tgtEl>
                                          <p:spTgt spid="12"/>
                                        </p:tgtEl>
                                      </p:cBhvr>
                                    </p:animEffect>
                                  </p:childTnLst>
                                </p:cTn>
                              </p:par>
                              <p:par>
                                <p:cTn id="11" presetID="22" presetClass="entr" presetSubtype="1" fill="hold" grpId="0" nodeType="withEffect">
                                  <p:stCondLst>
                                    <p:cond delay="1900"/>
                                  </p:stCondLst>
                                  <p:childTnLst>
                                    <p:set>
                                      <p:cBhvr>
                                        <p:cTn id="12" dur="1" fill="hold">
                                          <p:stCondLst>
                                            <p:cond delay="0"/>
                                          </p:stCondLst>
                                        </p:cTn>
                                        <p:tgtEl>
                                          <p:spTgt spid="13"/>
                                        </p:tgtEl>
                                        <p:attrNameLst>
                                          <p:attrName>style.visibility</p:attrName>
                                        </p:attrNameLst>
                                      </p:cBhvr>
                                      <p:to>
                                        <p:strVal val="visible"/>
                                      </p:to>
                                    </p:set>
                                    <p:animEffect transition="in" filter="wipe(up)">
                                      <p:cBhvr>
                                        <p:cTn id="13" dur="500"/>
                                        <p:tgtEl>
                                          <p:spTgt spid="13"/>
                                        </p:tgtEl>
                                      </p:cBhvr>
                                    </p:animEffect>
                                  </p:childTnLst>
                                </p:cTn>
                              </p:par>
                              <p:par>
                                <p:cTn id="14" presetID="22" presetClass="entr" presetSubtype="8" fill="hold" nodeType="withEffect">
                                  <p:stCondLst>
                                    <p:cond delay="2500"/>
                                  </p:stCondLst>
                                  <p:childTnLst>
                                    <p:set>
                                      <p:cBhvr>
                                        <p:cTn id="15" dur="1" fill="hold">
                                          <p:stCondLst>
                                            <p:cond delay="0"/>
                                          </p:stCondLst>
                                        </p:cTn>
                                        <p:tgtEl>
                                          <p:spTgt spid="7"/>
                                        </p:tgtEl>
                                        <p:attrNameLst>
                                          <p:attrName>style.visibility</p:attrName>
                                        </p:attrNameLst>
                                      </p:cBhvr>
                                      <p:to>
                                        <p:strVal val="visible"/>
                                      </p:to>
                                    </p:set>
                                    <p:animEffect transition="in" filter="wipe(left)">
                                      <p:cBhvr>
                                        <p:cTn id="16" dur="500"/>
                                        <p:tgtEl>
                                          <p:spTgt spid="7"/>
                                        </p:tgtEl>
                                      </p:cBhvr>
                                    </p:animEffect>
                                  </p:childTnLst>
                                </p:cTn>
                              </p:par>
                              <p:par>
                                <p:cTn id="17" presetID="22" presetClass="entr" presetSubtype="4" fill="hold" grpId="0" nodeType="withEffect">
                                  <p:stCondLst>
                                    <p:cond delay="250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par>
                                <p:cTn id="20" presetID="22" presetClass="entr" presetSubtype="1" fill="hold" grpId="0" nodeType="withEffect">
                                  <p:stCondLst>
                                    <p:cond delay="3000"/>
                                  </p:stCondLst>
                                  <p:childTnLst>
                                    <p:set>
                                      <p:cBhvr>
                                        <p:cTn id="21" dur="1" fill="hold">
                                          <p:stCondLst>
                                            <p:cond delay="0"/>
                                          </p:stCondLst>
                                        </p:cTn>
                                        <p:tgtEl>
                                          <p:spTgt spid="15"/>
                                        </p:tgtEl>
                                        <p:attrNameLst>
                                          <p:attrName>style.visibility</p:attrName>
                                        </p:attrNameLst>
                                      </p:cBhvr>
                                      <p:to>
                                        <p:strVal val="visible"/>
                                      </p:to>
                                    </p:set>
                                    <p:animEffect transition="in" filter="wipe(up)">
                                      <p:cBhvr>
                                        <p:cTn id="22" dur="500"/>
                                        <p:tgtEl>
                                          <p:spTgt spid="15"/>
                                        </p:tgtEl>
                                      </p:cBhvr>
                                    </p:animEffect>
                                  </p:childTnLst>
                                </p:cTn>
                              </p:par>
                              <p:par>
                                <p:cTn id="23" presetID="53" presetClass="entr" presetSubtype="16" fill="hold" grpId="0" nodeType="withEffect">
                                  <p:stCondLst>
                                    <p:cond delay="360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par>
                                <p:cTn id="28" presetID="53" presetClass="entr" presetSubtype="16" fill="hold" grpId="0" nodeType="withEffect">
                                  <p:stCondLst>
                                    <p:cond delay="360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5771947-8214-49B6-8F42-56B5F7728E2B}"/>
              </a:ext>
            </a:extLst>
          </p:cNvPr>
          <p:cNvSpPr>
            <a:spLocks noGrp="1"/>
          </p:cNvSpPr>
          <p:nvPr>
            <p:ph type="title"/>
          </p:nvPr>
        </p:nvSpPr>
        <p:spPr/>
        <p:txBody>
          <a:bodyPr/>
          <a:lstStyle/>
          <a:p>
            <a:r>
              <a:rPr lang="zh-CN" altLang="en-US" dirty="0">
                <a:latin typeface="+mn-lt"/>
                <a:ea typeface="+mn-ea"/>
                <a:cs typeface="+mn-ea"/>
                <a:sym typeface="+mn-lt"/>
              </a:rPr>
              <a:t>包装的分类 </a:t>
            </a:r>
          </a:p>
        </p:txBody>
      </p:sp>
      <p:sp>
        <p:nvSpPr>
          <p:cNvPr id="3" name="文本占位符 2">
            <a:extLst>
              <a:ext uri="{FF2B5EF4-FFF2-40B4-BE49-F238E27FC236}">
                <a16:creationId xmlns:a16="http://schemas.microsoft.com/office/drawing/2014/main" id="{2B1407C6-23C2-47E6-AA52-7E40DF331446}"/>
              </a:ext>
            </a:extLst>
          </p:cNvPr>
          <p:cNvSpPr>
            <a:spLocks noGrp="1"/>
          </p:cNvSpPr>
          <p:nvPr>
            <p:ph type="body" idx="1"/>
          </p:nvPr>
        </p:nvSpPr>
        <p:spPr/>
        <p:txBody>
          <a:bodyPr/>
          <a:lstStyle/>
          <a:p>
            <a:endParaRPr lang="zh-CN" altLang="en-US">
              <a:cs typeface="+mn-ea"/>
              <a:sym typeface="+mn-lt"/>
            </a:endParaRPr>
          </a:p>
        </p:txBody>
      </p:sp>
      <p:pic>
        <p:nvPicPr>
          <p:cNvPr id="4" name="图片 3">
            <a:extLst>
              <a:ext uri="{FF2B5EF4-FFF2-40B4-BE49-F238E27FC236}">
                <a16:creationId xmlns:a16="http://schemas.microsoft.com/office/drawing/2014/main" id="{BA1ECFD1-6A28-4031-9E16-09F494ADD70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5" name="标题 1">
            <a:extLst>
              <a:ext uri="{FF2B5EF4-FFF2-40B4-BE49-F238E27FC236}">
                <a16:creationId xmlns:a16="http://schemas.microsoft.com/office/drawing/2014/main" id="{DAA325A3-770C-C0D3-92DA-9341FD98F8F4}"/>
              </a:ext>
            </a:extLst>
          </p:cNvPr>
          <p:cNvSpPr txBox="1">
            <a:spLocks/>
          </p:cNvSpPr>
          <p:nvPr/>
        </p:nvSpPr>
        <p:spPr>
          <a:xfrm>
            <a:off x="1674471" y="1960365"/>
            <a:ext cx="9144000" cy="1617368"/>
          </a:xfrm>
          <a:prstGeom prst="rect">
            <a:avLst/>
          </a:prstGeom>
        </p:spPr>
        <p:txBody>
          <a:bodyPr vert="horz" lIns="91440" tIns="45720" rIns="91440" bIns="45720" rtlCol="0" anchor="b">
            <a:normAutofit/>
          </a:bodyPr>
          <a:lstStyle>
            <a:defPPr>
              <a:defRPr lang="zh-CN"/>
            </a:defPPr>
            <a:lvl1pPr algn="ctr">
              <a:lnSpc>
                <a:spcPct val="90000"/>
              </a:lnSpc>
              <a:spcBef>
                <a:spcPct val="0"/>
              </a:spcBef>
              <a:buNone/>
              <a:defRPr sz="6600" b="1">
                <a:solidFill>
                  <a:schemeClr val="bg1"/>
                </a:solidFill>
                <a:cs typeface="+mn-ea"/>
              </a:defRPr>
            </a:lvl1pPr>
          </a:lstStyle>
          <a:p>
            <a:r>
              <a:rPr lang="zh-CN" altLang="en-US" dirty="0">
                <a:sym typeface="+mn-lt"/>
              </a:rPr>
              <a:t>包装的分类</a:t>
            </a:r>
          </a:p>
        </p:txBody>
      </p:sp>
      <p:grpSp>
        <p:nvGrpSpPr>
          <p:cNvPr id="6" name="组合 5">
            <a:extLst>
              <a:ext uri="{FF2B5EF4-FFF2-40B4-BE49-F238E27FC236}">
                <a16:creationId xmlns:a16="http://schemas.microsoft.com/office/drawing/2014/main" id="{4E375A60-3293-3D83-15C2-02B666DE7007}"/>
              </a:ext>
            </a:extLst>
          </p:cNvPr>
          <p:cNvGrpSpPr/>
          <p:nvPr/>
        </p:nvGrpSpPr>
        <p:grpSpPr>
          <a:xfrm>
            <a:off x="5435846" y="768350"/>
            <a:ext cx="1320307" cy="1320307"/>
            <a:chOff x="2177590" y="1929328"/>
            <a:chExt cx="346841" cy="346841"/>
          </a:xfrm>
        </p:grpSpPr>
        <p:sp>
          <p:nvSpPr>
            <p:cNvPr id="7" name="AutoShape 3">
              <a:extLst>
                <a:ext uri="{FF2B5EF4-FFF2-40B4-BE49-F238E27FC236}">
                  <a16:creationId xmlns:a16="http://schemas.microsoft.com/office/drawing/2014/main" id="{26DD2640-D483-B1BC-A477-B84D40DEEC1A}"/>
                </a:ext>
              </a:extLst>
            </p:cNvPr>
            <p:cNvSpPr>
              <a:spLocks noChangeAspect="1" noChangeArrowheads="1" noTextEdit="1"/>
            </p:cNvSpPr>
            <p:nvPr/>
          </p:nvSpPr>
          <p:spPr bwMode="auto">
            <a:xfrm>
              <a:off x="2315858" y="2059690"/>
              <a:ext cx="45719" cy="4735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8" name="椭圆 7">
              <a:extLst>
                <a:ext uri="{FF2B5EF4-FFF2-40B4-BE49-F238E27FC236}">
                  <a16:creationId xmlns:a16="http://schemas.microsoft.com/office/drawing/2014/main" id="{07741C6A-56EE-A71C-7580-99BA349D5FA7}"/>
                </a:ext>
              </a:extLst>
            </p:cNvPr>
            <p:cNvSpPr/>
            <p:nvPr/>
          </p:nvSpPr>
          <p:spPr>
            <a:xfrm>
              <a:off x="2177590" y="1929328"/>
              <a:ext cx="346841" cy="34684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sp>
        <p:nvSpPr>
          <p:cNvPr id="9" name="TextBox 12">
            <a:extLst>
              <a:ext uri="{FF2B5EF4-FFF2-40B4-BE49-F238E27FC236}">
                <a16:creationId xmlns:a16="http://schemas.microsoft.com/office/drawing/2014/main" id="{1689094D-1355-5920-6960-96ED2D524754}"/>
              </a:ext>
            </a:extLst>
          </p:cNvPr>
          <p:cNvSpPr txBox="1"/>
          <p:nvPr/>
        </p:nvSpPr>
        <p:spPr>
          <a:xfrm>
            <a:off x="5690490" y="1104951"/>
            <a:ext cx="1235419" cy="769441"/>
          </a:xfrm>
          <a:prstGeom prst="rect">
            <a:avLst/>
          </a:prstGeom>
          <a:noFill/>
        </p:spPr>
        <p:txBody>
          <a:bodyPr wrap="square" rtlCol="0">
            <a:spAutoFit/>
          </a:bodyPr>
          <a:lstStyle/>
          <a:p>
            <a:r>
              <a:rPr lang="en-US" altLang="zh-CN" sz="4400" dirty="0">
                <a:solidFill>
                  <a:srgbClr val="E7B435"/>
                </a:solidFill>
                <a:cs typeface="+mn-ea"/>
                <a:sym typeface="+mn-lt"/>
              </a:rPr>
              <a:t>02</a:t>
            </a:r>
            <a:endParaRPr lang="zh-CN" altLang="en-US" sz="4400" dirty="0">
              <a:solidFill>
                <a:srgbClr val="E7B435"/>
              </a:solidFill>
              <a:cs typeface="+mn-ea"/>
              <a:sym typeface="+mn-lt"/>
            </a:endParaRPr>
          </a:p>
        </p:txBody>
      </p:sp>
    </p:spTree>
    <p:extLst>
      <p:ext uri="{BB962C8B-B14F-4D97-AF65-F5344CB8AC3E}">
        <p14:creationId xmlns:p14="http://schemas.microsoft.com/office/powerpoint/2010/main" val="2429433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a:extLst>
              <a:ext uri="{FF2B5EF4-FFF2-40B4-BE49-F238E27FC236}">
                <a16:creationId xmlns:a16="http://schemas.microsoft.com/office/drawing/2014/main" id="{D6F7CBB0-76E8-4C2C-A7EC-B83E9B4D9BAC}"/>
              </a:ext>
            </a:extLst>
          </p:cNvPr>
          <p:cNvGrpSpPr/>
          <p:nvPr/>
        </p:nvGrpSpPr>
        <p:grpSpPr>
          <a:xfrm>
            <a:off x="0" y="0"/>
            <a:ext cx="12192000" cy="6858000"/>
            <a:chOff x="0" y="0"/>
            <a:chExt cx="12192000" cy="6858000"/>
          </a:xfrm>
        </p:grpSpPr>
        <p:pic>
          <p:nvPicPr>
            <p:cNvPr id="6" name="图片 5">
              <a:extLst>
                <a:ext uri="{FF2B5EF4-FFF2-40B4-BE49-F238E27FC236}">
                  <a16:creationId xmlns:a16="http://schemas.microsoft.com/office/drawing/2014/main" id="{AFE27F93-13C2-6EE4-B7C1-8C65B64A57E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7" name="矩形 6">
              <a:extLst>
                <a:ext uri="{FF2B5EF4-FFF2-40B4-BE49-F238E27FC236}">
                  <a16:creationId xmlns:a16="http://schemas.microsoft.com/office/drawing/2014/main" id="{52325756-2257-7639-062F-0EAF7D162F65}"/>
                </a:ext>
              </a:extLst>
            </p:cNvPr>
            <p:cNvSpPr/>
            <p:nvPr/>
          </p:nvSpPr>
          <p:spPr>
            <a:xfrm>
              <a:off x="162047" y="167834"/>
              <a:ext cx="11829326" cy="6522334"/>
            </a:xfrm>
            <a:prstGeom prst="rect">
              <a:avLst/>
            </a:prstGeom>
            <a:solidFill>
              <a:schemeClr val="bg1"/>
            </a:solidFill>
            <a:ln>
              <a:noFill/>
            </a:ln>
            <a:effectLst>
              <a:outerShdw blurRad="63500" sx="102000" sy="102000" algn="ctr" rotWithShape="0">
                <a:prstClr val="black">
                  <a:alpha val="1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sp>
        <p:nvSpPr>
          <p:cNvPr id="50179" name="Rectangle 3">
            <a:extLst>
              <a:ext uri="{FF2B5EF4-FFF2-40B4-BE49-F238E27FC236}">
                <a16:creationId xmlns:a16="http://schemas.microsoft.com/office/drawing/2014/main" id="{2139E8B5-AC13-42EA-BDBE-064B48F833F2}"/>
              </a:ext>
            </a:extLst>
          </p:cNvPr>
          <p:cNvSpPr>
            <a:spLocks noGrp="1" noChangeArrowheads="1"/>
          </p:cNvSpPr>
          <p:nvPr>
            <p:ph type="body" idx="4294967295"/>
          </p:nvPr>
        </p:nvSpPr>
        <p:spPr>
          <a:xfrm>
            <a:off x="5562360" y="2003948"/>
            <a:ext cx="5667616" cy="3389855"/>
          </a:xfrm>
        </p:spPr>
        <p:txBody>
          <a:bodyPr>
            <a:normAutofit/>
          </a:bodyPr>
          <a:lstStyle/>
          <a:p>
            <a:pPr>
              <a:lnSpc>
                <a:spcPct val="120000"/>
              </a:lnSpc>
            </a:pPr>
            <a:r>
              <a:rPr lang="zh-CN" altLang="en-US" sz="1600" dirty="0">
                <a:cs typeface="+mn-ea"/>
                <a:sym typeface="+mn-lt"/>
              </a:rPr>
              <a:t>一、 商业包装：是以促进销售为主要目里的包装，这种包装的特点是外形美观，有必要的装潢，包装单位适于顾客的购买量以及商店陈设的要求。在流动过程中，商品越接近顾客，越要求包装有促进销售的效果。</a:t>
            </a:r>
            <a:endParaRPr lang="en-US" altLang="zh-CN" sz="1600" dirty="0">
              <a:cs typeface="+mn-ea"/>
              <a:sym typeface="+mn-lt"/>
            </a:endParaRPr>
          </a:p>
          <a:p>
            <a:pPr>
              <a:lnSpc>
                <a:spcPct val="120000"/>
              </a:lnSpc>
            </a:pPr>
            <a:r>
              <a:rPr lang="zh-CN" altLang="en-US" sz="1600" dirty="0">
                <a:cs typeface="+mn-ea"/>
                <a:sym typeface="+mn-lt"/>
              </a:rPr>
              <a:t>二、运输包装：是指强化输送、保护产品为目的的包装。运输包装的重要特点，是在满足物流要求的基础上使包装费用越低越好。为此，必须在包装费用和物流时的损失两者之间寻找最优的效果。</a:t>
            </a:r>
            <a:endParaRPr lang="en-US" altLang="zh-CN" sz="1600" dirty="0">
              <a:cs typeface="+mn-ea"/>
              <a:sym typeface="+mn-lt"/>
            </a:endParaRPr>
          </a:p>
          <a:p>
            <a:pPr>
              <a:lnSpc>
                <a:spcPct val="120000"/>
              </a:lnSpc>
            </a:pPr>
            <a:r>
              <a:rPr lang="zh-CN" altLang="en-US" sz="1600" dirty="0">
                <a:cs typeface="+mn-ea"/>
                <a:sym typeface="+mn-lt"/>
              </a:rPr>
              <a:t>三、按包装的保护技术可分为防潮包装、防锈包装、防虫包装、防腐包装、防震包装、危险品包装等。 </a:t>
            </a:r>
          </a:p>
          <a:p>
            <a:endParaRPr lang="zh-CN" altLang="en-US" sz="1600" dirty="0">
              <a:cs typeface="+mn-ea"/>
              <a:sym typeface="+mn-lt"/>
            </a:endParaRPr>
          </a:p>
        </p:txBody>
      </p:sp>
      <p:sp>
        <p:nvSpPr>
          <p:cNvPr id="4" name="Rectangle 3">
            <a:extLst>
              <a:ext uri="{FF2B5EF4-FFF2-40B4-BE49-F238E27FC236}">
                <a16:creationId xmlns:a16="http://schemas.microsoft.com/office/drawing/2014/main" id="{DF165348-98B8-4AA3-8409-034844A12A03}"/>
              </a:ext>
            </a:extLst>
          </p:cNvPr>
          <p:cNvSpPr txBox="1">
            <a:spLocks noChangeArrowheads="1"/>
          </p:cNvSpPr>
          <p:nvPr/>
        </p:nvSpPr>
        <p:spPr>
          <a:xfrm>
            <a:off x="962024" y="2701925"/>
            <a:ext cx="9553575" cy="30035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zh-CN" altLang="en-US" sz="2000" dirty="0">
              <a:cs typeface="+mn-ea"/>
              <a:sym typeface="+mn-lt"/>
            </a:endParaRPr>
          </a:p>
        </p:txBody>
      </p:sp>
      <p:pic>
        <p:nvPicPr>
          <p:cNvPr id="3" name="图片 2">
            <a:extLst>
              <a:ext uri="{FF2B5EF4-FFF2-40B4-BE49-F238E27FC236}">
                <a16:creationId xmlns:a16="http://schemas.microsoft.com/office/drawing/2014/main" id="{40FE1308-B4E5-CFF3-F1AE-5DEDA683BFB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0091" y="833377"/>
            <a:ext cx="5191246" cy="519124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0179">
                                            <p:txEl>
                                              <p:pRg st="0" end="0"/>
                                            </p:txEl>
                                          </p:spTgt>
                                        </p:tgtEl>
                                        <p:attrNameLst>
                                          <p:attrName>style.visibility</p:attrName>
                                        </p:attrNameLst>
                                      </p:cBhvr>
                                      <p:to>
                                        <p:strVal val="visible"/>
                                      </p:to>
                                    </p:set>
                                    <p:animEffect transition="in" filter="wipe(down)">
                                      <p:cBhvr>
                                        <p:cTn id="12" dur="500"/>
                                        <p:tgtEl>
                                          <p:spTgt spid="5017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0179">
                                            <p:txEl>
                                              <p:pRg st="1" end="1"/>
                                            </p:txEl>
                                          </p:spTgt>
                                        </p:tgtEl>
                                        <p:attrNameLst>
                                          <p:attrName>style.visibility</p:attrName>
                                        </p:attrNameLst>
                                      </p:cBhvr>
                                      <p:to>
                                        <p:strVal val="visible"/>
                                      </p:to>
                                    </p:set>
                                    <p:animEffect transition="in" filter="wipe(down)">
                                      <p:cBhvr>
                                        <p:cTn id="17" dur="500"/>
                                        <p:tgtEl>
                                          <p:spTgt spid="5017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0179">
                                            <p:txEl>
                                              <p:pRg st="2" end="2"/>
                                            </p:txEl>
                                          </p:spTgt>
                                        </p:tgtEl>
                                        <p:attrNameLst>
                                          <p:attrName>style.visibility</p:attrName>
                                        </p:attrNameLst>
                                      </p:cBhvr>
                                      <p:to>
                                        <p:strVal val="visible"/>
                                      </p:to>
                                    </p:set>
                                    <p:animEffect transition="in" filter="wipe(down)">
                                      <p:cBhvr>
                                        <p:cTn id="22" dur="500"/>
                                        <p:tgtEl>
                                          <p:spTgt spid="50179">
                                            <p:txEl>
                                              <p:pRg st="2" end="2"/>
                                            </p:txEl>
                                          </p:spTgt>
                                        </p:tgtEl>
                                      </p:cBhvr>
                                    </p:animEffect>
                                  </p:childTnLst>
                                </p:cTn>
                              </p:par>
                              <p:par>
                                <p:cTn id="23" presetID="22" presetClass="entr" presetSubtype="4" fill="hold" grpId="0" nodeType="withEffect" nodePh="1">
                                  <p:stCondLst>
                                    <p:cond delay="0"/>
                                  </p:stCondLst>
                                  <p:endCondLst>
                                    <p:cond evt="begin" delay="0">
                                      <p:tn val="23"/>
                                    </p:cond>
                                  </p:endCondLst>
                                  <p:childTnLst>
                                    <p:set>
                                      <p:cBhvr>
                                        <p:cTn id="24" dur="1" fill="hold">
                                          <p:stCondLst>
                                            <p:cond delay="0"/>
                                          </p:stCondLst>
                                        </p:cTn>
                                        <p:tgtEl>
                                          <p:spTgt spid="4"/>
                                        </p:tgtEl>
                                        <p:attrNameLst>
                                          <p:attrName>style.visibility</p:attrName>
                                        </p:attrNameLst>
                                      </p:cBhvr>
                                      <p:to>
                                        <p:strVal val="visible"/>
                                      </p:to>
                                    </p:set>
                                    <p:animEffect transition="in" filter="wipe(down)">
                                      <p:cBhvr>
                                        <p:cTn id="2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9" grpId="0" build="p"/>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7FCF330-2AA2-48F6-A4F3-C9A1C2D647EF}"/>
              </a:ext>
            </a:extLst>
          </p:cNvPr>
          <p:cNvSpPr>
            <a:spLocks noGrp="1"/>
          </p:cNvSpPr>
          <p:nvPr>
            <p:ph type="title"/>
          </p:nvPr>
        </p:nvSpPr>
        <p:spPr/>
        <p:txBody>
          <a:bodyPr/>
          <a:lstStyle/>
          <a:p>
            <a:r>
              <a:rPr lang="zh-CN" altLang="en-US" dirty="0">
                <a:latin typeface="+mn-lt"/>
                <a:ea typeface="+mn-ea"/>
                <a:cs typeface="+mn-ea"/>
                <a:sym typeface="+mn-lt"/>
              </a:rPr>
              <a:t>包装材料 </a:t>
            </a:r>
          </a:p>
        </p:txBody>
      </p:sp>
      <p:sp>
        <p:nvSpPr>
          <p:cNvPr id="3" name="文本占位符 2">
            <a:extLst>
              <a:ext uri="{FF2B5EF4-FFF2-40B4-BE49-F238E27FC236}">
                <a16:creationId xmlns:a16="http://schemas.microsoft.com/office/drawing/2014/main" id="{6A8807B0-1B21-4B4E-9B47-6538196E6187}"/>
              </a:ext>
            </a:extLst>
          </p:cNvPr>
          <p:cNvSpPr>
            <a:spLocks noGrp="1"/>
          </p:cNvSpPr>
          <p:nvPr>
            <p:ph type="body" idx="1"/>
          </p:nvPr>
        </p:nvSpPr>
        <p:spPr/>
        <p:txBody>
          <a:bodyPr/>
          <a:lstStyle/>
          <a:p>
            <a:endParaRPr lang="zh-CN" altLang="en-US">
              <a:cs typeface="+mn-ea"/>
              <a:sym typeface="+mn-lt"/>
            </a:endParaRPr>
          </a:p>
        </p:txBody>
      </p:sp>
      <p:pic>
        <p:nvPicPr>
          <p:cNvPr id="4" name="图片 3">
            <a:extLst>
              <a:ext uri="{FF2B5EF4-FFF2-40B4-BE49-F238E27FC236}">
                <a16:creationId xmlns:a16="http://schemas.microsoft.com/office/drawing/2014/main" id="{A83E5BD0-D960-389C-F884-8EC5D0D6357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5" name="标题 1">
            <a:extLst>
              <a:ext uri="{FF2B5EF4-FFF2-40B4-BE49-F238E27FC236}">
                <a16:creationId xmlns:a16="http://schemas.microsoft.com/office/drawing/2014/main" id="{C1438E7C-B9C0-2B17-38CF-7238064EADF0}"/>
              </a:ext>
            </a:extLst>
          </p:cNvPr>
          <p:cNvSpPr txBox="1">
            <a:spLocks/>
          </p:cNvSpPr>
          <p:nvPr/>
        </p:nvSpPr>
        <p:spPr>
          <a:xfrm>
            <a:off x="1674471" y="1960365"/>
            <a:ext cx="9144000" cy="1617368"/>
          </a:xfrm>
          <a:prstGeom prst="rect">
            <a:avLst/>
          </a:prstGeom>
        </p:spPr>
        <p:txBody>
          <a:bodyPr vert="horz" lIns="91440" tIns="45720" rIns="91440" bIns="45720" rtlCol="0" anchor="b">
            <a:normAutofit/>
          </a:bodyPr>
          <a:lstStyle>
            <a:defPPr>
              <a:defRPr lang="zh-CN"/>
            </a:defPPr>
            <a:lvl1pPr algn="ctr">
              <a:lnSpc>
                <a:spcPct val="90000"/>
              </a:lnSpc>
              <a:spcBef>
                <a:spcPct val="0"/>
              </a:spcBef>
              <a:buNone/>
              <a:defRPr sz="6600" b="1">
                <a:solidFill>
                  <a:schemeClr val="bg1"/>
                </a:solidFill>
                <a:cs typeface="+mn-ea"/>
              </a:defRPr>
            </a:lvl1pPr>
          </a:lstStyle>
          <a:p>
            <a:r>
              <a:rPr lang="zh-CN" altLang="en-US" dirty="0">
                <a:sym typeface="+mn-lt"/>
              </a:rPr>
              <a:t>包装材料</a:t>
            </a:r>
          </a:p>
        </p:txBody>
      </p:sp>
      <p:grpSp>
        <p:nvGrpSpPr>
          <p:cNvPr id="6" name="组合 5">
            <a:extLst>
              <a:ext uri="{FF2B5EF4-FFF2-40B4-BE49-F238E27FC236}">
                <a16:creationId xmlns:a16="http://schemas.microsoft.com/office/drawing/2014/main" id="{21F26980-DEBA-6685-1347-019E77EE9C72}"/>
              </a:ext>
            </a:extLst>
          </p:cNvPr>
          <p:cNvGrpSpPr/>
          <p:nvPr/>
        </p:nvGrpSpPr>
        <p:grpSpPr>
          <a:xfrm>
            <a:off x="5435846" y="768350"/>
            <a:ext cx="1320307" cy="1320307"/>
            <a:chOff x="2177590" y="1929328"/>
            <a:chExt cx="346841" cy="346841"/>
          </a:xfrm>
        </p:grpSpPr>
        <p:sp>
          <p:nvSpPr>
            <p:cNvPr id="7" name="AutoShape 3">
              <a:extLst>
                <a:ext uri="{FF2B5EF4-FFF2-40B4-BE49-F238E27FC236}">
                  <a16:creationId xmlns:a16="http://schemas.microsoft.com/office/drawing/2014/main" id="{E3CCB4FB-6C85-097F-C361-8DA954E12610}"/>
                </a:ext>
              </a:extLst>
            </p:cNvPr>
            <p:cNvSpPr>
              <a:spLocks noChangeAspect="1" noChangeArrowheads="1" noTextEdit="1"/>
            </p:cNvSpPr>
            <p:nvPr/>
          </p:nvSpPr>
          <p:spPr bwMode="auto">
            <a:xfrm>
              <a:off x="2315858" y="2059690"/>
              <a:ext cx="45719" cy="4735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8" name="椭圆 7">
              <a:extLst>
                <a:ext uri="{FF2B5EF4-FFF2-40B4-BE49-F238E27FC236}">
                  <a16:creationId xmlns:a16="http://schemas.microsoft.com/office/drawing/2014/main" id="{21B07CFC-D6EC-59A7-4774-9F241B485577}"/>
                </a:ext>
              </a:extLst>
            </p:cNvPr>
            <p:cNvSpPr/>
            <p:nvPr/>
          </p:nvSpPr>
          <p:spPr>
            <a:xfrm>
              <a:off x="2177590" y="1929328"/>
              <a:ext cx="346841" cy="34684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sp>
        <p:nvSpPr>
          <p:cNvPr id="9" name="TextBox 12">
            <a:extLst>
              <a:ext uri="{FF2B5EF4-FFF2-40B4-BE49-F238E27FC236}">
                <a16:creationId xmlns:a16="http://schemas.microsoft.com/office/drawing/2014/main" id="{2351D5E8-4D12-170A-3240-76EC7BEE099F}"/>
              </a:ext>
            </a:extLst>
          </p:cNvPr>
          <p:cNvSpPr txBox="1"/>
          <p:nvPr/>
        </p:nvSpPr>
        <p:spPr>
          <a:xfrm>
            <a:off x="5690490" y="1104951"/>
            <a:ext cx="1235419" cy="769441"/>
          </a:xfrm>
          <a:prstGeom prst="rect">
            <a:avLst/>
          </a:prstGeom>
          <a:noFill/>
        </p:spPr>
        <p:txBody>
          <a:bodyPr wrap="square" rtlCol="0">
            <a:spAutoFit/>
          </a:bodyPr>
          <a:lstStyle/>
          <a:p>
            <a:r>
              <a:rPr lang="en-US" altLang="zh-CN" sz="4400" dirty="0">
                <a:solidFill>
                  <a:srgbClr val="E7B435"/>
                </a:solidFill>
                <a:cs typeface="+mn-ea"/>
                <a:sym typeface="+mn-lt"/>
              </a:rPr>
              <a:t>03</a:t>
            </a:r>
            <a:endParaRPr lang="zh-CN" altLang="en-US" sz="4400" dirty="0">
              <a:solidFill>
                <a:srgbClr val="E7B435"/>
              </a:solidFill>
              <a:cs typeface="+mn-ea"/>
              <a:sym typeface="+mn-lt"/>
            </a:endParaRPr>
          </a:p>
        </p:txBody>
      </p:sp>
    </p:spTree>
    <p:extLst>
      <p:ext uri="{BB962C8B-B14F-4D97-AF65-F5344CB8AC3E}">
        <p14:creationId xmlns:p14="http://schemas.microsoft.com/office/powerpoint/2010/main" val="1335731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Lst>
  </p:timing>
</p:sld>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jtaelvs">
      <a:majorFont>
        <a:latin typeface="微软雅黑" panose="020F0302020204030204"/>
        <a:ea typeface="微软雅黑"/>
        <a:cs typeface=""/>
      </a:majorFont>
      <a:minorFont>
        <a:latin typeface="微软雅黑" panose="020F0502020204030204"/>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116</TotalTime>
  <Words>2081</Words>
  <Application>Microsoft Office PowerPoint</Application>
  <PresentationFormat>宽屏</PresentationFormat>
  <Paragraphs>159</Paragraphs>
  <Slides>35</Slides>
  <Notes>1</Notes>
  <HiddenSlides>0</HiddenSlides>
  <MMClips>0</MMClips>
  <ScaleCrop>false</ScaleCrop>
  <HeadingPairs>
    <vt:vector size="6" baseType="variant">
      <vt:variant>
        <vt:lpstr>已用的字体</vt:lpstr>
      </vt:variant>
      <vt:variant>
        <vt:i4>5</vt:i4>
      </vt:variant>
      <vt:variant>
        <vt:lpstr>主题</vt:lpstr>
      </vt:variant>
      <vt:variant>
        <vt:i4>2</vt:i4>
      </vt:variant>
      <vt:variant>
        <vt:lpstr>幻灯片标题</vt:lpstr>
      </vt:variant>
      <vt:variant>
        <vt:i4>35</vt:i4>
      </vt:variant>
    </vt:vector>
  </HeadingPairs>
  <TitlesOfParts>
    <vt:vector size="42" baseType="lpstr">
      <vt:lpstr>宋体</vt:lpstr>
      <vt:lpstr>微软雅黑</vt:lpstr>
      <vt:lpstr>Arial</vt:lpstr>
      <vt:lpstr>Calibri</vt:lpstr>
      <vt:lpstr>Wingdings</vt:lpstr>
      <vt:lpstr>第一PPT，www.1ppt.com</vt:lpstr>
      <vt:lpstr>自定义设计方案</vt:lpstr>
      <vt:lpstr>PowerPoint 演示文稿</vt:lpstr>
      <vt:lpstr>PowerPoint 演示文稿</vt:lpstr>
      <vt:lpstr>PowerPoint 演示文稿</vt:lpstr>
      <vt:lpstr>包装的概念 </vt:lpstr>
      <vt:lpstr>PowerPoint 演示文稿</vt:lpstr>
      <vt:lpstr>包装的特性与功能 </vt:lpstr>
      <vt:lpstr>包装的分类 </vt:lpstr>
      <vt:lpstr>PowerPoint 演示文稿</vt:lpstr>
      <vt:lpstr>包装材料 </vt:lpstr>
      <vt:lpstr>PowerPoint 演示文稿</vt:lpstr>
      <vt:lpstr>PowerPoint 演示文稿</vt:lpstr>
      <vt:lpstr>PowerPoint 演示文稿</vt:lpstr>
      <vt:lpstr>PowerPoint 演示文稿</vt:lpstr>
      <vt:lpstr>PowerPoint 演示文稿</vt:lpstr>
      <vt:lpstr>包装保护技术</vt:lpstr>
      <vt:lpstr>PowerPoint 演示文稿</vt:lpstr>
      <vt:lpstr>PowerPoint 演示文稿</vt:lpstr>
      <vt:lpstr>PowerPoint 演示文稿</vt:lpstr>
      <vt:lpstr>PowerPoint 演示文稿</vt:lpstr>
      <vt:lpstr>PowerPoint 演示文稿</vt:lpstr>
      <vt:lpstr>防破损保护技术 </vt:lpstr>
      <vt:lpstr>防锈包装技术</vt:lpstr>
      <vt:lpstr>PowerPoint 演示文稿</vt:lpstr>
      <vt:lpstr>常用的纸箱包装标志说明</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cp:keywords/>
  <dc:description>www.ppt818.com-提供资源下载</dc:description>
  <cp:lastModifiedBy>Windows 用户</cp:lastModifiedBy>
  <cp:revision>12</cp:revision>
  <dcterms:created xsi:type="dcterms:W3CDTF">2021-07-30T06:53:24Z</dcterms:created>
  <dcterms:modified xsi:type="dcterms:W3CDTF">2023-04-17T04:02:16Z</dcterms:modified>
</cp:coreProperties>
</file>