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7"/>
  </p:notesMasterIdLst>
  <p:sldIdLst>
    <p:sldId id="264" r:id="rId3"/>
    <p:sldId id="265" r:id="rId4"/>
    <p:sldId id="266" r:id="rId5"/>
    <p:sldId id="267" r:id="rId6"/>
    <p:sldId id="268" r:id="rId7"/>
    <p:sldId id="284" r:id="rId8"/>
    <p:sldId id="285" r:id="rId9"/>
    <p:sldId id="286" r:id="rId10"/>
    <p:sldId id="287" r:id="rId11"/>
    <p:sldId id="28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B"/>
    <a:srgbClr val="FFF9D2"/>
    <a:srgbClr val="E1200F"/>
    <a:srgbClr val="BA1219"/>
    <a:srgbClr val="C20316"/>
    <a:srgbClr val="AA2E28"/>
    <a:srgbClr val="C7020C"/>
    <a:srgbClr val="FAEED8"/>
    <a:srgbClr val="E90000"/>
    <a:srgbClr val="9E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924" y="84"/>
      </p:cViewPr>
      <p:guideLst>
        <p:guide orient="horz" pos="414"/>
        <p:guide pos="551"/>
        <p:guide pos="712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9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4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28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04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8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9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FE14A5-1495-7F49-BBC2-4AD5FED4C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57"/>
            <a:ext cx="12192000" cy="6882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5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039" y="648292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681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3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1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1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9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3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9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326E23-469E-CA4D-A4CB-155DBB749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4D06BC-9C39-CE4A-BDFE-7BD9FC4BF1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633A80B-D007-9440-952E-ADCE74710894}"/>
              </a:ext>
            </a:extLst>
          </p:cNvPr>
          <p:cNvSpPr/>
          <p:nvPr/>
        </p:nvSpPr>
        <p:spPr>
          <a:xfrm>
            <a:off x="1235972" y="2122907"/>
            <a:ext cx="9720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守好“五条线”做到“四担当”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BEB868-3564-054C-B7BB-3E248B3396B8}"/>
              </a:ext>
            </a:extLst>
          </p:cNvPr>
          <p:cNvSpPr/>
          <p:nvPr/>
        </p:nvSpPr>
        <p:spPr>
          <a:xfrm>
            <a:off x="1235972" y="2706509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争取新时代廉洁从政的表率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FB8861-1B7E-D34D-93E1-CBB12E37CFE3}"/>
              </a:ext>
            </a:extLst>
          </p:cNvPr>
          <p:cNvSpPr/>
          <p:nvPr/>
        </p:nvSpPr>
        <p:spPr>
          <a:xfrm>
            <a:off x="1235972" y="3709086"/>
            <a:ext cx="97200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党政部门</a:t>
            </a:r>
            <a:r>
              <a:rPr lang="en-US" altLang="zh-CN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党支部</a:t>
            </a:r>
            <a:r>
              <a:rPr lang="en-US" altLang="zh-CN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团支部</a:t>
            </a:r>
            <a:r>
              <a:rPr lang="en-US" altLang="zh-CN" sz="1400" dirty="0" smtClean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1400" dirty="0" smtClean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年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党风廉政教育专题授课</a:t>
            </a:r>
          </a:p>
        </p:txBody>
      </p:sp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5D78367-0BA5-7246-874A-D3F58AF3C933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E84022-A635-644C-95D7-1DD5AF812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F0B474C-CF09-2444-B1F3-70A80217E2DC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69E304F0-C396-A94F-81B8-A5BF92C89239}"/>
              </a:ext>
            </a:extLst>
          </p:cNvPr>
          <p:cNvSpPr/>
          <p:nvPr/>
        </p:nvSpPr>
        <p:spPr>
          <a:xfrm>
            <a:off x="874713" y="1297410"/>
            <a:ext cx="4235169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第一：培养高尚人格</a:t>
            </a:r>
            <a:r>
              <a:rPr kumimoji="1" lang="en-US" altLang="zh-CN" b="1" dirty="0">
                <a:cs typeface="+mn-ea"/>
                <a:sym typeface="+mn-lt"/>
              </a:rPr>
              <a:t>.</a:t>
            </a:r>
            <a:r>
              <a:rPr kumimoji="1" lang="zh-CN" altLang="en-US" b="1" dirty="0">
                <a:cs typeface="+mn-ea"/>
                <a:sym typeface="+mn-lt"/>
              </a:rPr>
              <a:t>守住做人“底线</a:t>
            </a:r>
            <a:r>
              <a:rPr kumimoji="1" lang="en-US" altLang="zh-CN" b="1" dirty="0">
                <a:cs typeface="+mn-ea"/>
                <a:sym typeface="+mn-lt"/>
              </a:rPr>
              <a:t>"</a:t>
            </a:r>
            <a:endParaRPr kumimoji="1" lang="zh-CN" altLang="en-US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6FFC9F-6719-C143-A1AF-D64B2E7913D3}"/>
              </a:ext>
            </a:extLst>
          </p:cNvPr>
          <p:cNvSpPr/>
          <p:nvPr/>
        </p:nvSpPr>
        <p:spPr>
          <a:xfrm>
            <a:off x="874712" y="2054005"/>
            <a:ext cx="10434637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要培养高尚的道德情操。时刻保持健康的生活情趣、保持和谐的心理状态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常怀感恩之心，正确对待组织、正确对待他人、正确认识自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常怀平常之心，正确对待进退留转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常怀自励之心，心以乐观的态度、豁达的心志开展工作、投入生活。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AF918903-0261-6343-8EEC-36F301696D80}"/>
              </a:ext>
            </a:extLst>
          </p:cNvPr>
          <p:cNvSpPr/>
          <p:nvPr/>
        </p:nvSpPr>
        <p:spPr>
          <a:xfrm>
            <a:off x="874713" y="3236259"/>
            <a:ext cx="10434636" cy="906054"/>
          </a:xfrm>
          <a:prstGeom prst="roundRect">
            <a:avLst>
              <a:gd name="adj" fmla="val 0"/>
            </a:avLst>
          </a:prstGeom>
          <a:noFill/>
          <a:ln>
            <a:solidFill>
              <a:srgbClr val="E1200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要以大量的反面事例警示自己，警钟长鸣，始终筑牢思想道德和党纪国法防线，原中共中央宣传部副部长鲁炜以权谋色、毫无廉耻，利用职务上的便利为他人谋取利益并收受巨额财物涉嫌受赔犯罪</a:t>
            </a:r>
            <a:r>
              <a: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E4E9E7-F121-C94A-8EC2-657FAEB1C59F}"/>
              </a:ext>
            </a:extLst>
          </p:cNvPr>
          <p:cNvSpPr/>
          <p:nvPr/>
        </p:nvSpPr>
        <p:spPr>
          <a:xfrm>
            <a:off x="874712" y="4536082"/>
            <a:ext cx="56740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其品行之卑劣，便是一个典型的反面教材。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9AFBBA-FD64-CF4C-844D-96F1E29B97AA}"/>
              </a:ext>
            </a:extLst>
          </p:cNvPr>
          <p:cNvSpPr/>
          <p:nvPr/>
        </p:nvSpPr>
        <p:spPr>
          <a:xfrm>
            <a:off x="874714" y="4962586"/>
            <a:ext cx="9950168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我们要常思贪欲之害、常弃非分之想，恪守做人的良知，在家做一名好儿女、 好父母和好丈夫、好妻子，在单位做一名好干部， 在社会做一名好公民， 按照社会主义核心价值观的基本要求，模范遵守社会公德、职业道德和家庭美德。</a:t>
            </a:r>
          </a:p>
        </p:txBody>
      </p:sp>
    </p:spTree>
    <p:extLst>
      <p:ext uri="{BB962C8B-B14F-4D97-AF65-F5344CB8AC3E}">
        <p14:creationId xmlns:p14="http://schemas.microsoft.com/office/powerpoint/2010/main" val="35624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4E0C704-5848-BD46-BBBE-9C1361429BDD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CB9DA2E-49F0-C540-A25E-E22D12B79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D866CC5-C770-0642-BAC4-3CDA400213CD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4421E878-3F1D-0E4A-93CD-25DF029DC683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第二：坚定理想信念。守住党员“底线”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78BBF0-F7CD-8847-9DD2-0BD3BC11721C}"/>
              </a:ext>
            </a:extLst>
          </p:cNvPr>
          <p:cNvSpPr/>
          <p:nvPr/>
        </p:nvSpPr>
        <p:spPr>
          <a:xfrm>
            <a:off x="874712" y="2054005"/>
            <a:ext cx="10434637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理想信念是共产党人精神上的“钙”，是思想和行动的“总开关”、“ 总闸门”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党员干部要自觉增强党性修养，政治上清醒坚定、重大问题上旗帜鲜明、关键时刻和重大事件中经得起考验，树立确的世界观、人生观、价值观。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E71669-66B2-9043-BD70-E0472AE47691}"/>
              </a:ext>
            </a:extLst>
          </p:cNvPr>
          <p:cNvSpPr/>
          <p:nvPr/>
        </p:nvSpPr>
        <p:spPr>
          <a:xfrm>
            <a:off x="874712" y="3715809"/>
            <a:ext cx="56740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从大量被查出的违纪违法干部的案例中可以看出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B499ED-0D91-6D4A-BF00-30C0645EDD22}"/>
              </a:ext>
            </a:extLst>
          </p:cNvPr>
          <p:cNvSpPr/>
          <p:nvPr/>
        </p:nvSpPr>
        <p:spPr>
          <a:xfrm>
            <a:off x="874714" y="4142313"/>
            <a:ext cx="5221286" cy="1254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他们走向违法犯罪的道路，说到底是理想信念这个“总开关”出了问题。我们要从郑培民、孔繁森、杨善洲等先进事迹中汲取力量，时刻对照检查自己，不断自我完善、自我净化、自我更新、自我提高。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7BD3218-77F5-3A4D-9D8E-3059168E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546" y="3077940"/>
            <a:ext cx="4096784" cy="2731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A43ECDD-D623-BE4A-BE73-2F17B2300E4B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248DBD9-E84B-3241-92EB-E0073F023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57E4F0A-B46C-9D42-991C-ED5C91947223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09A4FE3F-7FCC-3D47-830F-6CB0CB2A9FAA}"/>
              </a:ext>
            </a:extLst>
          </p:cNvPr>
          <p:cNvSpPr/>
          <p:nvPr/>
        </p:nvSpPr>
        <p:spPr>
          <a:xfrm>
            <a:off x="874713" y="1566351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第三：践行为民宗旨</a:t>
            </a:r>
            <a:r>
              <a:rPr kumimoji="1" lang="en-US" altLang="zh-CN" b="1" dirty="0">
                <a:cs typeface="+mn-ea"/>
                <a:sym typeface="+mn-lt"/>
              </a:rPr>
              <a:t>.</a:t>
            </a:r>
            <a:r>
              <a:rPr kumimoji="1" lang="zh-CN" altLang="en-US" b="1" dirty="0">
                <a:cs typeface="+mn-ea"/>
                <a:sym typeface="+mn-lt"/>
              </a:rPr>
              <a:t>守住从政</a:t>
            </a:r>
            <a:r>
              <a:rPr kumimoji="1" lang="en-US" altLang="zh-CN" b="1" dirty="0">
                <a:cs typeface="+mn-ea"/>
                <a:sym typeface="+mn-lt"/>
              </a:rPr>
              <a:t>"</a:t>
            </a:r>
            <a:r>
              <a:rPr kumimoji="1" lang="zh-CN" altLang="en-US" b="1" dirty="0">
                <a:cs typeface="+mn-ea"/>
                <a:sym typeface="+mn-lt"/>
              </a:rPr>
              <a:t>底线”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1A2F4F-7D79-6D4F-91F5-E9BD787CA91C}"/>
              </a:ext>
            </a:extLst>
          </p:cNvPr>
          <p:cNvSpPr/>
          <p:nvPr/>
        </p:nvSpPr>
        <p:spPr>
          <a:xfrm>
            <a:off x="874712" y="2535213"/>
            <a:ext cx="7449017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国共产党之所以能够由小到大，由弱到强发展到今天，最根本的原因就在于始终坚持全心全意为人民服务的宗旨。当前，整个社会在转型，阶层在分化，市场在开放，观念在更新，民主意识在增强，利益诉求量现多样化。我们觉员干部要及时转换思维方式、改进工作方法，不能在感情上疏远群众、在思想上害怕群众、在工作上脱离群众，逐渐偏离了群众路线，背高党的宗旨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536BDC-CCCA-8941-820D-DF13E06406AE}"/>
              </a:ext>
            </a:extLst>
          </p:cNvPr>
          <p:cNvSpPr/>
          <p:nvPr/>
        </p:nvSpPr>
        <p:spPr>
          <a:xfrm>
            <a:off x="874712" y="4574764"/>
            <a:ext cx="7341441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而是要羸得群分的信任，及吋了解群父的所思、所想、所愁、所畍，把党的宗昏貫砌到制定和実施的决策部暑中，体現到芙心群介生声生活的工作上，真正使党的各項政策措施貼近民情、合乎民意、順座民心，努</a:t>
            </a:r>
            <a:r>
              <a:rPr lang="ja-JP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カカ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群分特剔是困雉群父做好事、解雉事、</a:t>
            </a:r>
            <a:r>
              <a:rPr lang="ja-JP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の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奕事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59B2CE-0B36-F04B-A8D9-2B07C31E4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350" y="-508644"/>
            <a:ext cx="6840650" cy="94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0804CCD-BA92-6E45-8830-D53467D91152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D71B787-10B5-4948-A7E8-3E215A9CB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5722DD8-CF0A-CC47-82E9-035B704E43A5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AD4EB376-9649-7746-9BDF-E210DBBC72AF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第四：严以用权</a:t>
            </a:r>
            <a:r>
              <a:rPr kumimoji="1" lang="en-US" altLang="zh-CN" b="1" dirty="0">
                <a:cs typeface="+mn-ea"/>
                <a:sym typeface="+mn-lt"/>
              </a:rPr>
              <a:t>. </a:t>
            </a:r>
            <a:r>
              <a:rPr kumimoji="1" lang="zh-CN" altLang="en-US" b="1" dirty="0">
                <a:cs typeface="+mn-ea"/>
                <a:sym typeface="+mn-lt"/>
              </a:rPr>
              <a:t>不越纪律</a:t>
            </a:r>
            <a:r>
              <a:rPr kumimoji="1" lang="en-US" altLang="zh-CN" b="1" dirty="0">
                <a:cs typeface="+mn-ea"/>
                <a:sym typeface="+mn-lt"/>
              </a:rPr>
              <a:t>"</a:t>
            </a:r>
            <a:r>
              <a:rPr kumimoji="1" lang="zh-CN" altLang="en-US" b="1" dirty="0">
                <a:cs typeface="+mn-ea"/>
                <a:sym typeface="+mn-lt"/>
              </a:rPr>
              <a:t>红线”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299A46-71D9-1B43-8F33-8342CBCD927D}"/>
              </a:ext>
            </a:extLst>
          </p:cNvPr>
          <p:cNvSpPr/>
          <p:nvPr/>
        </p:nvSpPr>
        <p:spPr>
          <a:xfrm>
            <a:off x="874712" y="2054005"/>
            <a:ext cx="10434637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_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不越“决策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"_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红线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注重发挥集体智慧和作用，做到民主决策、科学决策，尤其在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_“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三重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事项等方面，坚持民主讨论、集体决定，决不能搞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"-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言谈”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51FCF9-D96A-7841-9063-1B91BACB4F0D}"/>
              </a:ext>
            </a:extLst>
          </p:cNvPr>
          <p:cNvSpPr/>
          <p:nvPr/>
        </p:nvSpPr>
        <p:spPr>
          <a:xfrm>
            <a:off x="874712" y="3030300"/>
            <a:ext cx="406041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32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廉政党课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7B5E2A-4E1E-AF4A-941C-0031F6E922CB}"/>
              </a:ext>
            </a:extLst>
          </p:cNvPr>
          <p:cNvSpPr/>
          <p:nvPr/>
        </p:nvSpPr>
        <p:spPr>
          <a:xfrm>
            <a:off x="874714" y="3604721"/>
            <a:ext cx="4652027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不拉“用人” 红线，严格遵守组织纪律，带头严格执行干部选拔任用条例，努力营造正确的用人导向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不越“财务”红线，要过好金钱关和利益关，对有碍公平、公正和廉洁的事，要做到不打招呼、不批条子、不插手干预、不徇私情，管好自己，管好亲属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要遵循公款姓公，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分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一厘都不能乱花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公权为民，一丝一 毫都不能私用。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A6B94E3-64B4-464C-9B0D-13D8A928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030" y="2662441"/>
            <a:ext cx="4837173" cy="3224782"/>
          </a:xfrm>
          <a:prstGeom prst="roundRect">
            <a:avLst>
              <a:gd name="adj" fmla="val 73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F54D70B-88FA-DA4D-8E20-634F859539EB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F4455BE-B353-F14F-827C-DE8A75AE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55C1603-658F-2241-BBAD-15ADBDED255F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52FFFF7D-5F19-7A4A-8932-A3352CA54EF7}"/>
              </a:ext>
            </a:extLst>
          </p:cNvPr>
          <p:cNvSpPr/>
          <p:nvPr/>
        </p:nvSpPr>
        <p:spPr>
          <a:xfrm>
            <a:off x="874713" y="1539457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第五：严于律己</a:t>
            </a:r>
            <a:r>
              <a:rPr kumimoji="1" lang="en-US" altLang="zh-CN" b="1" dirty="0">
                <a:cs typeface="+mn-ea"/>
                <a:sym typeface="+mn-lt"/>
              </a:rPr>
              <a:t>. </a:t>
            </a:r>
            <a:r>
              <a:rPr kumimoji="1" lang="zh-CN" altLang="en-US" b="1" dirty="0">
                <a:cs typeface="+mn-ea"/>
                <a:sym typeface="+mn-lt"/>
              </a:rPr>
              <a:t>不碰” 高压线”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C8BE225-0137-F14C-B1CD-EF42D9E222C1}"/>
              </a:ext>
            </a:extLst>
          </p:cNvPr>
          <p:cNvSpPr/>
          <p:nvPr/>
        </p:nvSpPr>
        <p:spPr>
          <a:xfrm>
            <a:off x="874712" y="2470141"/>
            <a:ext cx="40604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要敬畏权力，心中要有“高压线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C6404A-1376-B142-B7A1-11489F39B7C9}"/>
              </a:ext>
            </a:extLst>
          </p:cNvPr>
          <p:cNvSpPr/>
          <p:nvPr/>
        </p:nvSpPr>
        <p:spPr>
          <a:xfrm>
            <a:off x="874714" y="2842523"/>
            <a:ext cx="635980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权力是一柄“双刃剑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，每一个干部都只是权力的行使者，权力只能用来为老百姓服务，而不能用来为自己服务。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722F1B0-4314-7A4B-8433-3A455E8BBC29}"/>
              </a:ext>
            </a:extLst>
          </p:cNvPr>
          <p:cNvSpPr/>
          <p:nvPr/>
        </p:nvSpPr>
        <p:spPr>
          <a:xfrm>
            <a:off x="874710" y="4041010"/>
            <a:ext cx="40604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要敬畏法纪，坚决不碰“ 高压线</a:t>
            </a:r>
            <a:r>
              <a:rPr lang="en-US" altLang="zh-CN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"</a:t>
            </a:r>
            <a:endParaRPr lang="zh-CN" altLang="en-US" sz="20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AC9F22-ADF4-1140-8040-88731A2B47DA}"/>
              </a:ext>
            </a:extLst>
          </p:cNvPr>
          <p:cNvSpPr/>
          <p:nvPr/>
        </p:nvSpPr>
        <p:spPr>
          <a:xfrm>
            <a:off x="874712" y="4413392"/>
            <a:ext cx="6359804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敬畏不是害怕，而是一种发自内心的尊重，是一种知行合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 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的表现。法纪既是对个人的约束，也是对个人的保护，如果缺乏对法纪的敬畏感，就会轻视法纪，心存侥幸，放纵自我，最终会受到法纪的惩处。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C514BEA-CE87-7C4A-8B93-54534CC39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873" y="657225"/>
            <a:ext cx="10571729" cy="84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A09517-3175-CE4C-9F9C-B4E48A9B8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9B420C-6A69-C941-A740-076D1E84E5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4A750EC-FF9A-6048-890F-A6E7D31D73BF}"/>
              </a:ext>
            </a:extLst>
          </p:cNvPr>
          <p:cNvSpPr/>
          <p:nvPr/>
        </p:nvSpPr>
        <p:spPr>
          <a:xfrm>
            <a:off x="1235972" y="2122907"/>
            <a:ext cx="9720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第三章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E881C7-249A-FA48-8011-334E819195D1}"/>
              </a:ext>
            </a:extLst>
          </p:cNvPr>
          <p:cNvSpPr/>
          <p:nvPr/>
        </p:nvSpPr>
        <p:spPr>
          <a:xfrm>
            <a:off x="1235972" y="2717526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敢于担当深入推动工作落实</a:t>
            </a:r>
          </a:p>
        </p:txBody>
      </p:sp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C0DC8A0-70AD-A549-A0A0-0A55AF32AAA0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2875A4-6BCE-E643-9A04-4E1E84A97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C8A56E3-BD39-2845-89C3-39571F9AE53B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2F09414E-8BB5-9F44-8A88-6E17E3317855}"/>
              </a:ext>
            </a:extLst>
          </p:cNvPr>
          <p:cNvSpPr/>
          <p:nvPr/>
        </p:nvSpPr>
        <p:spPr>
          <a:xfrm>
            <a:off x="874712" y="1297410"/>
            <a:ext cx="40604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36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什么是担当？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45ACA724-84D8-C944-91E8-9A5442168EC1}"/>
              </a:ext>
            </a:extLst>
          </p:cNvPr>
          <p:cNvSpPr/>
          <p:nvPr/>
        </p:nvSpPr>
        <p:spPr>
          <a:xfrm>
            <a:off x="874713" y="2126057"/>
            <a:ext cx="2408133" cy="70708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cs typeface="+mn-ea"/>
                <a:sym typeface="+mn-lt"/>
              </a:rPr>
              <a:t>清正廉洁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35A9E3-CCA7-8846-B924-A590111B8934}"/>
              </a:ext>
            </a:extLst>
          </p:cNvPr>
          <p:cNvSpPr/>
          <p:nvPr/>
        </p:nvSpPr>
        <p:spPr>
          <a:xfrm>
            <a:off x="874712" y="3138455"/>
            <a:ext cx="5915832" cy="2262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承担并负起责任。每个人都有自己的角色，每个角色也都有自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的担当，天下兴亡匹夫有责，是一种担当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先天下之忧而忧，后天下之乐而乐，也是一种担当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赡养老人、抚养子女，还是一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种担当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这种担当，或从情感出发，或从责任出发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或因政治所需威因民生所望，但都是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副” 重担子”，要靠认真，严谨。职极的态度去落实。缘于这个原因，担当对领导干部来说。就是一种责任、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种境界、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种能力。领导干部只有真正具备担当的素质，才能肩负起立党为公、执政为民的重担。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7C0C42B-CD2E-D64E-B1C7-A4DEBAFD9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444" y="2001310"/>
            <a:ext cx="3537138" cy="3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E938E5D-921F-7948-B146-E7FD400BF8EB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E5DD818-50BC-7440-97C8-96F568CB7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2BF7449-A282-4041-B4ED-565992CC4891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EAA28D47-F3DC-3C48-9149-77B9B4F66E1E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第一：加强学习” 能担当”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7FDE7B-FECE-874B-A326-F375CA77AB91}"/>
              </a:ext>
            </a:extLst>
          </p:cNvPr>
          <p:cNvSpPr/>
          <p:nvPr/>
        </p:nvSpPr>
        <p:spPr>
          <a:xfrm>
            <a:off x="874712" y="2054005"/>
            <a:ext cx="10434637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担当不仅是一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种官德，更是一种能力。一个干部政绩的多少，很大程度上取决于他的能力和素质。能不能担当，不是想做就能够做到的，更不是一句话的事情， 它需要领导干部处理问题、应对事件的能力和水平。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03BCE3-B9AE-0445-8D02-0C6D0359904B}"/>
              </a:ext>
            </a:extLst>
          </p:cNvPr>
          <p:cNvSpPr/>
          <p:nvPr/>
        </p:nvSpPr>
        <p:spPr>
          <a:xfrm>
            <a:off x="874712" y="3429000"/>
            <a:ext cx="56740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常言道</a:t>
            </a:r>
            <a:r>
              <a:rPr lang="en-US" altLang="zh-CN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:</a:t>
            </a: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沧海横流方显英雄本色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7D22CC8-F843-2F4B-B4F8-E6CBBF440AFB}"/>
              </a:ext>
            </a:extLst>
          </p:cNvPr>
          <p:cNvSpPr/>
          <p:nvPr/>
        </p:nvSpPr>
        <p:spPr>
          <a:xfrm>
            <a:off x="874714" y="3855504"/>
            <a:ext cx="5221286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如果名干部在关键时刻手忙脚乱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心虚胆战，他就不可能担当什么事情，群众也不可能对这样的干部放心。所以，领导干部要不断提升自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科学发展的执政水平，锻炼驾驭各种复杂局面的能力，天键时刻才能善于决断、明断是非。果断处置各种复杂问题。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60096E0-DBA4-EF44-8D71-F563D408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717" y="3080036"/>
            <a:ext cx="4171677" cy="278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509F0A4-95F1-2346-8420-46B275C4B3CB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2B82427-36E4-EC42-A235-90D754113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E735731-292D-9B4C-B877-9AC9FCD4794E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9198E18-217A-474C-A0B4-86D3BBC120D0}"/>
              </a:ext>
            </a:extLst>
          </p:cNvPr>
          <p:cNvSpPr/>
          <p:nvPr/>
        </p:nvSpPr>
        <p:spPr>
          <a:xfrm>
            <a:off x="1235972" y="1322040"/>
            <a:ext cx="97200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党风廉政建设党课</a:t>
            </a: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endParaRPr lang="zh-CN" altLang="en-US" sz="44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06B060-DE0E-104D-B1A8-3767F51F58FC}"/>
              </a:ext>
            </a:extLst>
          </p:cNvPr>
          <p:cNvGrpSpPr/>
          <p:nvPr/>
        </p:nvGrpSpPr>
        <p:grpSpPr>
          <a:xfrm>
            <a:off x="874714" y="2252874"/>
            <a:ext cx="10434636" cy="1176126"/>
            <a:chOff x="2346895" y="2549854"/>
            <a:chExt cx="10434636" cy="1176126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7DBADDFB-4868-D741-9829-73DBABA9E3B0}"/>
                </a:ext>
              </a:extLst>
            </p:cNvPr>
            <p:cNvSpPr/>
            <p:nvPr/>
          </p:nvSpPr>
          <p:spPr>
            <a:xfrm>
              <a:off x="4485205" y="2549854"/>
              <a:ext cx="8296326" cy="117612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D91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学习是人类进步的阶梯。学习也是无止境的。不加强学习，领导干部的自身素质和能力就不能强硬起来，“勇于担当”就无从谈起。这就要求领导干部要把学习看成是一 堂政治必修课，自觉地学习。认真地学习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深入地学习。</a:t>
              </a:r>
            </a:p>
          </p:txBody>
        </p:sp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07C06562-92F5-6348-8969-30DFDA30264A}"/>
                </a:ext>
              </a:extLst>
            </p:cNvPr>
            <p:cNvSpPr/>
            <p:nvPr/>
          </p:nvSpPr>
          <p:spPr>
            <a:xfrm>
              <a:off x="2346895" y="2549854"/>
              <a:ext cx="1928448" cy="1176126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80000"/>
                </a:gs>
                <a:gs pos="100000">
                  <a:srgbClr val="E71F1C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cs typeface="+mn-ea"/>
                  <a:sym typeface="+mn-lt"/>
                </a:rPr>
                <a:t>加强学习是敢于担当的基本前提</a:t>
              </a:r>
            </a:p>
          </p:txBody>
        </p:sp>
      </p:grpSp>
      <p:sp>
        <p:nvSpPr>
          <p:cNvPr id="10" name="圆角矩形 9">
            <a:extLst>
              <a:ext uri="{FF2B5EF4-FFF2-40B4-BE49-F238E27FC236}">
                <a16:creationId xmlns:a16="http://schemas.microsoft.com/office/drawing/2014/main" id="{EB259DB6-8C0B-5941-A8AA-F86DE2FD61C9}"/>
              </a:ext>
            </a:extLst>
          </p:cNvPr>
          <p:cNvSpPr/>
          <p:nvPr/>
        </p:nvSpPr>
        <p:spPr>
          <a:xfrm>
            <a:off x="874713" y="3765625"/>
            <a:ext cx="7924513" cy="1853234"/>
          </a:xfrm>
          <a:prstGeom prst="roundRect">
            <a:avLst>
              <a:gd name="adj" fmla="val 0"/>
            </a:avLst>
          </a:prstGeom>
          <a:noFill/>
          <a:ln>
            <a:solidFill>
              <a:srgbClr val="E1200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E1200F"/>
                </a:solidFill>
                <a:cs typeface="+mn-ea"/>
                <a:sym typeface="+mn-lt"/>
              </a:rPr>
              <a:t>当然。学习也要有方向、有目标，切忌属毛胡子一把抓。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作为领导干部，最主要的学习方向应该是新时期的党政方针。管理理念和部门业务知识练就服务科学发展、服务基层群众的本领。打铁还需自身硬，有了能力做后盾，就有了敢于喊出“让我来”、‘ 我能行”的资本。这个资本，就是担当的能力和根基。</a:t>
            </a:r>
            <a:endParaRPr kumimoji="1"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E1BD51B-2BB6-C844-ABED-69D0B33322BF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E6854B-D8D0-7548-ACB0-2F2390920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B828C89-F680-804A-BCCF-0A38789ECA4A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F5A83523-1B38-1D4B-B073-D3BE4FA08D2B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第二：“坚持原则</a:t>
            </a:r>
            <a:r>
              <a:rPr kumimoji="1" lang="en-US" altLang="zh-CN" b="1" dirty="0">
                <a:cs typeface="+mn-ea"/>
                <a:sym typeface="+mn-lt"/>
              </a:rPr>
              <a:t>"</a:t>
            </a:r>
            <a:r>
              <a:rPr kumimoji="1" lang="zh-CN" altLang="en-US" b="1" dirty="0">
                <a:cs typeface="+mn-ea"/>
                <a:sym typeface="+mn-lt"/>
              </a:rPr>
              <a:t>敢担当”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61BF83-DD9B-2E46-A61B-51FF3E930399}"/>
              </a:ext>
            </a:extLst>
          </p:cNvPr>
          <p:cNvSpPr/>
          <p:nvPr/>
        </p:nvSpPr>
        <p:spPr>
          <a:xfrm>
            <a:off x="874712" y="2188308"/>
            <a:ext cx="40604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己身不正，焉能正人</a:t>
            </a:r>
            <a:r>
              <a:rPr lang="en-US" altLang="zh-CN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?</a:t>
            </a:r>
            <a:endParaRPr lang="zh-CN" altLang="en-US" sz="20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27859D-A04C-0147-9C00-7F677443F038}"/>
              </a:ext>
            </a:extLst>
          </p:cNvPr>
          <p:cNvSpPr/>
          <p:nvPr/>
        </p:nvSpPr>
        <p:spPr>
          <a:xfrm>
            <a:off x="874714" y="2560690"/>
            <a:ext cx="1044257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不讲原则的人，说话是没有底的。自然，遇事也就是“等、靠、拖”，甚至是“躲。逃。避”。所以，党员领导干部要讲担当，最关键的一条就是坚持原则。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39D1378-526F-8D4D-ADF3-BC50084ED169}"/>
              </a:ext>
            </a:extLst>
          </p:cNvPr>
          <p:cNvSpPr/>
          <p:nvPr/>
        </p:nvSpPr>
        <p:spPr>
          <a:xfrm>
            <a:off x="874712" y="3723773"/>
            <a:ext cx="56740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坚持原则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57A9893-539B-0441-ACCE-A7E2A031F131}"/>
              </a:ext>
            </a:extLst>
          </p:cNvPr>
          <p:cNvSpPr/>
          <p:nvPr/>
        </p:nvSpPr>
        <p:spPr>
          <a:xfrm>
            <a:off x="874714" y="4361916"/>
            <a:ext cx="6800250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坚持原则，是领导干部敢于担当的底气。所谓原则，即人类行为的准则，就是观察分析、处理问题时所要遵奇的规则。原则是从自然界和人类历史中抽象出来的，只有正确反映事物的客观规律的原则才是正确的。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78FAE8A-5622-EF42-B2E2-5C0A47E43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816" y="3233731"/>
            <a:ext cx="2570326" cy="26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1BB36C-3E7D-ED46-86C8-6376DC41B1E5}"/>
              </a:ext>
            </a:extLst>
          </p:cNvPr>
          <p:cNvSpPr/>
          <p:nvPr/>
        </p:nvSpPr>
        <p:spPr>
          <a:xfrm>
            <a:off x="1235971" y="657225"/>
            <a:ext cx="972005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6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前 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C960BA-774D-0643-B62D-ADF0AD4EC548}"/>
              </a:ext>
            </a:extLst>
          </p:cNvPr>
          <p:cNvSpPr/>
          <p:nvPr/>
        </p:nvSpPr>
        <p:spPr>
          <a:xfrm>
            <a:off x="1011728" y="1838873"/>
            <a:ext cx="10371889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同志们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今年是建党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周年，从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1921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年以来党已经走过了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年艰辛而辉煌的风雨历程。党的历史是中华民族的独立、解放、繁荣和为中国人民的自由、民主、幸福而不懈奋斗的历史。这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年，是马克思主义基本原理同中国具体实际相结合、不断推进马克思主义中国化的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年，是我们党经受各种风浪考验、不断发展壮大，不断开创各项事业新局面的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年。在此“七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-”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党的生日来临之际， 为深入贯彻落实国家局、省局、市委市政府加强党风廉政建设和反腐败工作的安排部署，切实履行党风廉政建设责任制，进一步提高党员干部的廉政意识，牢圆树立执政为民的理念，结合分管工作实际，我对党风廉政建设和反腐倡廉建设工作作了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些思考，今天给大家上一堂廉政教育党课，主要从以下三个方面和大家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一起交流探讨。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96E2B8-1921-E84D-A457-F6A6D6F9E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4881"/>
            <a:ext cx="12192000" cy="24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BD93924-ABAB-C947-A5E5-6F26A4559EC4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FE779EC-1E88-5B45-AC04-6FBBCF550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9587A53-7248-A449-8410-983E49C6CCC1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801FBF3D-6E0B-DF46-92D3-93EF28A5594D}"/>
              </a:ext>
            </a:extLst>
          </p:cNvPr>
          <p:cNvSpPr/>
          <p:nvPr/>
        </p:nvSpPr>
        <p:spPr>
          <a:xfrm>
            <a:off x="1235972" y="1322040"/>
            <a:ext cx="97200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党风廉政建设党课</a:t>
            </a: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endParaRPr lang="zh-CN" altLang="en-US" sz="44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8CF18E-256B-8046-9D92-F0C5E72104DE}"/>
              </a:ext>
            </a:extLst>
          </p:cNvPr>
          <p:cNvSpPr/>
          <p:nvPr/>
        </p:nvSpPr>
        <p:spPr>
          <a:xfrm>
            <a:off x="874711" y="2356186"/>
            <a:ext cx="92669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能严格遵守公认的正确规则，做到是非分明，是一个合格的领导干部必须要具备的修养。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B65D0E-8035-2146-A766-55191782F976}"/>
              </a:ext>
            </a:extLst>
          </p:cNvPr>
          <p:cNvSpPr/>
          <p:nvPr/>
        </p:nvSpPr>
        <p:spPr>
          <a:xfrm>
            <a:off x="874714" y="3112684"/>
            <a:ext cx="5586047" cy="2262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可以说，坚持原则是为人处世的根本，是党员德才兼备的基础。做事设原则、生活没准则的人，是不会讲担当的。在新形势下，党员干部讲原则，关键是要把握政治方向，坚决服从大局、切实维护团结、自觉遵守纪律、认真服务群众，也就是要牢固树立共产主义的理想信念，坚定地贯彻执行党的路线、方针和政策，始终保持党的优良情统，全心全意为人民服务。严格落实。 八项规定”坚决“反对四风”切实转变工作作风。职极营造敢于担当的活然正气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B97C76-5558-3C42-A9A7-AD40CB972E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476" y="3023922"/>
            <a:ext cx="4085142" cy="280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86C9879-2BF4-7E4A-8616-09FD55CB6351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6747E88-D41E-2C4C-AA9B-1323ADB88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757C52B-F2F8-B642-8F95-0CD0478B8B92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43700648-7D7B-DE4C-8407-D4C12E05B3AC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第三：率先垂范勇担当”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E4BBCE-9547-EF45-8566-965480802419}"/>
              </a:ext>
            </a:extLst>
          </p:cNvPr>
          <p:cNvSpPr/>
          <p:nvPr/>
        </p:nvSpPr>
        <p:spPr>
          <a:xfrm>
            <a:off x="874712" y="3096261"/>
            <a:ext cx="40604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勇担当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3A3B54-C1AE-A54F-8F8A-89C0F343E0EA}"/>
              </a:ext>
            </a:extLst>
          </p:cNvPr>
          <p:cNvSpPr/>
          <p:nvPr/>
        </p:nvSpPr>
        <p:spPr>
          <a:xfrm>
            <a:off x="874714" y="2143075"/>
            <a:ext cx="624561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这里所说的“勇”，是一种勇敢的气度、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超前的谋划，是率先垂范的真体行动。为官避事平生耻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所谓领导干部，讲担当必须要有主动性和积极性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E4B0CB-DF3F-884F-84AA-4173CCAB2EDB}"/>
              </a:ext>
            </a:extLst>
          </p:cNvPr>
          <p:cNvSpPr/>
          <p:nvPr/>
        </p:nvSpPr>
        <p:spPr>
          <a:xfrm>
            <a:off x="874714" y="3579176"/>
            <a:ext cx="588585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领导干部的一举一动无不具有示范、暗示的作用。榜样的作用是无穷的，领导带好头下属有劲头，只有上行下效，担当就会成为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一种共识，就会形成一种氯国。因此，作为一名领导干部，畏坚持用创新的思维、改革的办法。率先的速度去适应新变化、解决新问题、求得新发展，绝不做无所事事的“太平官”、逃避责任的“滑头宫”。因循守旧的“平盾官”。好大喜功的“浮躁官”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63BB939-AA19-9F4C-A64C-3A53B6F67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1080" y="1437704"/>
            <a:ext cx="3998270" cy="4282944"/>
          </a:xfrm>
          <a:prstGeom prst="roundRect">
            <a:avLst>
              <a:gd name="adj" fmla="val 51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8C8261A-B772-A647-B834-276EDFD57CB5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5D22A04-A9FE-E94C-BC23-48D148F9C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786BCF0-B508-7248-8495-9372F07DDA89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AF26ADEC-A3E0-D24F-9ECC-727461F67863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第四：履行职责 “真担当”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950507-4207-744D-A494-9178745EF368}"/>
              </a:ext>
            </a:extLst>
          </p:cNvPr>
          <p:cNvSpPr/>
          <p:nvPr/>
        </p:nvSpPr>
        <p:spPr>
          <a:xfrm>
            <a:off x="874714" y="2143075"/>
            <a:ext cx="1044257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肩扛干斤，谓之责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背负万石，称之任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职务与职责相辅相成，有多大的职务，就有多大的职责。曾读过这样一句诗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花有果的责任，云有雨的责任，太阳有光明的责任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AC912C4-5889-E446-890A-883E44759A1C}"/>
              </a:ext>
            </a:extLst>
          </p:cNvPr>
          <p:cNvSpPr/>
          <p:nvPr/>
        </p:nvSpPr>
        <p:spPr>
          <a:xfrm>
            <a:off x="874712" y="3379822"/>
            <a:ext cx="84341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我认为，就是在其位谋其职、在其岗尽其责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B54A66-9248-F349-B835-0B834B47315A}"/>
              </a:ext>
            </a:extLst>
          </p:cNvPr>
          <p:cNvSpPr/>
          <p:nvPr/>
        </p:nvSpPr>
        <p:spPr>
          <a:xfrm>
            <a:off x="874714" y="3982658"/>
            <a:ext cx="10434636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担当要想有真效果，履行职责、做好本职工作是最根本的基础。整天稽里糊涂、平平唐庸，不知道职责所在，不做好本职工作，再夸夸其谈地讲担当，也是“镜中花、水中月”。展行职责，就是要做到守土有责，确保本职工作的国满完成。为此，每一名党员领导干部都要树立” 接雯任务不找借口、执行任务不讲圆难、完成任务追求国满”的观念，真正来一次打心自间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间间自己的职责是什么、目标责任是什么、完成任务的措施是什么、质量和速度如何去保证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认真做实职责范圈以内的事、干好自身肩头上的事、抓好主管的事，确保完成组织和领导安排的各项工作，以行动来落实和践行自己的职责与使命。</a:t>
            </a:r>
          </a:p>
        </p:txBody>
      </p:sp>
    </p:spTree>
    <p:extLst>
      <p:ext uri="{BB962C8B-B14F-4D97-AF65-F5344CB8AC3E}">
        <p14:creationId xmlns:p14="http://schemas.microsoft.com/office/powerpoint/2010/main" val="731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59174F1-A2AD-9046-95C2-08780F46C698}"/>
              </a:ext>
            </a:extLst>
          </p:cNvPr>
          <p:cNvSpPr/>
          <p:nvPr/>
        </p:nvSpPr>
        <p:spPr>
          <a:xfrm>
            <a:off x="1235971" y="657225"/>
            <a:ext cx="972005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6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结 语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303B81-2588-6843-9939-A3D0709A4185}"/>
              </a:ext>
            </a:extLst>
          </p:cNvPr>
          <p:cNvSpPr/>
          <p:nvPr/>
        </p:nvSpPr>
        <p:spPr>
          <a:xfrm>
            <a:off x="1011728" y="1838873"/>
            <a:ext cx="10371889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同志们，坚定理想信念，加强党性修养，永葆政治本色，不断提高廉洁自律拒腐防变能力，是全体共产党员特别是党员领导干部的终生课题。希望同志们能倍加珍惜为党和人民工作、为事业发展添砖加瓦的良好机遇，加珍惜党组织和人民群众的信任和期盼，时时处处严格要求自己，扎实开展党史学习教育，以更高的思想境界、扎实的群众观念、服务意识、崭新的精神面貌，为推动全县实现高质量发展贡献力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120A1F-2474-5C48-B3B0-4333F8CE28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4881"/>
            <a:ext cx="12192000" cy="24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6C5F44C-85F4-C44C-A477-C7BF23C23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3BE8E6-8AAF-2D4C-A57E-635018EE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CABAA36-4196-3F41-8E6E-D05ECA8ADEA4}"/>
              </a:ext>
            </a:extLst>
          </p:cNvPr>
          <p:cNvSpPr/>
          <p:nvPr/>
        </p:nvSpPr>
        <p:spPr>
          <a:xfrm>
            <a:off x="1235972" y="2364348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/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感谢您的观看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217427F-8E7D-1E4A-A46B-C1468D2A6D4F}"/>
              </a:ext>
            </a:extLst>
          </p:cNvPr>
          <p:cNvSpPr/>
          <p:nvPr/>
        </p:nvSpPr>
        <p:spPr>
          <a:xfrm>
            <a:off x="1235972" y="3709086"/>
            <a:ext cx="97200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党政部门</a:t>
            </a:r>
            <a:r>
              <a:rPr lang="en-US" altLang="zh-CN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党支部</a:t>
            </a:r>
            <a:r>
              <a:rPr lang="en-US" altLang="zh-CN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团支部</a:t>
            </a:r>
            <a:r>
              <a:rPr lang="en-US" altLang="zh-CN" sz="1400" dirty="0" smtClean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1400" dirty="0" smtClean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年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党风廉政教育专题授课</a:t>
            </a:r>
          </a:p>
        </p:txBody>
      </p: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F6D65E-1CE4-3440-B36B-69E6D2138A5B}"/>
              </a:ext>
            </a:extLst>
          </p:cNvPr>
          <p:cNvSpPr/>
          <p:nvPr/>
        </p:nvSpPr>
        <p:spPr>
          <a:xfrm>
            <a:off x="1235972" y="1029246"/>
            <a:ext cx="972005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6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目 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4E987D4-ED1E-2149-8937-8C9EA12FD01F}"/>
              </a:ext>
            </a:extLst>
          </p:cNvPr>
          <p:cNvGrpSpPr/>
          <p:nvPr/>
        </p:nvGrpSpPr>
        <p:grpSpPr>
          <a:xfrm>
            <a:off x="593966" y="2562811"/>
            <a:ext cx="3302174" cy="1387171"/>
            <a:chOff x="646974" y="4149921"/>
            <a:chExt cx="4402829" cy="138717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4F642D1-17BC-D94C-8A2B-DDF08FFF6820}"/>
                </a:ext>
              </a:extLst>
            </p:cNvPr>
            <p:cNvSpPr/>
            <p:nvPr/>
          </p:nvSpPr>
          <p:spPr>
            <a:xfrm>
              <a:off x="982691" y="4675318"/>
              <a:ext cx="3731394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</a:t>
              </a:r>
              <a:endParaRPr lang="en-US" altLang="zh-CN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endParaRPr>
            </a:p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保持清醒头脑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930A270-34FF-A44F-8043-9619252DF41F}"/>
                </a:ext>
              </a:extLst>
            </p:cNvPr>
            <p:cNvSpPr/>
            <p:nvPr/>
          </p:nvSpPr>
          <p:spPr>
            <a:xfrm>
              <a:off x="646974" y="4149921"/>
              <a:ext cx="440282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第一章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E67D2CA-4FD1-E748-B509-BE9A1068A683}"/>
              </a:ext>
            </a:extLst>
          </p:cNvPr>
          <p:cNvGrpSpPr/>
          <p:nvPr/>
        </p:nvGrpSpPr>
        <p:grpSpPr>
          <a:xfrm>
            <a:off x="4027469" y="2562811"/>
            <a:ext cx="3872016" cy="1387171"/>
            <a:chOff x="267085" y="4149921"/>
            <a:chExt cx="5162606" cy="138717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BACD947-FB1B-E048-BBF9-E3F3553C46D6}"/>
                </a:ext>
              </a:extLst>
            </p:cNvPr>
            <p:cNvSpPr/>
            <p:nvPr/>
          </p:nvSpPr>
          <p:spPr>
            <a:xfrm>
              <a:off x="267085" y="4675318"/>
              <a:ext cx="5162606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</a:t>
              </a:r>
              <a:endParaRPr lang="en-US" altLang="zh-CN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endParaRPr>
            </a:p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做到廉洁从政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DDC72BB-9CE9-4340-8CAF-7F6169087002}"/>
                </a:ext>
              </a:extLst>
            </p:cNvPr>
            <p:cNvSpPr/>
            <p:nvPr/>
          </p:nvSpPr>
          <p:spPr>
            <a:xfrm>
              <a:off x="646974" y="4149921"/>
              <a:ext cx="440282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第二章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E2BC8AB-F0A1-BE48-9B5F-F048E525F1AE}"/>
              </a:ext>
            </a:extLst>
          </p:cNvPr>
          <p:cNvGrpSpPr/>
          <p:nvPr/>
        </p:nvGrpSpPr>
        <p:grpSpPr>
          <a:xfrm>
            <a:off x="8030814" y="2562811"/>
            <a:ext cx="3302174" cy="1387171"/>
            <a:chOff x="646974" y="4149921"/>
            <a:chExt cx="4402829" cy="138717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3A74AA5-2667-3B4B-84E1-EB2B70171BF5}"/>
                </a:ext>
              </a:extLst>
            </p:cNvPr>
            <p:cNvSpPr/>
            <p:nvPr/>
          </p:nvSpPr>
          <p:spPr>
            <a:xfrm>
              <a:off x="876209" y="4675318"/>
              <a:ext cx="3944359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</a:t>
              </a:r>
              <a:endParaRPr lang="en-US" altLang="zh-CN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endParaRPr>
            </a:p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深入推动工作落实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270C4E8-DF93-794B-8D3A-2FD1D604698E}"/>
                </a:ext>
              </a:extLst>
            </p:cNvPr>
            <p:cNvSpPr/>
            <p:nvPr/>
          </p:nvSpPr>
          <p:spPr>
            <a:xfrm>
              <a:off x="646974" y="4149921"/>
              <a:ext cx="440282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第三章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212CEFC-3A0A-E94A-A674-2AD50D320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4881"/>
            <a:ext cx="12192000" cy="24260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55938" y="1242874"/>
            <a:ext cx="244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EF4EB"/>
                </a:solidFill>
              </a:rPr>
              <a:t>https://www.PPT818.com/</a:t>
            </a:r>
            <a:endParaRPr lang="zh-CN" altLang="en-US" sz="1200" dirty="0">
              <a:solidFill>
                <a:srgbClr val="FEF4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3D72321-C1CC-8048-B4E8-44AB95E01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E8AE3BF-B627-864D-AED6-A3B194670B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CD650FF-4536-FC4C-966F-FFA6E441EB32}"/>
              </a:ext>
            </a:extLst>
          </p:cNvPr>
          <p:cNvSpPr/>
          <p:nvPr/>
        </p:nvSpPr>
        <p:spPr>
          <a:xfrm>
            <a:off x="1235972" y="2122907"/>
            <a:ext cx="9720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第一章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92D35F-E40D-5742-8EAC-1CEE13FC86A1}"/>
              </a:ext>
            </a:extLst>
          </p:cNvPr>
          <p:cNvSpPr/>
          <p:nvPr/>
        </p:nvSpPr>
        <p:spPr>
          <a:xfrm>
            <a:off x="1235972" y="2717526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充分认清形势保持清醒头脑</a:t>
            </a:r>
          </a:p>
        </p:txBody>
      </p: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7306B50-65FE-6749-AF20-3B5EFC576FC9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97F77C5-77E4-214B-BBAC-1EDD3B40B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897D40D-283D-2E4A-82C6-0AFD39E38E73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充分认清形势保持清醒头脑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92A69DB-A618-BB42-9828-25CCDEA6FC50}"/>
              </a:ext>
            </a:extLst>
          </p:cNvPr>
          <p:cNvSpPr/>
          <p:nvPr/>
        </p:nvSpPr>
        <p:spPr>
          <a:xfrm>
            <a:off x="1235972" y="1322040"/>
            <a:ext cx="97200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党风廉政建设党课</a:t>
            </a: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endParaRPr lang="zh-CN" altLang="en-US" sz="44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0C91E97-CAFB-104A-A1F9-3AF493991BC3}"/>
              </a:ext>
            </a:extLst>
          </p:cNvPr>
          <p:cNvGrpSpPr/>
          <p:nvPr/>
        </p:nvGrpSpPr>
        <p:grpSpPr>
          <a:xfrm>
            <a:off x="874713" y="2252874"/>
            <a:ext cx="5028547" cy="3502467"/>
            <a:chOff x="2346894" y="2549854"/>
            <a:chExt cx="5028547" cy="3502467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BF638BDA-01D9-DA49-B1AD-77F4E1D9D8DE}"/>
                </a:ext>
              </a:extLst>
            </p:cNvPr>
            <p:cNvSpPr/>
            <p:nvPr/>
          </p:nvSpPr>
          <p:spPr>
            <a:xfrm>
              <a:off x="2346895" y="3364683"/>
              <a:ext cx="5028546" cy="2687638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D91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党的十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) (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大以来，以习近平同志为核心的党中央把正风肃纪、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惩治腐败作为执政治国的政治底线、打开局面的有力抓手、凝心聚力的强大武器，反腐浪潮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 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浪高过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浪，肃纪风暴一风席卷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 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风，党风廉政建设和反腐败斗争释放出了”最强音”和“正能量”，作风建设和反腐敗的力度、广度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深度可谓前所未有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当前瘸败的存量尚未清底，增量仍有发生，腐蚀和反腐蚀斗争长期存在。</a:t>
              </a: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779DA13A-A6B3-014C-AA6B-BDDEB6EFB699}"/>
                </a:ext>
              </a:extLst>
            </p:cNvPr>
            <p:cNvSpPr/>
            <p:nvPr/>
          </p:nvSpPr>
          <p:spPr>
            <a:xfrm>
              <a:off x="2346894" y="2549854"/>
              <a:ext cx="5028546" cy="677108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80000"/>
                </a:gs>
                <a:gs pos="100000">
                  <a:srgbClr val="E71F1C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cs typeface="+mn-ea"/>
                  <a:sym typeface="+mn-lt"/>
                </a:rPr>
                <a:t>争做新时代廉洁从政的表率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52334AC-D524-0C4A-A7B8-E90C0E51D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8742" y="2591428"/>
            <a:ext cx="5174569" cy="282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E0EFDB5-C9DF-F74E-9726-0E7E67E875F4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BC78E61-EB95-7248-A329-D2736916C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57CD478-E186-EE49-B5C6-59176B7CB4E7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充分认清形势保持清醒头脑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67D68787-A482-A140-8F25-162680B0A216}"/>
              </a:ext>
            </a:extLst>
          </p:cNvPr>
          <p:cNvSpPr/>
          <p:nvPr/>
        </p:nvSpPr>
        <p:spPr>
          <a:xfrm>
            <a:off x="874713" y="1123321"/>
            <a:ext cx="3388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第一：四大考验”更加严峻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FC296D-C2D1-8345-9800-18F8C3545F5B}"/>
              </a:ext>
            </a:extLst>
          </p:cNvPr>
          <p:cNvSpPr/>
          <p:nvPr/>
        </p:nvSpPr>
        <p:spPr>
          <a:xfrm>
            <a:off x="874712" y="1784381"/>
            <a:ext cx="10434637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不可否认，当前我国面临的世情、国情、党情皆发生了深刻变化，我党面临的长期执政考验、改革开放考验、市场经济考验、外部环境考验也更加严峻。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AB4CD6B-6D7B-ED46-8A04-CA72D18B1D9E}"/>
              </a:ext>
            </a:extLst>
          </p:cNvPr>
          <p:cNvSpPr/>
          <p:nvPr/>
        </p:nvSpPr>
        <p:spPr>
          <a:xfrm>
            <a:off x="874713" y="2812008"/>
            <a:ext cx="10434636" cy="1156965"/>
          </a:xfrm>
          <a:prstGeom prst="roundRect">
            <a:avLst>
              <a:gd name="adj" fmla="val 0"/>
            </a:avLst>
          </a:prstGeom>
          <a:noFill/>
          <a:ln>
            <a:solidFill>
              <a:srgbClr val="E1200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党的第十七届四中全会明确指出，“世情、 国情、党情的深刻变化对党的建设提出了新的要求，党面临的执政考验、改革开放考验、市场经济考验、外部环境考验是长期的、复杂的、严峻的，落实党要管党、从严治党的任务比过去任何时候都更为繁重和紧迫</a:t>
            </a:r>
            <a:r>
              <a: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D5856F7-1CB2-174F-A94A-A224E69C2FC4}"/>
              </a:ext>
            </a:extLst>
          </p:cNvPr>
          <p:cNvSpPr/>
          <p:nvPr/>
        </p:nvSpPr>
        <p:spPr>
          <a:xfrm>
            <a:off x="874712" y="4388165"/>
            <a:ext cx="406041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32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党风廉政建设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D89B4A-FF62-FC44-A7E6-384B7AD535FB}"/>
              </a:ext>
            </a:extLst>
          </p:cNvPr>
          <p:cNvSpPr/>
          <p:nvPr/>
        </p:nvSpPr>
        <p:spPr>
          <a:xfrm>
            <a:off x="874714" y="4962586"/>
            <a:ext cx="9950168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党的十九届五中全会强调，要“把严的主基调长期坚持下去，不断增强党自我净化、自我完善、自我革新、自我提高能力”。由此可知，在新形势下，必须要认清“四大考验” 的严峻性、严重性。不断加强党的建设。在积极应对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丰动出击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..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阜我革命中切实提高执政能力和领导水平</a:t>
            </a:r>
          </a:p>
        </p:txBody>
      </p:sp>
    </p:spTree>
    <p:extLst>
      <p:ext uri="{BB962C8B-B14F-4D97-AF65-F5344CB8AC3E}">
        <p14:creationId xmlns:p14="http://schemas.microsoft.com/office/powerpoint/2010/main" val="28353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1167A6F-BDC4-EB49-8F66-C784B9E074FD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A6B26E6-BC2B-ED43-A0E7-9E3309F35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FE72977-2340-2D4D-AB27-98F054B03849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充分认清形势保持清醒头脑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B80CCC9C-1992-C24E-A352-4C2470EA0373}"/>
              </a:ext>
            </a:extLst>
          </p:cNvPr>
          <p:cNvSpPr/>
          <p:nvPr/>
        </p:nvSpPr>
        <p:spPr>
          <a:xfrm>
            <a:off x="874713" y="1123321"/>
            <a:ext cx="3737628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第二：”四种危险”依然尖锐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484303-F4F8-604F-87AB-25CB16BAB6E6}"/>
              </a:ext>
            </a:extLst>
          </p:cNvPr>
          <p:cNvSpPr/>
          <p:nvPr/>
        </p:nvSpPr>
        <p:spPr>
          <a:xfrm>
            <a:off x="874712" y="1784381"/>
            <a:ext cx="10434637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“我们必须看到，面对世情、国情、党情的深刻变化，精神懈怠危险、能力不足危险、脱离群众危险、消极腐败危险更加尖锐地摆在全党面前，党内脱离群众的现象大量存在，一 些问题还相当严重，集中表现在形式主义、官僚主义、享乐主义和奢靡之风这‘四风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'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上”，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560E57-4428-DF48-BE01-3F681743045D}"/>
              </a:ext>
            </a:extLst>
          </p:cNvPr>
          <p:cNvSpPr/>
          <p:nvPr/>
        </p:nvSpPr>
        <p:spPr>
          <a:xfrm>
            <a:off x="874712" y="3464614"/>
            <a:ext cx="875338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"</a:t>
            </a: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在百年艰舌奋斗的历程中，作为党自身建设的重要方法论之一。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4120A6D-0A0F-2643-8A62-8EBC3885DD19}"/>
              </a:ext>
            </a:extLst>
          </p:cNvPr>
          <p:cNvSpPr/>
          <p:nvPr/>
        </p:nvSpPr>
        <p:spPr>
          <a:xfrm>
            <a:off x="874714" y="3923692"/>
            <a:ext cx="661529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自我革命发挥着不可替代、深刻持久的能动作用，其给予了中国共产党人坚持真理、修正错误的勇气，使得中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国共产党人能够不忘初心。继续前进。中国特色社会主义进入新时代，中国共产党人的使命愈加光荣、目标愈加宏伟，面对的环境愈加复杂，因而更需要坚持自我革命，以如临深渊、如晟薄冰的谨慎防范风险与挑战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E10A57A-B297-2D4E-9398-F5761F972C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98" y="2715983"/>
            <a:ext cx="3557309" cy="31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8B04D8B-C6D1-0042-AA5A-7F0DCF1D8952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DFC61D3-281F-9D4C-9795-1B72D44A5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8BC836E-CCBD-2A43-AD2A-8952730062AF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充分认清形势保持清醒头脑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:a16="http://schemas.microsoft.com/office/drawing/2014/main" id="{5AA4E906-4B66-7A4D-B0F8-821A5CCF6042}"/>
              </a:ext>
            </a:extLst>
          </p:cNvPr>
          <p:cNvSpPr/>
          <p:nvPr/>
        </p:nvSpPr>
        <p:spPr>
          <a:xfrm>
            <a:off x="874713" y="1123321"/>
            <a:ext cx="3737628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第三：”三个不纯”尚末根除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592B77-2ACC-0C47-A407-2AE7B3FEC03C}"/>
              </a:ext>
            </a:extLst>
          </p:cNvPr>
          <p:cNvSpPr/>
          <p:nvPr/>
        </p:nvSpPr>
        <p:spPr>
          <a:xfrm>
            <a:off x="874712" y="1831479"/>
            <a:ext cx="10434637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“全党要清醒认识到，我们党面临的执政环境是复杂的，影响党的先进性、弱化党的纯洁性的因素也是复杂的，党内存在的思想不纯、组织不纯、作风不纯等突出问题尚未得到根本解决。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3E3D08-9E8A-444E-BAB0-54F7A579F0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2606098"/>
            <a:ext cx="1221321" cy="107973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7913ADA-312B-9549-BB7C-18FB7BB4F1DD}"/>
              </a:ext>
            </a:extLst>
          </p:cNvPr>
          <p:cNvSpPr/>
          <p:nvPr/>
        </p:nvSpPr>
        <p:spPr>
          <a:xfrm>
            <a:off x="2226142" y="2841745"/>
            <a:ext cx="892408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十多年的改革开放带来了令人欣喜的丰硕成果，但受到国内外尤其是国外不良因素的影响，也出现了一些不良倾向，进而影响乃至腐蚀了一些党员干部的精神世界，导致其思想不纯继而引发了组织不纯和作风不纯等一系列平果。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8C075AD6-4691-5E45-A00B-454A8343FF20}"/>
              </a:ext>
            </a:extLst>
          </p:cNvPr>
          <p:cNvSpPr/>
          <p:nvPr/>
        </p:nvSpPr>
        <p:spPr>
          <a:xfrm>
            <a:off x="874713" y="4087659"/>
            <a:ext cx="10434636" cy="1471726"/>
          </a:xfrm>
          <a:prstGeom prst="roundRect">
            <a:avLst>
              <a:gd name="adj" fmla="val 0"/>
            </a:avLst>
          </a:prstGeom>
          <a:noFill/>
          <a:ln>
            <a:solidFill>
              <a:srgbClr val="E1200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虽然目前“四风”问题得到了有效遇制，但树倒根存、反弹回潮的隐患犹存，新的隐形变异问题更是时有发生。比如，个别党员干部懒政怠政、为官不为，素质能力和精神状态皆不适应新时代的新要求。当然，“三个不纯”问题并不是一朝一夕就能解决的，必须要做好打持久战、打攻坚战的准备，要通过自我革命，不断加强党的自身建设，始终保持党的先进性和纯洁性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632" y="66812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9D2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9D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9D2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9D2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730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3282A9-1DE5-5943-89FD-E9E455966E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0C1051-B58B-9E42-B12B-B0CE4521F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73FC8C-16D1-2941-B4DB-31CB65A44FC0}"/>
              </a:ext>
            </a:extLst>
          </p:cNvPr>
          <p:cNvSpPr/>
          <p:nvPr/>
        </p:nvSpPr>
        <p:spPr>
          <a:xfrm>
            <a:off x="1235972" y="2122907"/>
            <a:ext cx="9720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第二章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4610E4-DC8D-CF4F-B8A2-33366A8D697B}"/>
              </a:ext>
            </a:extLst>
          </p:cNvPr>
          <p:cNvSpPr/>
          <p:nvPr/>
        </p:nvSpPr>
        <p:spPr>
          <a:xfrm>
            <a:off x="1235972" y="2717526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坚决守住底线做到廉洁从政</a:t>
            </a:r>
          </a:p>
        </p:txBody>
      </p:sp>
    </p:spTree>
    <p:extLst>
      <p:ext uri="{BB962C8B-B14F-4D97-AF65-F5344CB8AC3E}">
        <p14:creationId xmlns:p14="http://schemas.microsoft.com/office/powerpoint/2010/main" val="17501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4b4kt3n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</TotalTime>
  <Words>3238</Words>
  <Application>Microsoft Office PowerPoint</Application>
  <PresentationFormat>宽屏</PresentationFormat>
  <Paragraphs>136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方正粗黑宋简体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245</cp:revision>
  <dcterms:created xsi:type="dcterms:W3CDTF">2017-08-18T03:02:00Z</dcterms:created>
  <dcterms:modified xsi:type="dcterms:W3CDTF">2023-04-17T04:06:36Z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