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4"/>
  </p:notesMasterIdLst>
  <p:sldIdLst>
    <p:sldId id="362" r:id="rId3"/>
    <p:sldId id="323" r:id="rId4"/>
    <p:sldId id="356" r:id="rId5"/>
    <p:sldId id="363" r:id="rId6"/>
    <p:sldId id="258" r:id="rId7"/>
    <p:sldId id="261" r:id="rId8"/>
    <p:sldId id="320" r:id="rId9"/>
    <p:sldId id="319" r:id="rId10"/>
    <p:sldId id="317" r:id="rId11"/>
    <p:sldId id="263" r:id="rId12"/>
    <p:sldId id="326" r:id="rId13"/>
    <p:sldId id="264" r:id="rId14"/>
    <p:sldId id="325" r:id="rId15"/>
    <p:sldId id="357" r:id="rId16"/>
    <p:sldId id="322" r:id="rId17"/>
    <p:sldId id="266" r:id="rId18"/>
    <p:sldId id="267" r:id="rId19"/>
    <p:sldId id="269" r:id="rId20"/>
    <p:sldId id="270" r:id="rId21"/>
    <p:sldId id="271" r:id="rId22"/>
    <p:sldId id="295" r:id="rId23"/>
    <p:sldId id="315" r:id="rId24"/>
    <p:sldId id="314" r:id="rId25"/>
    <p:sldId id="313" r:id="rId26"/>
    <p:sldId id="358" r:id="rId27"/>
    <p:sldId id="312" r:id="rId28"/>
    <p:sldId id="311" r:id="rId29"/>
    <p:sldId id="309" r:id="rId30"/>
    <p:sldId id="308" r:id="rId31"/>
    <p:sldId id="307" r:id="rId32"/>
    <p:sldId id="306" r:id="rId33"/>
    <p:sldId id="305" r:id="rId34"/>
    <p:sldId id="359" r:id="rId35"/>
    <p:sldId id="328" r:id="rId36"/>
    <p:sldId id="329" r:id="rId37"/>
    <p:sldId id="330" r:id="rId38"/>
    <p:sldId id="333" r:id="rId39"/>
    <p:sldId id="334" r:id="rId40"/>
    <p:sldId id="336" r:id="rId41"/>
    <p:sldId id="337" r:id="rId42"/>
    <p:sldId id="360" r:id="rId43"/>
    <p:sldId id="341" r:id="rId44"/>
    <p:sldId id="342" r:id="rId45"/>
    <p:sldId id="344" r:id="rId46"/>
    <p:sldId id="288" r:id="rId47"/>
    <p:sldId id="350" r:id="rId48"/>
    <p:sldId id="352" r:id="rId49"/>
    <p:sldId id="361" r:id="rId50"/>
    <p:sldId id="349" r:id="rId51"/>
    <p:sldId id="354" r:id="rId52"/>
    <p:sldId id="364"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guide id="3" orient="horz" pos="1661" userDrawn="1">
          <p15:clr>
            <a:srgbClr val="A4A3A4"/>
          </p15:clr>
        </p15:guide>
        <p15:guide id="4" orient="horz" pos="3612" userDrawn="1">
          <p15:clr>
            <a:srgbClr val="A4A3A4"/>
          </p15:clr>
        </p15:guide>
        <p15:guide id="5" pos="438" userDrawn="1">
          <p15:clr>
            <a:srgbClr val="A4A3A4"/>
          </p15:clr>
        </p15:guide>
        <p15:guide id="6" pos="7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4ADBC"/>
    <a:srgbClr val="EDB96D"/>
    <a:srgbClr val="4375AF"/>
    <a:srgbClr val="438C9B"/>
    <a:srgbClr val="EEB969"/>
    <a:srgbClr val="FEA758"/>
    <a:srgbClr val="FFE5CD"/>
    <a:srgbClr val="1C8CCB"/>
    <a:srgbClr val="FE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96314" autoAdjust="0"/>
  </p:normalViewPr>
  <p:slideViewPr>
    <p:cSldViewPr snapToGrid="0">
      <p:cViewPr varScale="1">
        <p:scale>
          <a:sx n="108" d="100"/>
          <a:sy n="108" d="100"/>
        </p:scale>
        <p:origin x="750" y="114"/>
      </p:cViewPr>
      <p:guideLst>
        <p:guide orient="horz" pos="2251"/>
        <p:guide pos="3840"/>
        <p:guide orient="horz" pos="1661"/>
        <p:guide orient="horz" pos="3612"/>
        <p:guide pos="438"/>
        <p:guide pos="72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4FEEA-BAB3-4A2A-A854-CB989F59C8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F5F942D-1BD4-4788-8BB9-CB2337378DF0}">
      <dgm:prSet phldrT="[文本]" custT="1"/>
      <dgm:spPr>
        <a:solidFill>
          <a:srgbClr val="64ADBC"/>
        </a:solidFill>
        <a:ln>
          <a:solidFill>
            <a:srgbClr val="64ADBC"/>
          </a:solidFill>
        </a:ln>
      </dgm:spPr>
      <dgm:t>
        <a:bodyPr/>
        <a:lstStyle/>
        <a:p>
          <a:pPr>
            <a:buClrTx/>
            <a:buSzTx/>
            <a:buFontTx/>
            <a:buNone/>
          </a:pPr>
          <a:r>
            <a:rPr kumimoji="0" lang="zh-CN" altLang="en-US" sz="2200" b="0" i="0" u="none" strike="noStrike" cap="none" normalizeH="0" baseline="0" dirty="0">
              <a:ln>
                <a:noFill/>
              </a:ln>
              <a:solidFill>
                <a:schemeClr val="bg1"/>
              </a:solidFill>
              <a:effectLst/>
              <a:latin typeface="+mn-lt"/>
              <a:ea typeface="+mn-ea"/>
              <a:cs typeface="+mn-ea"/>
              <a:sym typeface="+mn-lt"/>
            </a:rPr>
            <a:t>医院废物</a:t>
          </a:r>
          <a:endParaRPr lang="zh-CN" altLang="en-US" sz="2200" dirty="0">
            <a:solidFill>
              <a:schemeClr val="bg1"/>
            </a:solidFill>
            <a:latin typeface="+mn-lt"/>
            <a:ea typeface="+mn-ea"/>
            <a:cs typeface="+mn-ea"/>
            <a:sym typeface="+mn-lt"/>
          </a:endParaRPr>
        </a:p>
      </dgm:t>
    </dgm:pt>
    <dgm:pt modelId="{AE5722BB-9E37-490B-B065-CF55F1F7006E}" type="parTrans" cxnId="{179D76D2-3ABB-4B60-B3AC-DA13695D8355}">
      <dgm:prSet/>
      <dgm:spPr/>
      <dgm:t>
        <a:bodyPr/>
        <a:lstStyle/>
        <a:p>
          <a:endParaRPr lang="zh-CN" altLang="en-US"/>
        </a:p>
      </dgm:t>
    </dgm:pt>
    <dgm:pt modelId="{BFBB3B43-4B6F-420E-9C6A-C3BE43C59A60}" type="sibTrans" cxnId="{179D76D2-3ABB-4B60-B3AC-DA13695D8355}">
      <dgm:prSet/>
      <dgm:spPr/>
      <dgm:t>
        <a:bodyPr/>
        <a:lstStyle/>
        <a:p>
          <a:endParaRPr lang="zh-CN" altLang="en-US"/>
        </a:p>
      </dgm:t>
    </dgm:pt>
    <dgm:pt modelId="{823BAA20-0A25-48DE-8D45-BCA36B014216}">
      <dgm:prSet phldrT="[文本]" custT="1"/>
      <dgm:spPr>
        <a:solidFill>
          <a:srgbClr val="64ADBC"/>
        </a:solidFill>
        <a:ln>
          <a:solidFill>
            <a:srgbClr val="64ADBC"/>
          </a:solidFill>
        </a:ln>
      </dgm:spPr>
      <dgm:t>
        <a:bodyPr/>
        <a:lstStyle/>
        <a:p>
          <a:pPr>
            <a:buClrTx/>
            <a:buSzTx/>
            <a:buFontTx/>
            <a:buNone/>
          </a:pPr>
          <a:r>
            <a:rPr kumimoji="0" lang="zh-CN" altLang="en-US" sz="2200" b="0" i="0" u="none" strike="noStrike" cap="none" normalizeH="0" baseline="0" dirty="0">
              <a:ln>
                <a:noFill/>
              </a:ln>
              <a:solidFill>
                <a:schemeClr val="bg1"/>
              </a:solidFill>
              <a:effectLst/>
              <a:latin typeface="+mn-lt"/>
              <a:ea typeface="+mn-ea"/>
              <a:cs typeface="+mn-ea"/>
              <a:sym typeface="+mn-lt"/>
            </a:rPr>
            <a:t>医疗废物</a:t>
          </a:r>
          <a:endParaRPr lang="zh-CN" altLang="en-US" sz="2200" dirty="0">
            <a:solidFill>
              <a:schemeClr val="bg1"/>
            </a:solidFill>
            <a:latin typeface="+mn-lt"/>
            <a:ea typeface="+mn-ea"/>
            <a:cs typeface="+mn-ea"/>
            <a:sym typeface="+mn-lt"/>
          </a:endParaRPr>
        </a:p>
      </dgm:t>
    </dgm:pt>
    <dgm:pt modelId="{89E036FA-C996-4C21-AE3C-B9C4CB9D2C6D}" type="parTrans" cxnId="{0E0D026A-120F-42B8-804A-93DC9EB01FF5}">
      <dgm:prSet/>
      <dgm:spPr>
        <a:solidFill>
          <a:srgbClr val="64ADBC"/>
        </a:solidFill>
        <a:ln>
          <a:solidFill>
            <a:srgbClr val="64ADBC"/>
          </a:solidFill>
        </a:ln>
      </dgm:spPr>
      <dgm:t>
        <a:bodyPr/>
        <a:lstStyle/>
        <a:p>
          <a:endParaRPr lang="zh-CN" altLang="en-US"/>
        </a:p>
      </dgm:t>
    </dgm:pt>
    <dgm:pt modelId="{92E43C5A-D888-4C79-91CD-D1E4F0EB3273}" type="sibTrans" cxnId="{0E0D026A-120F-42B8-804A-93DC9EB01FF5}">
      <dgm:prSet/>
      <dgm:spPr/>
      <dgm:t>
        <a:bodyPr/>
        <a:lstStyle/>
        <a:p>
          <a:endParaRPr lang="zh-CN" altLang="en-US"/>
        </a:p>
      </dgm:t>
    </dgm:pt>
    <dgm:pt modelId="{99F185B7-EFE2-40D2-AB2E-B30032E45A7C}">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感染性</a:t>
          </a:r>
        </a:p>
      </dgm:t>
    </dgm:pt>
    <dgm:pt modelId="{A1AFBAF7-5C7F-4012-8126-A1CECDAF4292}" type="parTrans" cxnId="{D3CA47B1-6909-4B15-9A72-828967EF1053}">
      <dgm:prSet/>
      <dgm:spPr>
        <a:solidFill>
          <a:srgbClr val="64ADBC"/>
        </a:solidFill>
        <a:ln>
          <a:solidFill>
            <a:srgbClr val="64ADBC"/>
          </a:solidFill>
        </a:ln>
      </dgm:spPr>
      <dgm:t>
        <a:bodyPr/>
        <a:lstStyle/>
        <a:p>
          <a:endParaRPr lang="zh-CN" altLang="en-US"/>
        </a:p>
      </dgm:t>
    </dgm:pt>
    <dgm:pt modelId="{7870154F-81EC-4A38-9373-6F175848CC84}" type="sibTrans" cxnId="{D3CA47B1-6909-4B15-9A72-828967EF1053}">
      <dgm:prSet/>
      <dgm:spPr/>
      <dgm:t>
        <a:bodyPr/>
        <a:lstStyle/>
        <a:p>
          <a:endParaRPr lang="zh-CN" altLang="en-US"/>
        </a:p>
      </dgm:t>
    </dgm:pt>
    <dgm:pt modelId="{4537550F-28E5-4948-9033-1BA917434524}">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化学性</a:t>
          </a:r>
        </a:p>
      </dgm:t>
    </dgm:pt>
    <dgm:pt modelId="{26175C1F-B218-4CA3-83E1-F54BA66FB44E}" type="parTrans" cxnId="{9A94EF47-3755-486E-AD35-D409F5991DE8}">
      <dgm:prSet/>
      <dgm:spPr>
        <a:solidFill>
          <a:srgbClr val="64ADBC"/>
        </a:solidFill>
        <a:ln>
          <a:solidFill>
            <a:srgbClr val="64ADBC"/>
          </a:solidFill>
        </a:ln>
      </dgm:spPr>
      <dgm:t>
        <a:bodyPr/>
        <a:lstStyle/>
        <a:p>
          <a:endParaRPr lang="zh-CN" altLang="en-US"/>
        </a:p>
      </dgm:t>
    </dgm:pt>
    <dgm:pt modelId="{D8FD7A87-9B71-4EA6-9CE6-DF3CC73AF83E}" type="sibTrans" cxnId="{9A94EF47-3755-486E-AD35-D409F5991DE8}">
      <dgm:prSet/>
      <dgm:spPr/>
      <dgm:t>
        <a:bodyPr/>
        <a:lstStyle/>
        <a:p>
          <a:endParaRPr lang="zh-CN" altLang="en-US"/>
        </a:p>
      </dgm:t>
    </dgm:pt>
    <dgm:pt modelId="{EBCE28CC-2FD5-4246-A5DE-148CC01B28D8}">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生活垃圾</a:t>
          </a:r>
        </a:p>
      </dgm:t>
    </dgm:pt>
    <dgm:pt modelId="{1AC7F018-2FD8-4BC7-8ABB-8E70B372F8D6}" type="parTrans" cxnId="{1EB4FF68-5B29-464B-9D0E-DC6D0FD10D62}">
      <dgm:prSet/>
      <dgm:spPr>
        <a:solidFill>
          <a:srgbClr val="64ADBC"/>
        </a:solidFill>
        <a:ln>
          <a:solidFill>
            <a:srgbClr val="64ADBC"/>
          </a:solidFill>
        </a:ln>
      </dgm:spPr>
      <dgm:t>
        <a:bodyPr/>
        <a:lstStyle/>
        <a:p>
          <a:endParaRPr lang="zh-CN" altLang="en-US"/>
        </a:p>
      </dgm:t>
    </dgm:pt>
    <dgm:pt modelId="{DAA06C2A-DD05-4191-A7A8-318A8A7651C5}" type="sibTrans" cxnId="{1EB4FF68-5B29-464B-9D0E-DC6D0FD10D62}">
      <dgm:prSet/>
      <dgm:spPr/>
      <dgm:t>
        <a:bodyPr/>
        <a:lstStyle/>
        <a:p>
          <a:endParaRPr lang="zh-CN" altLang="en-US"/>
        </a:p>
      </dgm:t>
    </dgm:pt>
    <dgm:pt modelId="{0DEEA881-CA20-4B86-9CC6-A34399DFF1CA}">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可回收</a:t>
          </a:r>
        </a:p>
      </dgm:t>
    </dgm:pt>
    <dgm:pt modelId="{FDB07316-0D7C-47CF-A071-9FD05852B66E}" type="parTrans" cxnId="{CB287429-89B4-4B7C-A80E-143B9D7892C6}">
      <dgm:prSet/>
      <dgm:spPr>
        <a:solidFill>
          <a:srgbClr val="64ADBC"/>
        </a:solidFill>
        <a:ln>
          <a:solidFill>
            <a:srgbClr val="64ADBC"/>
          </a:solidFill>
        </a:ln>
      </dgm:spPr>
      <dgm:t>
        <a:bodyPr/>
        <a:lstStyle/>
        <a:p>
          <a:endParaRPr lang="zh-CN" altLang="en-US"/>
        </a:p>
      </dgm:t>
    </dgm:pt>
    <dgm:pt modelId="{128A1466-5DA6-470A-B6CA-15412F1FFE46}" type="sibTrans" cxnId="{CB287429-89B4-4B7C-A80E-143B9D7892C6}">
      <dgm:prSet/>
      <dgm:spPr/>
      <dgm:t>
        <a:bodyPr/>
        <a:lstStyle/>
        <a:p>
          <a:endParaRPr lang="zh-CN" altLang="en-US"/>
        </a:p>
      </dgm:t>
    </dgm:pt>
    <dgm:pt modelId="{B792D63D-C8BD-4E61-8D7E-3B6EFDB1B3CA}">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损伤性</a:t>
          </a:r>
        </a:p>
      </dgm:t>
    </dgm:pt>
    <dgm:pt modelId="{99198A86-D729-4AE9-994B-A1D188766C80}" type="parTrans" cxnId="{AFCFC9A9-11A7-4A24-953A-DE47ED314A4B}">
      <dgm:prSet/>
      <dgm:spPr>
        <a:solidFill>
          <a:srgbClr val="64ADBC"/>
        </a:solidFill>
        <a:ln>
          <a:solidFill>
            <a:srgbClr val="64ADBC"/>
          </a:solidFill>
        </a:ln>
      </dgm:spPr>
      <dgm:t>
        <a:bodyPr/>
        <a:lstStyle/>
        <a:p>
          <a:endParaRPr lang="zh-CN" altLang="en-US"/>
        </a:p>
      </dgm:t>
    </dgm:pt>
    <dgm:pt modelId="{7ED5AA88-B715-4525-9211-3FD8A98D9737}" type="sibTrans" cxnId="{AFCFC9A9-11A7-4A24-953A-DE47ED314A4B}">
      <dgm:prSet/>
      <dgm:spPr/>
      <dgm:t>
        <a:bodyPr/>
        <a:lstStyle/>
        <a:p>
          <a:endParaRPr lang="zh-CN" altLang="en-US"/>
        </a:p>
      </dgm:t>
    </dgm:pt>
    <dgm:pt modelId="{3B7DA9AB-4EBE-4F1B-BB28-53B78927AAFB}">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病理性</a:t>
          </a:r>
        </a:p>
      </dgm:t>
    </dgm:pt>
    <dgm:pt modelId="{D8E6AE04-1955-4162-9C7F-806973C25746}" type="parTrans" cxnId="{076E77C3-2FCC-44E9-9FBE-B5B1CB463A6A}">
      <dgm:prSet/>
      <dgm:spPr>
        <a:solidFill>
          <a:srgbClr val="64ADBC"/>
        </a:solidFill>
        <a:ln>
          <a:solidFill>
            <a:srgbClr val="64ADBC"/>
          </a:solidFill>
        </a:ln>
      </dgm:spPr>
      <dgm:t>
        <a:bodyPr/>
        <a:lstStyle/>
        <a:p>
          <a:endParaRPr lang="zh-CN" altLang="en-US"/>
        </a:p>
      </dgm:t>
    </dgm:pt>
    <dgm:pt modelId="{6381F738-B410-4707-8E61-A906964AAD69}" type="sibTrans" cxnId="{076E77C3-2FCC-44E9-9FBE-B5B1CB463A6A}">
      <dgm:prSet/>
      <dgm:spPr/>
      <dgm:t>
        <a:bodyPr/>
        <a:lstStyle/>
        <a:p>
          <a:endParaRPr lang="zh-CN" altLang="en-US"/>
        </a:p>
      </dgm:t>
    </dgm:pt>
    <dgm:pt modelId="{A5BDD3C5-AF25-4952-8741-0BDAE92BCF02}">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药物性</a:t>
          </a:r>
        </a:p>
      </dgm:t>
    </dgm:pt>
    <dgm:pt modelId="{531F855A-EFA4-450B-A048-6D41A666C957}" type="parTrans" cxnId="{A1D9CE4C-EF8F-45A5-9F88-436AA6609790}">
      <dgm:prSet/>
      <dgm:spPr>
        <a:solidFill>
          <a:srgbClr val="64ADBC"/>
        </a:solidFill>
        <a:ln>
          <a:solidFill>
            <a:srgbClr val="64ADBC"/>
          </a:solidFill>
        </a:ln>
      </dgm:spPr>
      <dgm:t>
        <a:bodyPr/>
        <a:lstStyle/>
        <a:p>
          <a:endParaRPr lang="zh-CN" altLang="en-US"/>
        </a:p>
      </dgm:t>
    </dgm:pt>
    <dgm:pt modelId="{0CC5C138-7536-40C4-AF00-29182F7ABE2B}" type="sibTrans" cxnId="{A1D9CE4C-EF8F-45A5-9F88-436AA6609790}">
      <dgm:prSet/>
      <dgm:spPr/>
      <dgm:t>
        <a:bodyPr/>
        <a:lstStyle/>
        <a:p>
          <a:endParaRPr lang="zh-CN" altLang="en-US"/>
        </a:p>
      </dgm:t>
    </dgm:pt>
    <dgm:pt modelId="{5A1484E0-7540-4E4B-8481-3E89E2980205}">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不可回收</a:t>
          </a:r>
        </a:p>
      </dgm:t>
    </dgm:pt>
    <dgm:pt modelId="{8D82E583-D779-485D-931C-044B9A8F0626}" type="parTrans" cxnId="{941F419F-43BB-441B-B5E7-00085D8CAAF5}">
      <dgm:prSet/>
      <dgm:spPr>
        <a:solidFill>
          <a:srgbClr val="64ADBC"/>
        </a:solidFill>
        <a:ln>
          <a:solidFill>
            <a:srgbClr val="64ADBC"/>
          </a:solidFill>
        </a:ln>
      </dgm:spPr>
      <dgm:t>
        <a:bodyPr/>
        <a:lstStyle/>
        <a:p>
          <a:endParaRPr lang="zh-CN" altLang="en-US"/>
        </a:p>
      </dgm:t>
    </dgm:pt>
    <dgm:pt modelId="{D1BD3C58-0A45-47CB-85F2-C0DDA14CEB29}" type="sibTrans" cxnId="{941F419F-43BB-441B-B5E7-00085D8CAAF5}">
      <dgm:prSet/>
      <dgm:spPr/>
      <dgm:t>
        <a:bodyPr/>
        <a:lstStyle/>
        <a:p>
          <a:endParaRPr lang="zh-CN" altLang="en-US"/>
        </a:p>
      </dgm:t>
    </dgm:pt>
    <dgm:pt modelId="{D6CAA764-4A6A-45EE-BEC1-EC4A0ED367F9}" type="pres">
      <dgm:prSet presAssocID="{B174FEEA-BAB3-4A2A-A854-CB989F59C87E}" presName="diagram" presStyleCnt="0">
        <dgm:presLayoutVars>
          <dgm:chPref val="1"/>
          <dgm:dir/>
          <dgm:animOne val="branch"/>
          <dgm:animLvl val="lvl"/>
          <dgm:resizeHandles val="exact"/>
        </dgm:presLayoutVars>
      </dgm:prSet>
      <dgm:spPr/>
      <dgm:t>
        <a:bodyPr/>
        <a:lstStyle/>
        <a:p>
          <a:endParaRPr lang="zh-CN" altLang="en-US"/>
        </a:p>
      </dgm:t>
    </dgm:pt>
    <dgm:pt modelId="{2AEDA720-D9A4-48C8-93E7-A2E23C2B7C4C}" type="pres">
      <dgm:prSet presAssocID="{8F5F942D-1BD4-4788-8BB9-CB2337378DF0}" presName="root1" presStyleCnt="0"/>
      <dgm:spPr/>
    </dgm:pt>
    <dgm:pt modelId="{547374EF-A738-46CC-86F7-1040F6D3CC1E}" type="pres">
      <dgm:prSet presAssocID="{8F5F942D-1BD4-4788-8BB9-CB2337378DF0}" presName="LevelOneTextNode" presStyleLbl="node0" presStyleIdx="0" presStyleCnt="1" custLinFactX="-19241" custLinFactNeighborX="-100000" custLinFactNeighborY="-69880">
        <dgm:presLayoutVars>
          <dgm:chPref val="3"/>
        </dgm:presLayoutVars>
      </dgm:prSet>
      <dgm:spPr/>
      <dgm:t>
        <a:bodyPr/>
        <a:lstStyle/>
        <a:p>
          <a:endParaRPr lang="zh-CN" altLang="en-US"/>
        </a:p>
      </dgm:t>
    </dgm:pt>
    <dgm:pt modelId="{0AF4D698-4A6F-42DB-84A8-C04E21FE6DF4}" type="pres">
      <dgm:prSet presAssocID="{8F5F942D-1BD4-4788-8BB9-CB2337378DF0}" presName="level2hierChild" presStyleCnt="0"/>
      <dgm:spPr/>
    </dgm:pt>
    <dgm:pt modelId="{6F8DCFAA-7385-4EE1-8030-673D3AF02DF4}" type="pres">
      <dgm:prSet presAssocID="{89E036FA-C996-4C21-AE3C-B9C4CB9D2C6D}" presName="conn2-1" presStyleLbl="parChTrans1D2" presStyleIdx="0" presStyleCnt="2"/>
      <dgm:spPr/>
      <dgm:t>
        <a:bodyPr/>
        <a:lstStyle/>
        <a:p>
          <a:endParaRPr lang="zh-CN" altLang="en-US"/>
        </a:p>
      </dgm:t>
    </dgm:pt>
    <dgm:pt modelId="{FFAA6AEA-3E03-4E58-8411-6F7BE22FE230}" type="pres">
      <dgm:prSet presAssocID="{89E036FA-C996-4C21-AE3C-B9C4CB9D2C6D}" presName="connTx" presStyleLbl="parChTrans1D2" presStyleIdx="0" presStyleCnt="2"/>
      <dgm:spPr/>
      <dgm:t>
        <a:bodyPr/>
        <a:lstStyle/>
        <a:p>
          <a:endParaRPr lang="zh-CN" altLang="en-US"/>
        </a:p>
      </dgm:t>
    </dgm:pt>
    <dgm:pt modelId="{7E2C0D88-0B2C-4DE1-BDDF-41E10A1625D3}" type="pres">
      <dgm:prSet presAssocID="{823BAA20-0A25-48DE-8D45-BCA36B014216}" presName="root2" presStyleCnt="0"/>
      <dgm:spPr/>
    </dgm:pt>
    <dgm:pt modelId="{25741BF4-600A-48D9-83E0-A3D188FF73E0}" type="pres">
      <dgm:prSet presAssocID="{823BAA20-0A25-48DE-8D45-BCA36B014216}" presName="LevelTwoTextNode" presStyleLbl="node2" presStyleIdx="0" presStyleCnt="2" custLinFactNeighborX="-60729" custLinFactNeighborY="-66802">
        <dgm:presLayoutVars>
          <dgm:chPref val="3"/>
        </dgm:presLayoutVars>
      </dgm:prSet>
      <dgm:spPr/>
      <dgm:t>
        <a:bodyPr/>
        <a:lstStyle/>
        <a:p>
          <a:endParaRPr lang="zh-CN" altLang="en-US"/>
        </a:p>
      </dgm:t>
    </dgm:pt>
    <dgm:pt modelId="{108CE772-0B72-4E62-BC8F-3BFB2D0204F4}" type="pres">
      <dgm:prSet presAssocID="{823BAA20-0A25-48DE-8D45-BCA36B014216}" presName="level3hierChild" presStyleCnt="0"/>
      <dgm:spPr/>
    </dgm:pt>
    <dgm:pt modelId="{49FEDAB5-C811-4728-B73B-9432EFFE491A}" type="pres">
      <dgm:prSet presAssocID="{A1AFBAF7-5C7F-4012-8126-A1CECDAF4292}" presName="conn2-1" presStyleLbl="parChTrans1D3" presStyleIdx="0" presStyleCnt="7"/>
      <dgm:spPr/>
      <dgm:t>
        <a:bodyPr/>
        <a:lstStyle/>
        <a:p>
          <a:endParaRPr lang="zh-CN" altLang="en-US"/>
        </a:p>
      </dgm:t>
    </dgm:pt>
    <dgm:pt modelId="{4A2801EF-F83F-4F1C-9CA6-1280FD17F8AD}" type="pres">
      <dgm:prSet presAssocID="{A1AFBAF7-5C7F-4012-8126-A1CECDAF4292}" presName="connTx" presStyleLbl="parChTrans1D3" presStyleIdx="0" presStyleCnt="7"/>
      <dgm:spPr/>
      <dgm:t>
        <a:bodyPr/>
        <a:lstStyle/>
        <a:p>
          <a:endParaRPr lang="zh-CN" altLang="en-US"/>
        </a:p>
      </dgm:t>
    </dgm:pt>
    <dgm:pt modelId="{CF5D5D90-1ED3-48B1-9E59-804DD195556A}" type="pres">
      <dgm:prSet presAssocID="{99F185B7-EFE2-40D2-AB2E-B30032E45A7C}" presName="root2" presStyleCnt="0"/>
      <dgm:spPr/>
    </dgm:pt>
    <dgm:pt modelId="{10C62D6A-2B5E-4AD8-98AF-9DD5A950ADDB}" type="pres">
      <dgm:prSet presAssocID="{99F185B7-EFE2-40D2-AB2E-B30032E45A7C}" presName="LevelTwoTextNode" presStyleLbl="node3" presStyleIdx="0" presStyleCnt="7">
        <dgm:presLayoutVars>
          <dgm:chPref val="3"/>
        </dgm:presLayoutVars>
      </dgm:prSet>
      <dgm:spPr/>
      <dgm:t>
        <a:bodyPr/>
        <a:lstStyle/>
        <a:p>
          <a:endParaRPr lang="zh-CN" altLang="en-US"/>
        </a:p>
      </dgm:t>
    </dgm:pt>
    <dgm:pt modelId="{F1B21856-6F2E-4710-9216-15FBAEA5A5F8}" type="pres">
      <dgm:prSet presAssocID="{99F185B7-EFE2-40D2-AB2E-B30032E45A7C}" presName="level3hierChild" presStyleCnt="0"/>
      <dgm:spPr/>
    </dgm:pt>
    <dgm:pt modelId="{A479D0C5-3FA7-41B0-A3AC-F4966E86EB60}" type="pres">
      <dgm:prSet presAssocID="{99198A86-D729-4AE9-994B-A1D188766C80}" presName="conn2-1" presStyleLbl="parChTrans1D3" presStyleIdx="1" presStyleCnt="7"/>
      <dgm:spPr/>
      <dgm:t>
        <a:bodyPr/>
        <a:lstStyle/>
        <a:p>
          <a:endParaRPr lang="zh-CN" altLang="en-US"/>
        </a:p>
      </dgm:t>
    </dgm:pt>
    <dgm:pt modelId="{BE909060-D111-4C6D-9D60-6D3FD29EB3BF}" type="pres">
      <dgm:prSet presAssocID="{99198A86-D729-4AE9-994B-A1D188766C80}" presName="connTx" presStyleLbl="parChTrans1D3" presStyleIdx="1" presStyleCnt="7"/>
      <dgm:spPr/>
      <dgm:t>
        <a:bodyPr/>
        <a:lstStyle/>
        <a:p>
          <a:endParaRPr lang="zh-CN" altLang="en-US"/>
        </a:p>
      </dgm:t>
    </dgm:pt>
    <dgm:pt modelId="{CB1DCF7E-F54C-43A6-B37B-AB65088A018B}" type="pres">
      <dgm:prSet presAssocID="{B792D63D-C8BD-4E61-8D7E-3B6EFDB1B3CA}" presName="root2" presStyleCnt="0"/>
      <dgm:spPr/>
    </dgm:pt>
    <dgm:pt modelId="{3C7D0401-B6A0-492D-9335-B967EF19BD68}" type="pres">
      <dgm:prSet presAssocID="{B792D63D-C8BD-4E61-8D7E-3B6EFDB1B3CA}" presName="LevelTwoTextNode" presStyleLbl="node3" presStyleIdx="1" presStyleCnt="7">
        <dgm:presLayoutVars>
          <dgm:chPref val="3"/>
        </dgm:presLayoutVars>
      </dgm:prSet>
      <dgm:spPr/>
      <dgm:t>
        <a:bodyPr/>
        <a:lstStyle/>
        <a:p>
          <a:endParaRPr lang="zh-CN" altLang="en-US"/>
        </a:p>
      </dgm:t>
    </dgm:pt>
    <dgm:pt modelId="{C936E43F-145A-4778-874D-83FCAEA0001A}" type="pres">
      <dgm:prSet presAssocID="{B792D63D-C8BD-4E61-8D7E-3B6EFDB1B3CA}" presName="level3hierChild" presStyleCnt="0"/>
      <dgm:spPr/>
    </dgm:pt>
    <dgm:pt modelId="{FFCB5DC4-FCD3-4280-9C6D-69DB8B55CFC0}" type="pres">
      <dgm:prSet presAssocID="{D8E6AE04-1955-4162-9C7F-806973C25746}" presName="conn2-1" presStyleLbl="parChTrans1D3" presStyleIdx="2" presStyleCnt="7"/>
      <dgm:spPr/>
      <dgm:t>
        <a:bodyPr/>
        <a:lstStyle/>
        <a:p>
          <a:endParaRPr lang="zh-CN" altLang="en-US"/>
        </a:p>
      </dgm:t>
    </dgm:pt>
    <dgm:pt modelId="{D709909A-E60B-40F1-A332-988271EB215B}" type="pres">
      <dgm:prSet presAssocID="{D8E6AE04-1955-4162-9C7F-806973C25746}" presName="connTx" presStyleLbl="parChTrans1D3" presStyleIdx="2" presStyleCnt="7"/>
      <dgm:spPr/>
      <dgm:t>
        <a:bodyPr/>
        <a:lstStyle/>
        <a:p>
          <a:endParaRPr lang="zh-CN" altLang="en-US"/>
        </a:p>
      </dgm:t>
    </dgm:pt>
    <dgm:pt modelId="{2798231F-B837-4BC1-9088-99A6952B9F8F}" type="pres">
      <dgm:prSet presAssocID="{3B7DA9AB-4EBE-4F1B-BB28-53B78927AAFB}" presName="root2" presStyleCnt="0"/>
      <dgm:spPr/>
    </dgm:pt>
    <dgm:pt modelId="{5BEE078C-391F-4CB9-8F5F-2FB7617FE429}" type="pres">
      <dgm:prSet presAssocID="{3B7DA9AB-4EBE-4F1B-BB28-53B78927AAFB}" presName="LevelTwoTextNode" presStyleLbl="node3" presStyleIdx="2" presStyleCnt="7">
        <dgm:presLayoutVars>
          <dgm:chPref val="3"/>
        </dgm:presLayoutVars>
      </dgm:prSet>
      <dgm:spPr/>
      <dgm:t>
        <a:bodyPr/>
        <a:lstStyle/>
        <a:p>
          <a:endParaRPr lang="zh-CN" altLang="en-US"/>
        </a:p>
      </dgm:t>
    </dgm:pt>
    <dgm:pt modelId="{EC870E05-960E-4DF8-9399-1171F3608C29}" type="pres">
      <dgm:prSet presAssocID="{3B7DA9AB-4EBE-4F1B-BB28-53B78927AAFB}" presName="level3hierChild" presStyleCnt="0"/>
      <dgm:spPr/>
    </dgm:pt>
    <dgm:pt modelId="{8A15FD5B-5DC7-4872-ACB3-D7FD27971716}" type="pres">
      <dgm:prSet presAssocID="{531F855A-EFA4-450B-A048-6D41A666C957}" presName="conn2-1" presStyleLbl="parChTrans1D3" presStyleIdx="3" presStyleCnt="7"/>
      <dgm:spPr/>
      <dgm:t>
        <a:bodyPr/>
        <a:lstStyle/>
        <a:p>
          <a:endParaRPr lang="zh-CN" altLang="en-US"/>
        </a:p>
      </dgm:t>
    </dgm:pt>
    <dgm:pt modelId="{49F6CDC4-91A3-4559-B233-93F46EF9604A}" type="pres">
      <dgm:prSet presAssocID="{531F855A-EFA4-450B-A048-6D41A666C957}" presName="connTx" presStyleLbl="parChTrans1D3" presStyleIdx="3" presStyleCnt="7"/>
      <dgm:spPr/>
      <dgm:t>
        <a:bodyPr/>
        <a:lstStyle/>
        <a:p>
          <a:endParaRPr lang="zh-CN" altLang="en-US"/>
        </a:p>
      </dgm:t>
    </dgm:pt>
    <dgm:pt modelId="{76B8BC53-D322-4AC5-B356-CDC63A99529C}" type="pres">
      <dgm:prSet presAssocID="{A5BDD3C5-AF25-4952-8741-0BDAE92BCF02}" presName="root2" presStyleCnt="0"/>
      <dgm:spPr/>
    </dgm:pt>
    <dgm:pt modelId="{249C804C-78EF-45B1-83FD-51A0B2D60A53}" type="pres">
      <dgm:prSet presAssocID="{A5BDD3C5-AF25-4952-8741-0BDAE92BCF02}" presName="LevelTwoTextNode" presStyleLbl="node3" presStyleIdx="3" presStyleCnt="7">
        <dgm:presLayoutVars>
          <dgm:chPref val="3"/>
        </dgm:presLayoutVars>
      </dgm:prSet>
      <dgm:spPr/>
      <dgm:t>
        <a:bodyPr/>
        <a:lstStyle/>
        <a:p>
          <a:endParaRPr lang="zh-CN" altLang="en-US"/>
        </a:p>
      </dgm:t>
    </dgm:pt>
    <dgm:pt modelId="{421B6D98-B685-4F08-BC97-1DE43CDBACF6}" type="pres">
      <dgm:prSet presAssocID="{A5BDD3C5-AF25-4952-8741-0BDAE92BCF02}" presName="level3hierChild" presStyleCnt="0"/>
      <dgm:spPr/>
    </dgm:pt>
    <dgm:pt modelId="{C05B7047-6CA4-43AD-A74D-6A3BC349F593}" type="pres">
      <dgm:prSet presAssocID="{26175C1F-B218-4CA3-83E1-F54BA66FB44E}" presName="conn2-1" presStyleLbl="parChTrans1D3" presStyleIdx="4" presStyleCnt="7"/>
      <dgm:spPr/>
      <dgm:t>
        <a:bodyPr/>
        <a:lstStyle/>
        <a:p>
          <a:endParaRPr lang="zh-CN" altLang="en-US"/>
        </a:p>
      </dgm:t>
    </dgm:pt>
    <dgm:pt modelId="{F10EB26A-8135-4CC9-96A9-72CABB269056}" type="pres">
      <dgm:prSet presAssocID="{26175C1F-B218-4CA3-83E1-F54BA66FB44E}" presName="connTx" presStyleLbl="parChTrans1D3" presStyleIdx="4" presStyleCnt="7"/>
      <dgm:spPr/>
      <dgm:t>
        <a:bodyPr/>
        <a:lstStyle/>
        <a:p>
          <a:endParaRPr lang="zh-CN" altLang="en-US"/>
        </a:p>
      </dgm:t>
    </dgm:pt>
    <dgm:pt modelId="{B48AC3FF-7F8A-4186-802E-03264FA19B04}" type="pres">
      <dgm:prSet presAssocID="{4537550F-28E5-4948-9033-1BA917434524}" presName="root2" presStyleCnt="0"/>
      <dgm:spPr/>
    </dgm:pt>
    <dgm:pt modelId="{1850F100-4BFD-4947-860F-65E8E748CAE5}" type="pres">
      <dgm:prSet presAssocID="{4537550F-28E5-4948-9033-1BA917434524}" presName="LevelTwoTextNode" presStyleLbl="node3" presStyleIdx="4" presStyleCnt="7">
        <dgm:presLayoutVars>
          <dgm:chPref val="3"/>
        </dgm:presLayoutVars>
      </dgm:prSet>
      <dgm:spPr/>
      <dgm:t>
        <a:bodyPr/>
        <a:lstStyle/>
        <a:p>
          <a:endParaRPr lang="zh-CN" altLang="en-US"/>
        </a:p>
      </dgm:t>
    </dgm:pt>
    <dgm:pt modelId="{3D07B0EB-E118-4A8F-AC42-A98B9021140E}" type="pres">
      <dgm:prSet presAssocID="{4537550F-28E5-4948-9033-1BA917434524}" presName="level3hierChild" presStyleCnt="0"/>
      <dgm:spPr/>
    </dgm:pt>
    <dgm:pt modelId="{86186573-91BD-474E-8EEA-1AC3FEE8231B}" type="pres">
      <dgm:prSet presAssocID="{1AC7F018-2FD8-4BC7-8ABB-8E70B372F8D6}" presName="conn2-1" presStyleLbl="parChTrans1D2" presStyleIdx="1" presStyleCnt="2"/>
      <dgm:spPr/>
      <dgm:t>
        <a:bodyPr/>
        <a:lstStyle/>
        <a:p>
          <a:endParaRPr lang="zh-CN" altLang="en-US"/>
        </a:p>
      </dgm:t>
    </dgm:pt>
    <dgm:pt modelId="{78AB276E-3DB8-4ADC-A49B-395824E6B83B}" type="pres">
      <dgm:prSet presAssocID="{1AC7F018-2FD8-4BC7-8ABB-8E70B372F8D6}" presName="connTx" presStyleLbl="parChTrans1D2" presStyleIdx="1" presStyleCnt="2"/>
      <dgm:spPr/>
      <dgm:t>
        <a:bodyPr/>
        <a:lstStyle/>
        <a:p>
          <a:endParaRPr lang="zh-CN" altLang="en-US"/>
        </a:p>
      </dgm:t>
    </dgm:pt>
    <dgm:pt modelId="{F2B6E642-7BCE-4499-A539-46920F44B14B}" type="pres">
      <dgm:prSet presAssocID="{EBCE28CC-2FD5-4246-A5DE-148CC01B28D8}" presName="root2" presStyleCnt="0"/>
      <dgm:spPr/>
    </dgm:pt>
    <dgm:pt modelId="{DF639349-9E2C-40A0-810A-CB6DCB5279A2}" type="pres">
      <dgm:prSet presAssocID="{EBCE28CC-2FD5-4246-A5DE-148CC01B28D8}" presName="LevelTwoTextNode" presStyleLbl="node2" presStyleIdx="1" presStyleCnt="2" custLinFactNeighborX="-63151" custLinFactNeighborY="446">
        <dgm:presLayoutVars>
          <dgm:chPref val="3"/>
        </dgm:presLayoutVars>
      </dgm:prSet>
      <dgm:spPr/>
      <dgm:t>
        <a:bodyPr/>
        <a:lstStyle/>
        <a:p>
          <a:endParaRPr lang="zh-CN" altLang="en-US"/>
        </a:p>
      </dgm:t>
    </dgm:pt>
    <dgm:pt modelId="{B15F48A9-5E83-49DB-9939-0C8537CC86DD}" type="pres">
      <dgm:prSet presAssocID="{EBCE28CC-2FD5-4246-A5DE-148CC01B28D8}" presName="level3hierChild" presStyleCnt="0"/>
      <dgm:spPr/>
    </dgm:pt>
    <dgm:pt modelId="{92CFDB67-3F66-4CFB-B8E3-180F40515657}" type="pres">
      <dgm:prSet presAssocID="{FDB07316-0D7C-47CF-A071-9FD05852B66E}" presName="conn2-1" presStyleLbl="parChTrans1D3" presStyleIdx="5" presStyleCnt="7"/>
      <dgm:spPr/>
      <dgm:t>
        <a:bodyPr/>
        <a:lstStyle/>
        <a:p>
          <a:endParaRPr lang="zh-CN" altLang="en-US"/>
        </a:p>
      </dgm:t>
    </dgm:pt>
    <dgm:pt modelId="{274FD486-2E04-4FB6-AA26-E595A7C25526}" type="pres">
      <dgm:prSet presAssocID="{FDB07316-0D7C-47CF-A071-9FD05852B66E}" presName="connTx" presStyleLbl="parChTrans1D3" presStyleIdx="5" presStyleCnt="7"/>
      <dgm:spPr/>
      <dgm:t>
        <a:bodyPr/>
        <a:lstStyle/>
        <a:p>
          <a:endParaRPr lang="zh-CN" altLang="en-US"/>
        </a:p>
      </dgm:t>
    </dgm:pt>
    <dgm:pt modelId="{1DEC85C5-6BD3-4BAD-BBF6-F5A3F62BEC91}" type="pres">
      <dgm:prSet presAssocID="{0DEEA881-CA20-4B86-9CC6-A34399DFF1CA}" presName="root2" presStyleCnt="0"/>
      <dgm:spPr/>
    </dgm:pt>
    <dgm:pt modelId="{C5631FF3-7120-4E4D-962F-453F7497A331}" type="pres">
      <dgm:prSet presAssocID="{0DEEA881-CA20-4B86-9CC6-A34399DFF1CA}" presName="LevelTwoTextNode" presStyleLbl="node3" presStyleIdx="5" presStyleCnt="7">
        <dgm:presLayoutVars>
          <dgm:chPref val="3"/>
        </dgm:presLayoutVars>
      </dgm:prSet>
      <dgm:spPr/>
      <dgm:t>
        <a:bodyPr/>
        <a:lstStyle/>
        <a:p>
          <a:endParaRPr lang="zh-CN" altLang="en-US"/>
        </a:p>
      </dgm:t>
    </dgm:pt>
    <dgm:pt modelId="{D90A3C33-A7ED-437B-9F5A-CF11B338012F}" type="pres">
      <dgm:prSet presAssocID="{0DEEA881-CA20-4B86-9CC6-A34399DFF1CA}" presName="level3hierChild" presStyleCnt="0"/>
      <dgm:spPr/>
    </dgm:pt>
    <dgm:pt modelId="{AE399B98-7495-4672-99BE-143CC9E4F67B}" type="pres">
      <dgm:prSet presAssocID="{8D82E583-D779-485D-931C-044B9A8F0626}" presName="conn2-1" presStyleLbl="parChTrans1D3" presStyleIdx="6" presStyleCnt="7"/>
      <dgm:spPr/>
      <dgm:t>
        <a:bodyPr/>
        <a:lstStyle/>
        <a:p>
          <a:endParaRPr lang="zh-CN" altLang="en-US"/>
        </a:p>
      </dgm:t>
    </dgm:pt>
    <dgm:pt modelId="{0494DEE2-F092-4588-B747-C08907487879}" type="pres">
      <dgm:prSet presAssocID="{8D82E583-D779-485D-931C-044B9A8F0626}" presName="connTx" presStyleLbl="parChTrans1D3" presStyleIdx="6" presStyleCnt="7"/>
      <dgm:spPr/>
      <dgm:t>
        <a:bodyPr/>
        <a:lstStyle/>
        <a:p>
          <a:endParaRPr lang="zh-CN" altLang="en-US"/>
        </a:p>
      </dgm:t>
    </dgm:pt>
    <dgm:pt modelId="{979FA08B-0A50-48A2-8824-67C56D5D2748}" type="pres">
      <dgm:prSet presAssocID="{5A1484E0-7540-4E4B-8481-3E89E2980205}" presName="root2" presStyleCnt="0"/>
      <dgm:spPr/>
    </dgm:pt>
    <dgm:pt modelId="{3AD8898B-0D51-4E44-845B-65D0FED6FF70}" type="pres">
      <dgm:prSet presAssocID="{5A1484E0-7540-4E4B-8481-3E89E2980205}" presName="LevelTwoTextNode" presStyleLbl="node3" presStyleIdx="6" presStyleCnt="7">
        <dgm:presLayoutVars>
          <dgm:chPref val="3"/>
        </dgm:presLayoutVars>
      </dgm:prSet>
      <dgm:spPr/>
      <dgm:t>
        <a:bodyPr/>
        <a:lstStyle/>
        <a:p>
          <a:endParaRPr lang="zh-CN" altLang="en-US"/>
        </a:p>
      </dgm:t>
    </dgm:pt>
    <dgm:pt modelId="{E6D533A7-0E1D-4BD8-8F9D-BCAA1988EB04}" type="pres">
      <dgm:prSet presAssocID="{5A1484E0-7540-4E4B-8481-3E89E2980205}" presName="level3hierChild" presStyleCnt="0"/>
      <dgm:spPr/>
    </dgm:pt>
  </dgm:ptLst>
  <dgm:cxnLst>
    <dgm:cxn modelId="{63947606-03A4-4270-99ED-8EEE8F5F4AD8}" type="presOf" srcId="{FDB07316-0D7C-47CF-A071-9FD05852B66E}" destId="{274FD486-2E04-4FB6-AA26-E595A7C25526}" srcOrd="1" destOrd="0" presId="urn:microsoft.com/office/officeart/2005/8/layout/hierarchy2"/>
    <dgm:cxn modelId="{48F8D94C-7079-486B-ABC0-B5159F4080FF}" type="presOf" srcId="{0DEEA881-CA20-4B86-9CC6-A34399DFF1CA}" destId="{C5631FF3-7120-4E4D-962F-453F7497A331}" srcOrd="0" destOrd="0" presId="urn:microsoft.com/office/officeart/2005/8/layout/hierarchy2"/>
    <dgm:cxn modelId="{179D76D2-3ABB-4B60-B3AC-DA13695D8355}" srcId="{B174FEEA-BAB3-4A2A-A854-CB989F59C87E}" destId="{8F5F942D-1BD4-4788-8BB9-CB2337378DF0}" srcOrd="0" destOrd="0" parTransId="{AE5722BB-9E37-490B-B065-CF55F1F7006E}" sibTransId="{BFBB3B43-4B6F-420E-9C6A-C3BE43C59A60}"/>
    <dgm:cxn modelId="{AFCFC9A9-11A7-4A24-953A-DE47ED314A4B}" srcId="{823BAA20-0A25-48DE-8D45-BCA36B014216}" destId="{B792D63D-C8BD-4E61-8D7E-3B6EFDB1B3CA}" srcOrd="1" destOrd="0" parTransId="{99198A86-D729-4AE9-994B-A1D188766C80}" sibTransId="{7ED5AA88-B715-4525-9211-3FD8A98D9737}"/>
    <dgm:cxn modelId="{69195164-5333-4BB6-9BCE-616F064EE9A6}" type="presOf" srcId="{1AC7F018-2FD8-4BC7-8ABB-8E70B372F8D6}" destId="{86186573-91BD-474E-8EEA-1AC3FEE8231B}" srcOrd="0" destOrd="0" presId="urn:microsoft.com/office/officeart/2005/8/layout/hierarchy2"/>
    <dgm:cxn modelId="{34A5DE91-6990-43A5-9D5B-ED9DAFB9023A}" type="presOf" srcId="{5A1484E0-7540-4E4B-8481-3E89E2980205}" destId="{3AD8898B-0D51-4E44-845B-65D0FED6FF70}" srcOrd="0" destOrd="0" presId="urn:microsoft.com/office/officeart/2005/8/layout/hierarchy2"/>
    <dgm:cxn modelId="{3474C5D6-8F7E-4362-89F8-A641FF48D02A}" type="presOf" srcId="{4537550F-28E5-4948-9033-1BA917434524}" destId="{1850F100-4BFD-4947-860F-65E8E748CAE5}" srcOrd="0" destOrd="0" presId="urn:microsoft.com/office/officeart/2005/8/layout/hierarchy2"/>
    <dgm:cxn modelId="{42E9F3FA-ABB5-422D-A960-7BB9B0CA8C4A}" type="presOf" srcId="{D8E6AE04-1955-4162-9C7F-806973C25746}" destId="{D709909A-E60B-40F1-A332-988271EB215B}" srcOrd="1" destOrd="0" presId="urn:microsoft.com/office/officeart/2005/8/layout/hierarchy2"/>
    <dgm:cxn modelId="{D052EE22-8BF1-4221-8CC9-6E553C6092C9}" type="presOf" srcId="{89E036FA-C996-4C21-AE3C-B9C4CB9D2C6D}" destId="{FFAA6AEA-3E03-4E58-8411-6F7BE22FE230}" srcOrd="1" destOrd="0" presId="urn:microsoft.com/office/officeart/2005/8/layout/hierarchy2"/>
    <dgm:cxn modelId="{D74FD97F-A257-45A9-B385-734F2053BDD5}" type="presOf" srcId="{99F185B7-EFE2-40D2-AB2E-B30032E45A7C}" destId="{10C62D6A-2B5E-4AD8-98AF-9DD5A950ADDB}" srcOrd="0" destOrd="0" presId="urn:microsoft.com/office/officeart/2005/8/layout/hierarchy2"/>
    <dgm:cxn modelId="{A6917ED7-959C-4308-AF25-E62591A6B740}" type="presOf" srcId="{26175C1F-B218-4CA3-83E1-F54BA66FB44E}" destId="{F10EB26A-8135-4CC9-96A9-72CABB269056}" srcOrd="1" destOrd="0" presId="urn:microsoft.com/office/officeart/2005/8/layout/hierarchy2"/>
    <dgm:cxn modelId="{A1D9CE4C-EF8F-45A5-9F88-436AA6609790}" srcId="{823BAA20-0A25-48DE-8D45-BCA36B014216}" destId="{A5BDD3C5-AF25-4952-8741-0BDAE92BCF02}" srcOrd="3" destOrd="0" parTransId="{531F855A-EFA4-450B-A048-6D41A666C957}" sibTransId="{0CC5C138-7536-40C4-AF00-29182F7ABE2B}"/>
    <dgm:cxn modelId="{1743632A-121E-450F-900C-351348CD7BCF}" type="presOf" srcId="{99198A86-D729-4AE9-994B-A1D188766C80}" destId="{BE909060-D111-4C6D-9D60-6D3FD29EB3BF}" srcOrd="1" destOrd="0" presId="urn:microsoft.com/office/officeart/2005/8/layout/hierarchy2"/>
    <dgm:cxn modelId="{BBCEC6B5-489A-437D-840C-20816CF2437F}" type="presOf" srcId="{3B7DA9AB-4EBE-4F1B-BB28-53B78927AAFB}" destId="{5BEE078C-391F-4CB9-8F5F-2FB7617FE429}" srcOrd="0" destOrd="0" presId="urn:microsoft.com/office/officeart/2005/8/layout/hierarchy2"/>
    <dgm:cxn modelId="{D3CA47B1-6909-4B15-9A72-828967EF1053}" srcId="{823BAA20-0A25-48DE-8D45-BCA36B014216}" destId="{99F185B7-EFE2-40D2-AB2E-B30032E45A7C}" srcOrd="0" destOrd="0" parTransId="{A1AFBAF7-5C7F-4012-8126-A1CECDAF4292}" sibTransId="{7870154F-81EC-4A38-9373-6F175848CC84}"/>
    <dgm:cxn modelId="{0D788BF4-A859-45C1-8D2B-6A2F5085D667}" type="presOf" srcId="{D8E6AE04-1955-4162-9C7F-806973C25746}" destId="{FFCB5DC4-FCD3-4280-9C6D-69DB8B55CFC0}" srcOrd="0" destOrd="0" presId="urn:microsoft.com/office/officeart/2005/8/layout/hierarchy2"/>
    <dgm:cxn modelId="{6A1B6941-0D96-48BD-91FE-ABDA9225BBB2}" type="presOf" srcId="{A1AFBAF7-5C7F-4012-8126-A1CECDAF4292}" destId="{49FEDAB5-C811-4728-B73B-9432EFFE491A}" srcOrd="0" destOrd="0" presId="urn:microsoft.com/office/officeart/2005/8/layout/hierarchy2"/>
    <dgm:cxn modelId="{B401E14E-FC44-4017-8E43-96600D7307C3}" type="presOf" srcId="{531F855A-EFA4-450B-A048-6D41A666C957}" destId="{49F6CDC4-91A3-4559-B233-93F46EF9604A}" srcOrd="1" destOrd="0" presId="urn:microsoft.com/office/officeart/2005/8/layout/hierarchy2"/>
    <dgm:cxn modelId="{6A3CAEA3-29AA-4774-BF58-6998D04D1F8F}" type="presOf" srcId="{A5BDD3C5-AF25-4952-8741-0BDAE92BCF02}" destId="{249C804C-78EF-45B1-83FD-51A0B2D60A53}" srcOrd="0" destOrd="0" presId="urn:microsoft.com/office/officeart/2005/8/layout/hierarchy2"/>
    <dgm:cxn modelId="{F35CF486-2F9F-4C33-9698-B7534A9DDA81}" type="presOf" srcId="{8D82E583-D779-485D-931C-044B9A8F0626}" destId="{AE399B98-7495-4672-99BE-143CC9E4F67B}" srcOrd="0" destOrd="0" presId="urn:microsoft.com/office/officeart/2005/8/layout/hierarchy2"/>
    <dgm:cxn modelId="{70D5A0F8-5083-4827-93DE-9EF2FAB479D5}" type="presOf" srcId="{FDB07316-0D7C-47CF-A071-9FD05852B66E}" destId="{92CFDB67-3F66-4CFB-B8E3-180F40515657}" srcOrd="0" destOrd="0" presId="urn:microsoft.com/office/officeart/2005/8/layout/hierarchy2"/>
    <dgm:cxn modelId="{96D47219-326C-4609-862A-1EF3DC769FF6}" type="presOf" srcId="{B792D63D-C8BD-4E61-8D7E-3B6EFDB1B3CA}" destId="{3C7D0401-B6A0-492D-9335-B967EF19BD68}" srcOrd="0" destOrd="0" presId="urn:microsoft.com/office/officeart/2005/8/layout/hierarchy2"/>
    <dgm:cxn modelId="{9A94EF47-3755-486E-AD35-D409F5991DE8}" srcId="{823BAA20-0A25-48DE-8D45-BCA36B014216}" destId="{4537550F-28E5-4948-9033-1BA917434524}" srcOrd="4" destOrd="0" parTransId="{26175C1F-B218-4CA3-83E1-F54BA66FB44E}" sibTransId="{D8FD7A87-9B71-4EA6-9CE6-DF3CC73AF83E}"/>
    <dgm:cxn modelId="{BB4096CA-6C7A-41A7-A612-20958BEA6D95}" type="presOf" srcId="{99198A86-D729-4AE9-994B-A1D188766C80}" destId="{A479D0C5-3FA7-41B0-A3AC-F4966E86EB60}" srcOrd="0" destOrd="0" presId="urn:microsoft.com/office/officeart/2005/8/layout/hierarchy2"/>
    <dgm:cxn modelId="{E7F42476-1497-47C8-AB2E-7CACE38D8839}" type="presOf" srcId="{EBCE28CC-2FD5-4246-A5DE-148CC01B28D8}" destId="{DF639349-9E2C-40A0-810A-CB6DCB5279A2}" srcOrd="0" destOrd="0" presId="urn:microsoft.com/office/officeart/2005/8/layout/hierarchy2"/>
    <dgm:cxn modelId="{5CA9208A-DB08-4ECF-BB50-FB634BDBE5B0}" type="presOf" srcId="{8D82E583-D779-485D-931C-044B9A8F0626}" destId="{0494DEE2-F092-4588-B747-C08907487879}" srcOrd="1" destOrd="0" presId="urn:microsoft.com/office/officeart/2005/8/layout/hierarchy2"/>
    <dgm:cxn modelId="{C5517BE8-56A1-4037-A946-D8FE77F028EC}" type="presOf" srcId="{26175C1F-B218-4CA3-83E1-F54BA66FB44E}" destId="{C05B7047-6CA4-43AD-A74D-6A3BC349F593}" srcOrd="0" destOrd="0" presId="urn:microsoft.com/office/officeart/2005/8/layout/hierarchy2"/>
    <dgm:cxn modelId="{CB287429-89B4-4B7C-A80E-143B9D7892C6}" srcId="{EBCE28CC-2FD5-4246-A5DE-148CC01B28D8}" destId="{0DEEA881-CA20-4B86-9CC6-A34399DFF1CA}" srcOrd="0" destOrd="0" parTransId="{FDB07316-0D7C-47CF-A071-9FD05852B66E}" sibTransId="{128A1466-5DA6-470A-B6CA-15412F1FFE46}"/>
    <dgm:cxn modelId="{0E0D026A-120F-42B8-804A-93DC9EB01FF5}" srcId="{8F5F942D-1BD4-4788-8BB9-CB2337378DF0}" destId="{823BAA20-0A25-48DE-8D45-BCA36B014216}" srcOrd="0" destOrd="0" parTransId="{89E036FA-C996-4C21-AE3C-B9C4CB9D2C6D}" sibTransId="{92E43C5A-D888-4C79-91CD-D1E4F0EB3273}"/>
    <dgm:cxn modelId="{076E77C3-2FCC-44E9-9FBE-B5B1CB463A6A}" srcId="{823BAA20-0A25-48DE-8D45-BCA36B014216}" destId="{3B7DA9AB-4EBE-4F1B-BB28-53B78927AAFB}" srcOrd="2" destOrd="0" parTransId="{D8E6AE04-1955-4162-9C7F-806973C25746}" sibTransId="{6381F738-B410-4707-8E61-A906964AAD69}"/>
    <dgm:cxn modelId="{1EB4FF68-5B29-464B-9D0E-DC6D0FD10D62}" srcId="{8F5F942D-1BD4-4788-8BB9-CB2337378DF0}" destId="{EBCE28CC-2FD5-4246-A5DE-148CC01B28D8}" srcOrd="1" destOrd="0" parTransId="{1AC7F018-2FD8-4BC7-8ABB-8E70B372F8D6}" sibTransId="{DAA06C2A-DD05-4191-A7A8-318A8A7651C5}"/>
    <dgm:cxn modelId="{941F419F-43BB-441B-B5E7-00085D8CAAF5}" srcId="{EBCE28CC-2FD5-4246-A5DE-148CC01B28D8}" destId="{5A1484E0-7540-4E4B-8481-3E89E2980205}" srcOrd="1" destOrd="0" parTransId="{8D82E583-D779-485D-931C-044B9A8F0626}" sibTransId="{D1BD3C58-0A45-47CB-85F2-C0DDA14CEB29}"/>
    <dgm:cxn modelId="{5EE01F85-F7B1-4F35-A258-8F57479E4559}" type="presOf" srcId="{531F855A-EFA4-450B-A048-6D41A666C957}" destId="{8A15FD5B-5DC7-4872-ACB3-D7FD27971716}" srcOrd="0" destOrd="0" presId="urn:microsoft.com/office/officeart/2005/8/layout/hierarchy2"/>
    <dgm:cxn modelId="{C001F236-088D-4FED-B7DF-2A4603166E58}" type="presOf" srcId="{A1AFBAF7-5C7F-4012-8126-A1CECDAF4292}" destId="{4A2801EF-F83F-4F1C-9CA6-1280FD17F8AD}" srcOrd="1" destOrd="0" presId="urn:microsoft.com/office/officeart/2005/8/layout/hierarchy2"/>
    <dgm:cxn modelId="{40E622A0-8AE1-4CD3-AB1C-F3DBC40D49C3}" type="presOf" srcId="{8F5F942D-1BD4-4788-8BB9-CB2337378DF0}" destId="{547374EF-A738-46CC-86F7-1040F6D3CC1E}" srcOrd="0" destOrd="0" presId="urn:microsoft.com/office/officeart/2005/8/layout/hierarchy2"/>
    <dgm:cxn modelId="{09550AD8-9103-46A8-9E32-237C3497D099}" type="presOf" srcId="{B174FEEA-BAB3-4A2A-A854-CB989F59C87E}" destId="{D6CAA764-4A6A-45EE-BEC1-EC4A0ED367F9}" srcOrd="0" destOrd="0" presId="urn:microsoft.com/office/officeart/2005/8/layout/hierarchy2"/>
    <dgm:cxn modelId="{3614ED02-92F7-4E53-96D6-ED0EF64EC56F}" type="presOf" srcId="{1AC7F018-2FD8-4BC7-8ABB-8E70B372F8D6}" destId="{78AB276E-3DB8-4ADC-A49B-395824E6B83B}" srcOrd="1" destOrd="0" presId="urn:microsoft.com/office/officeart/2005/8/layout/hierarchy2"/>
    <dgm:cxn modelId="{DEFC5DB8-C44C-4D68-867D-9938D12E9A8B}" type="presOf" srcId="{89E036FA-C996-4C21-AE3C-B9C4CB9D2C6D}" destId="{6F8DCFAA-7385-4EE1-8030-673D3AF02DF4}" srcOrd="0" destOrd="0" presId="urn:microsoft.com/office/officeart/2005/8/layout/hierarchy2"/>
    <dgm:cxn modelId="{9EF163DA-ABBA-41FE-8481-91EBFD52BD19}" type="presOf" srcId="{823BAA20-0A25-48DE-8D45-BCA36B014216}" destId="{25741BF4-600A-48D9-83E0-A3D188FF73E0}" srcOrd="0" destOrd="0" presId="urn:microsoft.com/office/officeart/2005/8/layout/hierarchy2"/>
    <dgm:cxn modelId="{F83306F6-7FCC-4875-9B12-A945D41A49CC}" type="presParOf" srcId="{D6CAA764-4A6A-45EE-BEC1-EC4A0ED367F9}" destId="{2AEDA720-D9A4-48C8-93E7-A2E23C2B7C4C}" srcOrd="0" destOrd="0" presId="urn:microsoft.com/office/officeart/2005/8/layout/hierarchy2"/>
    <dgm:cxn modelId="{7036E15C-A2B2-46E1-9E65-5683663894E0}" type="presParOf" srcId="{2AEDA720-D9A4-48C8-93E7-A2E23C2B7C4C}" destId="{547374EF-A738-46CC-86F7-1040F6D3CC1E}" srcOrd="0" destOrd="0" presId="urn:microsoft.com/office/officeart/2005/8/layout/hierarchy2"/>
    <dgm:cxn modelId="{678CA6B2-0A9F-4648-BAA2-5D6DBDC259E1}" type="presParOf" srcId="{2AEDA720-D9A4-48C8-93E7-A2E23C2B7C4C}" destId="{0AF4D698-4A6F-42DB-84A8-C04E21FE6DF4}" srcOrd="1" destOrd="0" presId="urn:microsoft.com/office/officeart/2005/8/layout/hierarchy2"/>
    <dgm:cxn modelId="{81C26DF4-A0E2-4185-8187-032B81736506}" type="presParOf" srcId="{0AF4D698-4A6F-42DB-84A8-C04E21FE6DF4}" destId="{6F8DCFAA-7385-4EE1-8030-673D3AF02DF4}" srcOrd="0" destOrd="0" presId="urn:microsoft.com/office/officeart/2005/8/layout/hierarchy2"/>
    <dgm:cxn modelId="{497F5B78-44B2-427A-881F-BEBD6FB80B63}" type="presParOf" srcId="{6F8DCFAA-7385-4EE1-8030-673D3AF02DF4}" destId="{FFAA6AEA-3E03-4E58-8411-6F7BE22FE230}" srcOrd="0" destOrd="0" presId="urn:microsoft.com/office/officeart/2005/8/layout/hierarchy2"/>
    <dgm:cxn modelId="{3B4F1127-03BE-48DE-9805-4F4A712E729D}" type="presParOf" srcId="{0AF4D698-4A6F-42DB-84A8-C04E21FE6DF4}" destId="{7E2C0D88-0B2C-4DE1-BDDF-41E10A1625D3}" srcOrd="1" destOrd="0" presId="urn:microsoft.com/office/officeart/2005/8/layout/hierarchy2"/>
    <dgm:cxn modelId="{C0A393D6-13E6-4C48-824E-96F2B7ADA28C}" type="presParOf" srcId="{7E2C0D88-0B2C-4DE1-BDDF-41E10A1625D3}" destId="{25741BF4-600A-48D9-83E0-A3D188FF73E0}" srcOrd="0" destOrd="0" presId="urn:microsoft.com/office/officeart/2005/8/layout/hierarchy2"/>
    <dgm:cxn modelId="{0B0F72F9-1F9E-44B0-917D-2CCFD1020AF1}" type="presParOf" srcId="{7E2C0D88-0B2C-4DE1-BDDF-41E10A1625D3}" destId="{108CE772-0B72-4E62-BC8F-3BFB2D0204F4}" srcOrd="1" destOrd="0" presId="urn:microsoft.com/office/officeart/2005/8/layout/hierarchy2"/>
    <dgm:cxn modelId="{79045FB2-E4CC-4636-B881-E7F1A1F67E41}" type="presParOf" srcId="{108CE772-0B72-4E62-BC8F-3BFB2D0204F4}" destId="{49FEDAB5-C811-4728-B73B-9432EFFE491A}" srcOrd="0" destOrd="0" presId="urn:microsoft.com/office/officeart/2005/8/layout/hierarchy2"/>
    <dgm:cxn modelId="{8DD1F0E0-BD20-4ED5-BFE5-287E30761CB2}" type="presParOf" srcId="{49FEDAB5-C811-4728-B73B-9432EFFE491A}" destId="{4A2801EF-F83F-4F1C-9CA6-1280FD17F8AD}" srcOrd="0" destOrd="0" presId="urn:microsoft.com/office/officeart/2005/8/layout/hierarchy2"/>
    <dgm:cxn modelId="{F3D2E831-1A41-4DA9-964A-FE8327CBF4AC}" type="presParOf" srcId="{108CE772-0B72-4E62-BC8F-3BFB2D0204F4}" destId="{CF5D5D90-1ED3-48B1-9E59-804DD195556A}" srcOrd="1" destOrd="0" presId="urn:microsoft.com/office/officeart/2005/8/layout/hierarchy2"/>
    <dgm:cxn modelId="{6769C498-F3C0-4A48-8888-AAD9881D2848}" type="presParOf" srcId="{CF5D5D90-1ED3-48B1-9E59-804DD195556A}" destId="{10C62D6A-2B5E-4AD8-98AF-9DD5A950ADDB}" srcOrd="0" destOrd="0" presId="urn:microsoft.com/office/officeart/2005/8/layout/hierarchy2"/>
    <dgm:cxn modelId="{FC6856FB-8F4C-4631-83AB-069E34FF5E29}" type="presParOf" srcId="{CF5D5D90-1ED3-48B1-9E59-804DD195556A}" destId="{F1B21856-6F2E-4710-9216-15FBAEA5A5F8}" srcOrd="1" destOrd="0" presId="urn:microsoft.com/office/officeart/2005/8/layout/hierarchy2"/>
    <dgm:cxn modelId="{8BF37034-F131-48DD-8C2D-8D9400C35B1B}" type="presParOf" srcId="{108CE772-0B72-4E62-BC8F-3BFB2D0204F4}" destId="{A479D0C5-3FA7-41B0-A3AC-F4966E86EB60}" srcOrd="2" destOrd="0" presId="urn:microsoft.com/office/officeart/2005/8/layout/hierarchy2"/>
    <dgm:cxn modelId="{D6846650-F19F-4F86-806E-9F1AE24A57B5}" type="presParOf" srcId="{A479D0C5-3FA7-41B0-A3AC-F4966E86EB60}" destId="{BE909060-D111-4C6D-9D60-6D3FD29EB3BF}" srcOrd="0" destOrd="0" presId="urn:microsoft.com/office/officeart/2005/8/layout/hierarchy2"/>
    <dgm:cxn modelId="{F876DF2B-E1BE-46E7-A848-5B662B996A77}" type="presParOf" srcId="{108CE772-0B72-4E62-BC8F-3BFB2D0204F4}" destId="{CB1DCF7E-F54C-43A6-B37B-AB65088A018B}" srcOrd="3" destOrd="0" presId="urn:microsoft.com/office/officeart/2005/8/layout/hierarchy2"/>
    <dgm:cxn modelId="{D3A243F0-DEE4-4BE5-B14A-047181617C15}" type="presParOf" srcId="{CB1DCF7E-F54C-43A6-B37B-AB65088A018B}" destId="{3C7D0401-B6A0-492D-9335-B967EF19BD68}" srcOrd="0" destOrd="0" presId="urn:microsoft.com/office/officeart/2005/8/layout/hierarchy2"/>
    <dgm:cxn modelId="{E2D0FF34-841D-4C87-8E55-E0F6A08E793F}" type="presParOf" srcId="{CB1DCF7E-F54C-43A6-B37B-AB65088A018B}" destId="{C936E43F-145A-4778-874D-83FCAEA0001A}" srcOrd="1" destOrd="0" presId="urn:microsoft.com/office/officeart/2005/8/layout/hierarchy2"/>
    <dgm:cxn modelId="{2E461A94-3EBF-46AE-AF8E-2B1EC77BBB23}" type="presParOf" srcId="{108CE772-0B72-4E62-BC8F-3BFB2D0204F4}" destId="{FFCB5DC4-FCD3-4280-9C6D-69DB8B55CFC0}" srcOrd="4" destOrd="0" presId="urn:microsoft.com/office/officeart/2005/8/layout/hierarchy2"/>
    <dgm:cxn modelId="{F3AACA5B-84E6-4905-ACCE-E3E3D62C6F38}" type="presParOf" srcId="{FFCB5DC4-FCD3-4280-9C6D-69DB8B55CFC0}" destId="{D709909A-E60B-40F1-A332-988271EB215B}" srcOrd="0" destOrd="0" presId="urn:microsoft.com/office/officeart/2005/8/layout/hierarchy2"/>
    <dgm:cxn modelId="{43F60516-F055-4996-9B1A-61953DC6C42C}" type="presParOf" srcId="{108CE772-0B72-4E62-BC8F-3BFB2D0204F4}" destId="{2798231F-B837-4BC1-9088-99A6952B9F8F}" srcOrd="5" destOrd="0" presId="urn:microsoft.com/office/officeart/2005/8/layout/hierarchy2"/>
    <dgm:cxn modelId="{4D4FEE04-46E5-43A9-86BF-564FF5C6B741}" type="presParOf" srcId="{2798231F-B837-4BC1-9088-99A6952B9F8F}" destId="{5BEE078C-391F-4CB9-8F5F-2FB7617FE429}" srcOrd="0" destOrd="0" presId="urn:microsoft.com/office/officeart/2005/8/layout/hierarchy2"/>
    <dgm:cxn modelId="{2717892A-3B81-4B40-98F2-4EB4AAAD581B}" type="presParOf" srcId="{2798231F-B837-4BC1-9088-99A6952B9F8F}" destId="{EC870E05-960E-4DF8-9399-1171F3608C29}" srcOrd="1" destOrd="0" presId="urn:microsoft.com/office/officeart/2005/8/layout/hierarchy2"/>
    <dgm:cxn modelId="{400DAD6C-0ED7-4922-804C-D99833105594}" type="presParOf" srcId="{108CE772-0B72-4E62-BC8F-3BFB2D0204F4}" destId="{8A15FD5B-5DC7-4872-ACB3-D7FD27971716}" srcOrd="6" destOrd="0" presId="urn:microsoft.com/office/officeart/2005/8/layout/hierarchy2"/>
    <dgm:cxn modelId="{F5D6181B-CD20-4EF6-AB07-B7AB06C449E8}" type="presParOf" srcId="{8A15FD5B-5DC7-4872-ACB3-D7FD27971716}" destId="{49F6CDC4-91A3-4559-B233-93F46EF9604A}" srcOrd="0" destOrd="0" presId="urn:microsoft.com/office/officeart/2005/8/layout/hierarchy2"/>
    <dgm:cxn modelId="{88E55D4C-6820-46FE-8C8B-606E92A8B221}" type="presParOf" srcId="{108CE772-0B72-4E62-BC8F-3BFB2D0204F4}" destId="{76B8BC53-D322-4AC5-B356-CDC63A99529C}" srcOrd="7" destOrd="0" presId="urn:microsoft.com/office/officeart/2005/8/layout/hierarchy2"/>
    <dgm:cxn modelId="{004E63FB-A9DE-48B9-AE32-E34BF8B6813A}" type="presParOf" srcId="{76B8BC53-D322-4AC5-B356-CDC63A99529C}" destId="{249C804C-78EF-45B1-83FD-51A0B2D60A53}" srcOrd="0" destOrd="0" presId="urn:microsoft.com/office/officeart/2005/8/layout/hierarchy2"/>
    <dgm:cxn modelId="{A5A3E322-EAC1-4D55-A446-192092383046}" type="presParOf" srcId="{76B8BC53-D322-4AC5-B356-CDC63A99529C}" destId="{421B6D98-B685-4F08-BC97-1DE43CDBACF6}" srcOrd="1" destOrd="0" presId="urn:microsoft.com/office/officeart/2005/8/layout/hierarchy2"/>
    <dgm:cxn modelId="{A7A184EB-F82C-4DE4-A25A-59C8E188A763}" type="presParOf" srcId="{108CE772-0B72-4E62-BC8F-3BFB2D0204F4}" destId="{C05B7047-6CA4-43AD-A74D-6A3BC349F593}" srcOrd="8" destOrd="0" presId="urn:microsoft.com/office/officeart/2005/8/layout/hierarchy2"/>
    <dgm:cxn modelId="{411E86CD-7DB7-4E8A-9E32-C1C6613FED8F}" type="presParOf" srcId="{C05B7047-6CA4-43AD-A74D-6A3BC349F593}" destId="{F10EB26A-8135-4CC9-96A9-72CABB269056}" srcOrd="0" destOrd="0" presId="urn:microsoft.com/office/officeart/2005/8/layout/hierarchy2"/>
    <dgm:cxn modelId="{E98D7478-C022-48CF-AAE4-864D53FAE54D}" type="presParOf" srcId="{108CE772-0B72-4E62-BC8F-3BFB2D0204F4}" destId="{B48AC3FF-7F8A-4186-802E-03264FA19B04}" srcOrd="9" destOrd="0" presId="urn:microsoft.com/office/officeart/2005/8/layout/hierarchy2"/>
    <dgm:cxn modelId="{FFA7E108-63EA-435E-97B0-AD0388D7D26F}" type="presParOf" srcId="{B48AC3FF-7F8A-4186-802E-03264FA19B04}" destId="{1850F100-4BFD-4947-860F-65E8E748CAE5}" srcOrd="0" destOrd="0" presId="urn:microsoft.com/office/officeart/2005/8/layout/hierarchy2"/>
    <dgm:cxn modelId="{B9E78FEA-527A-4886-A44A-3B6A94E41B8D}" type="presParOf" srcId="{B48AC3FF-7F8A-4186-802E-03264FA19B04}" destId="{3D07B0EB-E118-4A8F-AC42-A98B9021140E}" srcOrd="1" destOrd="0" presId="urn:microsoft.com/office/officeart/2005/8/layout/hierarchy2"/>
    <dgm:cxn modelId="{86B5F20C-2060-4039-8B6E-75DC0B6AA118}" type="presParOf" srcId="{0AF4D698-4A6F-42DB-84A8-C04E21FE6DF4}" destId="{86186573-91BD-474E-8EEA-1AC3FEE8231B}" srcOrd="2" destOrd="0" presId="urn:microsoft.com/office/officeart/2005/8/layout/hierarchy2"/>
    <dgm:cxn modelId="{D786BDA7-91F6-4946-9507-3CF729374FA6}" type="presParOf" srcId="{86186573-91BD-474E-8EEA-1AC3FEE8231B}" destId="{78AB276E-3DB8-4ADC-A49B-395824E6B83B}" srcOrd="0" destOrd="0" presId="urn:microsoft.com/office/officeart/2005/8/layout/hierarchy2"/>
    <dgm:cxn modelId="{6C55A85E-53F9-4620-8302-1618B3EB4ECC}" type="presParOf" srcId="{0AF4D698-4A6F-42DB-84A8-C04E21FE6DF4}" destId="{F2B6E642-7BCE-4499-A539-46920F44B14B}" srcOrd="3" destOrd="0" presId="urn:microsoft.com/office/officeart/2005/8/layout/hierarchy2"/>
    <dgm:cxn modelId="{3BFA530E-1DFE-451E-8EFE-AC32F0ACBA74}" type="presParOf" srcId="{F2B6E642-7BCE-4499-A539-46920F44B14B}" destId="{DF639349-9E2C-40A0-810A-CB6DCB5279A2}" srcOrd="0" destOrd="0" presId="urn:microsoft.com/office/officeart/2005/8/layout/hierarchy2"/>
    <dgm:cxn modelId="{3CE91913-101F-4DFE-BB38-36118AAC2F94}" type="presParOf" srcId="{F2B6E642-7BCE-4499-A539-46920F44B14B}" destId="{B15F48A9-5E83-49DB-9939-0C8537CC86DD}" srcOrd="1" destOrd="0" presId="urn:microsoft.com/office/officeart/2005/8/layout/hierarchy2"/>
    <dgm:cxn modelId="{B550A6E8-DA3E-42D4-8D4A-B8151C23CEFA}" type="presParOf" srcId="{B15F48A9-5E83-49DB-9939-0C8537CC86DD}" destId="{92CFDB67-3F66-4CFB-B8E3-180F40515657}" srcOrd="0" destOrd="0" presId="urn:microsoft.com/office/officeart/2005/8/layout/hierarchy2"/>
    <dgm:cxn modelId="{2624053D-18EB-4DF7-9F21-D3139517AED3}" type="presParOf" srcId="{92CFDB67-3F66-4CFB-B8E3-180F40515657}" destId="{274FD486-2E04-4FB6-AA26-E595A7C25526}" srcOrd="0" destOrd="0" presId="urn:microsoft.com/office/officeart/2005/8/layout/hierarchy2"/>
    <dgm:cxn modelId="{7A483D5F-70DF-40D2-9490-7194B5C3EF4D}" type="presParOf" srcId="{B15F48A9-5E83-49DB-9939-0C8537CC86DD}" destId="{1DEC85C5-6BD3-4BAD-BBF6-F5A3F62BEC91}" srcOrd="1" destOrd="0" presId="urn:microsoft.com/office/officeart/2005/8/layout/hierarchy2"/>
    <dgm:cxn modelId="{5DAC4BCA-BFA8-4301-952A-AEA3561E8619}" type="presParOf" srcId="{1DEC85C5-6BD3-4BAD-BBF6-F5A3F62BEC91}" destId="{C5631FF3-7120-4E4D-962F-453F7497A331}" srcOrd="0" destOrd="0" presId="urn:microsoft.com/office/officeart/2005/8/layout/hierarchy2"/>
    <dgm:cxn modelId="{85CB57B8-9C76-4D75-987A-99C5D9D68F7E}" type="presParOf" srcId="{1DEC85C5-6BD3-4BAD-BBF6-F5A3F62BEC91}" destId="{D90A3C33-A7ED-437B-9F5A-CF11B338012F}" srcOrd="1" destOrd="0" presId="urn:microsoft.com/office/officeart/2005/8/layout/hierarchy2"/>
    <dgm:cxn modelId="{A352F177-38C5-444A-8991-B237BF325A3A}" type="presParOf" srcId="{B15F48A9-5E83-49DB-9939-0C8537CC86DD}" destId="{AE399B98-7495-4672-99BE-143CC9E4F67B}" srcOrd="2" destOrd="0" presId="urn:microsoft.com/office/officeart/2005/8/layout/hierarchy2"/>
    <dgm:cxn modelId="{5E3C0F8E-F71A-459A-911E-E9450DB5FF24}" type="presParOf" srcId="{AE399B98-7495-4672-99BE-143CC9E4F67B}" destId="{0494DEE2-F092-4588-B747-C08907487879}" srcOrd="0" destOrd="0" presId="urn:microsoft.com/office/officeart/2005/8/layout/hierarchy2"/>
    <dgm:cxn modelId="{B381ADC6-5A7B-4B09-90D3-AD16BACAD538}" type="presParOf" srcId="{B15F48A9-5E83-49DB-9939-0C8537CC86DD}" destId="{979FA08B-0A50-48A2-8824-67C56D5D2748}" srcOrd="3" destOrd="0" presId="urn:microsoft.com/office/officeart/2005/8/layout/hierarchy2"/>
    <dgm:cxn modelId="{282D8B8A-6923-430B-8BD0-D4A1A9D78D66}" type="presParOf" srcId="{979FA08B-0A50-48A2-8824-67C56D5D2748}" destId="{3AD8898B-0D51-4E44-845B-65D0FED6FF70}" srcOrd="0" destOrd="0" presId="urn:microsoft.com/office/officeart/2005/8/layout/hierarchy2"/>
    <dgm:cxn modelId="{F7FDB0DB-DF63-4581-B410-ECA58D126A3A}" type="presParOf" srcId="{979FA08B-0A50-48A2-8824-67C56D5D2748}" destId="{E6D533A7-0E1D-4BD8-8F9D-BCAA1988EB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63B85-5DB2-484B-8A68-742B9A334B3A}" type="doc">
      <dgm:prSet loTypeId="urn:microsoft.com/office/officeart/2005/8/layout/hProcess9" loCatId="process" qsTypeId="urn:microsoft.com/office/officeart/2005/8/quickstyle/simple1" qsCatId="simple" csTypeId="urn:microsoft.com/office/officeart/2005/8/colors/accent2_1" csCatId="accent2" phldr="1"/>
      <dgm:spPr/>
    </dgm:pt>
    <dgm:pt modelId="{A90A977B-6567-46CA-B94C-8BCE82C2070F}">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值班护士检查</a:t>
          </a:r>
        </a:p>
      </dgm:t>
    </dgm:pt>
    <dgm:pt modelId="{09CFD0DB-DA1A-48B1-8028-61BAB0F0EDAC}" type="parTrans" cxnId="{E55F2446-7271-4FCB-B966-8657C26F3682}">
      <dgm:prSet/>
      <dgm:spPr/>
      <dgm:t>
        <a:bodyPr/>
        <a:lstStyle/>
        <a:p>
          <a:endParaRPr lang="zh-CN" altLang="en-US"/>
        </a:p>
      </dgm:t>
    </dgm:pt>
    <dgm:pt modelId="{A746612A-BFA7-425F-82F0-73D7E55EC88E}" type="sibTrans" cxnId="{E55F2446-7271-4FCB-B966-8657C26F3682}">
      <dgm:prSet/>
      <dgm:spPr/>
      <dgm:t>
        <a:bodyPr/>
        <a:lstStyle/>
        <a:p>
          <a:endParaRPr lang="zh-CN" altLang="en-US"/>
        </a:p>
      </dgm:t>
    </dgm:pt>
    <dgm:pt modelId="{D5DFBFE2-F630-4EDA-B85F-A4D764D1CD8C}">
      <dgm:prSet phldrT="[文本]" custT="1"/>
      <dgm:spPr>
        <a:solidFill>
          <a:schemeClr val="bg1"/>
        </a:solidFill>
        <a:ln>
          <a:solidFill>
            <a:srgbClr val="438C9B"/>
          </a:solidFill>
        </a:ln>
      </dgm:spPr>
      <dgm:t>
        <a:bodyPr/>
        <a:lstStyle/>
        <a:p>
          <a:pPr>
            <a:buFontTx/>
            <a:buNone/>
          </a:pPr>
          <a:r>
            <a:rPr lang="zh-CN" altLang="en-US" sz="2200" dirty="0">
              <a:latin typeface="+mn-lt"/>
              <a:ea typeface="+mn-ea"/>
              <a:cs typeface="+mn-ea"/>
              <a:sym typeface="+mn-lt"/>
            </a:rPr>
            <a:t>保洁员提出、封口、称重</a:t>
          </a:r>
        </a:p>
      </dgm:t>
    </dgm:pt>
    <dgm:pt modelId="{CD2C0C10-35A6-480F-9DF0-EE948621A514}" type="parTrans" cxnId="{44E52DBF-19FA-41F9-9C3E-2DCBEEA33704}">
      <dgm:prSet/>
      <dgm:spPr/>
      <dgm:t>
        <a:bodyPr/>
        <a:lstStyle/>
        <a:p>
          <a:endParaRPr lang="zh-CN" altLang="en-US"/>
        </a:p>
      </dgm:t>
    </dgm:pt>
    <dgm:pt modelId="{395BF07C-CEE7-4B41-82EF-BE9AE933FCB1}" type="sibTrans" cxnId="{44E52DBF-19FA-41F9-9C3E-2DCBEEA33704}">
      <dgm:prSet/>
      <dgm:spPr/>
      <dgm:t>
        <a:bodyPr/>
        <a:lstStyle/>
        <a:p>
          <a:endParaRPr lang="zh-CN" altLang="en-US"/>
        </a:p>
      </dgm:t>
    </dgm:pt>
    <dgm:pt modelId="{98945417-D50E-4BB1-9DA1-74672078931D}">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写、贴标识</a:t>
          </a:r>
        </a:p>
      </dgm:t>
    </dgm:pt>
    <dgm:pt modelId="{DAF0CD99-395B-4A81-AB61-218143306AE9}" type="parTrans" cxnId="{C4CA039A-BD3F-450A-B245-93CE8AEE9D3B}">
      <dgm:prSet/>
      <dgm:spPr/>
      <dgm:t>
        <a:bodyPr/>
        <a:lstStyle/>
        <a:p>
          <a:endParaRPr lang="zh-CN" altLang="en-US"/>
        </a:p>
      </dgm:t>
    </dgm:pt>
    <dgm:pt modelId="{F494EA2F-AE90-40C4-9DF7-877B15823000}" type="sibTrans" cxnId="{C4CA039A-BD3F-450A-B245-93CE8AEE9D3B}">
      <dgm:prSet/>
      <dgm:spPr/>
      <dgm:t>
        <a:bodyPr/>
        <a:lstStyle/>
        <a:p>
          <a:endParaRPr lang="zh-CN" altLang="en-US"/>
        </a:p>
      </dgm:t>
    </dgm:pt>
    <dgm:pt modelId="{229AE6C3-1422-46A5-9611-7F07C0F63B5B}">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登记、签名</a:t>
          </a:r>
        </a:p>
      </dgm:t>
    </dgm:pt>
    <dgm:pt modelId="{D6DBAB2B-D986-4C8F-B496-04E9346BCD54}" type="parTrans" cxnId="{239C0FEA-887B-4C28-A420-EED7BC6E7B02}">
      <dgm:prSet/>
      <dgm:spPr/>
      <dgm:t>
        <a:bodyPr/>
        <a:lstStyle/>
        <a:p>
          <a:endParaRPr lang="zh-CN" altLang="en-US"/>
        </a:p>
      </dgm:t>
    </dgm:pt>
    <dgm:pt modelId="{2B9553D4-227F-4D84-979B-7AC429B2F10E}" type="sibTrans" cxnId="{239C0FEA-887B-4C28-A420-EED7BC6E7B02}">
      <dgm:prSet/>
      <dgm:spPr/>
      <dgm:t>
        <a:bodyPr/>
        <a:lstStyle/>
        <a:p>
          <a:endParaRPr lang="zh-CN" altLang="en-US"/>
        </a:p>
      </dgm:t>
    </dgm:pt>
    <dgm:pt modelId="{77ADEEAF-7129-4B22-8F8E-6F670F6182F1}">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保洁员放置暂存处</a:t>
          </a:r>
        </a:p>
      </dgm:t>
    </dgm:pt>
    <dgm:pt modelId="{430996FF-44B4-4D84-8C84-4B6BE6B16578}" type="parTrans" cxnId="{0A7DCA0D-5FAB-4AAC-B9E9-59ED6A977AE8}">
      <dgm:prSet/>
      <dgm:spPr/>
      <dgm:t>
        <a:bodyPr/>
        <a:lstStyle/>
        <a:p>
          <a:endParaRPr lang="zh-CN" altLang="en-US"/>
        </a:p>
      </dgm:t>
    </dgm:pt>
    <dgm:pt modelId="{81662FB7-07A9-4278-ADA5-8931D78EB65A}" type="sibTrans" cxnId="{0A7DCA0D-5FAB-4AAC-B9E9-59ED6A977AE8}">
      <dgm:prSet/>
      <dgm:spPr/>
      <dgm:t>
        <a:bodyPr/>
        <a:lstStyle/>
        <a:p>
          <a:endParaRPr lang="zh-CN" altLang="en-US"/>
        </a:p>
      </dgm:t>
    </dgm:pt>
    <dgm:pt modelId="{4D81A98E-5064-44B7-8419-E0E904BCFB30}" type="pres">
      <dgm:prSet presAssocID="{07A63B85-5DB2-484B-8A68-742B9A334B3A}" presName="CompostProcess" presStyleCnt="0">
        <dgm:presLayoutVars>
          <dgm:dir/>
          <dgm:resizeHandles val="exact"/>
        </dgm:presLayoutVars>
      </dgm:prSet>
      <dgm:spPr/>
    </dgm:pt>
    <dgm:pt modelId="{E4DAFDFA-E252-47B0-8158-1BD02CE582EC}" type="pres">
      <dgm:prSet presAssocID="{07A63B85-5DB2-484B-8A68-742B9A334B3A}" presName="arrow" presStyleLbl="bgShp" presStyleIdx="0" presStyleCnt="1" custScaleX="104465"/>
      <dgm:spPr>
        <a:solidFill>
          <a:srgbClr val="64ADBC"/>
        </a:solidFill>
      </dgm:spPr>
    </dgm:pt>
    <dgm:pt modelId="{D23FE544-4B9E-4F29-BD59-C0E2A5D3450C}" type="pres">
      <dgm:prSet presAssocID="{07A63B85-5DB2-484B-8A68-742B9A334B3A}" presName="linearProcess" presStyleCnt="0"/>
      <dgm:spPr/>
    </dgm:pt>
    <dgm:pt modelId="{3C11DF93-DA76-4123-B29C-3034E3427934}" type="pres">
      <dgm:prSet presAssocID="{A90A977B-6567-46CA-B94C-8BCE82C2070F}" presName="textNode" presStyleLbl="node1" presStyleIdx="0" presStyleCnt="5" custScaleX="102111" custScaleY="74451">
        <dgm:presLayoutVars>
          <dgm:bulletEnabled val="1"/>
        </dgm:presLayoutVars>
      </dgm:prSet>
      <dgm:spPr/>
      <dgm:t>
        <a:bodyPr/>
        <a:lstStyle/>
        <a:p>
          <a:endParaRPr lang="zh-CN" altLang="en-US"/>
        </a:p>
      </dgm:t>
    </dgm:pt>
    <dgm:pt modelId="{17E7D9BC-7530-402E-95F3-ABC0CA3876C7}" type="pres">
      <dgm:prSet presAssocID="{A746612A-BFA7-425F-82F0-73D7E55EC88E}" presName="sibTrans" presStyleCnt="0"/>
      <dgm:spPr/>
    </dgm:pt>
    <dgm:pt modelId="{08EBECC4-D68A-4635-A13F-76F848F8E3F0}" type="pres">
      <dgm:prSet presAssocID="{D5DFBFE2-F630-4EDA-B85F-A4D764D1CD8C}" presName="textNode" presStyleLbl="node1" presStyleIdx="1" presStyleCnt="5" custScaleY="74451">
        <dgm:presLayoutVars>
          <dgm:bulletEnabled val="1"/>
        </dgm:presLayoutVars>
      </dgm:prSet>
      <dgm:spPr/>
      <dgm:t>
        <a:bodyPr/>
        <a:lstStyle/>
        <a:p>
          <a:endParaRPr lang="zh-CN" altLang="en-US"/>
        </a:p>
      </dgm:t>
    </dgm:pt>
    <dgm:pt modelId="{EED70180-6379-4A5E-9017-98F6171412D6}" type="pres">
      <dgm:prSet presAssocID="{395BF07C-CEE7-4B41-82EF-BE9AE933FCB1}" presName="sibTrans" presStyleCnt="0"/>
      <dgm:spPr/>
    </dgm:pt>
    <dgm:pt modelId="{29C47FEF-481D-4CC0-87AC-23E2F120549D}" type="pres">
      <dgm:prSet presAssocID="{98945417-D50E-4BB1-9DA1-74672078931D}" presName="textNode" presStyleLbl="node1" presStyleIdx="2" presStyleCnt="5" custScaleY="74451">
        <dgm:presLayoutVars>
          <dgm:bulletEnabled val="1"/>
        </dgm:presLayoutVars>
      </dgm:prSet>
      <dgm:spPr/>
      <dgm:t>
        <a:bodyPr/>
        <a:lstStyle/>
        <a:p>
          <a:endParaRPr lang="zh-CN" altLang="en-US"/>
        </a:p>
      </dgm:t>
    </dgm:pt>
    <dgm:pt modelId="{E0EC3E71-AB91-4A99-9E96-8A03C5D9B44E}" type="pres">
      <dgm:prSet presAssocID="{F494EA2F-AE90-40C4-9DF7-877B15823000}" presName="sibTrans" presStyleCnt="0"/>
      <dgm:spPr/>
    </dgm:pt>
    <dgm:pt modelId="{D96B5F8B-3BBE-483E-82A2-7770F5C9E138}" type="pres">
      <dgm:prSet presAssocID="{229AE6C3-1422-46A5-9611-7F07C0F63B5B}" presName="textNode" presStyleLbl="node1" presStyleIdx="3" presStyleCnt="5" custScaleY="74451">
        <dgm:presLayoutVars>
          <dgm:bulletEnabled val="1"/>
        </dgm:presLayoutVars>
      </dgm:prSet>
      <dgm:spPr/>
      <dgm:t>
        <a:bodyPr/>
        <a:lstStyle/>
        <a:p>
          <a:endParaRPr lang="zh-CN" altLang="en-US"/>
        </a:p>
      </dgm:t>
    </dgm:pt>
    <dgm:pt modelId="{DE951BB4-AA10-4739-9ACD-5D7EE140EFB1}" type="pres">
      <dgm:prSet presAssocID="{2B9553D4-227F-4D84-979B-7AC429B2F10E}" presName="sibTrans" presStyleCnt="0"/>
      <dgm:spPr/>
    </dgm:pt>
    <dgm:pt modelId="{2A05AEF9-FF49-465C-87C7-01D356E6D4A8}" type="pres">
      <dgm:prSet presAssocID="{77ADEEAF-7129-4B22-8F8E-6F670F6182F1}" presName="textNode" presStyleLbl="node1" presStyleIdx="4" presStyleCnt="5" custScaleY="74451">
        <dgm:presLayoutVars>
          <dgm:bulletEnabled val="1"/>
        </dgm:presLayoutVars>
      </dgm:prSet>
      <dgm:spPr/>
      <dgm:t>
        <a:bodyPr/>
        <a:lstStyle/>
        <a:p>
          <a:endParaRPr lang="zh-CN" altLang="en-US"/>
        </a:p>
      </dgm:t>
    </dgm:pt>
  </dgm:ptLst>
  <dgm:cxnLst>
    <dgm:cxn modelId="{44E52DBF-19FA-41F9-9C3E-2DCBEEA33704}" srcId="{07A63B85-5DB2-484B-8A68-742B9A334B3A}" destId="{D5DFBFE2-F630-4EDA-B85F-A4D764D1CD8C}" srcOrd="1" destOrd="0" parTransId="{CD2C0C10-35A6-480F-9DF0-EE948621A514}" sibTransId="{395BF07C-CEE7-4B41-82EF-BE9AE933FCB1}"/>
    <dgm:cxn modelId="{447CBD53-044A-414D-97C7-97CFD7711015}" type="presOf" srcId="{98945417-D50E-4BB1-9DA1-74672078931D}" destId="{29C47FEF-481D-4CC0-87AC-23E2F120549D}" srcOrd="0" destOrd="0" presId="urn:microsoft.com/office/officeart/2005/8/layout/hProcess9"/>
    <dgm:cxn modelId="{B7004A9C-E64F-4839-BF11-B49360D5A71A}" type="presOf" srcId="{229AE6C3-1422-46A5-9611-7F07C0F63B5B}" destId="{D96B5F8B-3BBE-483E-82A2-7770F5C9E138}" srcOrd="0" destOrd="0" presId="urn:microsoft.com/office/officeart/2005/8/layout/hProcess9"/>
    <dgm:cxn modelId="{E55F2446-7271-4FCB-B966-8657C26F3682}" srcId="{07A63B85-5DB2-484B-8A68-742B9A334B3A}" destId="{A90A977B-6567-46CA-B94C-8BCE82C2070F}" srcOrd="0" destOrd="0" parTransId="{09CFD0DB-DA1A-48B1-8028-61BAB0F0EDAC}" sibTransId="{A746612A-BFA7-425F-82F0-73D7E55EC88E}"/>
    <dgm:cxn modelId="{35E7D33D-F48D-4A9C-8675-3F54370D2B19}" type="presOf" srcId="{77ADEEAF-7129-4B22-8F8E-6F670F6182F1}" destId="{2A05AEF9-FF49-465C-87C7-01D356E6D4A8}" srcOrd="0" destOrd="0" presId="urn:microsoft.com/office/officeart/2005/8/layout/hProcess9"/>
    <dgm:cxn modelId="{B8B0FD09-0C55-461B-B842-7319F8759C16}" type="presOf" srcId="{A90A977B-6567-46CA-B94C-8BCE82C2070F}" destId="{3C11DF93-DA76-4123-B29C-3034E3427934}" srcOrd="0" destOrd="0" presId="urn:microsoft.com/office/officeart/2005/8/layout/hProcess9"/>
    <dgm:cxn modelId="{6ADE618A-33B5-4382-B7D4-D31BBFE3E9BB}" type="presOf" srcId="{07A63B85-5DB2-484B-8A68-742B9A334B3A}" destId="{4D81A98E-5064-44B7-8419-E0E904BCFB30}" srcOrd="0" destOrd="0" presId="urn:microsoft.com/office/officeart/2005/8/layout/hProcess9"/>
    <dgm:cxn modelId="{0A7DCA0D-5FAB-4AAC-B9E9-59ED6A977AE8}" srcId="{07A63B85-5DB2-484B-8A68-742B9A334B3A}" destId="{77ADEEAF-7129-4B22-8F8E-6F670F6182F1}" srcOrd="4" destOrd="0" parTransId="{430996FF-44B4-4D84-8C84-4B6BE6B16578}" sibTransId="{81662FB7-07A9-4278-ADA5-8931D78EB65A}"/>
    <dgm:cxn modelId="{239C0FEA-887B-4C28-A420-EED7BC6E7B02}" srcId="{07A63B85-5DB2-484B-8A68-742B9A334B3A}" destId="{229AE6C3-1422-46A5-9611-7F07C0F63B5B}" srcOrd="3" destOrd="0" parTransId="{D6DBAB2B-D986-4C8F-B496-04E9346BCD54}" sibTransId="{2B9553D4-227F-4D84-979B-7AC429B2F10E}"/>
    <dgm:cxn modelId="{C4CA039A-BD3F-450A-B245-93CE8AEE9D3B}" srcId="{07A63B85-5DB2-484B-8A68-742B9A334B3A}" destId="{98945417-D50E-4BB1-9DA1-74672078931D}" srcOrd="2" destOrd="0" parTransId="{DAF0CD99-395B-4A81-AB61-218143306AE9}" sibTransId="{F494EA2F-AE90-40C4-9DF7-877B15823000}"/>
    <dgm:cxn modelId="{DB0EDCC0-5DCA-4BE0-97DF-3E2EC688CDDA}" type="presOf" srcId="{D5DFBFE2-F630-4EDA-B85F-A4D764D1CD8C}" destId="{08EBECC4-D68A-4635-A13F-76F848F8E3F0}" srcOrd="0" destOrd="0" presId="urn:microsoft.com/office/officeart/2005/8/layout/hProcess9"/>
    <dgm:cxn modelId="{7597B1F8-CB28-41B9-A92B-57500F5DC020}" type="presParOf" srcId="{4D81A98E-5064-44B7-8419-E0E904BCFB30}" destId="{E4DAFDFA-E252-47B0-8158-1BD02CE582EC}" srcOrd="0" destOrd="0" presId="urn:microsoft.com/office/officeart/2005/8/layout/hProcess9"/>
    <dgm:cxn modelId="{C8F395BF-34F0-4C24-A556-9BFBB918AE17}" type="presParOf" srcId="{4D81A98E-5064-44B7-8419-E0E904BCFB30}" destId="{D23FE544-4B9E-4F29-BD59-C0E2A5D3450C}" srcOrd="1" destOrd="0" presId="urn:microsoft.com/office/officeart/2005/8/layout/hProcess9"/>
    <dgm:cxn modelId="{09B42C2A-28AA-4F2F-83EE-8048BCEA6009}" type="presParOf" srcId="{D23FE544-4B9E-4F29-BD59-C0E2A5D3450C}" destId="{3C11DF93-DA76-4123-B29C-3034E3427934}" srcOrd="0" destOrd="0" presId="urn:microsoft.com/office/officeart/2005/8/layout/hProcess9"/>
    <dgm:cxn modelId="{E7D322FB-F3C1-4D19-8130-F51648A29408}" type="presParOf" srcId="{D23FE544-4B9E-4F29-BD59-C0E2A5D3450C}" destId="{17E7D9BC-7530-402E-95F3-ABC0CA3876C7}" srcOrd="1" destOrd="0" presId="urn:microsoft.com/office/officeart/2005/8/layout/hProcess9"/>
    <dgm:cxn modelId="{2C9651B9-BD31-444C-97C5-8BA27A2AA0E6}" type="presParOf" srcId="{D23FE544-4B9E-4F29-BD59-C0E2A5D3450C}" destId="{08EBECC4-D68A-4635-A13F-76F848F8E3F0}" srcOrd="2" destOrd="0" presId="urn:microsoft.com/office/officeart/2005/8/layout/hProcess9"/>
    <dgm:cxn modelId="{29175103-85F6-464F-BF2B-95481FAD2AC6}" type="presParOf" srcId="{D23FE544-4B9E-4F29-BD59-C0E2A5D3450C}" destId="{EED70180-6379-4A5E-9017-98F6171412D6}" srcOrd="3" destOrd="0" presId="urn:microsoft.com/office/officeart/2005/8/layout/hProcess9"/>
    <dgm:cxn modelId="{661A6382-A5D8-4F16-8A67-0F28AAFDD658}" type="presParOf" srcId="{D23FE544-4B9E-4F29-BD59-C0E2A5D3450C}" destId="{29C47FEF-481D-4CC0-87AC-23E2F120549D}" srcOrd="4" destOrd="0" presId="urn:microsoft.com/office/officeart/2005/8/layout/hProcess9"/>
    <dgm:cxn modelId="{78606CEF-0790-4C45-A047-9513C6064744}" type="presParOf" srcId="{D23FE544-4B9E-4F29-BD59-C0E2A5D3450C}" destId="{E0EC3E71-AB91-4A99-9E96-8A03C5D9B44E}" srcOrd="5" destOrd="0" presId="urn:microsoft.com/office/officeart/2005/8/layout/hProcess9"/>
    <dgm:cxn modelId="{FA50F824-E17C-45FD-8E9D-AFCD0681543A}" type="presParOf" srcId="{D23FE544-4B9E-4F29-BD59-C0E2A5D3450C}" destId="{D96B5F8B-3BBE-483E-82A2-7770F5C9E138}" srcOrd="6" destOrd="0" presId="urn:microsoft.com/office/officeart/2005/8/layout/hProcess9"/>
    <dgm:cxn modelId="{38F5D98D-736F-464C-8DE0-8DDAD4C85D5B}" type="presParOf" srcId="{D23FE544-4B9E-4F29-BD59-C0E2A5D3450C}" destId="{DE951BB4-AA10-4739-9ACD-5D7EE140EFB1}" srcOrd="7" destOrd="0" presId="urn:microsoft.com/office/officeart/2005/8/layout/hProcess9"/>
    <dgm:cxn modelId="{EB8310E4-00EE-4640-A50D-1177E2361118}" type="presParOf" srcId="{D23FE544-4B9E-4F29-BD59-C0E2A5D3450C}" destId="{2A05AEF9-FF49-465C-87C7-01D356E6D4A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374EF-A738-46CC-86F7-1040F6D3CC1E}">
      <dsp:nvSpPr>
        <dsp:cNvPr id="0" name=""/>
        <dsp:cNvSpPr/>
      </dsp:nvSpPr>
      <dsp:spPr>
        <a:xfrm>
          <a:off x="212721" y="2635500"/>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buClrTx/>
            <a:buSzTx/>
            <a:buFontTx/>
            <a:buNone/>
          </a:pPr>
          <a:r>
            <a:rPr kumimoji="0" lang="zh-CN" altLang="en-US" sz="2200" b="0" i="0" u="none" strike="noStrike" kern="1200" cap="none" normalizeH="0" baseline="0" dirty="0">
              <a:ln>
                <a:noFill/>
              </a:ln>
              <a:solidFill>
                <a:schemeClr val="bg1"/>
              </a:solidFill>
              <a:effectLst/>
              <a:latin typeface="+mn-lt"/>
              <a:ea typeface="+mn-ea"/>
              <a:cs typeface="+mn-ea"/>
              <a:sym typeface="+mn-lt"/>
            </a:rPr>
            <a:t>医院废物</a:t>
          </a:r>
          <a:endParaRPr lang="zh-CN" altLang="en-US" sz="2200" kern="1200" dirty="0">
            <a:solidFill>
              <a:schemeClr val="bg1"/>
            </a:solidFill>
            <a:latin typeface="+mn-lt"/>
            <a:ea typeface="+mn-ea"/>
            <a:cs typeface="+mn-ea"/>
            <a:sym typeface="+mn-lt"/>
          </a:endParaRPr>
        </a:p>
      </dsp:txBody>
      <dsp:txXfrm>
        <a:off x="234060" y="2656839"/>
        <a:ext cx="1414459" cy="685890"/>
      </dsp:txXfrm>
    </dsp:sp>
    <dsp:sp modelId="{6F8DCFAA-7385-4EE1-8030-673D3AF02DF4}">
      <dsp:nvSpPr>
        <dsp:cNvPr id="0" name=""/>
        <dsp:cNvSpPr/>
      </dsp:nvSpPr>
      <dsp:spPr>
        <a:xfrm rot="18890014">
          <a:off x="1369604" y="2266493"/>
          <a:ext cx="2035962" cy="22763"/>
        </a:xfrm>
        <a:custGeom>
          <a:avLst/>
          <a:gdLst/>
          <a:ahLst/>
          <a:cxnLst/>
          <a:rect l="0" t="0" r="0" b="0"/>
          <a:pathLst>
            <a:path>
              <a:moveTo>
                <a:pt x="0" y="11381"/>
              </a:moveTo>
              <a:lnTo>
                <a:pt x="2035962"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687" y="2226976"/>
        <a:ext cx="101798" cy="101798"/>
      </dsp:txXfrm>
    </dsp:sp>
    <dsp:sp modelId="{25741BF4-600A-48D9-83E0-A3D188FF73E0}">
      <dsp:nvSpPr>
        <dsp:cNvPr id="0" name=""/>
        <dsp:cNvSpPr/>
      </dsp:nvSpPr>
      <dsp:spPr>
        <a:xfrm>
          <a:off x="3105313" y="1191681"/>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buClrTx/>
            <a:buSzTx/>
            <a:buFontTx/>
            <a:buNone/>
          </a:pPr>
          <a:r>
            <a:rPr kumimoji="0" lang="zh-CN" altLang="en-US" sz="2200" b="0" i="0" u="none" strike="noStrike" kern="1200" cap="none" normalizeH="0" baseline="0" dirty="0">
              <a:ln>
                <a:noFill/>
              </a:ln>
              <a:solidFill>
                <a:schemeClr val="bg1"/>
              </a:solidFill>
              <a:effectLst/>
              <a:latin typeface="+mn-lt"/>
              <a:ea typeface="+mn-ea"/>
              <a:cs typeface="+mn-ea"/>
              <a:sym typeface="+mn-lt"/>
            </a:rPr>
            <a:t>医疗废物</a:t>
          </a:r>
          <a:endParaRPr lang="zh-CN" altLang="en-US" sz="2200" kern="1200" dirty="0">
            <a:solidFill>
              <a:schemeClr val="bg1"/>
            </a:solidFill>
            <a:latin typeface="+mn-lt"/>
            <a:ea typeface="+mn-ea"/>
            <a:cs typeface="+mn-ea"/>
            <a:sym typeface="+mn-lt"/>
          </a:endParaRPr>
        </a:p>
      </dsp:txBody>
      <dsp:txXfrm>
        <a:off x="3126652" y="1213020"/>
        <a:ext cx="1414459" cy="685890"/>
      </dsp:txXfrm>
    </dsp:sp>
    <dsp:sp modelId="{49FEDAB5-C811-4728-B73B-9432EFFE491A}">
      <dsp:nvSpPr>
        <dsp:cNvPr id="0" name=""/>
        <dsp:cNvSpPr/>
      </dsp:nvSpPr>
      <dsp:spPr>
        <a:xfrm rot="19259376">
          <a:off x="4351865" y="950079"/>
          <a:ext cx="1888931" cy="22763"/>
        </a:xfrm>
        <a:custGeom>
          <a:avLst/>
          <a:gdLst/>
          <a:ahLst/>
          <a:cxnLst/>
          <a:rect l="0" t="0" r="0" b="0"/>
          <a:pathLst>
            <a:path>
              <a:moveTo>
                <a:pt x="0" y="11381"/>
              </a:moveTo>
              <a:lnTo>
                <a:pt x="188893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49107" y="914238"/>
        <a:ext cx="94446" cy="94446"/>
      </dsp:txXfrm>
    </dsp:sp>
    <dsp:sp modelId="{10C62D6A-2B5E-4AD8-98AF-9DD5A950ADDB}">
      <dsp:nvSpPr>
        <dsp:cNvPr id="0" name=""/>
        <dsp:cNvSpPr/>
      </dsp:nvSpPr>
      <dsp:spPr>
        <a:xfrm>
          <a:off x="6030211" y="2672"/>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感染性</a:t>
          </a:r>
        </a:p>
      </dsp:txBody>
      <dsp:txXfrm>
        <a:off x="6051550" y="24011"/>
        <a:ext cx="1414459" cy="685890"/>
      </dsp:txXfrm>
    </dsp:sp>
    <dsp:sp modelId="{A479D0C5-3FA7-41B0-A3AC-F4966E86EB60}">
      <dsp:nvSpPr>
        <dsp:cNvPr id="0" name=""/>
        <dsp:cNvSpPr/>
      </dsp:nvSpPr>
      <dsp:spPr>
        <a:xfrm rot="20792708">
          <a:off x="4541740" y="1369006"/>
          <a:ext cx="1509181" cy="22763"/>
        </a:xfrm>
        <a:custGeom>
          <a:avLst/>
          <a:gdLst/>
          <a:ahLst/>
          <a:cxnLst/>
          <a:rect l="0" t="0" r="0" b="0"/>
          <a:pathLst>
            <a:path>
              <a:moveTo>
                <a:pt x="0" y="11381"/>
              </a:moveTo>
              <a:lnTo>
                <a:pt x="150918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58601" y="1342658"/>
        <a:ext cx="75459" cy="75459"/>
      </dsp:txXfrm>
    </dsp:sp>
    <dsp:sp modelId="{3C7D0401-B6A0-492D-9335-B967EF19BD68}">
      <dsp:nvSpPr>
        <dsp:cNvPr id="0" name=""/>
        <dsp:cNvSpPr/>
      </dsp:nvSpPr>
      <dsp:spPr>
        <a:xfrm>
          <a:off x="6030211" y="840526"/>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损伤性</a:t>
          </a:r>
        </a:p>
      </dsp:txBody>
      <dsp:txXfrm>
        <a:off x="6051550" y="861865"/>
        <a:ext cx="1414459" cy="685890"/>
      </dsp:txXfrm>
    </dsp:sp>
    <dsp:sp modelId="{FFCB5DC4-FCD3-4280-9C6D-69DB8B55CFC0}">
      <dsp:nvSpPr>
        <dsp:cNvPr id="0" name=""/>
        <dsp:cNvSpPr/>
      </dsp:nvSpPr>
      <dsp:spPr>
        <a:xfrm rot="1100709">
          <a:off x="4523156" y="1787933"/>
          <a:ext cx="1546348" cy="22763"/>
        </a:xfrm>
        <a:custGeom>
          <a:avLst/>
          <a:gdLst/>
          <a:ahLst/>
          <a:cxnLst/>
          <a:rect l="0" t="0" r="0" b="0"/>
          <a:pathLst>
            <a:path>
              <a:moveTo>
                <a:pt x="0" y="11381"/>
              </a:moveTo>
              <a:lnTo>
                <a:pt x="1546348"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57672" y="1760656"/>
        <a:ext cx="77317" cy="77317"/>
      </dsp:txXfrm>
    </dsp:sp>
    <dsp:sp modelId="{5BEE078C-391F-4CB9-8F5F-2FB7617FE429}">
      <dsp:nvSpPr>
        <dsp:cNvPr id="0" name=""/>
        <dsp:cNvSpPr/>
      </dsp:nvSpPr>
      <dsp:spPr>
        <a:xfrm>
          <a:off x="6030211" y="1678380"/>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病理性</a:t>
          </a:r>
        </a:p>
      </dsp:txBody>
      <dsp:txXfrm>
        <a:off x="6051550" y="1699719"/>
        <a:ext cx="1414459" cy="685890"/>
      </dsp:txXfrm>
    </dsp:sp>
    <dsp:sp modelId="{8A15FD5B-5DC7-4872-ACB3-D7FD27971716}">
      <dsp:nvSpPr>
        <dsp:cNvPr id="0" name=""/>
        <dsp:cNvSpPr/>
      </dsp:nvSpPr>
      <dsp:spPr>
        <a:xfrm rot="2523845">
          <a:off x="4307802" y="2206860"/>
          <a:ext cx="1977057" cy="22763"/>
        </a:xfrm>
        <a:custGeom>
          <a:avLst/>
          <a:gdLst/>
          <a:ahLst/>
          <a:cxnLst/>
          <a:rect l="0" t="0" r="0" b="0"/>
          <a:pathLst>
            <a:path>
              <a:moveTo>
                <a:pt x="0" y="11381"/>
              </a:moveTo>
              <a:lnTo>
                <a:pt x="1977057"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46904" y="2168815"/>
        <a:ext cx="98852" cy="98852"/>
      </dsp:txXfrm>
    </dsp:sp>
    <dsp:sp modelId="{249C804C-78EF-45B1-83FD-51A0B2D60A53}">
      <dsp:nvSpPr>
        <dsp:cNvPr id="0" name=""/>
        <dsp:cNvSpPr/>
      </dsp:nvSpPr>
      <dsp:spPr>
        <a:xfrm>
          <a:off x="6030211" y="2516234"/>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药物性</a:t>
          </a:r>
        </a:p>
      </dsp:txBody>
      <dsp:txXfrm>
        <a:off x="6051550" y="2537573"/>
        <a:ext cx="1414459" cy="685890"/>
      </dsp:txXfrm>
    </dsp:sp>
    <dsp:sp modelId="{C05B7047-6CA4-43AD-A74D-6A3BC349F593}">
      <dsp:nvSpPr>
        <dsp:cNvPr id="0" name=""/>
        <dsp:cNvSpPr/>
      </dsp:nvSpPr>
      <dsp:spPr>
        <a:xfrm rot="3349969">
          <a:off x="3989587" y="2625787"/>
          <a:ext cx="2613488" cy="22763"/>
        </a:xfrm>
        <a:custGeom>
          <a:avLst/>
          <a:gdLst/>
          <a:ahLst/>
          <a:cxnLst/>
          <a:rect l="0" t="0" r="0" b="0"/>
          <a:pathLst>
            <a:path>
              <a:moveTo>
                <a:pt x="0" y="11381"/>
              </a:moveTo>
              <a:lnTo>
                <a:pt x="2613488"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230993" y="2571832"/>
        <a:ext cx="130674" cy="130674"/>
      </dsp:txXfrm>
    </dsp:sp>
    <dsp:sp modelId="{1850F100-4BFD-4947-860F-65E8E748CAE5}">
      <dsp:nvSpPr>
        <dsp:cNvPr id="0" name=""/>
        <dsp:cNvSpPr/>
      </dsp:nvSpPr>
      <dsp:spPr>
        <a:xfrm>
          <a:off x="6030211" y="3354088"/>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化学性</a:t>
          </a:r>
        </a:p>
      </dsp:txBody>
      <dsp:txXfrm>
        <a:off x="6051550" y="3375427"/>
        <a:ext cx="1414459" cy="685890"/>
      </dsp:txXfrm>
    </dsp:sp>
    <dsp:sp modelId="{86186573-91BD-474E-8EEA-1AC3FEE8231B}">
      <dsp:nvSpPr>
        <dsp:cNvPr id="0" name=""/>
        <dsp:cNvSpPr/>
      </dsp:nvSpPr>
      <dsp:spPr>
        <a:xfrm rot="3282898">
          <a:off x="1157980" y="3977712"/>
          <a:ext cx="2423919" cy="22763"/>
        </a:xfrm>
        <a:custGeom>
          <a:avLst/>
          <a:gdLst/>
          <a:ahLst/>
          <a:cxnLst/>
          <a:rect l="0" t="0" r="0" b="0"/>
          <a:pathLst>
            <a:path>
              <a:moveTo>
                <a:pt x="0" y="11381"/>
              </a:moveTo>
              <a:lnTo>
                <a:pt x="2423919"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2309342" y="3928495"/>
        <a:ext cx="121195" cy="121195"/>
      </dsp:txXfrm>
    </dsp:sp>
    <dsp:sp modelId="{DF639349-9E2C-40A0-810A-CB6DCB5279A2}">
      <dsp:nvSpPr>
        <dsp:cNvPr id="0" name=""/>
        <dsp:cNvSpPr/>
      </dsp:nvSpPr>
      <dsp:spPr>
        <a:xfrm>
          <a:off x="3070022" y="4614118"/>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生活垃圾</a:t>
          </a:r>
        </a:p>
      </dsp:txBody>
      <dsp:txXfrm>
        <a:off x="3091361" y="4635457"/>
        <a:ext cx="1414459" cy="685890"/>
      </dsp:txXfrm>
    </dsp:sp>
    <dsp:sp modelId="{92CFDB67-3F66-4CFB-B8E3-180F40515657}">
      <dsp:nvSpPr>
        <dsp:cNvPr id="0" name=""/>
        <dsp:cNvSpPr/>
      </dsp:nvSpPr>
      <dsp:spPr>
        <a:xfrm rot="20658662">
          <a:off x="4498076" y="4755932"/>
          <a:ext cx="1561216" cy="22763"/>
        </a:xfrm>
        <a:custGeom>
          <a:avLst/>
          <a:gdLst/>
          <a:ahLst/>
          <a:cxnLst/>
          <a:rect l="0" t="0" r="0" b="0"/>
          <a:pathLst>
            <a:path>
              <a:moveTo>
                <a:pt x="0" y="11381"/>
              </a:moveTo>
              <a:lnTo>
                <a:pt x="1561216"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39654" y="4728284"/>
        <a:ext cx="78060" cy="78060"/>
      </dsp:txXfrm>
    </dsp:sp>
    <dsp:sp modelId="{C5631FF3-7120-4E4D-962F-453F7497A331}">
      <dsp:nvSpPr>
        <dsp:cNvPr id="0" name=""/>
        <dsp:cNvSpPr/>
      </dsp:nvSpPr>
      <dsp:spPr>
        <a:xfrm>
          <a:off x="6030211" y="4191942"/>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可回收</a:t>
          </a:r>
        </a:p>
      </dsp:txBody>
      <dsp:txXfrm>
        <a:off x="6051550" y="4213281"/>
        <a:ext cx="1414459" cy="685890"/>
      </dsp:txXfrm>
    </dsp:sp>
    <dsp:sp modelId="{AE399B98-7495-4672-99BE-143CC9E4F67B}">
      <dsp:nvSpPr>
        <dsp:cNvPr id="0" name=""/>
        <dsp:cNvSpPr/>
      </dsp:nvSpPr>
      <dsp:spPr>
        <a:xfrm rot="927545">
          <a:off x="4498949" y="5174859"/>
          <a:ext cx="1559471" cy="22763"/>
        </a:xfrm>
        <a:custGeom>
          <a:avLst/>
          <a:gdLst/>
          <a:ahLst/>
          <a:cxnLst/>
          <a:rect l="0" t="0" r="0" b="0"/>
          <a:pathLst>
            <a:path>
              <a:moveTo>
                <a:pt x="0" y="11381"/>
              </a:moveTo>
              <a:lnTo>
                <a:pt x="155947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39698" y="5147254"/>
        <a:ext cx="77973" cy="77973"/>
      </dsp:txXfrm>
    </dsp:sp>
    <dsp:sp modelId="{3AD8898B-0D51-4E44-845B-65D0FED6FF70}">
      <dsp:nvSpPr>
        <dsp:cNvPr id="0" name=""/>
        <dsp:cNvSpPr/>
      </dsp:nvSpPr>
      <dsp:spPr>
        <a:xfrm>
          <a:off x="6030211" y="5029795"/>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不可回收</a:t>
          </a:r>
        </a:p>
      </dsp:txBody>
      <dsp:txXfrm>
        <a:off x="6051550" y="5051134"/>
        <a:ext cx="1414459" cy="685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AFDFA-E252-47B0-8158-1BD02CE582EC}">
      <dsp:nvSpPr>
        <dsp:cNvPr id="0" name=""/>
        <dsp:cNvSpPr/>
      </dsp:nvSpPr>
      <dsp:spPr>
        <a:xfrm>
          <a:off x="617835" y="0"/>
          <a:ext cx="9792429" cy="3316404"/>
        </a:xfrm>
        <a:prstGeom prst="rightArrow">
          <a:avLst/>
        </a:prstGeom>
        <a:solidFill>
          <a:srgbClr val="64ADBC"/>
        </a:solidFill>
        <a:ln>
          <a:noFill/>
        </a:ln>
        <a:effectLst/>
      </dsp:spPr>
      <dsp:style>
        <a:lnRef idx="0">
          <a:scrgbClr r="0" g="0" b="0"/>
        </a:lnRef>
        <a:fillRef idx="1">
          <a:scrgbClr r="0" g="0" b="0"/>
        </a:fillRef>
        <a:effectRef idx="0">
          <a:scrgbClr r="0" g="0" b="0"/>
        </a:effectRef>
        <a:fontRef idx="minor"/>
      </dsp:style>
    </dsp:sp>
    <dsp:sp modelId="{3C11DF93-DA76-4123-B29C-3034E3427934}">
      <dsp:nvSpPr>
        <dsp:cNvPr id="0" name=""/>
        <dsp:cNvSpPr/>
      </dsp:nvSpPr>
      <dsp:spPr>
        <a:xfrm>
          <a:off x="8057" y="1164383"/>
          <a:ext cx="1992824"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值班护士检查</a:t>
          </a:r>
        </a:p>
      </dsp:txBody>
      <dsp:txXfrm>
        <a:off x="56270" y="1212596"/>
        <a:ext cx="1896398" cy="891212"/>
      </dsp:txXfrm>
    </dsp:sp>
    <dsp:sp modelId="{08EBECC4-D68A-4635-A13F-76F848F8E3F0}">
      <dsp:nvSpPr>
        <dsp:cNvPr id="0" name=""/>
        <dsp:cNvSpPr/>
      </dsp:nvSpPr>
      <dsp:spPr>
        <a:xfrm>
          <a:off x="230404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Tx/>
            <a:buNone/>
          </a:pPr>
          <a:r>
            <a:rPr lang="zh-CN" altLang="en-US" sz="2200" kern="1200" dirty="0">
              <a:latin typeface="+mn-lt"/>
              <a:ea typeface="+mn-ea"/>
              <a:cs typeface="+mn-ea"/>
              <a:sym typeface="+mn-lt"/>
            </a:rPr>
            <a:t>保洁员提出、封口、称重</a:t>
          </a:r>
        </a:p>
      </dsp:txBody>
      <dsp:txXfrm>
        <a:off x="2352260" y="1212596"/>
        <a:ext cx="1855199" cy="891212"/>
      </dsp:txXfrm>
    </dsp:sp>
    <dsp:sp modelId="{29C47FEF-481D-4CC0-87AC-23E2F120549D}">
      <dsp:nvSpPr>
        <dsp:cNvPr id="0" name=""/>
        <dsp:cNvSpPr/>
      </dsp:nvSpPr>
      <dsp:spPr>
        <a:xfrm>
          <a:off x="455883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写、贴标识</a:t>
          </a:r>
        </a:p>
      </dsp:txBody>
      <dsp:txXfrm>
        <a:off x="4607050" y="1212596"/>
        <a:ext cx="1855199" cy="891212"/>
      </dsp:txXfrm>
    </dsp:sp>
    <dsp:sp modelId="{D96B5F8B-3BBE-483E-82A2-7770F5C9E138}">
      <dsp:nvSpPr>
        <dsp:cNvPr id="0" name=""/>
        <dsp:cNvSpPr/>
      </dsp:nvSpPr>
      <dsp:spPr>
        <a:xfrm>
          <a:off x="681362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登记、签名</a:t>
          </a:r>
        </a:p>
      </dsp:txBody>
      <dsp:txXfrm>
        <a:off x="6861840" y="1212596"/>
        <a:ext cx="1855199" cy="891212"/>
      </dsp:txXfrm>
    </dsp:sp>
    <dsp:sp modelId="{2A05AEF9-FF49-465C-87C7-01D356E6D4A8}">
      <dsp:nvSpPr>
        <dsp:cNvPr id="0" name=""/>
        <dsp:cNvSpPr/>
      </dsp:nvSpPr>
      <dsp:spPr>
        <a:xfrm>
          <a:off x="906841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保洁员放置暂存处</a:t>
          </a:r>
        </a:p>
      </dsp:txBody>
      <dsp:txXfrm>
        <a:off x="9116630" y="1212596"/>
        <a:ext cx="1855199" cy="8912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47D11-7F6E-4854-AC8B-5D623AE157D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D04A5-D4E5-4CF9-A4C8-4797FA11758C}" type="slidenum">
              <a:rPr lang="zh-CN" altLang="en-US" smtClean="0"/>
              <a:t>‹#›</a:t>
            </a:fld>
            <a:endParaRPr lang="zh-CN" altLang="en-US"/>
          </a:p>
        </p:txBody>
      </p:sp>
    </p:spTree>
    <p:extLst>
      <p:ext uri="{BB962C8B-B14F-4D97-AF65-F5344CB8AC3E}">
        <p14:creationId xmlns:p14="http://schemas.microsoft.com/office/powerpoint/2010/main" val="11460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CD04A5-D4E5-4CF9-A4C8-4797FA11758C}" type="slidenum">
              <a:rPr lang="zh-CN" altLang="en-US" smtClean="0"/>
              <a:t>7</a:t>
            </a:fld>
            <a:endParaRPr lang="zh-CN" altLang="en-US"/>
          </a:p>
        </p:txBody>
      </p:sp>
    </p:spTree>
    <p:extLst>
      <p:ext uri="{BB962C8B-B14F-4D97-AF65-F5344CB8AC3E}">
        <p14:creationId xmlns:p14="http://schemas.microsoft.com/office/powerpoint/2010/main" val="286216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CD04A5-D4E5-4CF9-A4C8-4797FA11758C}" type="slidenum">
              <a:rPr lang="zh-CN" altLang="en-US" smtClean="0"/>
              <a:t>8</a:t>
            </a:fld>
            <a:endParaRPr lang="zh-CN" altLang="en-US"/>
          </a:p>
        </p:txBody>
      </p:sp>
    </p:spTree>
    <p:extLst>
      <p:ext uri="{BB962C8B-B14F-4D97-AF65-F5344CB8AC3E}">
        <p14:creationId xmlns:p14="http://schemas.microsoft.com/office/powerpoint/2010/main" val="267367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ECD04A5-D4E5-4CF9-A4C8-4797FA11758C}" type="slidenum">
              <a:rPr lang="zh-CN" altLang="en-US" smtClean="0"/>
              <a:t>25</a:t>
            </a:fld>
            <a:endParaRPr lang="zh-CN" altLang="en-US"/>
          </a:p>
        </p:txBody>
      </p:sp>
    </p:spTree>
    <p:extLst>
      <p:ext uri="{BB962C8B-B14F-4D97-AF65-F5344CB8AC3E}">
        <p14:creationId xmlns:p14="http://schemas.microsoft.com/office/powerpoint/2010/main" val="303718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78DC98-1E08-462D-925D-09F79AB6C7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9C7D848-0EF8-4EAD-8CE7-677B9890A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1ED69E4-1C24-44EE-B33D-4CAFB73F1FC0}"/>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A6F8541-4C72-4EE5-9070-385200AAA3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0959AE-6F32-4A57-81C1-DE6748CE6890}"/>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8908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B3F601-3428-48AD-A4F7-2E9DD8FE48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D003CF-4F15-475E-854D-6F2429D1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1E85B05-5DD7-4EB9-AE29-01BD0765E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C35F68-9741-4328-8CB4-7F150D22647D}"/>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3F45B49-6825-434B-A038-106FDA98A9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E8247D-33AA-42CC-B7A3-CD62860C2EDE}"/>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64236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BB4FE-156C-4FE0-93F4-5712897CED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B53095D-DA62-4A89-83C9-585B6193802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D9166C-2E03-4D97-BBFD-882934EBC8BE}"/>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D38AF05-2A13-40D1-945B-75934C581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C0F751-FB3B-457F-867E-EAA0A35BB582}"/>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57042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5DC30B2-62DA-4A64-9A85-C08D605EAE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E7955-3C1D-4BE6-9AD2-E13FFA3F98B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95CC0B-F9F3-40E5-BF50-87EC68E7EADE}"/>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DF3C8B9-EEF2-4F40-8C03-409491C328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46E7D-594C-4614-A1C9-0F0A88132446}"/>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61015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a:extLst>
              <a:ext uri="{FF2B5EF4-FFF2-40B4-BE49-F238E27FC236}">
                <a16:creationId xmlns:a16="http://schemas.microsoft.com/office/drawing/2014/main" id="{9115E2E6-82FE-4227-BEEF-673C6E14CF04}"/>
              </a:ext>
            </a:extLst>
          </p:cNvPr>
          <p:cNvSpPr>
            <a:spLocks noGrp="1" noChangeArrowheads="1"/>
          </p:cNvSpPr>
          <p:nvPr>
            <p:ph type="dt" sz="half" idx="10"/>
          </p:nvPr>
        </p:nvSpPr>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BAF83F9-FBBC-4BC5-A242-64FC03FCE2C3}"/>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5B5331AD-B690-45AE-AA33-684CAC8052C9}"/>
              </a:ext>
            </a:extLst>
          </p:cNvPr>
          <p:cNvSpPr>
            <a:spLocks noGrp="1" noChangeArrowheads="1"/>
          </p:cNvSpPr>
          <p:nvPr>
            <p:ph type="sldNum" sz="quarter" idx="12"/>
          </p:nvPr>
        </p:nvSpPr>
        <p:spPr/>
        <p:txBody>
          <a:bodyPr/>
          <a:lstStyle>
            <a:lvl1pPr>
              <a:defRPr/>
            </a:lvl1pPr>
          </a:lstStyle>
          <a:p>
            <a:fld id="{74834580-7897-4F1C-B529-B481BEB67471}" type="slidenum">
              <a:rPr lang="zh-CN" altLang="en-US"/>
              <a:pPr/>
              <a:t>‹#›</a:t>
            </a:fld>
            <a:endParaRPr lang="zh-CN" altLang="en-US"/>
          </a:p>
        </p:txBody>
      </p:sp>
    </p:spTree>
    <p:extLst>
      <p:ext uri="{BB962C8B-B14F-4D97-AF65-F5344CB8AC3E}">
        <p14:creationId xmlns:p14="http://schemas.microsoft.com/office/powerpoint/2010/main" val="380827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479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7818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9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EC2BA-D4B8-4BB2-BBAC-07DCBA787F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5830C8-FAC1-41A6-872C-9DDAF70C3D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653103-363C-4F9A-87D2-6EEF4A53CC8F}"/>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F639561-C018-4B98-81AD-C16F6B9850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611B0-2F61-4007-9693-448F10FC3A51}"/>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95722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966C41-CA12-47C0-AD86-20044E7C68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CDF0CC5-F0E6-4A69-A1A8-2CEAC0CAD8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FF8C7F-2093-4487-8594-A67B451044FB}"/>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24DA2E0-4DA5-40B3-B820-3C0519647C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F87C36-31D1-4420-A2F5-A88D07F58C1B}"/>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346287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5775D0-96B4-4B01-A75B-529F19CA0C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263ED2-FC1E-4004-853F-490D14FEDB9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32587DF-365A-4921-8546-3DD83B3817E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C75D0E7-3B42-496A-9F38-89731A8BEB56}"/>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CE154AE-0B20-4D06-B4AD-DB55DBA485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579DC1-5607-407D-8E9E-25BD66C2B02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41209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583DD-3A97-4CD6-9672-2B5C0D087C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D175665-D0B6-4791-BCB9-41C3FC5E6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561BBB-737B-4617-B0B3-887AF995C2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562E6DB-271A-4DB8-83BD-B018BF0F7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7AD45D1-3762-4DE1-9F4C-6ED561A268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0255292-952C-4615-A23B-E2DE775FA427}"/>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7D0141F6-A038-4C5E-B570-E4265895C5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C65A5D-17CD-4823-B3A6-30E1EBBCD2F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80946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583DD-3A97-4CD6-9672-2B5C0D087C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D175665-D0B6-4791-BCB9-41C3FC5E6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561BBB-737B-4617-B0B3-887AF995C2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562E6DB-271A-4DB8-83BD-B018BF0F7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7AD45D1-3762-4DE1-9F4C-6ED561A268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0255292-952C-4615-A23B-E2DE775FA427}"/>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7D0141F6-A038-4C5E-B570-E4265895C5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C65A5D-17CD-4823-B3A6-30E1EBBCD2F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
        <p:nvSpPr>
          <p:cNvPr id="11" name="TextBox 10"/>
          <p:cNvSpPr txBox="1"/>
          <p:nvPr userDrawn="1"/>
        </p:nvSpPr>
        <p:spPr>
          <a:xfrm>
            <a:off x="118762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1334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AB25B-1BD5-4342-872E-336EF0835A6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1FA59A3-FEA7-43C9-A88D-1EFCD7964AAD}"/>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0E06305B-2BF4-40C7-AA0E-72438131808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CC2411-72DC-47C0-8E0D-014646A4E17E}"/>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31634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87264B-E9C8-4544-8AB0-34F9173B3EEB}"/>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E360B845-5635-48D2-BF90-15BF2C1B13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53C3380-9BC4-4316-BBF4-96464621CE0A}"/>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07882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8F5361-3476-4AA3-A34E-E5AEB892AC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8324FE-06F5-4359-853A-6363E5C4B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50F389-F933-408A-9323-F1ADAEA90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9878C9-8031-492E-ACE5-DE856BC73761}"/>
              </a:ext>
            </a:extLst>
          </p:cNvPr>
          <p:cNvSpPr>
            <a:spLocks noGrp="1"/>
          </p:cNvSpPr>
          <p:nvPr>
            <p:ph type="dt" sz="half" idx="10"/>
          </p:nvPr>
        </p:nvSpPr>
        <p:spPr/>
        <p:txBody>
          <a:bodyPr/>
          <a:lstStyle/>
          <a:p>
            <a:fld id="{171080DD-E79C-428C-AF65-2FB68C59DD1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C4725FB6-47FD-4F80-B243-98776739CF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EACCC8E-B1B0-439F-BB3C-ADB9D466AF6B}"/>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395714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D941C3C-1065-48D3-8472-36A3E3D50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662D47B-30C0-4427-A15C-60CD01A4F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CB3121-B62C-473B-871E-8855A51CC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080DD-E79C-428C-AF65-2FB68C59DD1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2FA75D1-6158-4D77-A7CF-77D588DA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FC1C220-1E87-429D-943F-37A5BEB56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06731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91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8.xml"/><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2FC38-FAE4-4522-8E2B-EF7FCC7DB568}"/>
              </a:ext>
            </a:extLst>
          </p:cNvPr>
          <p:cNvSpPr>
            <a:spLocks noGrp="1"/>
          </p:cNvSpPr>
          <p:nvPr>
            <p:ph type="ctrTitle"/>
          </p:nvPr>
        </p:nvSpPr>
        <p:spPr>
          <a:xfrm>
            <a:off x="1497330" y="3845556"/>
            <a:ext cx="9197340" cy="1560320"/>
          </a:xfrm>
        </p:spPr>
        <p:txBody>
          <a:bodyPr>
            <a:normAutofit/>
          </a:bodyPr>
          <a:lstStyle/>
          <a:p>
            <a:pPr algn="dist"/>
            <a:r>
              <a:rPr lang="zh-CN" altLang="en-US" sz="5800" b="1" dirty="0">
                <a:solidFill>
                  <a:srgbClr val="4375AF"/>
                </a:solidFill>
                <a:latin typeface="+mn-lt"/>
                <a:ea typeface="+mn-ea"/>
                <a:cs typeface="+mn-ea"/>
                <a:sym typeface="+mn-lt"/>
              </a:rPr>
              <a:t>医院感染控制知识培训</a:t>
            </a:r>
          </a:p>
        </p:txBody>
      </p:sp>
      <p:sp>
        <p:nvSpPr>
          <p:cNvPr id="3" name="副标题 2">
            <a:extLst>
              <a:ext uri="{FF2B5EF4-FFF2-40B4-BE49-F238E27FC236}">
                <a16:creationId xmlns:a16="http://schemas.microsoft.com/office/drawing/2014/main" id="{2ECEB6E9-1A4A-499E-8CBB-E9AABBDE0932}"/>
              </a:ext>
            </a:extLst>
          </p:cNvPr>
          <p:cNvSpPr>
            <a:spLocks noGrp="1"/>
          </p:cNvSpPr>
          <p:nvPr>
            <p:ph type="subTitle" idx="1"/>
          </p:nvPr>
        </p:nvSpPr>
        <p:spPr>
          <a:xfrm>
            <a:off x="1709530" y="5799489"/>
            <a:ext cx="8767860" cy="440822"/>
          </a:xfrm>
        </p:spPr>
        <p:txBody>
          <a:bodyPr>
            <a:normAutofit/>
          </a:bodyPr>
          <a:lstStyle/>
          <a:p>
            <a:r>
              <a:rPr lang="zh-CN" altLang="en-US" sz="2000" smtClean="0">
                <a:latin typeface="微软雅黑" panose="020B0503020204020204" pitchFamily="34" charset="-122"/>
                <a:ea typeface="微软雅黑" panose="020B0503020204020204" pitchFamily="34" charset="-122"/>
              </a:rPr>
              <a:t>汇报人：</a:t>
            </a:r>
            <a:r>
              <a:rPr lang="en-US" altLang="zh-CN" sz="2000" smtClean="0">
                <a:latin typeface="微软雅黑" panose="020B0503020204020204" pitchFamily="34" charset="-122"/>
                <a:ea typeface="微软雅黑" panose="020B0503020204020204" pitchFamily="34" charset="-122"/>
              </a:rPr>
              <a:t>PPT818   </a:t>
            </a:r>
            <a:r>
              <a:rPr lang="zh-CN" altLang="en-US" sz="2000" smtClean="0">
                <a:latin typeface="微软雅黑" panose="020B0503020204020204" pitchFamily="34" charset="-122"/>
                <a:ea typeface="微软雅黑" panose="020B0503020204020204" pitchFamily="34" charset="-122"/>
              </a:rPr>
              <a:t>时间：</a:t>
            </a:r>
            <a:r>
              <a:rPr lang="en-US" altLang="zh-CN" sz="2000" smtClean="0">
                <a:latin typeface="微软雅黑" panose="020B0503020204020204" pitchFamily="34" charset="-122"/>
                <a:ea typeface="微软雅黑" panose="020B0503020204020204" pitchFamily="34" charset="-122"/>
              </a:rPr>
              <a:t>20XX.XX</a:t>
            </a:r>
          </a:p>
          <a:p>
            <a:endParaRPr lang="zh-CN" altLang="en-US" sz="2000" dirty="0">
              <a:solidFill>
                <a:srgbClr val="4375AF"/>
              </a:solidFill>
              <a:cs typeface="+mn-ea"/>
              <a:sym typeface="+mn-lt"/>
            </a:endParaRPr>
          </a:p>
        </p:txBody>
      </p:sp>
      <p:pic>
        <p:nvPicPr>
          <p:cNvPr id="5" name="图片 4" descr="图片包含 背景图案&#10;&#10;描述已自动生成">
            <a:extLst>
              <a:ext uri="{FF2B5EF4-FFF2-40B4-BE49-F238E27FC236}">
                <a16:creationId xmlns:a16="http://schemas.microsoft.com/office/drawing/2014/main" id="{4B270533-3713-4472-BF29-609B083174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 y="256540"/>
            <a:ext cx="11704320" cy="3764276"/>
          </a:xfrm>
          <a:prstGeom prst="rect">
            <a:avLst/>
          </a:prstGeom>
        </p:spPr>
      </p:pic>
      <p:sp>
        <p:nvSpPr>
          <p:cNvPr id="4" name="图文框 3">
            <a:extLst>
              <a:ext uri="{FF2B5EF4-FFF2-40B4-BE49-F238E27FC236}">
                <a16:creationId xmlns:a16="http://schemas.microsoft.com/office/drawing/2014/main" id="{C5C7CBF3-515D-4D44-B474-F76157A72D4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Tree>
    <p:extLst>
      <p:ext uri="{BB962C8B-B14F-4D97-AF65-F5344CB8AC3E}">
        <p14:creationId xmlns:p14="http://schemas.microsoft.com/office/powerpoint/2010/main" val="236502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a:extLst>
              <a:ext uri="{FF2B5EF4-FFF2-40B4-BE49-F238E27FC236}">
                <a16:creationId xmlns:a16="http://schemas.microsoft.com/office/drawing/2014/main" id="{91A3F68D-DB91-46F9-A173-3B6402E28A97}"/>
              </a:ext>
            </a:extLst>
          </p:cNvPr>
          <p:cNvSpPr/>
          <p:nvPr/>
        </p:nvSpPr>
        <p:spPr>
          <a:xfrm>
            <a:off x="8831220" y="0"/>
            <a:ext cx="4721501" cy="6858000"/>
          </a:xfrm>
          <a:prstGeom prst="parallelogram">
            <a:avLst>
              <a:gd name="adj" fmla="val 481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540C6B43-A298-4C6B-A4E8-8903A70A4675}"/>
              </a:ext>
            </a:extLst>
          </p:cNvPr>
          <p:cNvSpPr>
            <a:spLocks noGrp="1"/>
          </p:cNvSpPr>
          <p:nvPr>
            <p:ph type="title"/>
          </p:nvPr>
        </p:nvSpPr>
        <p:spPr>
          <a:xfrm>
            <a:off x="1128905" y="872677"/>
            <a:ext cx="8229600" cy="579438"/>
          </a:xfrm>
        </p:spPr>
        <p:txBody>
          <a:bodyPr>
            <a:noAutofit/>
          </a:bodyPr>
          <a:lstStyle/>
          <a:p>
            <a:pPr algn="l"/>
            <a:r>
              <a:rPr lang="zh-CN" altLang="en-US" sz="4000" dirty="0">
                <a:solidFill>
                  <a:srgbClr val="4375AF"/>
                </a:solidFill>
                <a:latin typeface="+mn-lt"/>
                <a:ea typeface="+mn-ea"/>
                <a:cs typeface="+mn-ea"/>
                <a:sym typeface="+mn-lt"/>
              </a:rPr>
              <a:t>医院感染的来源</a:t>
            </a:r>
          </a:p>
        </p:txBody>
      </p:sp>
      <p:sp>
        <p:nvSpPr>
          <p:cNvPr id="4" name="标题 1">
            <a:extLst>
              <a:ext uri="{FF2B5EF4-FFF2-40B4-BE49-F238E27FC236}">
                <a16:creationId xmlns:a16="http://schemas.microsoft.com/office/drawing/2014/main" id="{B36DCB74-6049-4DD4-A5F7-B7BDD2FDCDF8}"/>
              </a:ext>
            </a:extLst>
          </p:cNvPr>
          <p:cNvSpPr txBox="1">
            <a:spLocks noChangeArrowheads="1"/>
          </p:cNvSpPr>
          <p:nvPr/>
        </p:nvSpPr>
        <p:spPr>
          <a:xfrm>
            <a:off x="899922" y="3762738"/>
            <a:ext cx="2743200" cy="5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dirty="0">
                <a:solidFill>
                  <a:srgbClr val="4375AF"/>
                </a:solidFill>
                <a:latin typeface="+mn-lt"/>
                <a:ea typeface="+mn-ea"/>
                <a:cs typeface="+mn-ea"/>
                <a:sym typeface="+mn-lt"/>
              </a:rPr>
              <a:t>易感宿主</a:t>
            </a:r>
          </a:p>
        </p:txBody>
      </p:sp>
      <p:sp>
        <p:nvSpPr>
          <p:cNvPr id="5" name="内容占位符 2">
            <a:extLst>
              <a:ext uri="{FF2B5EF4-FFF2-40B4-BE49-F238E27FC236}">
                <a16:creationId xmlns:a16="http://schemas.microsoft.com/office/drawing/2014/main" id="{FA7BFC02-1D9F-44EF-8BFB-B007A7BCE448}"/>
              </a:ext>
            </a:extLst>
          </p:cNvPr>
          <p:cNvSpPr txBox="1">
            <a:spLocks noChangeArrowheads="1"/>
          </p:cNvSpPr>
          <p:nvPr/>
        </p:nvSpPr>
        <p:spPr>
          <a:xfrm>
            <a:off x="899922" y="4274402"/>
            <a:ext cx="8103704" cy="3105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None/>
            </a:pPr>
            <a:r>
              <a:rPr lang="en-US" altLang="zh-CN" sz="2000" dirty="0">
                <a:cs typeface="+mn-ea"/>
                <a:sym typeface="+mn-lt"/>
              </a:rPr>
              <a:t>1.</a:t>
            </a:r>
            <a:r>
              <a:rPr lang="zh-CN" altLang="en-US" sz="2000" dirty="0">
                <a:cs typeface="+mn-ea"/>
                <a:sym typeface="+mn-lt"/>
              </a:rPr>
              <a:t>老年人及婴幼儿；</a:t>
            </a:r>
          </a:p>
          <a:p>
            <a:pPr>
              <a:buFont typeface="Wingdings 2" panose="05020102010507070707" pitchFamily="18" charset="2"/>
              <a:buNone/>
            </a:pPr>
            <a:r>
              <a:rPr lang="en-US" altLang="zh-CN" sz="2000" dirty="0">
                <a:cs typeface="+mn-ea"/>
                <a:sym typeface="+mn-lt"/>
              </a:rPr>
              <a:t>2.</a:t>
            </a:r>
            <a:r>
              <a:rPr lang="zh-CN" altLang="en-US" sz="2000" dirty="0">
                <a:cs typeface="+mn-ea"/>
                <a:sym typeface="+mn-lt"/>
              </a:rPr>
              <a:t>严重基础病（白血病、尿毒症、肝硬化、糖尿病、恶性肿瘤等）；</a:t>
            </a:r>
          </a:p>
          <a:p>
            <a:pPr>
              <a:buFont typeface="Wingdings 2" panose="05020102010507070707" pitchFamily="18" charset="2"/>
              <a:buNone/>
            </a:pPr>
            <a:r>
              <a:rPr lang="en-US" altLang="zh-CN" sz="2000" dirty="0">
                <a:cs typeface="+mn-ea"/>
                <a:sym typeface="+mn-lt"/>
              </a:rPr>
              <a:t>3.</a:t>
            </a:r>
            <a:r>
              <a:rPr lang="zh-CN" altLang="en-US" sz="2000" dirty="0">
                <a:cs typeface="+mn-ea"/>
                <a:sym typeface="+mn-lt"/>
              </a:rPr>
              <a:t>接受外科手术及各种创伤性诊疗操作，直接破坏机体屏障防御者；</a:t>
            </a:r>
          </a:p>
          <a:p>
            <a:pPr>
              <a:buFont typeface="Wingdings 2" panose="05020102010507070707" pitchFamily="18" charset="2"/>
              <a:buNone/>
            </a:pPr>
            <a:r>
              <a:rPr lang="en-US" altLang="zh-CN" sz="2000" dirty="0">
                <a:cs typeface="+mn-ea"/>
                <a:sym typeface="+mn-lt"/>
              </a:rPr>
              <a:t>4.</a:t>
            </a:r>
            <a:r>
              <a:rPr lang="zh-CN" altLang="en-US" sz="2000" dirty="0">
                <a:cs typeface="+mn-ea"/>
                <a:sym typeface="+mn-lt"/>
              </a:rPr>
              <a:t>接受各种免疫抑制剂，如放疗、化疗和肾上腺皮质激素等治疗的患者；</a:t>
            </a:r>
          </a:p>
          <a:p>
            <a:pPr>
              <a:buFont typeface="Wingdings 2" panose="05020102010507070707" pitchFamily="18" charset="2"/>
              <a:buNone/>
            </a:pPr>
            <a:r>
              <a:rPr lang="en-US" altLang="zh-CN" sz="2000" dirty="0">
                <a:cs typeface="+mn-ea"/>
                <a:sym typeface="+mn-lt"/>
              </a:rPr>
              <a:t>5.</a:t>
            </a:r>
            <a:r>
              <a:rPr lang="zh-CN" altLang="en-US" sz="2000" dirty="0">
                <a:cs typeface="+mn-ea"/>
                <a:sym typeface="+mn-lt"/>
              </a:rPr>
              <a:t>长期使用抗菌药物改变正常菌群，引起菌群失调的患者。</a:t>
            </a:r>
          </a:p>
        </p:txBody>
      </p:sp>
      <p:sp>
        <p:nvSpPr>
          <p:cNvPr id="7" name="文本框 6">
            <a:extLst>
              <a:ext uri="{FF2B5EF4-FFF2-40B4-BE49-F238E27FC236}">
                <a16:creationId xmlns:a16="http://schemas.microsoft.com/office/drawing/2014/main" id="{42076893-2ADD-4BE7-8C05-1D8B07E9D636}"/>
              </a:ext>
            </a:extLst>
          </p:cNvPr>
          <p:cNvSpPr txBox="1"/>
          <p:nvPr/>
        </p:nvSpPr>
        <p:spPr>
          <a:xfrm>
            <a:off x="899922" y="1550538"/>
            <a:ext cx="4721501" cy="95103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4375AF"/>
              </a:buClr>
              <a:buSzPct val="70000"/>
              <a:buFont typeface="Wingdings" panose="05000000000000000000" pitchFamily="2" charset="2"/>
              <a:buChar char="l"/>
              <a:defRPr sz="2400" kern="0">
                <a:solidFill>
                  <a:srgbClr val="4375AF"/>
                </a:solidFill>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内源性</a:t>
            </a:r>
            <a:r>
              <a:rPr lang="zh-CN" altLang="en-US" sz="2000" dirty="0">
                <a:solidFill>
                  <a:prstClr val="black"/>
                </a:solidFill>
                <a:latin typeface="+mn-lt"/>
                <a:ea typeface="+mn-ea"/>
                <a:cs typeface="+mn-ea"/>
                <a:sym typeface="+mn-lt"/>
              </a:rPr>
              <a:t>指来自身体部位如皮肤、鼻、口腔、胃肠道、阴道的细菌感染，这些部位正常情况下有细菌定植。</a:t>
            </a:r>
            <a:endParaRPr lang="zh-CN" altLang="en-US" sz="2000" dirty="0">
              <a:latin typeface="+mn-lt"/>
              <a:ea typeface="+mn-ea"/>
              <a:cs typeface="+mn-ea"/>
              <a:sym typeface="+mn-lt"/>
            </a:endParaRPr>
          </a:p>
        </p:txBody>
      </p:sp>
      <p:sp>
        <p:nvSpPr>
          <p:cNvPr id="8" name="文本框 7">
            <a:extLst>
              <a:ext uri="{FF2B5EF4-FFF2-40B4-BE49-F238E27FC236}">
                <a16:creationId xmlns:a16="http://schemas.microsoft.com/office/drawing/2014/main" id="{E4093A66-D126-4A67-ACFA-A043DA9D757E}"/>
              </a:ext>
            </a:extLst>
          </p:cNvPr>
          <p:cNvSpPr txBox="1"/>
          <p:nvPr/>
        </p:nvSpPr>
        <p:spPr>
          <a:xfrm>
            <a:off x="899922" y="2627923"/>
            <a:ext cx="4585249" cy="95103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4375AF"/>
              </a:buClr>
              <a:buSzPct val="70000"/>
              <a:buFont typeface="Wingdings" panose="05000000000000000000" pitchFamily="2" charset="2"/>
              <a:buChar char="l"/>
              <a:defRPr sz="2400" kern="0">
                <a:solidFill>
                  <a:srgbClr val="4375AF"/>
                </a:solidFill>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外源性</a:t>
            </a:r>
            <a:r>
              <a:rPr lang="zh-CN" altLang="en-US" sz="2000" dirty="0">
                <a:solidFill>
                  <a:schemeClr val="tx1"/>
                </a:solidFill>
                <a:latin typeface="+mn-lt"/>
                <a:ea typeface="+mn-ea"/>
                <a:cs typeface="+mn-ea"/>
                <a:sym typeface="+mn-lt"/>
              </a:rPr>
              <a:t>指来自病人身体之外。如陪护人员，医务人员，探视者，医疗器械及医院环境等。</a:t>
            </a:r>
          </a:p>
        </p:txBody>
      </p:sp>
      <p:sp>
        <p:nvSpPr>
          <p:cNvPr id="27" name="平行四边形 26">
            <a:extLst>
              <a:ext uri="{FF2B5EF4-FFF2-40B4-BE49-F238E27FC236}">
                <a16:creationId xmlns:a16="http://schemas.microsoft.com/office/drawing/2014/main" id="{FB74329B-DBC2-4862-92BD-84075A2F6B1D}"/>
              </a:ext>
            </a:extLst>
          </p:cNvPr>
          <p:cNvSpPr/>
          <p:nvPr/>
        </p:nvSpPr>
        <p:spPr>
          <a:xfrm>
            <a:off x="9869006" y="0"/>
            <a:ext cx="5398592" cy="6858000"/>
          </a:xfrm>
          <a:prstGeom prst="parallelogram">
            <a:avLst>
              <a:gd name="adj" fmla="val 43299"/>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0F9CDB98-4F9A-48E5-BCC8-F417E3576B2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09B59495-E85E-43D9-A5A2-3282D7A50BFB}"/>
              </a:ext>
            </a:extLst>
          </p:cNvPr>
          <p:cNvSpPr/>
          <p:nvPr/>
        </p:nvSpPr>
        <p:spPr>
          <a:xfrm>
            <a:off x="6122098" y="2682904"/>
            <a:ext cx="5400675" cy="2723983"/>
          </a:xfrm>
          <a:prstGeom prst="round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流程图: 终止 10">
            <a:extLst>
              <a:ext uri="{FF2B5EF4-FFF2-40B4-BE49-F238E27FC236}">
                <a16:creationId xmlns:a16="http://schemas.microsoft.com/office/drawing/2014/main" id="{5FEC697D-B8D9-4E31-BDD1-4DF593C768DD}"/>
              </a:ext>
            </a:extLst>
          </p:cNvPr>
          <p:cNvSpPr/>
          <p:nvPr/>
        </p:nvSpPr>
        <p:spPr>
          <a:xfrm>
            <a:off x="7175794" y="2064444"/>
            <a:ext cx="3215113" cy="523439"/>
          </a:xfrm>
          <a:prstGeom prst="flowChartTermina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389A7F6D-6231-4D2E-995C-5D9256D7EDFC}"/>
              </a:ext>
            </a:extLst>
          </p:cNvPr>
          <p:cNvSpPr/>
          <p:nvPr/>
        </p:nvSpPr>
        <p:spPr>
          <a:xfrm>
            <a:off x="695325" y="2682904"/>
            <a:ext cx="5400675" cy="2723983"/>
          </a:xfrm>
          <a:prstGeom prst="round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流程图: 终止 6">
            <a:extLst>
              <a:ext uri="{FF2B5EF4-FFF2-40B4-BE49-F238E27FC236}">
                <a16:creationId xmlns:a16="http://schemas.microsoft.com/office/drawing/2014/main" id="{1AE02CE3-6B8F-4FDB-9678-C7B8F1129500}"/>
              </a:ext>
            </a:extLst>
          </p:cNvPr>
          <p:cNvSpPr/>
          <p:nvPr/>
        </p:nvSpPr>
        <p:spPr>
          <a:xfrm>
            <a:off x="1749021" y="2064444"/>
            <a:ext cx="3215113" cy="523439"/>
          </a:xfrm>
          <a:prstGeom prst="flowChartTermina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353" name="标题 1">
            <a:extLst>
              <a:ext uri="{FF2B5EF4-FFF2-40B4-BE49-F238E27FC236}">
                <a16:creationId xmlns:a16="http://schemas.microsoft.com/office/drawing/2014/main" id="{C6440B02-9C34-4561-BD3B-3DFA73CAB401}"/>
              </a:ext>
            </a:extLst>
          </p:cNvPr>
          <p:cNvSpPr>
            <a:spLocks noGrp="1" noChangeArrowheads="1"/>
          </p:cNvSpPr>
          <p:nvPr>
            <p:ph type="title"/>
          </p:nvPr>
        </p:nvSpPr>
        <p:spPr>
          <a:xfrm>
            <a:off x="1000125" y="684920"/>
            <a:ext cx="10515600" cy="938213"/>
          </a:xfrm>
        </p:spPr>
        <p:txBody>
          <a:bodyPr>
            <a:normAutofit/>
          </a:bodyPr>
          <a:lstStyle/>
          <a:p>
            <a:pPr algn="l"/>
            <a:r>
              <a:rPr lang="zh-CN" altLang="en-US" sz="4000" dirty="0">
                <a:solidFill>
                  <a:srgbClr val="4375AF"/>
                </a:solidFill>
                <a:latin typeface="+mn-lt"/>
                <a:ea typeface="+mn-ea"/>
                <a:cs typeface="+mn-ea"/>
                <a:sym typeface="+mn-lt"/>
              </a:rPr>
              <a:t>医院感染的控制</a:t>
            </a:r>
          </a:p>
        </p:txBody>
      </p:sp>
      <p:sp>
        <p:nvSpPr>
          <p:cNvPr id="3" name="内容占位符 2">
            <a:extLst>
              <a:ext uri="{FF2B5EF4-FFF2-40B4-BE49-F238E27FC236}">
                <a16:creationId xmlns:a16="http://schemas.microsoft.com/office/drawing/2014/main" id="{7BD49028-AC35-4730-8045-CDB9F1BBCC56}"/>
              </a:ext>
            </a:extLst>
          </p:cNvPr>
          <p:cNvSpPr>
            <a:spLocks noGrp="1"/>
          </p:cNvSpPr>
          <p:nvPr>
            <p:ph idx="1"/>
          </p:nvPr>
        </p:nvSpPr>
        <p:spPr>
          <a:xfrm>
            <a:off x="882199" y="3124216"/>
            <a:ext cx="4948758" cy="2022475"/>
          </a:xfrm>
        </p:spPr>
        <p:txBody>
          <a:bodyPr rtlCol="0">
            <a:noAutofit/>
          </a:bodyPr>
          <a:lstStyle/>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改善医院环境，加强消毒隔离。</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加强供应室和一次性医用器材管理。</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培训和督查增强无菌观念。</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加强手卫生。</a:t>
            </a:r>
          </a:p>
          <a:p>
            <a:pPr>
              <a:buFont typeface="Wingdings 2"/>
              <a:buChar char="ß"/>
              <a:defRPr/>
            </a:pPr>
            <a:endParaRPr lang="zh-CN" altLang="en-US" sz="2200" dirty="0">
              <a:solidFill>
                <a:schemeClr val="bg1"/>
              </a:solidFill>
              <a:cs typeface="+mn-ea"/>
              <a:sym typeface="+mn-lt"/>
            </a:endParaRPr>
          </a:p>
        </p:txBody>
      </p:sp>
      <p:sp>
        <p:nvSpPr>
          <p:cNvPr id="4" name="标题 3">
            <a:extLst>
              <a:ext uri="{FF2B5EF4-FFF2-40B4-BE49-F238E27FC236}">
                <a16:creationId xmlns:a16="http://schemas.microsoft.com/office/drawing/2014/main" id="{0E1C3ECA-95F0-46F1-B71D-C72FF62F0C07}"/>
              </a:ext>
            </a:extLst>
          </p:cNvPr>
          <p:cNvSpPr txBox="1">
            <a:spLocks/>
          </p:cNvSpPr>
          <p:nvPr/>
        </p:nvSpPr>
        <p:spPr>
          <a:xfrm>
            <a:off x="7440569" y="2064444"/>
            <a:ext cx="2896126" cy="618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2400" b="1" kern="0" dirty="0">
                <a:latin typeface="+mn-lt"/>
                <a:ea typeface="+mn-ea"/>
                <a:cs typeface="+mn-ea"/>
                <a:sym typeface="+mn-lt"/>
              </a:rPr>
              <a:t>内源性感染的控制</a:t>
            </a:r>
            <a:endParaRPr lang="zh-CN" altLang="en-US" sz="2400" b="1" dirty="0">
              <a:latin typeface="+mn-lt"/>
              <a:ea typeface="+mn-ea"/>
              <a:cs typeface="+mn-ea"/>
              <a:sym typeface="+mn-lt"/>
            </a:endParaRPr>
          </a:p>
        </p:txBody>
      </p:sp>
      <p:sp>
        <p:nvSpPr>
          <p:cNvPr id="5" name="内容占位符 4">
            <a:extLst>
              <a:ext uri="{FF2B5EF4-FFF2-40B4-BE49-F238E27FC236}">
                <a16:creationId xmlns:a16="http://schemas.microsoft.com/office/drawing/2014/main" id="{D75E8F6D-C342-4981-B229-6B0DC5575FDA}"/>
              </a:ext>
            </a:extLst>
          </p:cNvPr>
          <p:cNvSpPr txBox="1">
            <a:spLocks/>
          </p:cNvSpPr>
          <p:nvPr/>
        </p:nvSpPr>
        <p:spPr>
          <a:xfrm>
            <a:off x="6850019" y="3124215"/>
            <a:ext cx="4665706" cy="184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合理使用抗感染药物。</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尽量减少侵入性操作。</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加强患者的抵抗力，如合理营养、充足睡眠。</a:t>
            </a:r>
          </a:p>
          <a:p>
            <a:pPr>
              <a:buFont typeface="Wingdings 2"/>
              <a:buChar char="ß"/>
              <a:defRPr/>
            </a:pPr>
            <a:endParaRPr lang="zh-CN" altLang="en-US" sz="2200" dirty="0">
              <a:solidFill>
                <a:schemeClr val="bg1"/>
              </a:solidFill>
              <a:cs typeface="+mn-ea"/>
              <a:sym typeface="+mn-lt"/>
            </a:endParaRPr>
          </a:p>
        </p:txBody>
      </p:sp>
      <p:sp>
        <p:nvSpPr>
          <p:cNvPr id="2" name="矩形 1">
            <a:extLst>
              <a:ext uri="{FF2B5EF4-FFF2-40B4-BE49-F238E27FC236}">
                <a16:creationId xmlns:a16="http://schemas.microsoft.com/office/drawing/2014/main" id="{09E7453D-5762-4642-98A6-3FF7E331E85E}"/>
              </a:ext>
            </a:extLst>
          </p:cNvPr>
          <p:cNvSpPr/>
          <p:nvPr/>
        </p:nvSpPr>
        <p:spPr>
          <a:xfrm>
            <a:off x="2040162" y="2095330"/>
            <a:ext cx="2710999" cy="461665"/>
          </a:xfrm>
          <a:prstGeom prst="rect">
            <a:avLst/>
          </a:prstGeom>
        </p:spPr>
        <p:txBody>
          <a:bodyPr wrap="none">
            <a:spAutoFit/>
          </a:bodyPr>
          <a:lstStyle/>
          <a:p>
            <a:pPr algn="ctr">
              <a:buClr>
                <a:srgbClr val="CC0066"/>
              </a:buClr>
              <a:buSzPct val="70000"/>
              <a:buFont typeface="Wingdings 2"/>
              <a:buNone/>
              <a:defRPr/>
            </a:pPr>
            <a:r>
              <a:rPr lang="zh-CN" altLang="en-US" sz="2400" b="1" kern="0" dirty="0">
                <a:cs typeface="+mn-ea"/>
                <a:sym typeface="+mn-lt"/>
              </a:rPr>
              <a:t>外源性感染的控制</a:t>
            </a:r>
          </a:p>
        </p:txBody>
      </p:sp>
      <p:cxnSp>
        <p:nvCxnSpPr>
          <p:cNvPr id="15" name="直接连接符 14">
            <a:extLst>
              <a:ext uri="{FF2B5EF4-FFF2-40B4-BE49-F238E27FC236}">
                <a16:creationId xmlns:a16="http://schemas.microsoft.com/office/drawing/2014/main" id="{1FE54041-D0D8-463F-A3EA-179D813DE248}"/>
              </a:ext>
            </a:extLst>
          </p:cNvPr>
          <p:cNvCxnSpPr/>
          <p:nvPr/>
        </p:nvCxnSpPr>
        <p:spPr>
          <a:xfrm>
            <a:off x="8888632" y="5734050"/>
            <a:ext cx="3303368" cy="0"/>
          </a:xfrm>
          <a:prstGeom prst="line">
            <a:avLst/>
          </a:prstGeom>
          <a:ln w="38100">
            <a:solidFill>
              <a:srgbClr val="64ADBC"/>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2A9B2C3-A2AD-47C5-8930-08F69898A4EB}"/>
              </a:ext>
            </a:extLst>
          </p:cNvPr>
          <p:cNvCxnSpPr>
            <a:cxnSpLocks/>
          </p:cNvCxnSpPr>
          <p:nvPr/>
        </p:nvCxnSpPr>
        <p:spPr>
          <a:xfrm>
            <a:off x="9693965" y="6032224"/>
            <a:ext cx="2498035" cy="0"/>
          </a:xfrm>
          <a:prstGeom prst="line">
            <a:avLst/>
          </a:prstGeom>
          <a:ln w="38100">
            <a:solidFill>
              <a:srgbClr val="64ADBC"/>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920D15F2-7C4D-4872-8219-5FEC4F8FC08C}"/>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1CE8C9FB-E9DD-4500-8505-7D685BC06F3C}"/>
              </a:ext>
            </a:extLst>
          </p:cNvPr>
          <p:cNvSpPr/>
          <p:nvPr/>
        </p:nvSpPr>
        <p:spPr>
          <a:xfrm>
            <a:off x="596831" y="799686"/>
            <a:ext cx="11131344" cy="5455339"/>
          </a:xfrm>
          <a:prstGeom prst="roundRect">
            <a:avLst>
              <a:gd name="adj" fmla="val 65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401" name="标题 1">
            <a:extLst>
              <a:ext uri="{FF2B5EF4-FFF2-40B4-BE49-F238E27FC236}">
                <a16:creationId xmlns:a16="http://schemas.microsoft.com/office/drawing/2014/main" id="{E1622F48-81A7-4D4E-ACDC-3FAB88F98846}"/>
              </a:ext>
            </a:extLst>
          </p:cNvPr>
          <p:cNvSpPr>
            <a:spLocks noGrp="1" noChangeArrowheads="1"/>
          </p:cNvSpPr>
          <p:nvPr>
            <p:ph type="title"/>
          </p:nvPr>
        </p:nvSpPr>
        <p:spPr>
          <a:xfrm>
            <a:off x="904962" y="1088992"/>
            <a:ext cx="4476750" cy="562665"/>
          </a:xfrm>
        </p:spPr>
        <p:txBody>
          <a:bodyPr>
            <a:noAutofit/>
          </a:bodyPr>
          <a:lstStyle/>
          <a:p>
            <a:pPr algn="l"/>
            <a:r>
              <a:rPr lang="zh-CN" altLang="en-US" sz="4000" dirty="0">
                <a:solidFill>
                  <a:srgbClr val="4375AF"/>
                </a:solidFill>
                <a:latin typeface="+mn-lt"/>
                <a:ea typeface="+mn-ea"/>
                <a:cs typeface="+mn-ea"/>
                <a:sym typeface="+mn-lt"/>
              </a:rPr>
              <a:t>医院感染管理措施</a:t>
            </a:r>
          </a:p>
        </p:txBody>
      </p:sp>
      <p:sp>
        <p:nvSpPr>
          <p:cNvPr id="3" name="内容占位符 2">
            <a:extLst>
              <a:ext uri="{FF2B5EF4-FFF2-40B4-BE49-F238E27FC236}">
                <a16:creationId xmlns:a16="http://schemas.microsoft.com/office/drawing/2014/main" id="{DFC38650-4D5E-43EB-AA62-27E06B120044}"/>
              </a:ext>
            </a:extLst>
          </p:cNvPr>
          <p:cNvSpPr>
            <a:spLocks noGrp="1"/>
          </p:cNvSpPr>
          <p:nvPr>
            <p:ph idx="1"/>
          </p:nvPr>
        </p:nvSpPr>
        <p:spPr>
          <a:xfrm>
            <a:off x="1021246" y="2388290"/>
            <a:ext cx="4943475" cy="2362200"/>
          </a:xfrm>
        </p:spPr>
        <p:txBody>
          <a:bodyPr rtlCol="0">
            <a:noAutofit/>
          </a:bodyPr>
          <a:lstStyle/>
          <a:p>
            <a:pPr>
              <a:buClrTx/>
              <a:buSzTx/>
              <a:buFont typeface="Wingdings" panose="05000000000000000000" pitchFamily="2" charset="2"/>
              <a:buChar char="Ø"/>
              <a:defRPr/>
            </a:pPr>
            <a:r>
              <a:rPr lang="zh-CN" altLang="en-US" sz="2200" kern="0" dirty="0">
                <a:solidFill>
                  <a:srgbClr val="000000"/>
                </a:solidFill>
                <a:cs typeface="+mn-ea"/>
                <a:sym typeface="+mn-lt"/>
              </a:rPr>
              <a:t>消毒、无菌原则</a:t>
            </a:r>
          </a:p>
          <a:p>
            <a:pPr>
              <a:buClrTx/>
              <a:buSzTx/>
              <a:buFont typeface="Wingdings" panose="05000000000000000000" pitchFamily="2" charset="2"/>
              <a:buChar char="Ø"/>
              <a:defRPr/>
            </a:pPr>
            <a:r>
              <a:rPr lang="zh-CN" altLang="en-US" sz="2200" kern="0" dirty="0">
                <a:solidFill>
                  <a:srgbClr val="000000"/>
                </a:solidFill>
                <a:cs typeface="+mn-ea"/>
                <a:sym typeface="+mn-lt"/>
              </a:rPr>
              <a:t>合理使用抗生素</a:t>
            </a:r>
          </a:p>
          <a:p>
            <a:pPr>
              <a:buClrTx/>
              <a:buSzTx/>
              <a:buFont typeface="Wingdings" panose="05000000000000000000" pitchFamily="2" charset="2"/>
              <a:buChar char="Ø"/>
              <a:defRPr/>
            </a:pPr>
            <a:r>
              <a:rPr lang="zh-CN" altLang="en-US" sz="2200" kern="0" dirty="0">
                <a:solidFill>
                  <a:srgbClr val="000000"/>
                </a:solidFill>
                <a:cs typeface="+mn-ea"/>
                <a:sym typeface="+mn-lt"/>
              </a:rPr>
              <a:t>重点部门感染管理</a:t>
            </a:r>
          </a:p>
          <a:p>
            <a:pPr>
              <a:buClrTx/>
              <a:buSzTx/>
              <a:buFont typeface="Wingdings" panose="05000000000000000000" pitchFamily="2" charset="2"/>
              <a:buChar char="Ø"/>
              <a:defRPr/>
            </a:pPr>
            <a:r>
              <a:rPr lang="zh-CN" altLang="en-US" sz="2200" kern="0" dirty="0">
                <a:solidFill>
                  <a:srgbClr val="000000"/>
                </a:solidFill>
                <a:cs typeface="+mn-ea"/>
                <a:sym typeface="+mn-lt"/>
              </a:rPr>
              <a:t>一次性使用医疗器械的管理</a:t>
            </a:r>
          </a:p>
          <a:p>
            <a:pPr>
              <a:buClrTx/>
              <a:buSzTx/>
              <a:buFont typeface="Wingdings" panose="05000000000000000000" pitchFamily="2" charset="2"/>
              <a:buChar char="Ø"/>
              <a:defRPr/>
            </a:pPr>
            <a:r>
              <a:rPr lang="zh-CN" altLang="en-US" sz="2200" kern="0" dirty="0">
                <a:solidFill>
                  <a:srgbClr val="000000"/>
                </a:solidFill>
                <a:cs typeface="+mn-ea"/>
                <a:sym typeface="+mn-lt"/>
              </a:rPr>
              <a:t>消毒器械的管理</a:t>
            </a:r>
          </a:p>
          <a:p>
            <a:pPr>
              <a:buClrTx/>
              <a:buSzTx/>
              <a:buFont typeface="Wingdings" panose="05000000000000000000" pitchFamily="2" charset="2"/>
              <a:buChar char="Ø"/>
              <a:defRPr/>
            </a:pPr>
            <a:r>
              <a:rPr lang="zh-CN" altLang="en-US" sz="2200" kern="0" dirty="0">
                <a:solidFill>
                  <a:srgbClr val="000000"/>
                </a:solidFill>
                <a:cs typeface="+mn-ea"/>
                <a:sym typeface="+mn-lt"/>
              </a:rPr>
              <a:t>污水、污物的处理</a:t>
            </a:r>
          </a:p>
          <a:p>
            <a:pPr>
              <a:buFont typeface="Wingdings 2"/>
              <a:buChar char="ß"/>
              <a:defRPr/>
            </a:pPr>
            <a:endParaRPr lang="zh-CN" altLang="en-US" sz="2200" dirty="0">
              <a:cs typeface="+mn-ea"/>
              <a:sym typeface="+mn-lt"/>
            </a:endParaRPr>
          </a:p>
        </p:txBody>
      </p:sp>
      <p:sp>
        <p:nvSpPr>
          <p:cNvPr id="4" name="标题 1">
            <a:extLst>
              <a:ext uri="{FF2B5EF4-FFF2-40B4-BE49-F238E27FC236}">
                <a16:creationId xmlns:a16="http://schemas.microsoft.com/office/drawing/2014/main" id="{754B0C87-CBCB-4CE2-BE97-454D02050321}"/>
              </a:ext>
            </a:extLst>
          </p:cNvPr>
          <p:cNvSpPr txBox="1">
            <a:spLocks noChangeArrowheads="1"/>
          </p:cNvSpPr>
          <p:nvPr/>
        </p:nvSpPr>
        <p:spPr>
          <a:xfrm>
            <a:off x="6247504" y="883755"/>
            <a:ext cx="5813977" cy="973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4375AF"/>
                </a:solidFill>
                <a:latin typeface="+mn-lt"/>
                <a:ea typeface="+mn-ea"/>
                <a:cs typeface="+mn-ea"/>
                <a:sym typeface="+mn-lt"/>
              </a:rPr>
              <a:t>医院感染质量控制标准</a:t>
            </a:r>
          </a:p>
        </p:txBody>
      </p:sp>
      <p:sp>
        <p:nvSpPr>
          <p:cNvPr id="5" name="内容占位符 2">
            <a:extLst>
              <a:ext uri="{FF2B5EF4-FFF2-40B4-BE49-F238E27FC236}">
                <a16:creationId xmlns:a16="http://schemas.microsoft.com/office/drawing/2014/main" id="{5B2E6C57-C16D-4CE3-A30E-3E0AA4CD2502}"/>
              </a:ext>
            </a:extLst>
          </p:cNvPr>
          <p:cNvSpPr txBox="1">
            <a:spLocks/>
          </p:cNvSpPr>
          <p:nvPr/>
        </p:nvSpPr>
        <p:spPr>
          <a:xfrm>
            <a:off x="6440556" y="2248729"/>
            <a:ext cx="5181600" cy="2985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zh-CN" altLang="en-US" sz="2200" kern="0" dirty="0">
                <a:solidFill>
                  <a:srgbClr val="000000"/>
                </a:solidFill>
                <a:cs typeface="+mn-ea"/>
                <a:sym typeface="+mn-lt"/>
              </a:rPr>
              <a:t>  医院感染发病率</a:t>
            </a:r>
            <a:r>
              <a:rPr lang="en-US" altLang="zh-CN" sz="2200" kern="0" dirty="0">
                <a:solidFill>
                  <a:srgbClr val="000000"/>
                </a:solidFill>
                <a:cs typeface="+mn-ea"/>
                <a:sym typeface="+mn-lt"/>
              </a:rPr>
              <a:t>&lt;10%</a:t>
            </a:r>
          </a:p>
          <a:p>
            <a:pPr>
              <a:buFont typeface="Wingdings" panose="05000000000000000000" pitchFamily="2" charset="2"/>
              <a:buChar char="Ø"/>
              <a:defRPr/>
            </a:pPr>
            <a:r>
              <a:rPr lang="zh-CN" altLang="en-US" sz="2200" kern="0" dirty="0">
                <a:solidFill>
                  <a:srgbClr val="000000"/>
                </a:solidFill>
                <a:cs typeface="+mn-ea"/>
                <a:sym typeface="+mn-lt"/>
              </a:rPr>
              <a:t>  无菌切口甲级愈合</a:t>
            </a:r>
            <a:r>
              <a:rPr lang="en-US" altLang="zh-CN" sz="2200" kern="0" dirty="0">
                <a:solidFill>
                  <a:srgbClr val="000000"/>
                </a:solidFill>
                <a:cs typeface="+mn-ea"/>
                <a:sym typeface="+mn-lt"/>
              </a:rPr>
              <a:t>&gt;98%</a:t>
            </a:r>
          </a:p>
          <a:p>
            <a:pPr>
              <a:buFont typeface="Wingdings" panose="05000000000000000000" pitchFamily="2" charset="2"/>
              <a:buChar char="Ø"/>
              <a:defRPr/>
            </a:pPr>
            <a:r>
              <a:rPr lang="zh-CN" altLang="en-US" sz="2200" kern="0" dirty="0">
                <a:solidFill>
                  <a:srgbClr val="000000"/>
                </a:solidFill>
                <a:cs typeface="+mn-ea"/>
                <a:sym typeface="+mn-lt"/>
              </a:rPr>
              <a:t>  无菌切口感染率</a:t>
            </a:r>
            <a:r>
              <a:rPr lang="en-US" altLang="zh-CN" sz="2200" kern="0" dirty="0">
                <a:solidFill>
                  <a:srgbClr val="000000"/>
                </a:solidFill>
                <a:cs typeface="+mn-ea"/>
                <a:sym typeface="+mn-lt"/>
              </a:rPr>
              <a:t>&lt;0.5%</a:t>
            </a:r>
          </a:p>
          <a:p>
            <a:pPr>
              <a:buFont typeface="Wingdings" panose="05000000000000000000" pitchFamily="2" charset="2"/>
              <a:buChar char="Ø"/>
              <a:defRPr/>
            </a:pPr>
            <a:r>
              <a:rPr lang="zh-CN" altLang="en-US" sz="2200" kern="0" dirty="0">
                <a:solidFill>
                  <a:srgbClr val="000000"/>
                </a:solidFill>
                <a:cs typeface="+mn-ea"/>
                <a:sym typeface="+mn-lt"/>
              </a:rPr>
              <a:t>  医院感染病历首页填写漏报率</a:t>
            </a:r>
            <a:r>
              <a:rPr lang="en-US" altLang="zh-CN" sz="2200" kern="0" dirty="0">
                <a:solidFill>
                  <a:srgbClr val="000000"/>
                </a:solidFill>
                <a:cs typeface="+mn-ea"/>
                <a:sym typeface="+mn-lt"/>
              </a:rPr>
              <a:t>&lt;20%</a:t>
            </a:r>
          </a:p>
          <a:p>
            <a:pPr>
              <a:buFont typeface="Wingdings" panose="05000000000000000000" pitchFamily="2" charset="2"/>
              <a:buChar char="Ø"/>
              <a:defRPr/>
            </a:pPr>
            <a:r>
              <a:rPr lang="zh-CN" altLang="en-US" sz="2200" kern="0" dirty="0">
                <a:solidFill>
                  <a:srgbClr val="000000"/>
                </a:solidFill>
                <a:cs typeface="+mn-ea"/>
                <a:sym typeface="+mn-lt"/>
              </a:rPr>
              <a:t>  一人一针执行率</a:t>
            </a:r>
            <a:r>
              <a:rPr lang="en-US" altLang="zh-CN" sz="2200" kern="0" dirty="0">
                <a:solidFill>
                  <a:srgbClr val="000000"/>
                </a:solidFill>
                <a:cs typeface="+mn-ea"/>
                <a:sym typeface="+mn-lt"/>
              </a:rPr>
              <a:t>100%</a:t>
            </a:r>
          </a:p>
          <a:p>
            <a:pPr>
              <a:buFont typeface="Wingdings" panose="05000000000000000000" pitchFamily="2" charset="2"/>
              <a:buChar char="Ø"/>
              <a:defRPr/>
            </a:pPr>
            <a:r>
              <a:rPr lang="zh-CN" altLang="en-US" sz="2200" kern="0" dirty="0">
                <a:solidFill>
                  <a:srgbClr val="000000"/>
                </a:solidFill>
                <a:cs typeface="+mn-ea"/>
                <a:sym typeface="+mn-lt"/>
              </a:rPr>
              <a:t>  抗菌药物使用率</a:t>
            </a:r>
            <a:r>
              <a:rPr lang="en-US" altLang="zh-CN" sz="2200" kern="0" dirty="0">
                <a:solidFill>
                  <a:srgbClr val="000000"/>
                </a:solidFill>
                <a:cs typeface="+mn-ea"/>
                <a:sym typeface="+mn-lt"/>
              </a:rPr>
              <a:t>&lt;50%</a:t>
            </a:r>
          </a:p>
          <a:p>
            <a:pPr>
              <a:buFont typeface="Wingdings" panose="05000000000000000000" pitchFamily="2" charset="2"/>
              <a:buChar char="Ø"/>
              <a:defRPr/>
            </a:pPr>
            <a:r>
              <a:rPr lang="zh-CN" altLang="en-US" sz="2200" kern="0" dirty="0">
                <a:solidFill>
                  <a:srgbClr val="000000"/>
                </a:solidFill>
                <a:cs typeface="+mn-ea"/>
                <a:sym typeface="+mn-lt"/>
              </a:rPr>
              <a:t>  感染病人标本送检率</a:t>
            </a:r>
            <a:r>
              <a:rPr lang="en-US" altLang="zh-CN" sz="2200" kern="0" dirty="0">
                <a:solidFill>
                  <a:srgbClr val="000000"/>
                </a:solidFill>
                <a:cs typeface="+mn-ea"/>
                <a:sym typeface="+mn-lt"/>
              </a:rPr>
              <a:t>&gt;70%</a:t>
            </a:r>
          </a:p>
          <a:p>
            <a:pPr>
              <a:buFont typeface="Wingdings 2"/>
              <a:buChar char="ß"/>
              <a:defRPr/>
            </a:pPr>
            <a:endParaRPr lang="zh-CN" altLang="en-US" sz="2200" dirty="0">
              <a:cs typeface="+mn-ea"/>
              <a:sym typeface="+mn-lt"/>
            </a:endParaRPr>
          </a:p>
        </p:txBody>
      </p:sp>
      <p:sp>
        <p:nvSpPr>
          <p:cNvPr id="11" name="矩形 10">
            <a:extLst>
              <a:ext uri="{FF2B5EF4-FFF2-40B4-BE49-F238E27FC236}">
                <a16:creationId xmlns:a16="http://schemas.microsoft.com/office/drawing/2014/main" id="{3FECBCBB-305D-41C3-9A08-7404507D7912}"/>
              </a:ext>
            </a:extLst>
          </p:cNvPr>
          <p:cNvSpPr/>
          <p:nvPr/>
        </p:nvSpPr>
        <p:spPr>
          <a:xfrm>
            <a:off x="5976523" y="799685"/>
            <a:ext cx="198092" cy="5455340"/>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65A65337-4111-4496-9D44-8FCC552C280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TextBox 12"/>
          <p:cNvSpPr txBox="1"/>
          <p:nvPr/>
        </p:nvSpPr>
        <p:spPr>
          <a:xfrm>
            <a:off x="993304" y="65433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5D947-6F34-4A87-9B25-41AA641C86D5}"/>
              </a:ext>
            </a:extLst>
          </p:cNvPr>
          <p:cNvSpPr>
            <a:spLocks noGrp="1"/>
          </p:cNvSpPr>
          <p:nvPr>
            <p:ph type="title"/>
          </p:nvPr>
        </p:nvSpPr>
        <p:spPr>
          <a:xfrm>
            <a:off x="992687" y="577988"/>
            <a:ext cx="5419725" cy="1164949"/>
          </a:xfrm>
        </p:spPr>
        <p:txBody>
          <a:bodyPr rtlCol="0">
            <a:noAutofit/>
          </a:bodyPr>
          <a:lstStyle/>
          <a:p>
            <a:pPr>
              <a:defRPr/>
            </a:pPr>
            <a:r>
              <a:rPr lang="zh-CN" altLang="en-US" sz="4000" b="1" dirty="0">
                <a:solidFill>
                  <a:srgbClr val="4375AF"/>
                </a:solidFill>
                <a:latin typeface="+mn-lt"/>
                <a:ea typeface="+mn-ea"/>
                <a:cs typeface="+mn-ea"/>
                <a:sym typeface="+mn-lt"/>
              </a:rPr>
              <a:t>感染预防与控制新观点</a:t>
            </a:r>
          </a:p>
        </p:txBody>
      </p:sp>
      <p:grpSp>
        <p:nvGrpSpPr>
          <p:cNvPr id="30" name="组合 29">
            <a:extLst>
              <a:ext uri="{FF2B5EF4-FFF2-40B4-BE49-F238E27FC236}">
                <a16:creationId xmlns:a16="http://schemas.microsoft.com/office/drawing/2014/main" id="{D4577EE4-7AD9-44AC-9756-B7D358501366}"/>
              </a:ext>
            </a:extLst>
          </p:cNvPr>
          <p:cNvGrpSpPr/>
          <p:nvPr/>
        </p:nvGrpSpPr>
        <p:grpSpPr>
          <a:xfrm>
            <a:off x="695325" y="3207816"/>
            <a:ext cx="10716697" cy="1579942"/>
            <a:chOff x="737651" y="2606771"/>
            <a:chExt cx="10716697" cy="1579942"/>
          </a:xfrm>
        </p:grpSpPr>
        <p:grpSp>
          <p:nvGrpSpPr>
            <p:cNvPr id="22" name="组合 21">
              <a:extLst>
                <a:ext uri="{FF2B5EF4-FFF2-40B4-BE49-F238E27FC236}">
                  <a16:creationId xmlns:a16="http://schemas.microsoft.com/office/drawing/2014/main" id="{B5244749-C04E-43B3-A357-431C22F0D70D}"/>
                </a:ext>
              </a:extLst>
            </p:cNvPr>
            <p:cNvGrpSpPr/>
            <p:nvPr/>
          </p:nvGrpSpPr>
          <p:grpSpPr>
            <a:xfrm>
              <a:off x="737651" y="2606771"/>
              <a:ext cx="10716697" cy="1579942"/>
              <a:chOff x="737651" y="2606771"/>
              <a:chExt cx="10716697" cy="1579942"/>
            </a:xfrm>
          </p:grpSpPr>
          <p:sp>
            <p:nvSpPr>
              <p:cNvPr id="15" name="箭头: 右弧形 14">
                <a:extLst>
                  <a:ext uri="{FF2B5EF4-FFF2-40B4-BE49-F238E27FC236}">
                    <a16:creationId xmlns:a16="http://schemas.microsoft.com/office/drawing/2014/main" id="{7027CE3C-D770-48F5-A66C-14A786BCCE95}"/>
                  </a:ext>
                </a:extLst>
              </p:cNvPr>
              <p:cNvSpPr/>
              <p:nvPr/>
            </p:nvSpPr>
            <p:spPr>
              <a:xfrm rot="16200000">
                <a:off x="1118768" y="2231196"/>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箭头: 右弧形 15">
                <a:extLst>
                  <a:ext uri="{FF2B5EF4-FFF2-40B4-BE49-F238E27FC236}">
                    <a16:creationId xmlns:a16="http://schemas.microsoft.com/office/drawing/2014/main" id="{D28A3C0D-43DC-4535-ABBF-7FA7E59481E0}"/>
                  </a:ext>
                </a:extLst>
              </p:cNvPr>
              <p:cNvSpPr/>
              <p:nvPr/>
            </p:nvSpPr>
            <p:spPr>
              <a:xfrm rot="16200000">
                <a:off x="7287407" y="2247325"/>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箭头: 右弧形 16">
                <a:extLst>
                  <a:ext uri="{FF2B5EF4-FFF2-40B4-BE49-F238E27FC236}">
                    <a16:creationId xmlns:a16="http://schemas.microsoft.com/office/drawing/2014/main" id="{B6D63A42-C27C-4086-86B0-35F978E173AC}"/>
                  </a:ext>
                </a:extLst>
              </p:cNvPr>
              <p:cNvSpPr/>
              <p:nvPr/>
            </p:nvSpPr>
            <p:spPr>
              <a:xfrm rot="16200000" flipH="1">
                <a:off x="2666769" y="2992926"/>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右弧形 17">
                <a:extLst>
                  <a:ext uri="{FF2B5EF4-FFF2-40B4-BE49-F238E27FC236}">
                    <a16:creationId xmlns:a16="http://schemas.microsoft.com/office/drawing/2014/main" id="{FBF53B0E-B917-49F6-A70C-AED0CA2014F4}"/>
                  </a:ext>
                </a:extLst>
              </p:cNvPr>
              <p:cNvSpPr/>
              <p:nvPr/>
            </p:nvSpPr>
            <p:spPr>
              <a:xfrm rot="16200000">
                <a:off x="4203088" y="2225654"/>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箭头: 右弧形 18">
                <a:extLst>
                  <a:ext uri="{FF2B5EF4-FFF2-40B4-BE49-F238E27FC236}">
                    <a16:creationId xmlns:a16="http://schemas.microsoft.com/office/drawing/2014/main" id="{E1CECA07-D315-44EF-BA8E-68150484E393}"/>
                  </a:ext>
                </a:extLst>
              </p:cNvPr>
              <p:cNvSpPr/>
              <p:nvPr/>
            </p:nvSpPr>
            <p:spPr>
              <a:xfrm rot="16200000" flipH="1">
                <a:off x="8815446" y="3010599"/>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箭头: 右弧形 19">
                <a:extLst>
                  <a:ext uri="{FF2B5EF4-FFF2-40B4-BE49-F238E27FC236}">
                    <a16:creationId xmlns:a16="http://schemas.microsoft.com/office/drawing/2014/main" id="{F227A0C9-8245-4AF8-9A24-1500E6B14703}"/>
                  </a:ext>
                </a:extLst>
              </p:cNvPr>
              <p:cNvSpPr/>
              <p:nvPr/>
            </p:nvSpPr>
            <p:spPr>
              <a:xfrm rot="16200000" flipH="1">
                <a:off x="5751088" y="3019830"/>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箭头: 右弧形 20">
                <a:extLst>
                  <a:ext uri="{FF2B5EF4-FFF2-40B4-BE49-F238E27FC236}">
                    <a16:creationId xmlns:a16="http://schemas.microsoft.com/office/drawing/2014/main" id="{1EB17464-C124-44C7-815D-0F7D05BD0481}"/>
                  </a:ext>
                </a:extLst>
              </p:cNvPr>
              <p:cNvSpPr/>
              <p:nvPr/>
            </p:nvSpPr>
            <p:spPr>
              <a:xfrm rot="16200000">
                <a:off x="10287465" y="2225654"/>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3" name="椭圆 22">
              <a:extLst>
                <a:ext uri="{FF2B5EF4-FFF2-40B4-BE49-F238E27FC236}">
                  <a16:creationId xmlns:a16="http://schemas.microsoft.com/office/drawing/2014/main" id="{A0F16E7A-B57B-4FE6-94D8-5FB7DE1BAD09}"/>
                </a:ext>
              </a:extLst>
            </p:cNvPr>
            <p:cNvSpPr/>
            <p:nvPr/>
          </p:nvSpPr>
          <p:spPr>
            <a:xfrm>
              <a:off x="893292" y="2777244"/>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1</a:t>
              </a:r>
              <a:endParaRPr lang="zh-CN" altLang="en-US" sz="4800" dirty="0">
                <a:cs typeface="+mn-ea"/>
                <a:sym typeface="+mn-lt"/>
              </a:endParaRPr>
            </a:p>
          </p:txBody>
        </p:sp>
        <p:sp>
          <p:nvSpPr>
            <p:cNvPr id="24" name="椭圆 23">
              <a:extLst>
                <a:ext uri="{FF2B5EF4-FFF2-40B4-BE49-F238E27FC236}">
                  <a16:creationId xmlns:a16="http://schemas.microsoft.com/office/drawing/2014/main" id="{F46CDCC5-DFE2-417D-B07C-52F3D8E1B777}"/>
                </a:ext>
              </a:extLst>
            </p:cNvPr>
            <p:cNvSpPr/>
            <p:nvPr/>
          </p:nvSpPr>
          <p:spPr>
            <a:xfrm>
              <a:off x="5537083" y="2821203"/>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4</a:t>
              </a:r>
              <a:endParaRPr lang="zh-CN" altLang="en-US" sz="4800" dirty="0">
                <a:cs typeface="+mn-ea"/>
                <a:sym typeface="+mn-lt"/>
              </a:endParaRPr>
            </a:p>
          </p:txBody>
        </p:sp>
        <p:sp>
          <p:nvSpPr>
            <p:cNvPr id="25" name="椭圆 24">
              <a:extLst>
                <a:ext uri="{FF2B5EF4-FFF2-40B4-BE49-F238E27FC236}">
                  <a16:creationId xmlns:a16="http://schemas.microsoft.com/office/drawing/2014/main" id="{F03DA71C-6D17-46EA-9838-C076AC192DD1}"/>
                </a:ext>
              </a:extLst>
            </p:cNvPr>
            <p:cNvSpPr/>
            <p:nvPr/>
          </p:nvSpPr>
          <p:spPr>
            <a:xfrm>
              <a:off x="7065122" y="2760592"/>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5</a:t>
              </a:r>
              <a:endParaRPr lang="zh-CN" altLang="en-US" sz="4800" dirty="0">
                <a:cs typeface="+mn-ea"/>
                <a:sym typeface="+mn-lt"/>
              </a:endParaRPr>
            </a:p>
          </p:txBody>
        </p:sp>
        <p:sp>
          <p:nvSpPr>
            <p:cNvPr id="26" name="椭圆 25">
              <a:extLst>
                <a:ext uri="{FF2B5EF4-FFF2-40B4-BE49-F238E27FC236}">
                  <a16:creationId xmlns:a16="http://schemas.microsoft.com/office/drawing/2014/main" id="{A613282F-C2A2-4983-9DBA-BBB2EDBD05D8}"/>
                </a:ext>
              </a:extLst>
            </p:cNvPr>
            <p:cNvSpPr/>
            <p:nvPr/>
          </p:nvSpPr>
          <p:spPr>
            <a:xfrm>
              <a:off x="8596979" y="2799989"/>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6</a:t>
              </a:r>
              <a:endParaRPr lang="zh-CN" altLang="en-US" sz="4800" dirty="0">
                <a:cs typeface="+mn-ea"/>
                <a:sym typeface="+mn-lt"/>
              </a:endParaRPr>
            </a:p>
          </p:txBody>
        </p:sp>
        <p:sp>
          <p:nvSpPr>
            <p:cNvPr id="27" name="椭圆 26">
              <a:extLst>
                <a:ext uri="{FF2B5EF4-FFF2-40B4-BE49-F238E27FC236}">
                  <a16:creationId xmlns:a16="http://schemas.microsoft.com/office/drawing/2014/main" id="{784FC6AA-6975-4F19-A4C2-5397BB10896D}"/>
                </a:ext>
              </a:extLst>
            </p:cNvPr>
            <p:cNvSpPr/>
            <p:nvPr/>
          </p:nvSpPr>
          <p:spPr>
            <a:xfrm>
              <a:off x="10090883" y="2782766"/>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7</a:t>
              </a:r>
              <a:endParaRPr lang="zh-CN" altLang="en-US" sz="4800" dirty="0">
                <a:cs typeface="+mn-ea"/>
                <a:sym typeface="+mn-lt"/>
              </a:endParaRPr>
            </a:p>
          </p:txBody>
        </p:sp>
        <p:sp>
          <p:nvSpPr>
            <p:cNvPr id="28" name="椭圆 27">
              <a:extLst>
                <a:ext uri="{FF2B5EF4-FFF2-40B4-BE49-F238E27FC236}">
                  <a16:creationId xmlns:a16="http://schemas.microsoft.com/office/drawing/2014/main" id="{7C9FF259-E2DE-4666-9128-CC555B5C48DA}"/>
                </a:ext>
              </a:extLst>
            </p:cNvPr>
            <p:cNvSpPr/>
            <p:nvPr/>
          </p:nvSpPr>
          <p:spPr>
            <a:xfrm>
              <a:off x="3964085" y="2796666"/>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3</a:t>
              </a:r>
              <a:endParaRPr lang="zh-CN" altLang="en-US" sz="4800" dirty="0">
                <a:cs typeface="+mn-ea"/>
                <a:sym typeface="+mn-lt"/>
              </a:endParaRPr>
            </a:p>
          </p:txBody>
        </p:sp>
        <p:sp>
          <p:nvSpPr>
            <p:cNvPr id="29" name="椭圆 28">
              <a:extLst>
                <a:ext uri="{FF2B5EF4-FFF2-40B4-BE49-F238E27FC236}">
                  <a16:creationId xmlns:a16="http://schemas.microsoft.com/office/drawing/2014/main" id="{216FEB99-AD12-4E8B-BAC0-6E5A094DBF14}"/>
                </a:ext>
              </a:extLst>
            </p:cNvPr>
            <p:cNvSpPr/>
            <p:nvPr/>
          </p:nvSpPr>
          <p:spPr>
            <a:xfrm>
              <a:off x="2479421" y="2786079"/>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2</a:t>
              </a:r>
              <a:endParaRPr lang="zh-CN" altLang="en-US" sz="4800" dirty="0">
                <a:cs typeface="+mn-ea"/>
                <a:sym typeface="+mn-lt"/>
              </a:endParaRPr>
            </a:p>
          </p:txBody>
        </p:sp>
      </p:grpSp>
      <p:sp>
        <p:nvSpPr>
          <p:cNvPr id="31" name="矩形 30">
            <a:extLst>
              <a:ext uri="{FF2B5EF4-FFF2-40B4-BE49-F238E27FC236}">
                <a16:creationId xmlns:a16="http://schemas.microsoft.com/office/drawing/2014/main" id="{2A9C7381-C6FB-4402-994E-9D3333A31648}"/>
              </a:ext>
            </a:extLst>
          </p:cNvPr>
          <p:cNvSpPr/>
          <p:nvPr/>
        </p:nvSpPr>
        <p:spPr>
          <a:xfrm>
            <a:off x="598439" y="4961714"/>
            <a:ext cx="1741771" cy="1015663"/>
          </a:xfrm>
          <a:prstGeom prst="rect">
            <a:avLst/>
          </a:prstGeom>
        </p:spPr>
        <p:txBody>
          <a:bodyPr wrap="square">
            <a:spAutoFit/>
          </a:bodyPr>
          <a:lstStyle/>
          <a:p>
            <a:r>
              <a:rPr lang="zh-CN" altLang="en-US" sz="2000" dirty="0">
                <a:cs typeface="+mn-ea"/>
                <a:sym typeface="+mn-lt"/>
              </a:rPr>
              <a:t>中心静脉置管贴膜不需更换，除非病人高热</a:t>
            </a:r>
          </a:p>
        </p:txBody>
      </p:sp>
      <p:sp>
        <p:nvSpPr>
          <p:cNvPr id="32" name="矩形 31">
            <a:extLst>
              <a:ext uri="{FF2B5EF4-FFF2-40B4-BE49-F238E27FC236}">
                <a16:creationId xmlns:a16="http://schemas.microsoft.com/office/drawing/2014/main" id="{775C1AA7-9D96-4B42-B9DD-56D8C2CF5B17}"/>
              </a:ext>
            </a:extLst>
          </p:cNvPr>
          <p:cNvSpPr/>
          <p:nvPr/>
        </p:nvSpPr>
        <p:spPr>
          <a:xfrm>
            <a:off x="2243326" y="1982924"/>
            <a:ext cx="1758666" cy="1015663"/>
          </a:xfrm>
          <a:prstGeom prst="rect">
            <a:avLst/>
          </a:prstGeom>
        </p:spPr>
        <p:txBody>
          <a:bodyPr wrap="square">
            <a:spAutoFit/>
          </a:bodyPr>
          <a:lstStyle/>
          <a:p>
            <a:r>
              <a:rPr lang="zh-CN" altLang="en-US" sz="2000" dirty="0">
                <a:cs typeface="+mn-ea"/>
                <a:sym typeface="+mn-lt"/>
              </a:rPr>
              <a:t>中心静脉置管贴膜不需更换，除非病人高热</a:t>
            </a:r>
          </a:p>
        </p:txBody>
      </p:sp>
      <p:sp>
        <p:nvSpPr>
          <p:cNvPr id="33" name="矩形 32">
            <a:extLst>
              <a:ext uri="{FF2B5EF4-FFF2-40B4-BE49-F238E27FC236}">
                <a16:creationId xmlns:a16="http://schemas.microsoft.com/office/drawing/2014/main" id="{E4AB0B90-FB39-4172-AA74-C7EA8F6282D3}"/>
              </a:ext>
            </a:extLst>
          </p:cNvPr>
          <p:cNvSpPr/>
          <p:nvPr/>
        </p:nvSpPr>
        <p:spPr>
          <a:xfrm>
            <a:off x="3702549" y="4961714"/>
            <a:ext cx="1708560" cy="1631216"/>
          </a:xfrm>
          <a:prstGeom prst="rect">
            <a:avLst/>
          </a:prstGeom>
        </p:spPr>
        <p:txBody>
          <a:bodyPr wrap="square">
            <a:spAutoFit/>
          </a:bodyPr>
          <a:lstStyle/>
          <a:p>
            <a:r>
              <a:rPr lang="zh-CN" altLang="en-US" sz="2000" dirty="0">
                <a:cs typeface="+mn-ea"/>
                <a:sym typeface="+mn-lt"/>
              </a:rPr>
              <a:t>不主张行膀胱冲洗，仅限于前列腺摘除术后防止血液凝块形成而冲洗。</a:t>
            </a:r>
          </a:p>
        </p:txBody>
      </p:sp>
      <p:sp>
        <p:nvSpPr>
          <p:cNvPr id="34" name="矩形 33">
            <a:extLst>
              <a:ext uri="{FF2B5EF4-FFF2-40B4-BE49-F238E27FC236}">
                <a16:creationId xmlns:a16="http://schemas.microsoft.com/office/drawing/2014/main" id="{22D42925-0EFD-4848-9682-4909D1670725}"/>
              </a:ext>
            </a:extLst>
          </p:cNvPr>
          <p:cNvSpPr/>
          <p:nvPr/>
        </p:nvSpPr>
        <p:spPr>
          <a:xfrm>
            <a:off x="5228629" y="1982924"/>
            <a:ext cx="1758666" cy="1323439"/>
          </a:xfrm>
          <a:prstGeom prst="rect">
            <a:avLst/>
          </a:prstGeom>
        </p:spPr>
        <p:txBody>
          <a:bodyPr wrap="square">
            <a:spAutoFit/>
          </a:bodyPr>
          <a:lstStyle/>
          <a:p>
            <a:r>
              <a:rPr lang="zh-CN" altLang="en-US" sz="2000" dirty="0">
                <a:cs typeface="+mn-ea"/>
                <a:sym typeface="+mn-lt"/>
              </a:rPr>
              <a:t>不主张用消毒液清洗会阴，用清洁干净的水冲洗即可。</a:t>
            </a:r>
          </a:p>
        </p:txBody>
      </p:sp>
      <p:sp>
        <p:nvSpPr>
          <p:cNvPr id="35" name="矩形 34">
            <a:extLst>
              <a:ext uri="{FF2B5EF4-FFF2-40B4-BE49-F238E27FC236}">
                <a16:creationId xmlns:a16="http://schemas.microsoft.com/office/drawing/2014/main" id="{501A5B4A-F368-4C42-B85E-1C805D1C0D8F}"/>
              </a:ext>
            </a:extLst>
          </p:cNvPr>
          <p:cNvSpPr/>
          <p:nvPr/>
        </p:nvSpPr>
        <p:spPr>
          <a:xfrm>
            <a:off x="6863964" y="4964179"/>
            <a:ext cx="1500505" cy="707886"/>
          </a:xfrm>
          <a:prstGeom prst="rect">
            <a:avLst/>
          </a:prstGeom>
        </p:spPr>
        <p:txBody>
          <a:bodyPr wrap="square">
            <a:spAutoFit/>
          </a:bodyPr>
          <a:lstStyle/>
          <a:p>
            <a:r>
              <a:rPr lang="zh-CN" altLang="en-US" sz="2000" dirty="0">
                <a:cs typeface="+mn-ea"/>
                <a:sym typeface="+mn-lt"/>
              </a:rPr>
              <a:t>采用消毒剂抹洗床单位。</a:t>
            </a:r>
          </a:p>
        </p:txBody>
      </p:sp>
      <p:sp>
        <p:nvSpPr>
          <p:cNvPr id="36" name="矩形 35">
            <a:extLst>
              <a:ext uri="{FF2B5EF4-FFF2-40B4-BE49-F238E27FC236}">
                <a16:creationId xmlns:a16="http://schemas.microsoft.com/office/drawing/2014/main" id="{F5D966B1-AE60-44D2-96E9-F065DB190767}"/>
              </a:ext>
            </a:extLst>
          </p:cNvPr>
          <p:cNvSpPr/>
          <p:nvPr/>
        </p:nvSpPr>
        <p:spPr>
          <a:xfrm>
            <a:off x="8311723" y="1982923"/>
            <a:ext cx="1708560" cy="1015663"/>
          </a:xfrm>
          <a:prstGeom prst="rect">
            <a:avLst/>
          </a:prstGeom>
        </p:spPr>
        <p:txBody>
          <a:bodyPr wrap="square">
            <a:spAutoFit/>
          </a:bodyPr>
          <a:lstStyle/>
          <a:p>
            <a:r>
              <a:rPr lang="zh-CN" altLang="en-US" sz="2000" dirty="0">
                <a:cs typeface="+mn-ea"/>
                <a:sym typeface="+mn-lt"/>
              </a:rPr>
              <a:t>房间只要开窗通气透气     空气流通</a:t>
            </a:r>
          </a:p>
        </p:txBody>
      </p:sp>
      <p:sp>
        <p:nvSpPr>
          <p:cNvPr id="38" name="矩形 37">
            <a:extLst>
              <a:ext uri="{FF2B5EF4-FFF2-40B4-BE49-F238E27FC236}">
                <a16:creationId xmlns:a16="http://schemas.microsoft.com/office/drawing/2014/main" id="{3A813964-3B74-4D1B-AD92-1822B3DB83FA}"/>
              </a:ext>
            </a:extLst>
          </p:cNvPr>
          <p:cNvSpPr/>
          <p:nvPr/>
        </p:nvSpPr>
        <p:spPr>
          <a:xfrm>
            <a:off x="9825533" y="4957093"/>
            <a:ext cx="1741770" cy="1631216"/>
          </a:xfrm>
          <a:prstGeom prst="rect">
            <a:avLst/>
          </a:prstGeom>
        </p:spPr>
        <p:txBody>
          <a:bodyPr wrap="square">
            <a:spAutoFit/>
          </a:bodyPr>
          <a:lstStyle/>
          <a:p>
            <a:r>
              <a:rPr lang="zh-CN" altLang="en-US" sz="2000" dirty="0">
                <a:cs typeface="+mn-ea"/>
                <a:sym typeface="+mn-lt"/>
              </a:rPr>
              <a:t>病室环境地面不必使用消毒剂，有水就有细菌，清洁干燥即可</a:t>
            </a:r>
          </a:p>
        </p:txBody>
      </p:sp>
      <p:sp>
        <p:nvSpPr>
          <p:cNvPr id="37" name="矩形 36">
            <a:extLst>
              <a:ext uri="{FF2B5EF4-FFF2-40B4-BE49-F238E27FC236}">
                <a16:creationId xmlns:a16="http://schemas.microsoft.com/office/drawing/2014/main" id="{CB395DF9-9CCD-485F-87EA-80EEE9DE7681}"/>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98209D-ABFE-4B36-824E-50592BC5E2FD}"/>
              </a:ext>
            </a:extLst>
          </p:cNvPr>
          <p:cNvSpPr>
            <a:spLocks noGrp="1"/>
          </p:cNvSpPr>
          <p:nvPr>
            <p:ph type="title"/>
          </p:nvPr>
        </p:nvSpPr>
        <p:spPr>
          <a:xfrm>
            <a:off x="515938" y="1125538"/>
            <a:ext cx="10515600" cy="971136"/>
          </a:xfrm>
        </p:spPr>
        <p:txBody>
          <a:bodyPr/>
          <a:lstStyle/>
          <a:p>
            <a:r>
              <a:rPr lang="zh-CN" altLang="en-US" dirty="0">
                <a:latin typeface="+mn-lt"/>
                <a:ea typeface="+mn-ea"/>
                <a:cs typeface="+mn-ea"/>
                <a:sym typeface="+mn-lt"/>
              </a:rPr>
              <a:t>医院环境消毒与监测</a:t>
            </a:r>
          </a:p>
        </p:txBody>
      </p:sp>
      <p:sp>
        <p:nvSpPr>
          <p:cNvPr id="3" name="文本占位符 2">
            <a:extLst>
              <a:ext uri="{FF2B5EF4-FFF2-40B4-BE49-F238E27FC236}">
                <a16:creationId xmlns:a16="http://schemas.microsoft.com/office/drawing/2014/main" id="{3A9939B1-0E14-4D6E-B12B-7E40A0F9E125}"/>
              </a:ext>
            </a:extLst>
          </p:cNvPr>
          <p:cNvSpPr>
            <a:spLocks noGrp="1"/>
          </p:cNvSpPr>
          <p:nvPr>
            <p:ph type="body" idx="1"/>
          </p:nvPr>
        </p:nvSpPr>
        <p:spPr>
          <a:xfrm>
            <a:off x="695325" y="2242259"/>
            <a:ext cx="10515600" cy="468603"/>
          </a:xfrm>
        </p:spPr>
        <p:txBody>
          <a:bodyPr>
            <a:normAutofit/>
          </a:bodyPr>
          <a:lstStyle/>
          <a:p>
            <a:endParaRPr lang="zh-CN" altLang="en-US" dirty="0">
              <a:cs typeface="+mn-ea"/>
              <a:sym typeface="+mn-lt"/>
            </a:endParaRPr>
          </a:p>
        </p:txBody>
      </p:sp>
      <p:pic>
        <p:nvPicPr>
          <p:cNvPr id="6" name="图片 5" descr="白色的建筑&#10;&#10;描述已自动生成">
            <a:extLst>
              <a:ext uri="{FF2B5EF4-FFF2-40B4-BE49-F238E27FC236}">
                <a16:creationId xmlns:a16="http://schemas.microsoft.com/office/drawing/2014/main" id="{F95A746A-8F1A-40ED-8082-0DBB12FA11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7" name="图文框 6">
            <a:extLst>
              <a:ext uri="{FF2B5EF4-FFF2-40B4-BE49-F238E27FC236}">
                <a16:creationId xmlns:a16="http://schemas.microsoft.com/office/drawing/2014/main" id="{A00499E7-EA2B-4A4D-B830-B11E55BE5C57}"/>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a:extLst>
              <a:ext uri="{FF2B5EF4-FFF2-40B4-BE49-F238E27FC236}">
                <a16:creationId xmlns:a16="http://schemas.microsoft.com/office/drawing/2014/main" id="{6368E798-0771-49AC-A126-57DD8917CE0E}"/>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865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文框 1">
            <a:extLst>
              <a:ext uri="{FF2B5EF4-FFF2-40B4-BE49-F238E27FC236}">
                <a16:creationId xmlns:a16="http://schemas.microsoft.com/office/drawing/2014/main" id="{3112EAFA-B91C-44CE-A265-13C81DA83942}"/>
              </a:ext>
            </a:extLst>
          </p:cNvPr>
          <p:cNvSpPr/>
          <p:nvPr/>
        </p:nvSpPr>
        <p:spPr>
          <a:xfrm>
            <a:off x="1401571" y="1450411"/>
            <a:ext cx="9650742" cy="5307462"/>
          </a:xfrm>
          <a:prstGeom prst="fram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aphicFrame>
        <p:nvGraphicFramePr>
          <p:cNvPr id="93186" name="Group 2">
            <a:extLst>
              <a:ext uri="{FF2B5EF4-FFF2-40B4-BE49-F238E27FC236}">
                <a16:creationId xmlns:a16="http://schemas.microsoft.com/office/drawing/2014/main" id="{4D96E7E3-6A16-4B1D-99B2-296587A38933}"/>
              </a:ext>
            </a:extLst>
          </p:cNvPr>
          <p:cNvGraphicFramePr>
            <a:graphicFrameLocks noGrp="1"/>
          </p:cNvGraphicFramePr>
          <p:nvPr>
            <p:extLst>
              <p:ext uri="{D42A27DB-BD31-4B8C-83A1-F6EECF244321}">
                <p14:modId xmlns:p14="http://schemas.microsoft.com/office/powerpoint/2010/main" val="1757853605"/>
              </p:ext>
            </p:extLst>
          </p:nvPr>
        </p:nvGraphicFramePr>
        <p:xfrm>
          <a:off x="1581314" y="1563824"/>
          <a:ext cx="9315121" cy="5080636"/>
        </p:xfrm>
        <a:graphic>
          <a:graphicData uri="http://schemas.openxmlformats.org/drawingml/2006/table">
            <a:tbl>
              <a:tblPr/>
              <a:tblGrid>
                <a:gridCol w="1154085">
                  <a:extLst>
                    <a:ext uri="{9D8B030D-6E8A-4147-A177-3AD203B41FA5}">
                      <a16:colId xmlns:a16="http://schemas.microsoft.com/office/drawing/2014/main" val="20000"/>
                    </a:ext>
                  </a:extLst>
                </a:gridCol>
                <a:gridCol w="3368489">
                  <a:extLst>
                    <a:ext uri="{9D8B030D-6E8A-4147-A177-3AD203B41FA5}">
                      <a16:colId xmlns:a16="http://schemas.microsoft.com/office/drawing/2014/main" val="20001"/>
                    </a:ext>
                  </a:extLst>
                </a:gridCol>
                <a:gridCol w="4792547">
                  <a:extLst>
                    <a:ext uri="{9D8B030D-6E8A-4147-A177-3AD203B41FA5}">
                      <a16:colId xmlns:a16="http://schemas.microsoft.com/office/drawing/2014/main" val="20002"/>
                    </a:ext>
                  </a:extLst>
                </a:gridCol>
              </a:tblGrid>
              <a:tr h="297545">
                <a:tc rowSpan="2">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环境</a:t>
                      </a:r>
                    </a:p>
                    <a:p>
                      <a:pPr marL="0" marR="0" lvl="0" indent="0" algn="ctr" defTabSz="914400" rtl="0" eaLnBrk="0" fontAlgn="base" latinLnBrk="0" hangingPunct="0">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类别</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范   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标    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65935">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a:t>
                      </a:r>
                      <a:r>
                        <a:rPr kumimoji="0" lang="zh-CN" altLang="en-US" sz="2000" b="0" i="0" u="none" strike="noStrike" cap="none" normalizeH="0" baseline="0">
                          <a:ln>
                            <a:noFill/>
                          </a:ln>
                          <a:solidFill>
                            <a:schemeClr val="tx1"/>
                          </a:solidFill>
                          <a:effectLst/>
                          <a:latin typeface="+mn-lt"/>
                          <a:ea typeface="+mn-ea"/>
                          <a:cs typeface="+mn-ea"/>
                          <a:sym typeface="+mn-lt"/>
                        </a:rPr>
                        <a:t>空气      物体表面      医务人员手</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65935">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a:ln>
                            <a:noFill/>
                          </a:ln>
                          <a:solidFill>
                            <a:schemeClr val="tx1"/>
                          </a:solidFill>
                          <a:effectLst/>
                          <a:latin typeface="+mn-lt"/>
                          <a:ea typeface="+mn-ea"/>
                          <a:cs typeface="+mn-ea"/>
                          <a:sym typeface="+mn-lt"/>
                        </a:rPr>
                        <a:t>层流洁净手术室、层流洁净病房</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≤10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414837">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普通手术室、产房婴儿室、早产儿室普通保护性隔离室供应室无菌室、烧伤病房、重症监护室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≤200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697805">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Ⅲ</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a:ln>
                            <a:noFill/>
                          </a:ln>
                          <a:solidFill>
                            <a:schemeClr val="tx1"/>
                          </a:solidFill>
                          <a:effectLst/>
                          <a:latin typeface="+mn-lt"/>
                          <a:ea typeface="+mn-ea"/>
                          <a:cs typeface="+mn-ea"/>
                          <a:sym typeface="+mn-lt"/>
                        </a:rPr>
                        <a:t>儿科病房、妇产科检查室、注射室、换药室、治疗室、供应室清洁区、急诊室、化验室、各类普通病房和房间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≤500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87659">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Ⅳ</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传染科及病房</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zh-CN" altLang="en-US" sz="2000" b="0" i="0" u="none" strike="noStrike" cap="none" normalizeH="0" baseline="0" dirty="0">
                          <a:ln>
                            <a:noFill/>
                          </a:ln>
                          <a:solidFill>
                            <a:schemeClr val="tx1"/>
                          </a:solidFill>
                          <a:effectLst/>
                          <a:latin typeface="+mn-lt"/>
                          <a:ea typeface="+mn-ea"/>
                          <a:cs typeface="+mn-ea"/>
                          <a:sym typeface="+mn-lt"/>
                        </a:rPr>
                        <a:t>－            ≤</a:t>
                      </a:r>
                      <a:r>
                        <a:rPr kumimoji="0" lang="en-US" altLang="zh-CN" sz="2000" b="0" i="0" u="none" strike="noStrike" cap="none" normalizeH="0" baseline="0" dirty="0">
                          <a:ln>
                            <a:noFill/>
                          </a:ln>
                          <a:solidFill>
                            <a:schemeClr val="tx1"/>
                          </a:solidFill>
                          <a:effectLst/>
                          <a:latin typeface="+mn-lt"/>
                          <a:ea typeface="+mn-ea"/>
                          <a:cs typeface="+mn-ea"/>
                          <a:sym typeface="+mn-lt"/>
                        </a:rPr>
                        <a:t>15               ≤15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105501" name="标题 4">
            <a:extLst>
              <a:ext uri="{FF2B5EF4-FFF2-40B4-BE49-F238E27FC236}">
                <a16:creationId xmlns:a16="http://schemas.microsoft.com/office/drawing/2014/main" id="{8AAA5F89-6A10-441F-994D-CED7628CEA6B}"/>
              </a:ext>
            </a:extLst>
          </p:cNvPr>
          <p:cNvSpPr>
            <a:spLocks noGrp="1" noChangeArrowheads="1"/>
          </p:cNvSpPr>
          <p:nvPr>
            <p:ph type="title"/>
          </p:nvPr>
        </p:nvSpPr>
        <p:spPr>
          <a:xfrm>
            <a:off x="981075" y="497681"/>
            <a:ext cx="10515600" cy="1325563"/>
          </a:xfrm>
        </p:spPr>
        <p:txBody>
          <a:bodyPr>
            <a:normAutofit/>
          </a:bodyPr>
          <a:lstStyle/>
          <a:p>
            <a:pPr algn="l"/>
            <a:r>
              <a:rPr lang="zh-CN" altLang="en-US" sz="4000" dirty="0">
                <a:solidFill>
                  <a:srgbClr val="4375AF"/>
                </a:solidFill>
                <a:latin typeface="+mn-lt"/>
                <a:ea typeface="+mn-ea"/>
                <a:cs typeface="+mn-ea"/>
                <a:sym typeface="+mn-lt"/>
              </a:rPr>
              <a:t>环境监测</a:t>
            </a:r>
          </a:p>
        </p:txBody>
      </p:sp>
      <p:sp>
        <p:nvSpPr>
          <p:cNvPr id="6" name="矩形 5">
            <a:extLst>
              <a:ext uri="{FF2B5EF4-FFF2-40B4-BE49-F238E27FC236}">
                <a16:creationId xmlns:a16="http://schemas.microsoft.com/office/drawing/2014/main" id="{DEFFFAE3-0E22-463F-B77E-A77CC6047FB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410D2-CC2F-468F-92D6-4DCF0E27CF73}"/>
              </a:ext>
            </a:extLst>
          </p:cNvPr>
          <p:cNvSpPr>
            <a:spLocks noGrp="1"/>
          </p:cNvSpPr>
          <p:nvPr>
            <p:ph type="title"/>
          </p:nvPr>
        </p:nvSpPr>
        <p:spPr>
          <a:xfrm>
            <a:off x="981075" y="497681"/>
            <a:ext cx="10515600" cy="1325563"/>
          </a:xfrm>
        </p:spPr>
        <p:txBody>
          <a:bodyPr rtlCol="0">
            <a:normAutofit/>
          </a:bodyPr>
          <a:lstStyle/>
          <a:p>
            <a:pPr>
              <a:defRPr/>
            </a:pPr>
            <a:r>
              <a:rPr lang="zh-CN" altLang="en-US" sz="4000" kern="0" dirty="0">
                <a:solidFill>
                  <a:srgbClr val="4375AF"/>
                </a:solidFill>
                <a:latin typeface="+mn-lt"/>
                <a:ea typeface="+mn-ea"/>
                <a:cs typeface="+mn-ea"/>
                <a:sym typeface="+mn-lt"/>
              </a:rPr>
              <a:t>紫外线灯效果的监测</a:t>
            </a:r>
            <a:endParaRPr lang="zh-CN" altLang="en-US" sz="4000" dirty="0">
              <a:solidFill>
                <a:srgbClr val="4375AF"/>
              </a:solidFill>
              <a:latin typeface="+mn-lt"/>
              <a:ea typeface="+mn-ea"/>
              <a:cs typeface="+mn-ea"/>
              <a:sym typeface="+mn-lt"/>
            </a:endParaRPr>
          </a:p>
        </p:txBody>
      </p:sp>
      <p:sp>
        <p:nvSpPr>
          <p:cNvPr id="13" name="矩形: 圆角 12">
            <a:extLst>
              <a:ext uri="{FF2B5EF4-FFF2-40B4-BE49-F238E27FC236}">
                <a16:creationId xmlns:a16="http://schemas.microsoft.com/office/drawing/2014/main" id="{80BEFE4D-2044-4C12-B63C-7D5694B1C96B}"/>
              </a:ext>
            </a:extLst>
          </p:cNvPr>
          <p:cNvSpPr/>
          <p:nvPr/>
        </p:nvSpPr>
        <p:spPr>
          <a:xfrm>
            <a:off x="744010" y="2043180"/>
            <a:ext cx="2622041" cy="45370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10CE8B85-2BF9-422E-84D6-839B90010D55}"/>
              </a:ext>
            </a:extLst>
          </p:cNvPr>
          <p:cNvSpPr/>
          <p:nvPr/>
        </p:nvSpPr>
        <p:spPr>
          <a:xfrm>
            <a:off x="978770" y="4293415"/>
            <a:ext cx="2285241" cy="646331"/>
          </a:xfrm>
          <a:prstGeom prst="rect">
            <a:avLst/>
          </a:prstGeom>
        </p:spPr>
        <p:txBody>
          <a:bodyPr wrap="square">
            <a:spAutoFit/>
          </a:bodyPr>
          <a:lstStyle/>
          <a:p>
            <a:pPr lvl="0"/>
            <a:r>
              <a:rPr lang="zh-CN" altLang="zh-CN" dirty="0">
                <a:cs typeface="+mn-ea"/>
                <a:sym typeface="+mn-lt"/>
              </a:rPr>
              <a:t>每月由科室自行进行紫外线灯效果的监测。</a:t>
            </a:r>
          </a:p>
        </p:txBody>
      </p:sp>
      <p:sp>
        <p:nvSpPr>
          <p:cNvPr id="16" name="矩形: 圆角 15">
            <a:extLst>
              <a:ext uri="{FF2B5EF4-FFF2-40B4-BE49-F238E27FC236}">
                <a16:creationId xmlns:a16="http://schemas.microsoft.com/office/drawing/2014/main" id="{C7A8481F-927A-4A0C-B1B0-44C3573F1D1F}"/>
              </a:ext>
            </a:extLst>
          </p:cNvPr>
          <p:cNvSpPr/>
          <p:nvPr/>
        </p:nvSpPr>
        <p:spPr>
          <a:xfrm>
            <a:off x="8976675" y="2043180"/>
            <a:ext cx="2520000" cy="45321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C6BA6F9-C9AD-4622-80A7-7B9A4BB1B670}"/>
              </a:ext>
            </a:extLst>
          </p:cNvPr>
          <p:cNvSpPr/>
          <p:nvPr/>
        </p:nvSpPr>
        <p:spPr>
          <a:xfrm>
            <a:off x="9027579" y="4293415"/>
            <a:ext cx="2285241" cy="2308324"/>
          </a:xfrm>
          <a:prstGeom prst="rect">
            <a:avLst/>
          </a:prstGeom>
        </p:spPr>
        <p:txBody>
          <a:bodyPr wrap="square">
            <a:spAutoFit/>
          </a:bodyPr>
          <a:lstStyle/>
          <a:p>
            <a:pPr lvl="0"/>
            <a:r>
              <a:rPr lang="zh-CN" altLang="zh-CN" sz="1600" dirty="0">
                <a:cs typeface="+mn-ea"/>
                <a:sym typeface="+mn-lt"/>
              </a:rPr>
              <a:t>结果判定： 普通</a:t>
            </a:r>
            <a:r>
              <a:rPr lang="en-US" altLang="zh-CN" sz="1600" dirty="0">
                <a:cs typeface="+mn-ea"/>
                <a:sym typeface="+mn-lt"/>
              </a:rPr>
              <a:t>30W</a:t>
            </a:r>
            <a:r>
              <a:rPr lang="zh-CN" altLang="zh-CN" sz="1600" dirty="0">
                <a:cs typeface="+mn-ea"/>
                <a:sym typeface="+mn-lt"/>
              </a:rPr>
              <a:t>直管紫外线灯，新灯辐照强度≥</a:t>
            </a:r>
            <a:r>
              <a:rPr lang="en-US" altLang="zh-CN" sz="1600" dirty="0">
                <a:cs typeface="+mn-ea"/>
                <a:sym typeface="+mn-lt"/>
              </a:rPr>
              <a:t>90uw/cm</a:t>
            </a:r>
            <a:r>
              <a:rPr lang="en-US" altLang="zh-CN" sz="1600" baseline="30000" dirty="0">
                <a:cs typeface="+mn-ea"/>
                <a:sym typeface="+mn-lt"/>
              </a:rPr>
              <a:t>2</a:t>
            </a:r>
            <a:r>
              <a:rPr lang="zh-CN" altLang="zh-CN" sz="1600" dirty="0">
                <a:cs typeface="+mn-ea"/>
                <a:sym typeface="+mn-lt"/>
              </a:rPr>
              <a:t>为合格为合格中；使用中紫外线灯辐照强度≥</a:t>
            </a:r>
            <a:r>
              <a:rPr lang="en-US" altLang="zh-CN" sz="1600" dirty="0">
                <a:cs typeface="+mn-ea"/>
                <a:sym typeface="+mn-lt"/>
              </a:rPr>
              <a:t>70 </a:t>
            </a:r>
            <a:r>
              <a:rPr lang="en-US" altLang="zh-CN" sz="1600" dirty="0" err="1">
                <a:cs typeface="+mn-ea"/>
                <a:sym typeface="+mn-lt"/>
              </a:rPr>
              <a:t>uw</a:t>
            </a:r>
            <a:r>
              <a:rPr lang="en-US" altLang="zh-CN" sz="1600" dirty="0">
                <a:cs typeface="+mn-ea"/>
                <a:sym typeface="+mn-lt"/>
              </a:rPr>
              <a:t>/cm</a:t>
            </a:r>
            <a:r>
              <a:rPr lang="en-US" altLang="zh-CN" sz="1600" baseline="30000" dirty="0">
                <a:cs typeface="+mn-ea"/>
                <a:sym typeface="+mn-lt"/>
              </a:rPr>
              <a:t>2</a:t>
            </a:r>
            <a:r>
              <a:rPr lang="zh-CN" altLang="zh-CN" sz="1600" dirty="0">
                <a:cs typeface="+mn-ea"/>
                <a:sym typeface="+mn-lt"/>
              </a:rPr>
              <a:t>为合格；强度</a:t>
            </a:r>
            <a:r>
              <a:rPr lang="en-US" altLang="zh-CN" sz="1600" dirty="0">
                <a:cs typeface="+mn-ea"/>
                <a:sym typeface="+mn-lt"/>
              </a:rPr>
              <a:t>30W</a:t>
            </a:r>
            <a:r>
              <a:rPr lang="zh-CN" altLang="zh-CN" sz="1600" dirty="0">
                <a:cs typeface="+mn-ea"/>
                <a:sym typeface="+mn-lt"/>
              </a:rPr>
              <a:t>高强度紫外线新灯的辐照强度≥ </a:t>
            </a:r>
            <a:r>
              <a:rPr lang="en-US" altLang="zh-CN" sz="1600" dirty="0">
                <a:cs typeface="+mn-ea"/>
                <a:sym typeface="+mn-lt"/>
              </a:rPr>
              <a:t>180uw/cm</a:t>
            </a:r>
            <a:endParaRPr lang="zh-CN" altLang="zh-CN" sz="1600" dirty="0">
              <a:cs typeface="+mn-ea"/>
              <a:sym typeface="+mn-lt"/>
            </a:endParaRPr>
          </a:p>
        </p:txBody>
      </p:sp>
      <p:sp>
        <p:nvSpPr>
          <p:cNvPr id="19" name="矩形: 圆角 18">
            <a:extLst>
              <a:ext uri="{FF2B5EF4-FFF2-40B4-BE49-F238E27FC236}">
                <a16:creationId xmlns:a16="http://schemas.microsoft.com/office/drawing/2014/main" id="{362F0189-9520-4593-8A4E-A20D4B4253B3}"/>
              </a:ext>
            </a:extLst>
          </p:cNvPr>
          <p:cNvSpPr/>
          <p:nvPr/>
        </p:nvSpPr>
        <p:spPr>
          <a:xfrm>
            <a:off x="4802582" y="2038303"/>
            <a:ext cx="2622040" cy="45370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45A3637F-024F-465E-94B9-89D0BF95CA8B}"/>
              </a:ext>
            </a:extLst>
          </p:cNvPr>
          <p:cNvSpPr/>
          <p:nvPr/>
        </p:nvSpPr>
        <p:spPr>
          <a:xfrm>
            <a:off x="4919962" y="4320989"/>
            <a:ext cx="2285241" cy="2062103"/>
          </a:xfrm>
          <a:prstGeom prst="rect">
            <a:avLst/>
          </a:prstGeom>
        </p:spPr>
        <p:txBody>
          <a:bodyPr wrap="square">
            <a:spAutoFit/>
          </a:bodyPr>
          <a:lstStyle/>
          <a:p>
            <a:r>
              <a:rPr lang="zh-CN" altLang="zh-CN" sz="1600" dirty="0">
                <a:cs typeface="+mn-ea"/>
                <a:sym typeface="+mn-lt"/>
              </a:rPr>
              <a:t>监测方法：开开启紫外线灯分</a:t>
            </a:r>
            <a:r>
              <a:rPr lang="en-US" altLang="zh-CN" sz="1600" dirty="0">
                <a:cs typeface="+mn-ea"/>
                <a:sym typeface="+mn-lt"/>
              </a:rPr>
              <a:t>5</a:t>
            </a:r>
            <a:r>
              <a:rPr lang="zh-CN" altLang="zh-CN" sz="1600" dirty="0">
                <a:cs typeface="+mn-ea"/>
                <a:sym typeface="+mn-lt"/>
              </a:rPr>
              <a:t>分钟后，将指示卡置紫外线灯下垂直距离米</a:t>
            </a:r>
            <a:r>
              <a:rPr lang="en-US" altLang="zh-CN" sz="1600" dirty="0">
                <a:cs typeface="+mn-ea"/>
                <a:sym typeface="+mn-lt"/>
              </a:rPr>
              <a:t>1</a:t>
            </a:r>
            <a:r>
              <a:rPr lang="zh-CN" altLang="zh-CN" sz="1600" dirty="0">
                <a:cs typeface="+mn-ea"/>
                <a:sym typeface="+mn-lt"/>
              </a:rPr>
              <a:t>米处， 将图案一面朝向灯管照射，</a:t>
            </a:r>
            <a:r>
              <a:rPr lang="en-US" altLang="zh-CN" sz="1600" dirty="0">
                <a:cs typeface="+mn-ea"/>
                <a:sym typeface="+mn-lt"/>
              </a:rPr>
              <a:t>1</a:t>
            </a:r>
            <a:r>
              <a:rPr lang="zh-CN" altLang="zh-CN" sz="1600" dirty="0">
                <a:cs typeface="+mn-ea"/>
                <a:sym typeface="+mn-lt"/>
              </a:rPr>
              <a:t> 观察指示卡的颜色变化， 将其与标准色块比较，读出照射强度</a:t>
            </a:r>
            <a:r>
              <a:rPr lang="en-US" altLang="zh-CN" sz="1600" dirty="0">
                <a:cs typeface="+mn-ea"/>
                <a:sym typeface="+mn-lt"/>
              </a:rPr>
              <a:t>.</a:t>
            </a:r>
            <a:endParaRPr lang="zh-CN" altLang="zh-CN" sz="1600" dirty="0">
              <a:cs typeface="+mn-ea"/>
              <a:sym typeface="+mn-lt"/>
            </a:endParaRPr>
          </a:p>
        </p:txBody>
      </p:sp>
      <p:pic>
        <p:nvPicPr>
          <p:cNvPr id="22" name="图片 21" descr="图片包含 背景图案&#10;&#10;描述已自动生成">
            <a:extLst>
              <a:ext uri="{FF2B5EF4-FFF2-40B4-BE49-F238E27FC236}">
                <a16:creationId xmlns:a16="http://schemas.microsoft.com/office/drawing/2014/main" id="{DF46B250-0F86-4AE4-A6EF-8ECE9A6F74E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33395" y="2315886"/>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pic>
        <p:nvPicPr>
          <p:cNvPr id="23" name="图片 22" descr="图片包含 背景图案&#10;&#10;描述已自动生成">
            <a:extLst>
              <a:ext uri="{FF2B5EF4-FFF2-40B4-BE49-F238E27FC236}">
                <a16:creationId xmlns:a16="http://schemas.microsoft.com/office/drawing/2014/main" id="{9025E1A0-99FD-4584-B464-9C6FF8536B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15040" y="2315886"/>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pic>
        <p:nvPicPr>
          <p:cNvPr id="24" name="图片 23" descr="图片包含 背景图案&#10;&#10;描述已自动生成">
            <a:extLst>
              <a:ext uri="{FF2B5EF4-FFF2-40B4-BE49-F238E27FC236}">
                <a16:creationId xmlns:a16="http://schemas.microsoft.com/office/drawing/2014/main" id="{DEB937FF-8502-446D-8D5D-7BA5956569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40947" y="2299389"/>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sp>
        <p:nvSpPr>
          <p:cNvPr id="14" name="矩形 13">
            <a:extLst>
              <a:ext uri="{FF2B5EF4-FFF2-40B4-BE49-F238E27FC236}">
                <a16:creationId xmlns:a16="http://schemas.microsoft.com/office/drawing/2014/main" id="{EF968F8A-E477-4D1B-8FB0-0EE7E5C9C82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28F94A3B-A08B-44CF-A577-E1970E0F6D87}"/>
              </a:ext>
            </a:extLst>
          </p:cNvPr>
          <p:cNvSpPr/>
          <p:nvPr/>
        </p:nvSpPr>
        <p:spPr>
          <a:xfrm>
            <a:off x="596830" y="799686"/>
            <a:ext cx="11012283" cy="5455339"/>
          </a:xfrm>
          <a:prstGeom prst="roundRect">
            <a:avLst>
              <a:gd name="adj" fmla="val 65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7517D769-AB78-485F-B7F4-B4F08D4A0806}"/>
              </a:ext>
            </a:extLst>
          </p:cNvPr>
          <p:cNvSpPr/>
          <p:nvPr/>
        </p:nvSpPr>
        <p:spPr>
          <a:xfrm>
            <a:off x="5976523" y="799685"/>
            <a:ext cx="198092" cy="5455340"/>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521" name="标题 1">
            <a:extLst>
              <a:ext uri="{FF2B5EF4-FFF2-40B4-BE49-F238E27FC236}">
                <a16:creationId xmlns:a16="http://schemas.microsoft.com/office/drawing/2014/main" id="{753C8FA5-5AF5-43E9-8397-B8BBBE3BEE15}"/>
              </a:ext>
            </a:extLst>
          </p:cNvPr>
          <p:cNvSpPr>
            <a:spLocks noGrp="1" noChangeArrowheads="1"/>
          </p:cNvSpPr>
          <p:nvPr>
            <p:ph type="title"/>
          </p:nvPr>
        </p:nvSpPr>
        <p:spPr>
          <a:xfrm>
            <a:off x="1516960" y="1183449"/>
            <a:ext cx="3752850" cy="977900"/>
          </a:xfrm>
        </p:spPr>
        <p:txBody>
          <a:bodyPr>
            <a:normAutofit/>
          </a:bodyPr>
          <a:lstStyle/>
          <a:p>
            <a:pPr algn="l"/>
            <a:r>
              <a:rPr lang="zh-CN" altLang="en-US" sz="2400" dirty="0">
                <a:solidFill>
                  <a:srgbClr val="4375AF"/>
                </a:solidFill>
                <a:latin typeface="+mn-lt"/>
                <a:ea typeface="+mn-ea"/>
                <a:cs typeface="+mn-ea"/>
                <a:sym typeface="+mn-lt"/>
              </a:rPr>
              <a:t>消毒、灭菌质量管理</a:t>
            </a:r>
          </a:p>
        </p:txBody>
      </p:sp>
      <p:sp>
        <p:nvSpPr>
          <p:cNvPr id="3" name="内容占位符 2">
            <a:extLst>
              <a:ext uri="{FF2B5EF4-FFF2-40B4-BE49-F238E27FC236}">
                <a16:creationId xmlns:a16="http://schemas.microsoft.com/office/drawing/2014/main" id="{7A3FF553-8966-4720-ADD8-587CF406481E}"/>
              </a:ext>
            </a:extLst>
          </p:cNvPr>
          <p:cNvSpPr>
            <a:spLocks noGrp="1"/>
          </p:cNvSpPr>
          <p:nvPr>
            <p:ph idx="1"/>
          </p:nvPr>
        </p:nvSpPr>
        <p:spPr>
          <a:xfrm>
            <a:off x="582887" y="2655956"/>
            <a:ext cx="5420347" cy="3771349"/>
          </a:xfrm>
        </p:spPr>
        <p:txBody>
          <a:bodyPr rtlCol="0">
            <a:normAutofit/>
          </a:bodyPr>
          <a:lstStyle/>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凡进入人体组织或灭菌器官的医疗用品必须灭菌</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凡接触皮肤黏膜的器具和用品必须消毒</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用过的医疗器材和物品应洗干净---消毒灭菌</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感染病人用过的物品应实行“双消”</a:t>
            </a:r>
          </a:p>
          <a:p>
            <a:pPr>
              <a:buClr>
                <a:srgbClr val="D60093"/>
              </a:buClr>
              <a:buSzPct val="80000"/>
              <a:buFont typeface="Wingdings 2"/>
              <a:buNone/>
              <a:defRPr/>
            </a:pPr>
            <a:r>
              <a:rPr lang="zh-CN" altLang="en-US" sz="2200" kern="0" dirty="0">
                <a:solidFill>
                  <a:srgbClr val="000000"/>
                </a:solidFill>
                <a:cs typeface="+mn-ea"/>
                <a:sym typeface="+mn-lt"/>
              </a:rPr>
              <a:t>   </a:t>
            </a:r>
            <a:r>
              <a:rPr lang="zh-CN" altLang="en-US" sz="2200" kern="0" dirty="0">
                <a:cs typeface="+mn-ea"/>
                <a:sym typeface="+mn-lt"/>
              </a:rPr>
              <a:t>消-----洗-----消</a:t>
            </a:r>
          </a:p>
          <a:p>
            <a:pPr>
              <a:buFont typeface="Wingdings 2"/>
              <a:buChar char="ß"/>
              <a:defRPr/>
            </a:pPr>
            <a:endParaRPr lang="zh-CN" altLang="en-US" sz="2200" dirty="0">
              <a:cs typeface="+mn-ea"/>
              <a:sym typeface="+mn-lt"/>
            </a:endParaRPr>
          </a:p>
        </p:txBody>
      </p:sp>
      <p:sp>
        <p:nvSpPr>
          <p:cNvPr id="4" name="标题 1">
            <a:extLst>
              <a:ext uri="{FF2B5EF4-FFF2-40B4-BE49-F238E27FC236}">
                <a16:creationId xmlns:a16="http://schemas.microsoft.com/office/drawing/2014/main" id="{64009B16-1494-4E3D-9697-EEC118B4CF5F}"/>
              </a:ext>
            </a:extLst>
          </p:cNvPr>
          <p:cNvSpPr txBox="1">
            <a:spLocks/>
          </p:cNvSpPr>
          <p:nvPr/>
        </p:nvSpPr>
        <p:spPr>
          <a:xfrm>
            <a:off x="6922192" y="1326324"/>
            <a:ext cx="4371975" cy="692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kern="0" dirty="0">
                <a:solidFill>
                  <a:srgbClr val="4375AF"/>
                </a:solidFill>
                <a:latin typeface="+mn-lt"/>
                <a:ea typeface="+mn-ea"/>
                <a:cs typeface="+mn-ea"/>
                <a:sym typeface="+mn-lt"/>
              </a:rPr>
              <a:t>强化先清洗后消毒的理念</a:t>
            </a:r>
            <a:endParaRPr lang="zh-CN" altLang="en-US" sz="2400" dirty="0">
              <a:solidFill>
                <a:srgbClr val="4375AF"/>
              </a:solidFill>
              <a:latin typeface="+mn-lt"/>
              <a:ea typeface="+mn-ea"/>
              <a:cs typeface="+mn-ea"/>
              <a:sym typeface="+mn-lt"/>
            </a:endParaRPr>
          </a:p>
        </p:txBody>
      </p:sp>
      <p:sp>
        <p:nvSpPr>
          <p:cNvPr id="5" name="内容占位符 2">
            <a:extLst>
              <a:ext uri="{FF2B5EF4-FFF2-40B4-BE49-F238E27FC236}">
                <a16:creationId xmlns:a16="http://schemas.microsoft.com/office/drawing/2014/main" id="{EE8C850D-5AD9-4741-AA65-286AD6C077DA}"/>
              </a:ext>
            </a:extLst>
          </p:cNvPr>
          <p:cNvSpPr txBox="1">
            <a:spLocks/>
          </p:cNvSpPr>
          <p:nvPr/>
        </p:nvSpPr>
        <p:spPr>
          <a:xfrm>
            <a:off x="6431222" y="2655956"/>
            <a:ext cx="4862945" cy="3422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2200" kern="0" dirty="0">
                <a:solidFill>
                  <a:srgbClr val="000000"/>
                </a:solidFill>
                <a:cs typeface="+mn-ea"/>
                <a:sym typeface="+mn-lt"/>
              </a:rPr>
              <a:t>采用标准预防，将所有患者视为感染性患者，既要防止血源性疾病的传播，又要防止非血源性疾病的传播，强调医患之间的双向防护。</a:t>
            </a:r>
            <a:endParaRPr lang="zh-CN" altLang="en-US" sz="2200" dirty="0">
              <a:cs typeface="+mn-ea"/>
              <a:sym typeface="+mn-lt"/>
            </a:endParaRPr>
          </a:p>
        </p:txBody>
      </p:sp>
      <p:pic>
        <p:nvPicPr>
          <p:cNvPr id="12" name="图片 11" descr="形状, 箭头, 圆圈&#10;&#10;描述已自动生成">
            <a:extLst>
              <a:ext uri="{FF2B5EF4-FFF2-40B4-BE49-F238E27FC236}">
                <a16:creationId xmlns:a16="http://schemas.microsoft.com/office/drawing/2014/main" id="{496CDD30-5F5E-4040-8FE5-A42621C3BA3B}"/>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8750" b="100000" l="33391" r="100000">
                        <a14:backgroundMark x1="45565" y1="92882" x2="45565" y2="92882"/>
                        <a14:backgroundMark x1="86609" y1="88715" x2="86609" y2="88715"/>
                        <a14:backgroundMark x1="85565" y1="85069" x2="85565" y2="85069"/>
                      </a14:backgroundRemoval>
                    </a14:imgEffect>
                  </a14:imgLayer>
                </a14:imgProps>
              </a:ext>
              <a:ext uri="{28A0092B-C50C-407E-A947-70E740481C1C}">
                <a14:useLocalDpi xmlns:a14="http://schemas.microsoft.com/office/drawing/2010/main"/>
              </a:ext>
            </a:extLst>
          </a:blip>
          <a:srcRect/>
          <a:stretch>
            <a:fillRect/>
          </a:stretch>
        </p:blipFill>
        <p:spPr>
          <a:xfrm>
            <a:off x="9510125" y="3498090"/>
            <a:ext cx="1784042" cy="1786505"/>
          </a:xfrm>
          <a:custGeom>
            <a:avLst/>
            <a:gdLst>
              <a:gd name="connsiteX0" fmla="*/ 0 w 2558995"/>
              <a:gd name="connsiteY0" fmla="*/ 0 h 2562528"/>
              <a:gd name="connsiteX1" fmla="*/ 2558995 w 2558995"/>
              <a:gd name="connsiteY1" fmla="*/ 0 h 2562528"/>
              <a:gd name="connsiteX2" fmla="*/ 2558995 w 2558995"/>
              <a:gd name="connsiteY2" fmla="*/ 2562528 h 2562528"/>
              <a:gd name="connsiteX3" fmla="*/ 0 w 2558995"/>
              <a:gd name="connsiteY3" fmla="*/ 2562528 h 2562528"/>
            </a:gdLst>
            <a:ahLst/>
            <a:cxnLst>
              <a:cxn ang="0">
                <a:pos x="connsiteX0" y="connsiteY0"/>
              </a:cxn>
              <a:cxn ang="0">
                <a:pos x="connsiteX1" y="connsiteY1"/>
              </a:cxn>
              <a:cxn ang="0">
                <a:pos x="connsiteX2" y="connsiteY2"/>
              </a:cxn>
              <a:cxn ang="0">
                <a:pos x="connsiteX3" y="connsiteY3"/>
              </a:cxn>
            </a:cxnLst>
            <a:rect l="l" t="t" r="r" b="b"/>
            <a:pathLst>
              <a:path w="2558995" h="2562528">
                <a:moveTo>
                  <a:pt x="0" y="0"/>
                </a:moveTo>
                <a:lnTo>
                  <a:pt x="2558995" y="0"/>
                </a:lnTo>
                <a:lnTo>
                  <a:pt x="2558995" y="2562528"/>
                </a:lnTo>
                <a:lnTo>
                  <a:pt x="0" y="2562528"/>
                </a:lnTo>
                <a:close/>
              </a:path>
            </a:pathLst>
          </a:custGeom>
        </p:spPr>
      </p:pic>
      <p:pic>
        <p:nvPicPr>
          <p:cNvPr id="13" name="图片 12" descr="形状, 箭头, 圆圈&#10;&#10;描述已自动生成">
            <a:extLst>
              <a:ext uri="{FF2B5EF4-FFF2-40B4-BE49-F238E27FC236}">
                <a16:creationId xmlns:a16="http://schemas.microsoft.com/office/drawing/2014/main" id="{2860A9A0-A4BF-419E-8A07-8786E7109EC2}"/>
              </a:ext>
            </a:extLst>
          </p:cNvPr>
          <p:cNvPicPr>
            <a:picLocks noChangeAspect="1"/>
          </p:cNvPicPr>
          <p:nvPr/>
        </p:nvPicPr>
        <p:blipFill>
          <a:blip r:embed="rId3" cstate="screen">
            <a:extLst>
              <a:ext uri="{BEBA8EAE-BF5A-486C-A8C5-ECC9F3942E4B}">
                <a14:imgProps xmlns:a14="http://schemas.microsoft.com/office/drawing/2010/main">
                  <a14:imgLayer>
                    <a14:imgEffect>
                      <a14:backgroundRemoval t="10000" b="90000" l="0" r="100000">
                        <a14:foregroundMark x1="39184" y1="22500" x2="39184" y2="22500"/>
                        <a14:foregroundMark x1="54694" y1="27407" x2="54694" y2="27407"/>
                        <a14:backgroundMark x1="12245" y1="50556" x2="12245" y2="50556"/>
                      </a14:backgroundRemoval>
                    </a14:imgEffect>
                  </a14:imgLayer>
                </a14:imgProps>
              </a:ext>
              <a:ext uri="{28A0092B-C50C-407E-A947-70E740481C1C}">
                <a14:useLocalDpi xmlns:a14="http://schemas.microsoft.com/office/drawing/2010/main"/>
              </a:ext>
            </a:extLst>
          </a:blip>
          <a:srcRect/>
          <a:stretch>
            <a:fillRect/>
          </a:stretch>
        </p:blipFill>
        <p:spPr>
          <a:xfrm>
            <a:off x="9312069" y="4073987"/>
            <a:ext cx="1090077" cy="4803250"/>
          </a:xfrm>
          <a:custGeom>
            <a:avLst/>
            <a:gdLst>
              <a:gd name="connsiteX0" fmla="*/ 0 w 1090077"/>
              <a:gd name="connsiteY0" fmla="*/ 0 h 4803250"/>
              <a:gd name="connsiteX1" fmla="*/ 1090077 w 1090077"/>
              <a:gd name="connsiteY1" fmla="*/ 0 h 4803250"/>
              <a:gd name="connsiteX2" fmla="*/ 1090077 w 1090077"/>
              <a:gd name="connsiteY2" fmla="*/ 4803250 h 4803250"/>
              <a:gd name="connsiteX3" fmla="*/ 0 w 1090077"/>
              <a:gd name="connsiteY3" fmla="*/ 4803250 h 4803250"/>
            </a:gdLst>
            <a:ahLst/>
            <a:cxnLst>
              <a:cxn ang="0">
                <a:pos x="connsiteX0" y="connsiteY0"/>
              </a:cxn>
              <a:cxn ang="0">
                <a:pos x="connsiteX1" y="connsiteY1"/>
              </a:cxn>
              <a:cxn ang="0">
                <a:pos x="connsiteX2" y="connsiteY2"/>
              </a:cxn>
              <a:cxn ang="0">
                <a:pos x="connsiteX3" y="connsiteY3"/>
              </a:cxn>
            </a:cxnLst>
            <a:rect l="l" t="t" r="r" b="b"/>
            <a:pathLst>
              <a:path w="1090077" h="4803250">
                <a:moveTo>
                  <a:pt x="0" y="0"/>
                </a:moveTo>
                <a:lnTo>
                  <a:pt x="1090077" y="0"/>
                </a:lnTo>
                <a:lnTo>
                  <a:pt x="1090077" y="4803250"/>
                </a:lnTo>
                <a:lnTo>
                  <a:pt x="0" y="4803250"/>
                </a:ln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a:extLst>
              <a:ext uri="{FF2B5EF4-FFF2-40B4-BE49-F238E27FC236}">
                <a16:creationId xmlns:a16="http://schemas.microsoft.com/office/drawing/2014/main" id="{45499294-846A-4C04-98E9-F19C6C7CE4AE}"/>
              </a:ext>
            </a:extLst>
          </p:cNvPr>
          <p:cNvSpPr/>
          <p:nvPr/>
        </p:nvSpPr>
        <p:spPr>
          <a:xfrm>
            <a:off x="5393635" y="1033670"/>
            <a:ext cx="6308035" cy="5526156"/>
          </a:xfrm>
          <a:prstGeom prst="frame">
            <a:avLst>
              <a:gd name="adj1" fmla="val 3580"/>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 name="图片 8" descr="图片包含 背景图案&#10;&#10;描述已自动生成">
            <a:extLst>
              <a:ext uri="{FF2B5EF4-FFF2-40B4-BE49-F238E27FC236}">
                <a16:creationId xmlns:a16="http://schemas.microsoft.com/office/drawing/2014/main" id="{A43E9D63-9E8E-4977-9F76-34393885A5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565912" y="1196975"/>
            <a:ext cx="5930763" cy="5200684"/>
          </a:xfrm>
          <a:custGeom>
            <a:avLst/>
            <a:gdLst>
              <a:gd name="connsiteX0" fmla="*/ 0 w 6096000"/>
              <a:gd name="connsiteY0" fmla="*/ 0 h 4445000"/>
              <a:gd name="connsiteX1" fmla="*/ 6096000 w 6096000"/>
              <a:gd name="connsiteY1" fmla="*/ 0 h 4445000"/>
              <a:gd name="connsiteX2" fmla="*/ 6096000 w 6096000"/>
              <a:gd name="connsiteY2" fmla="*/ 4445000 h 4445000"/>
              <a:gd name="connsiteX3" fmla="*/ 0 w 6096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6096000" h="4445000">
                <a:moveTo>
                  <a:pt x="0" y="0"/>
                </a:moveTo>
                <a:lnTo>
                  <a:pt x="6096000" y="0"/>
                </a:lnTo>
                <a:lnTo>
                  <a:pt x="6096000" y="4445000"/>
                </a:lnTo>
                <a:lnTo>
                  <a:pt x="0" y="4445000"/>
                </a:lnTo>
                <a:close/>
              </a:path>
            </a:pathLst>
          </a:custGeom>
        </p:spPr>
      </p:pic>
      <p:sp>
        <p:nvSpPr>
          <p:cNvPr id="2" name="标题 1">
            <a:extLst>
              <a:ext uri="{FF2B5EF4-FFF2-40B4-BE49-F238E27FC236}">
                <a16:creationId xmlns:a16="http://schemas.microsoft.com/office/drawing/2014/main" id="{84424785-D87A-476A-B094-A1D9E7E6995B}"/>
              </a:ext>
            </a:extLst>
          </p:cNvPr>
          <p:cNvSpPr>
            <a:spLocks noGrp="1"/>
          </p:cNvSpPr>
          <p:nvPr>
            <p:ph type="title"/>
          </p:nvPr>
        </p:nvSpPr>
        <p:spPr>
          <a:xfrm>
            <a:off x="971550" y="934588"/>
            <a:ext cx="2743200" cy="615950"/>
          </a:xfrm>
        </p:spPr>
        <p:txBody>
          <a:bodyPr rtlCol="0">
            <a:noAutofit/>
          </a:bodyPr>
          <a:lstStyle/>
          <a:p>
            <a:pPr>
              <a:defRPr/>
            </a:pPr>
            <a:r>
              <a:rPr lang="zh-CN" altLang="en-US" sz="4000" b="1" kern="0" dirty="0">
                <a:solidFill>
                  <a:srgbClr val="4375AF"/>
                </a:solidFill>
                <a:latin typeface="+mn-lt"/>
                <a:ea typeface="+mn-ea"/>
                <a:cs typeface="+mn-ea"/>
                <a:sym typeface="+mn-lt"/>
              </a:rPr>
              <a:t>重视清洗</a:t>
            </a:r>
            <a:endParaRPr lang="zh-CN" altLang="en-US" sz="4000" b="1" dirty="0">
              <a:solidFill>
                <a:srgbClr val="4375AF"/>
              </a:solidFill>
              <a:latin typeface="+mn-lt"/>
              <a:ea typeface="+mn-ea"/>
              <a:cs typeface="+mn-ea"/>
              <a:sym typeface="+mn-lt"/>
            </a:endParaRPr>
          </a:p>
        </p:txBody>
      </p:sp>
      <p:sp>
        <p:nvSpPr>
          <p:cNvPr id="5" name="矩形: 圆角 4">
            <a:extLst>
              <a:ext uri="{FF2B5EF4-FFF2-40B4-BE49-F238E27FC236}">
                <a16:creationId xmlns:a16="http://schemas.microsoft.com/office/drawing/2014/main" id="{0BE4D88B-0153-434C-ADFC-4AEAF1672280}"/>
              </a:ext>
            </a:extLst>
          </p:cNvPr>
          <p:cNvSpPr/>
          <p:nvPr/>
        </p:nvSpPr>
        <p:spPr>
          <a:xfrm>
            <a:off x="899922" y="1762539"/>
            <a:ext cx="5010547" cy="416087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内容占位符 2">
            <a:extLst>
              <a:ext uri="{FF2B5EF4-FFF2-40B4-BE49-F238E27FC236}">
                <a16:creationId xmlns:a16="http://schemas.microsoft.com/office/drawing/2014/main" id="{E08BF1DD-0D98-4100-86F6-29E329486039}"/>
              </a:ext>
            </a:extLst>
          </p:cNvPr>
          <p:cNvSpPr>
            <a:spLocks noGrp="1"/>
          </p:cNvSpPr>
          <p:nvPr>
            <p:ph idx="1"/>
          </p:nvPr>
        </p:nvSpPr>
        <p:spPr>
          <a:xfrm>
            <a:off x="1117322" y="2059713"/>
            <a:ext cx="4793147" cy="3863699"/>
          </a:xfrm>
        </p:spPr>
        <p:txBody>
          <a:bodyPr rtlCol="0">
            <a:normAutofit/>
          </a:bodyPr>
          <a:lstStyle/>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彻底清洗：器械的干净度决定消毒灭菌的效果</a:t>
            </a:r>
          </a:p>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尽快清洗：防止血液、体液等有机物干燥</a:t>
            </a:r>
          </a:p>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注重细节：结构复杂的器械应拆开清洗。打开所有关节，采用手工刷洗方式，应加入医疗器械专用的清洗剂（多酶），必要时采用超声清洗。</a:t>
            </a:r>
          </a:p>
          <a:p>
            <a:pPr>
              <a:buClr>
                <a:srgbClr val="D60093"/>
              </a:buClr>
              <a:buSzPct val="110000"/>
              <a:buFont typeface="Wingdings 2"/>
              <a:buNone/>
              <a:defRPr/>
            </a:pPr>
            <a:r>
              <a:rPr lang="zh-CN" altLang="en-US" sz="2200" kern="0" dirty="0">
                <a:solidFill>
                  <a:srgbClr val="000000"/>
                </a:solidFill>
                <a:cs typeface="+mn-ea"/>
                <a:sym typeface="+mn-lt"/>
              </a:rPr>
              <a:t>  加酶组合格率</a:t>
            </a:r>
            <a:r>
              <a:rPr lang="zh-CN" altLang="en-US" sz="2200" kern="0" dirty="0">
                <a:cs typeface="+mn-ea"/>
                <a:sym typeface="+mn-lt"/>
              </a:rPr>
              <a:t>99.2%大于非加酶组92.6%</a:t>
            </a:r>
          </a:p>
          <a:p>
            <a:pPr>
              <a:buFont typeface="Wingdings 2"/>
              <a:buChar char="ß"/>
              <a:defRPr/>
            </a:pPr>
            <a:endParaRPr lang="zh-CN" altLang="en-US" sz="1800" dirty="0">
              <a:cs typeface="+mn-ea"/>
              <a:sym typeface="+mn-lt"/>
            </a:endParaRPr>
          </a:p>
        </p:txBody>
      </p:sp>
      <p:sp>
        <p:nvSpPr>
          <p:cNvPr id="8" name="矩形 7">
            <a:extLst>
              <a:ext uri="{FF2B5EF4-FFF2-40B4-BE49-F238E27FC236}">
                <a16:creationId xmlns:a16="http://schemas.microsoft.com/office/drawing/2014/main" id="{0A0D535A-A0B5-4492-B87E-6A37C678179C}"/>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873397-526A-47BC-9FC1-DB8D86444746}"/>
              </a:ext>
            </a:extLst>
          </p:cNvPr>
          <p:cNvSpPr>
            <a:spLocks noGrp="1"/>
          </p:cNvSpPr>
          <p:nvPr>
            <p:ph type="title"/>
          </p:nvPr>
        </p:nvSpPr>
        <p:spPr>
          <a:xfrm>
            <a:off x="1076738" y="792671"/>
            <a:ext cx="4412093" cy="663575"/>
          </a:xfrm>
        </p:spPr>
        <p:txBody>
          <a:bodyPr rtlCol="0">
            <a:noAutofit/>
          </a:bodyPr>
          <a:lstStyle/>
          <a:p>
            <a:pPr>
              <a:defRPr/>
            </a:pPr>
            <a:r>
              <a:rPr lang="zh-CN" altLang="en-US" sz="4000" kern="0" dirty="0">
                <a:solidFill>
                  <a:srgbClr val="4375AF"/>
                </a:solidFill>
                <a:latin typeface="+mn-lt"/>
                <a:ea typeface="+mn-ea"/>
                <a:cs typeface="+mn-ea"/>
                <a:sym typeface="+mn-lt"/>
              </a:rPr>
              <a:t>新消毒灭菌方法</a:t>
            </a:r>
            <a:endParaRPr lang="zh-CN" altLang="en-US" sz="4000" dirty="0">
              <a:solidFill>
                <a:srgbClr val="4375AF"/>
              </a:solidFill>
              <a:latin typeface="+mn-lt"/>
              <a:ea typeface="+mn-ea"/>
              <a:cs typeface="+mn-ea"/>
              <a:sym typeface="+mn-lt"/>
            </a:endParaRPr>
          </a:p>
        </p:txBody>
      </p:sp>
      <p:sp>
        <p:nvSpPr>
          <p:cNvPr id="10" name="矩形 9">
            <a:extLst>
              <a:ext uri="{FF2B5EF4-FFF2-40B4-BE49-F238E27FC236}">
                <a16:creationId xmlns:a16="http://schemas.microsoft.com/office/drawing/2014/main" id="{50D34077-9082-4726-B00C-2A8D6897AEBB}"/>
              </a:ext>
            </a:extLst>
          </p:cNvPr>
          <p:cNvSpPr/>
          <p:nvPr/>
        </p:nvSpPr>
        <p:spPr>
          <a:xfrm>
            <a:off x="695325" y="1894649"/>
            <a:ext cx="6032421" cy="424732"/>
          </a:xfrm>
          <a:prstGeom prst="rect">
            <a:avLst/>
          </a:prstGeom>
        </p:spPr>
        <p:txBody>
          <a:bodyPr wrap="none">
            <a:spAutoFit/>
          </a:bodyPr>
          <a:lstStyle/>
          <a:p>
            <a:pPr>
              <a:lnSpc>
                <a:spcPct val="90000"/>
              </a:lnSpc>
              <a:buClrTx/>
              <a:buSzTx/>
              <a:defRPr/>
            </a:pPr>
            <a:r>
              <a:rPr lang="zh-CN" altLang="en-US" sz="2400" kern="0" dirty="0">
                <a:solidFill>
                  <a:srgbClr val="000000"/>
                </a:solidFill>
                <a:cs typeface="+mn-ea"/>
                <a:sym typeface="+mn-lt"/>
              </a:rPr>
              <a:t>目前临床上以低温灭菌方法的研究非常活跃</a:t>
            </a:r>
          </a:p>
        </p:txBody>
      </p:sp>
      <p:graphicFrame>
        <p:nvGraphicFramePr>
          <p:cNvPr id="14" name="表格 14">
            <a:extLst>
              <a:ext uri="{FF2B5EF4-FFF2-40B4-BE49-F238E27FC236}">
                <a16:creationId xmlns:a16="http://schemas.microsoft.com/office/drawing/2014/main" id="{EA53E898-8CBC-45FE-8B73-48D4D28E41FD}"/>
              </a:ext>
            </a:extLst>
          </p:cNvPr>
          <p:cNvGraphicFramePr>
            <a:graphicFrameLocks noGrp="1"/>
          </p:cNvGraphicFramePr>
          <p:nvPr>
            <p:extLst>
              <p:ext uri="{D42A27DB-BD31-4B8C-83A1-F6EECF244321}">
                <p14:modId xmlns:p14="http://schemas.microsoft.com/office/powerpoint/2010/main" val="3378269874"/>
              </p:ext>
            </p:extLst>
          </p:nvPr>
        </p:nvGraphicFramePr>
        <p:xfrm>
          <a:off x="734268" y="2757784"/>
          <a:ext cx="10723464" cy="3603624"/>
        </p:xfrm>
        <a:graphic>
          <a:graphicData uri="http://schemas.openxmlformats.org/drawingml/2006/table">
            <a:tbl>
              <a:tblPr firstRow="1" bandRow="1">
                <a:tableStyleId>{5C22544A-7EE6-4342-B048-85BDC9FD1C3A}</a:tableStyleId>
              </a:tblPr>
              <a:tblGrid>
                <a:gridCol w="2680866">
                  <a:extLst>
                    <a:ext uri="{9D8B030D-6E8A-4147-A177-3AD203B41FA5}">
                      <a16:colId xmlns:a16="http://schemas.microsoft.com/office/drawing/2014/main" val="3888510063"/>
                    </a:ext>
                  </a:extLst>
                </a:gridCol>
                <a:gridCol w="2680866">
                  <a:extLst>
                    <a:ext uri="{9D8B030D-6E8A-4147-A177-3AD203B41FA5}">
                      <a16:colId xmlns:a16="http://schemas.microsoft.com/office/drawing/2014/main" val="306180836"/>
                    </a:ext>
                  </a:extLst>
                </a:gridCol>
                <a:gridCol w="2680866">
                  <a:extLst>
                    <a:ext uri="{9D8B030D-6E8A-4147-A177-3AD203B41FA5}">
                      <a16:colId xmlns:a16="http://schemas.microsoft.com/office/drawing/2014/main" val="2863939731"/>
                    </a:ext>
                  </a:extLst>
                </a:gridCol>
                <a:gridCol w="2680866">
                  <a:extLst>
                    <a:ext uri="{9D8B030D-6E8A-4147-A177-3AD203B41FA5}">
                      <a16:colId xmlns:a16="http://schemas.microsoft.com/office/drawing/2014/main" val="3646715429"/>
                    </a:ext>
                  </a:extLst>
                </a:gridCol>
              </a:tblGrid>
              <a:tr h="450453">
                <a:tc>
                  <a:txBody>
                    <a:bodyPr/>
                    <a:lstStyle/>
                    <a:p>
                      <a:pPr algn="l" rtl="0" fontAlgn="ctr"/>
                      <a:r>
                        <a:rPr lang="zh-CN" altLang="en-US" sz="2200" b="0" i="0" u="none" strike="noStrike" dirty="0">
                          <a:solidFill>
                            <a:srgbClr val="000000"/>
                          </a:solidFill>
                          <a:effectLst/>
                          <a:latin typeface="+mn-lt"/>
                          <a:ea typeface="+mn-ea"/>
                          <a:cs typeface="+mn-ea"/>
                          <a:sym typeface="+mn-lt"/>
                        </a:rPr>
                        <a:t>灭菌剂</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机制</a:t>
                      </a:r>
                    </a:p>
                  </a:txBody>
                  <a:tcPr marL="7620" marR="7620" marT="7620" marB="0" anchor="ctr"/>
                </a:tc>
                <a:tc>
                  <a:txBody>
                    <a:bodyPr/>
                    <a:lstStyle/>
                    <a:p>
                      <a:pPr algn="l" fontAlgn="ctr"/>
                      <a:r>
                        <a:rPr lang="zh-CN" altLang="en-US" sz="2200" b="0" i="0" u="none" strike="noStrike" dirty="0">
                          <a:solidFill>
                            <a:srgbClr val="000000"/>
                          </a:solidFill>
                          <a:effectLst/>
                          <a:latin typeface="+mn-lt"/>
                          <a:ea typeface="+mn-ea"/>
                          <a:cs typeface="+mn-ea"/>
                          <a:sym typeface="+mn-lt"/>
                        </a:rPr>
                        <a:t>温度</a:t>
                      </a:r>
                      <a:r>
                        <a:rPr lang="en-US" altLang="zh-CN" sz="2200" b="0" i="0" u="none" strike="noStrike" dirty="0">
                          <a:solidFill>
                            <a:srgbClr val="000000"/>
                          </a:solidFill>
                          <a:effectLst/>
                          <a:latin typeface="+mn-lt"/>
                          <a:ea typeface="+mn-ea"/>
                          <a:cs typeface="+mn-ea"/>
                          <a:sym typeface="+mn-lt"/>
                        </a:rPr>
                        <a:t>°</a:t>
                      </a:r>
                      <a:r>
                        <a:rPr lang="en-US" sz="2200" b="0" i="0" u="none" strike="noStrike" dirty="0">
                          <a:solidFill>
                            <a:srgbClr val="000000"/>
                          </a:solidFill>
                          <a:effectLst/>
                          <a:latin typeface="+mn-lt"/>
                          <a:ea typeface="+mn-ea"/>
                          <a:cs typeface="+mn-ea"/>
                          <a:sym typeface="+mn-lt"/>
                        </a:rPr>
                        <a:t>c</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浓度</a:t>
                      </a:r>
                    </a:p>
                  </a:txBody>
                  <a:tcPr marL="7620" marR="7620" marT="7620" marB="0" anchor="ctr"/>
                </a:tc>
                <a:extLst>
                  <a:ext uri="{0D108BD9-81ED-4DB2-BD59-A6C34878D82A}">
                    <a16:rowId xmlns:a16="http://schemas.microsoft.com/office/drawing/2014/main" val="713598442"/>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环氧乙烷</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30-60    </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6001200mg/L</a:t>
                      </a:r>
                    </a:p>
                  </a:txBody>
                  <a:tcPr marL="7620" marR="7620" marT="7620" marB="0" anchor="ctr"/>
                </a:tc>
                <a:extLst>
                  <a:ext uri="{0D108BD9-81ED-4DB2-BD59-A6C34878D82A}">
                    <a16:rowId xmlns:a16="http://schemas.microsoft.com/office/drawing/2014/main" val="1714312279"/>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甲醛</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60-80</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8-15mg/L</a:t>
                      </a:r>
                    </a:p>
                  </a:txBody>
                  <a:tcPr marL="7620" marR="7620" marT="7620" marB="0" anchor="ctr"/>
                </a:tc>
                <a:extLst>
                  <a:ext uri="{0D108BD9-81ED-4DB2-BD59-A6C34878D82A}">
                    <a16:rowId xmlns:a16="http://schemas.microsoft.com/office/drawing/2014/main" val="402798479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戊二醛</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25</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10-50mg/L</a:t>
                      </a:r>
                    </a:p>
                  </a:txBody>
                  <a:tcPr marL="7620" marR="7620" marT="7620" marB="0" anchor="ctr"/>
                </a:tc>
                <a:extLst>
                  <a:ext uri="{0D108BD9-81ED-4DB2-BD59-A6C34878D82A}">
                    <a16:rowId xmlns:a16="http://schemas.microsoft.com/office/drawing/2014/main" val="3184164907"/>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二氧化氢</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0.5-5mg/L</a:t>
                      </a:r>
                    </a:p>
                  </a:txBody>
                  <a:tcPr marL="7620" marR="7620" marT="7620" marB="0" anchor="ctr"/>
                </a:tc>
                <a:extLst>
                  <a:ext uri="{0D108BD9-81ED-4DB2-BD59-A6C34878D82A}">
                    <a16:rowId xmlns:a16="http://schemas.microsoft.com/office/drawing/2014/main" val="2806598372"/>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臭氧</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8-10%</a:t>
                      </a:r>
                    </a:p>
                  </a:txBody>
                  <a:tcPr marL="7620" marR="7620" marT="7620" marB="0" anchor="ctr"/>
                </a:tc>
                <a:extLst>
                  <a:ext uri="{0D108BD9-81ED-4DB2-BD59-A6C34878D82A}">
                    <a16:rowId xmlns:a16="http://schemas.microsoft.com/office/drawing/2014/main" val="209998734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过氧乙酸</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50-55</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0.20%</a:t>
                      </a:r>
                    </a:p>
                  </a:txBody>
                  <a:tcPr marL="7620" marR="7620" marT="7620" marB="0" anchor="ctr"/>
                </a:tc>
                <a:extLst>
                  <a:ext uri="{0D108BD9-81ED-4DB2-BD59-A6C34878D82A}">
                    <a16:rowId xmlns:a16="http://schemas.microsoft.com/office/drawing/2014/main" val="249409928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酸化水</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常温</a:t>
                      </a:r>
                    </a:p>
                  </a:txBody>
                  <a:tcPr marL="7620" marR="7620" marT="7620" marB="0" anchor="ctr"/>
                </a:tc>
                <a:tc>
                  <a:txBody>
                    <a:bodyPr/>
                    <a:lstStyle/>
                    <a:p>
                      <a:pPr algn="l" fontAlgn="ctr"/>
                      <a:r>
                        <a:rPr lang="en-US" sz="2200" b="0" i="0" u="none" strike="noStrike" dirty="0">
                          <a:solidFill>
                            <a:srgbClr val="000000"/>
                          </a:solidFill>
                          <a:effectLst/>
                          <a:latin typeface="+mn-lt"/>
                          <a:ea typeface="+mn-ea"/>
                          <a:cs typeface="+mn-ea"/>
                          <a:sym typeface="+mn-lt"/>
                        </a:rPr>
                        <a:t>10-50mg/L</a:t>
                      </a:r>
                    </a:p>
                  </a:txBody>
                  <a:tcPr marL="7620" marR="7620" marT="7620" marB="0" anchor="ctr"/>
                </a:tc>
                <a:extLst>
                  <a:ext uri="{0D108BD9-81ED-4DB2-BD59-A6C34878D82A}">
                    <a16:rowId xmlns:a16="http://schemas.microsoft.com/office/drawing/2014/main" val="732089536"/>
                  </a:ext>
                </a:extLst>
              </a:tr>
            </a:tbl>
          </a:graphicData>
        </a:graphic>
      </p:graphicFrame>
      <p:sp>
        <p:nvSpPr>
          <p:cNvPr id="6" name="矩形 5">
            <a:extLst>
              <a:ext uri="{FF2B5EF4-FFF2-40B4-BE49-F238E27FC236}">
                <a16:creationId xmlns:a16="http://schemas.microsoft.com/office/drawing/2014/main" id="{712ED4EA-D29D-4232-BDDD-FAB97197D79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826EEF6-5E29-4DE3-939B-A1681EB09D4B}"/>
              </a:ext>
            </a:extLst>
          </p:cNvPr>
          <p:cNvSpPr/>
          <p:nvPr/>
        </p:nvSpPr>
        <p:spPr>
          <a:xfrm>
            <a:off x="263525" y="251791"/>
            <a:ext cx="4242214" cy="63535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113" name="标题 5">
            <a:extLst>
              <a:ext uri="{FF2B5EF4-FFF2-40B4-BE49-F238E27FC236}">
                <a16:creationId xmlns:a16="http://schemas.microsoft.com/office/drawing/2014/main" id="{9B34DA3A-F400-46A1-8BAB-ADDF770F1E7B}"/>
              </a:ext>
            </a:extLst>
          </p:cNvPr>
          <p:cNvSpPr>
            <a:spLocks noGrp="1" noChangeArrowheads="1"/>
          </p:cNvSpPr>
          <p:nvPr>
            <p:ph type="title"/>
          </p:nvPr>
        </p:nvSpPr>
        <p:spPr>
          <a:xfrm>
            <a:off x="1849575" y="1454598"/>
            <a:ext cx="1070113" cy="3915671"/>
          </a:xfrm>
          <a:effectLst>
            <a:outerShdw blurRad="50800" dist="38100" algn="l" rotWithShape="0">
              <a:prstClr val="black">
                <a:alpha val="40000"/>
              </a:prstClr>
            </a:outerShdw>
          </a:effectLst>
        </p:spPr>
        <p:txBody>
          <a:bodyPr>
            <a:normAutofit/>
          </a:bodyPr>
          <a:lstStyle/>
          <a:p>
            <a:r>
              <a:rPr lang="zh-CN" altLang="en-US" sz="8000" dirty="0">
                <a:solidFill>
                  <a:srgbClr val="4375AF"/>
                </a:solidFill>
                <a:latin typeface="+mn-lt"/>
                <a:ea typeface="+mn-ea"/>
                <a:cs typeface="+mn-ea"/>
                <a:sym typeface="+mn-lt"/>
              </a:rPr>
              <a:t>目录</a:t>
            </a:r>
          </a:p>
        </p:txBody>
      </p:sp>
      <p:sp>
        <p:nvSpPr>
          <p:cNvPr id="5" name="图文框 4">
            <a:extLst>
              <a:ext uri="{FF2B5EF4-FFF2-40B4-BE49-F238E27FC236}">
                <a16:creationId xmlns:a16="http://schemas.microsoft.com/office/drawing/2014/main" id="{7A023E80-395E-4634-8987-F046D6E3A9E5}"/>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文本框 19">
            <a:extLst>
              <a:ext uri="{FF2B5EF4-FFF2-40B4-BE49-F238E27FC236}">
                <a16:creationId xmlns:a16="http://schemas.microsoft.com/office/drawing/2014/main" id="{2B1A3EBA-F9E2-44CD-B0A8-8CE8B8905B2F}"/>
              </a:ext>
            </a:extLst>
          </p:cNvPr>
          <p:cNvSpPr txBox="1"/>
          <p:nvPr/>
        </p:nvSpPr>
        <p:spPr>
          <a:xfrm>
            <a:off x="6121389" y="1264834"/>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医院感染相关知识</a:t>
            </a:r>
          </a:p>
        </p:txBody>
      </p:sp>
      <p:sp>
        <p:nvSpPr>
          <p:cNvPr id="22" name="文本框 21">
            <a:extLst>
              <a:ext uri="{FF2B5EF4-FFF2-40B4-BE49-F238E27FC236}">
                <a16:creationId xmlns:a16="http://schemas.microsoft.com/office/drawing/2014/main" id="{C493C42D-7BCA-4325-9A05-0E7E2C5FB09C}"/>
              </a:ext>
            </a:extLst>
          </p:cNvPr>
          <p:cNvSpPr txBox="1"/>
          <p:nvPr/>
        </p:nvSpPr>
        <p:spPr>
          <a:xfrm>
            <a:off x="6096000" y="213966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医院环境消毒与监测</a:t>
            </a:r>
          </a:p>
        </p:txBody>
      </p:sp>
      <p:sp>
        <p:nvSpPr>
          <p:cNvPr id="23" name="文本框 22">
            <a:extLst>
              <a:ext uri="{FF2B5EF4-FFF2-40B4-BE49-F238E27FC236}">
                <a16:creationId xmlns:a16="http://schemas.microsoft.com/office/drawing/2014/main" id="{24DBECBB-77CC-4A96-A9A8-5E615EA5D0E3}"/>
              </a:ext>
            </a:extLst>
          </p:cNvPr>
          <p:cNvSpPr txBox="1"/>
          <p:nvPr/>
        </p:nvSpPr>
        <p:spPr>
          <a:xfrm>
            <a:off x="6121389" y="311444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手卫生</a:t>
            </a:r>
            <a:endParaRPr lang="en-US" altLang="zh-CN" sz="3200" kern="0" dirty="0">
              <a:solidFill>
                <a:srgbClr val="4375AF"/>
              </a:solidFill>
              <a:cs typeface="+mn-ea"/>
              <a:sym typeface="+mn-lt"/>
            </a:endParaRPr>
          </a:p>
        </p:txBody>
      </p:sp>
      <p:sp>
        <p:nvSpPr>
          <p:cNvPr id="24" name="文本框 23">
            <a:extLst>
              <a:ext uri="{FF2B5EF4-FFF2-40B4-BE49-F238E27FC236}">
                <a16:creationId xmlns:a16="http://schemas.microsoft.com/office/drawing/2014/main" id="{C6AB534E-FE7B-48E3-9937-D6FE190A1ED2}"/>
              </a:ext>
            </a:extLst>
          </p:cNvPr>
          <p:cNvSpPr txBox="1"/>
          <p:nvPr/>
        </p:nvSpPr>
        <p:spPr>
          <a:xfrm>
            <a:off x="6091789" y="408922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医疗废物管理</a:t>
            </a:r>
            <a:endParaRPr lang="en-US" altLang="zh-CN" sz="3200" kern="0" dirty="0">
              <a:solidFill>
                <a:srgbClr val="4375AF"/>
              </a:solidFill>
              <a:cs typeface="+mn-ea"/>
              <a:sym typeface="+mn-lt"/>
            </a:endParaRPr>
          </a:p>
        </p:txBody>
      </p:sp>
      <p:sp>
        <p:nvSpPr>
          <p:cNvPr id="25" name="文本框 24">
            <a:extLst>
              <a:ext uri="{FF2B5EF4-FFF2-40B4-BE49-F238E27FC236}">
                <a16:creationId xmlns:a16="http://schemas.microsoft.com/office/drawing/2014/main" id="{EE8D3C7D-AFC4-4D48-9486-3A00E1E62A58}"/>
              </a:ext>
            </a:extLst>
          </p:cNvPr>
          <p:cNvSpPr txBox="1"/>
          <p:nvPr/>
        </p:nvSpPr>
        <p:spPr>
          <a:xfrm>
            <a:off x="6121389" y="5077881"/>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医院协会患者安全目标</a:t>
            </a:r>
          </a:p>
        </p:txBody>
      </p:sp>
    </p:spTree>
    <p:extLst>
      <p:ext uri="{BB962C8B-B14F-4D97-AF65-F5344CB8AC3E}">
        <p14:creationId xmlns:p14="http://schemas.microsoft.com/office/powerpoint/2010/main" val="367731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8CF16-1129-428F-97CE-2F5A6A9EF004}"/>
              </a:ext>
            </a:extLst>
          </p:cNvPr>
          <p:cNvSpPr>
            <a:spLocks noGrp="1"/>
          </p:cNvSpPr>
          <p:nvPr>
            <p:ph type="title"/>
          </p:nvPr>
        </p:nvSpPr>
        <p:spPr>
          <a:xfrm>
            <a:off x="838200" y="681037"/>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与医院消毒相关的定义</a:t>
            </a:r>
            <a:endParaRPr lang="zh-CN" altLang="en-US" b="1" dirty="0">
              <a:solidFill>
                <a:srgbClr val="4375AF"/>
              </a:solidFill>
              <a:latin typeface="+mn-lt"/>
              <a:ea typeface="+mn-ea"/>
              <a:cs typeface="+mn-ea"/>
              <a:sym typeface="+mn-lt"/>
            </a:endParaRPr>
          </a:p>
        </p:txBody>
      </p:sp>
      <p:sp>
        <p:nvSpPr>
          <p:cNvPr id="3" name="内容占位符 2">
            <a:extLst>
              <a:ext uri="{FF2B5EF4-FFF2-40B4-BE49-F238E27FC236}">
                <a16:creationId xmlns:a16="http://schemas.microsoft.com/office/drawing/2014/main" id="{7AA67CDA-B92F-4204-B273-FD02275EE659}"/>
              </a:ext>
            </a:extLst>
          </p:cNvPr>
          <p:cNvSpPr>
            <a:spLocks noGrp="1"/>
          </p:cNvSpPr>
          <p:nvPr>
            <p:ph idx="1"/>
          </p:nvPr>
        </p:nvSpPr>
        <p:spPr>
          <a:xfrm>
            <a:off x="695325" y="2241261"/>
            <a:ext cx="5257800" cy="4616739"/>
          </a:xfrm>
        </p:spPr>
        <p:txBody>
          <a:bodyPr>
            <a:normAutofit/>
          </a:bodyPr>
          <a:lstStyle/>
          <a:p>
            <a:pPr algn="just">
              <a:lnSpc>
                <a:spcPct val="90000"/>
              </a:lnSpc>
              <a:buClr>
                <a:srgbClr val="4375AF"/>
              </a:buClr>
              <a:buSzPct val="70000"/>
              <a:buFont typeface="Wingdings" panose="05000000000000000000" pitchFamily="2" charset="2"/>
              <a:buChar char="l"/>
            </a:pPr>
            <a:r>
              <a:rPr lang="zh-CN" altLang="en-US" sz="2200" dirty="0">
                <a:cs typeface="+mn-ea"/>
                <a:sym typeface="+mn-lt"/>
              </a:rPr>
              <a:t>清洁</a:t>
            </a:r>
            <a:r>
              <a:rPr lang="en-US" altLang="zh-CN" sz="2200" dirty="0">
                <a:cs typeface="+mn-ea"/>
                <a:sym typeface="+mn-lt"/>
              </a:rPr>
              <a:t>:  </a:t>
            </a:r>
            <a:r>
              <a:rPr lang="zh-CN" altLang="en-US" sz="2200" dirty="0">
                <a:cs typeface="+mn-ea"/>
                <a:sym typeface="+mn-lt"/>
              </a:rPr>
              <a:t>通常用清洁剂或酶</a:t>
            </a:r>
            <a:r>
              <a:rPr lang="en-US" altLang="zh-CN" sz="2200" dirty="0">
                <a:cs typeface="+mn-ea"/>
                <a:sym typeface="+mn-lt"/>
              </a:rPr>
              <a:t>,</a:t>
            </a:r>
            <a:r>
              <a:rPr lang="zh-CN" altLang="en-US" sz="2200" dirty="0">
                <a:cs typeface="+mn-ea"/>
                <a:sym typeface="+mn-lt"/>
              </a:rPr>
              <a:t>或机械作用</a:t>
            </a:r>
            <a:r>
              <a:rPr lang="en-US" altLang="zh-CN" sz="2200" dirty="0">
                <a:cs typeface="+mn-ea"/>
                <a:sym typeface="+mn-lt"/>
              </a:rPr>
              <a:t>,</a:t>
            </a:r>
            <a:r>
              <a:rPr lang="zh-CN" altLang="en-US" sz="2200" dirty="0">
                <a:cs typeface="+mn-ea"/>
                <a:sym typeface="+mn-lt"/>
              </a:rPr>
              <a:t>也可借助水或几者兼之</a:t>
            </a:r>
            <a:r>
              <a:rPr lang="en-US" altLang="zh-CN" sz="2200" dirty="0">
                <a:cs typeface="+mn-ea"/>
                <a:sym typeface="+mn-lt"/>
              </a:rPr>
              <a:t>,</a:t>
            </a:r>
            <a:r>
              <a:rPr lang="zh-CN" altLang="en-US" sz="2200" dirty="0">
                <a:cs typeface="+mn-ea"/>
                <a:sym typeface="+mn-lt"/>
              </a:rPr>
              <a:t>去除物体表面的异物</a:t>
            </a:r>
            <a:r>
              <a:rPr lang="en-US" altLang="zh-CN" sz="2200" dirty="0">
                <a:cs typeface="+mn-ea"/>
                <a:sym typeface="+mn-lt"/>
              </a:rPr>
              <a:t>,</a:t>
            </a:r>
            <a:r>
              <a:rPr lang="zh-CN" altLang="en-US" sz="2200" dirty="0">
                <a:cs typeface="+mn-ea"/>
                <a:sym typeface="+mn-lt"/>
              </a:rPr>
              <a:t>如血液</a:t>
            </a:r>
            <a:r>
              <a:rPr lang="en-US" altLang="zh-CN" sz="2200" dirty="0">
                <a:cs typeface="+mn-ea"/>
                <a:sym typeface="+mn-lt"/>
              </a:rPr>
              <a:t>,</a:t>
            </a:r>
            <a:r>
              <a:rPr lang="zh-CN" altLang="en-US" sz="2200" dirty="0">
                <a:cs typeface="+mn-ea"/>
                <a:sym typeface="+mn-lt"/>
              </a:rPr>
              <a:t>污物</a:t>
            </a:r>
            <a:r>
              <a:rPr lang="en-US" altLang="zh-CN" sz="2200" dirty="0">
                <a:cs typeface="+mn-ea"/>
                <a:sym typeface="+mn-lt"/>
              </a:rPr>
              <a:t>,</a:t>
            </a:r>
            <a:r>
              <a:rPr lang="zh-CN" altLang="en-US" sz="2200" dirty="0">
                <a:cs typeface="+mn-ea"/>
                <a:sym typeface="+mn-lt"/>
              </a:rPr>
              <a:t>蛋白质</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去污</a:t>
            </a:r>
            <a:r>
              <a:rPr lang="en-US" altLang="zh-CN" sz="2200" dirty="0">
                <a:cs typeface="+mn-ea"/>
                <a:sym typeface="+mn-lt"/>
              </a:rPr>
              <a:t>:  </a:t>
            </a:r>
            <a:r>
              <a:rPr lang="zh-CN" altLang="en-US" sz="2200" dirty="0">
                <a:cs typeface="+mn-ea"/>
                <a:sym typeface="+mn-lt"/>
              </a:rPr>
              <a:t>用物理或</a:t>
            </a:r>
            <a:r>
              <a:rPr lang="en-US" altLang="zh-CN" sz="2200" dirty="0">
                <a:cs typeface="+mn-ea"/>
                <a:sym typeface="+mn-lt"/>
              </a:rPr>
              <a:t>/</a:t>
            </a:r>
            <a:r>
              <a:rPr lang="zh-CN" altLang="en-US" sz="2200" dirty="0">
                <a:cs typeface="+mn-ea"/>
                <a:sym typeface="+mn-lt"/>
              </a:rPr>
              <a:t>和化学方法去除物体上有害微生物以便于进一步处理的过程</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消毒：清除或杀灭外环境中媒介物污染的病原微生物及其他有害微生物的过程</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灭菌：完全杀灭或去除外环境中媒介物携带的一切微生物的过程；包括致病微生物与非致病微生物，也包括细菌芽孢和真菌孢子。</a:t>
            </a:r>
          </a:p>
          <a:p>
            <a:pPr>
              <a:lnSpc>
                <a:spcPct val="90000"/>
              </a:lnSpc>
            </a:pPr>
            <a:endParaRPr lang="zh-CN" altLang="en-US" sz="2200" dirty="0">
              <a:cs typeface="+mn-ea"/>
              <a:sym typeface="+mn-lt"/>
            </a:endParaRPr>
          </a:p>
        </p:txBody>
      </p:sp>
      <p:sp>
        <p:nvSpPr>
          <p:cNvPr id="6" name="半闭框 5">
            <a:extLst>
              <a:ext uri="{FF2B5EF4-FFF2-40B4-BE49-F238E27FC236}">
                <a16:creationId xmlns:a16="http://schemas.microsoft.com/office/drawing/2014/main" id="{3BFF77FE-7563-42DB-9E15-11D036C1232B}"/>
              </a:ext>
            </a:extLst>
          </p:cNvPr>
          <p:cNvSpPr/>
          <p:nvPr/>
        </p:nvSpPr>
        <p:spPr>
          <a:xfrm rot="10800000" flipV="1">
            <a:off x="10559845" y="1548815"/>
            <a:ext cx="780703" cy="900834"/>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a16="http://schemas.microsoft.com/office/drawing/2014/main" id="{6F25249B-B48C-4080-9770-D1C6D8F3E3E5}"/>
              </a:ext>
            </a:extLst>
          </p:cNvPr>
          <p:cNvSpPr/>
          <p:nvPr/>
        </p:nvSpPr>
        <p:spPr>
          <a:xfrm>
            <a:off x="6368290" y="5046685"/>
            <a:ext cx="377687" cy="76935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B785C96D-194D-4673-8C7D-F9FC4A1CB88A}"/>
              </a:ext>
            </a:extLst>
          </p:cNvPr>
          <p:cNvSpPr/>
          <p:nvPr/>
        </p:nvSpPr>
        <p:spPr>
          <a:xfrm>
            <a:off x="6745977" y="1685429"/>
            <a:ext cx="4465361" cy="439731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B1D59A46-AEB4-4ECD-8B28-43C8C6B40C0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4B5B3-DBA8-46D8-A0C0-93FEC45B240D}"/>
              </a:ext>
            </a:extLst>
          </p:cNvPr>
          <p:cNvSpPr>
            <a:spLocks noGrp="1"/>
          </p:cNvSpPr>
          <p:nvPr>
            <p:ph type="title"/>
          </p:nvPr>
        </p:nvSpPr>
        <p:spPr>
          <a:xfrm>
            <a:off x="981075" y="534193"/>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高度危险物品</a:t>
            </a:r>
            <a:endParaRPr lang="zh-CN" altLang="en-US" dirty="0">
              <a:solidFill>
                <a:srgbClr val="4375AF"/>
              </a:solidFill>
              <a:latin typeface="+mn-lt"/>
              <a:ea typeface="+mn-ea"/>
              <a:cs typeface="+mn-ea"/>
              <a:sym typeface="+mn-lt"/>
            </a:endParaRPr>
          </a:p>
        </p:txBody>
      </p:sp>
      <p:sp>
        <p:nvSpPr>
          <p:cNvPr id="3" name="内容占位符 2">
            <a:extLst>
              <a:ext uri="{FF2B5EF4-FFF2-40B4-BE49-F238E27FC236}">
                <a16:creationId xmlns:a16="http://schemas.microsoft.com/office/drawing/2014/main" id="{26424388-F269-4337-96A1-0A4DBF553A6D}"/>
              </a:ext>
            </a:extLst>
          </p:cNvPr>
          <p:cNvSpPr>
            <a:spLocks noGrp="1"/>
          </p:cNvSpPr>
          <p:nvPr>
            <p:ph idx="1"/>
          </p:nvPr>
        </p:nvSpPr>
        <p:spPr>
          <a:xfrm>
            <a:off x="782292" y="2116205"/>
            <a:ext cx="5456583" cy="4351338"/>
          </a:xfrm>
        </p:spPr>
        <p:txBody>
          <a:bodyPr rtlCol="0">
            <a:normAutofit/>
          </a:bodyPr>
          <a:lstStyle/>
          <a:p>
            <a:pPr>
              <a:buClr>
                <a:srgbClr val="4375AF"/>
              </a:buClr>
              <a:buSzPct val="70000"/>
              <a:buFont typeface="Wingdings" panose="05000000000000000000" pitchFamily="2" charset="2"/>
              <a:buChar char="l"/>
              <a:defRPr/>
            </a:pPr>
            <a:r>
              <a:rPr lang="zh-CN" altLang="en-US" sz="2200" kern="0" dirty="0">
                <a:cs typeface="+mn-ea"/>
                <a:sym typeface="+mn-lt"/>
              </a:rPr>
              <a:t>定义：进入人体无菌组织、器官或血流系统或血液从中流过的物品，一旦被微生物污染（包括细菌芽胞），感染的危险性较高。例如：外科器械，血管（介入）导管，移植物，活检钳，针头，腹腔镜，透析器，口腔科（牙科）接触病人伤口的器械和用品，换药器械和用品，移植物，各种穿刺包等。</a:t>
            </a:r>
          </a:p>
          <a:p>
            <a:pPr>
              <a:buClr>
                <a:srgbClr val="4375AF"/>
              </a:buClr>
              <a:buSzPct val="70000"/>
              <a:buFont typeface="Wingdings" panose="05000000000000000000" pitchFamily="2" charset="2"/>
              <a:buChar char="l"/>
              <a:defRPr/>
            </a:pPr>
            <a:r>
              <a:rPr lang="zh-CN" altLang="en-US" sz="2200" kern="0" dirty="0">
                <a:cs typeface="+mn-ea"/>
                <a:sym typeface="+mn-lt"/>
              </a:rPr>
              <a:t>要求一定要灭菌！灭菌方法：压力蒸汽，</a:t>
            </a:r>
            <a:endParaRPr lang="en-US" altLang="zh-CN" sz="2200" kern="0" dirty="0">
              <a:cs typeface="+mn-ea"/>
              <a:sym typeface="+mn-lt"/>
            </a:endParaRPr>
          </a:p>
          <a:p>
            <a:pPr>
              <a:buClr>
                <a:srgbClr val="4375AF"/>
              </a:buClr>
              <a:buSzPct val="70000"/>
              <a:buFont typeface="Wingdings" panose="05000000000000000000" pitchFamily="2" charset="2"/>
              <a:buChar char="l"/>
              <a:defRPr/>
            </a:pPr>
            <a:r>
              <a:rPr lang="zh-CN" altLang="en-US" sz="2200" kern="0" dirty="0">
                <a:cs typeface="+mn-ea"/>
                <a:sym typeface="+mn-lt"/>
              </a:rPr>
              <a:t>首选：环氧乙烷（</a:t>
            </a:r>
            <a:r>
              <a:rPr lang="en-US" altLang="zh-CN" sz="2200" kern="0" dirty="0">
                <a:cs typeface="+mn-ea"/>
                <a:sym typeface="+mn-lt"/>
              </a:rPr>
              <a:t>EO</a:t>
            </a:r>
            <a:r>
              <a:rPr lang="zh-CN" altLang="en-US" sz="2200" kern="0" dirty="0">
                <a:cs typeface="+mn-ea"/>
                <a:sym typeface="+mn-lt"/>
              </a:rPr>
              <a:t>）</a:t>
            </a:r>
          </a:p>
          <a:p>
            <a:pPr>
              <a:buClr>
                <a:srgbClr val="4375AF"/>
              </a:buClr>
              <a:buSzPct val="70000"/>
              <a:buFont typeface="Wingdings" panose="05000000000000000000" pitchFamily="2" charset="2"/>
              <a:buChar char="l"/>
              <a:defRPr/>
            </a:pPr>
            <a:r>
              <a:rPr lang="zh-CN" altLang="en-US" sz="2200" kern="0" dirty="0">
                <a:cs typeface="+mn-ea"/>
                <a:sym typeface="+mn-lt"/>
              </a:rPr>
              <a:t>等离子体灭菌（</a:t>
            </a:r>
            <a:r>
              <a:rPr lang="en-US" altLang="zh-CN" sz="2200" kern="0" dirty="0">
                <a:cs typeface="+mn-ea"/>
                <a:sym typeface="+mn-lt"/>
              </a:rPr>
              <a:t>HP-Plasma</a:t>
            </a:r>
            <a:r>
              <a:rPr lang="zh-CN" altLang="en-US" sz="2200" kern="0" dirty="0">
                <a:cs typeface="+mn-ea"/>
                <a:sym typeface="+mn-lt"/>
              </a:rPr>
              <a:t>）</a:t>
            </a:r>
          </a:p>
          <a:p>
            <a:pPr algn="just">
              <a:buClr>
                <a:srgbClr val="4375AF"/>
              </a:buClr>
              <a:buSzPct val="70000"/>
              <a:buFont typeface="Wingdings" panose="05000000000000000000" pitchFamily="2" charset="2"/>
              <a:buChar char="l"/>
              <a:defRPr/>
            </a:pPr>
            <a:r>
              <a:rPr lang="zh-CN" altLang="en-US" sz="2200" kern="0" dirty="0">
                <a:cs typeface="+mn-ea"/>
                <a:sym typeface="+mn-lt"/>
              </a:rPr>
              <a:t>化学灭菌</a:t>
            </a:r>
            <a:r>
              <a:rPr lang="en-US" altLang="zh-CN" sz="2200" kern="0" dirty="0">
                <a:cs typeface="+mn-ea"/>
                <a:sym typeface="+mn-lt"/>
              </a:rPr>
              <a:t>,</a:t>
            </a:r>
            <a:r>
              <a:rPr lang="zh-CN" altLang="en-US" sz="2200" kern="0" dirty="0">
                <a:cs typeface="+mn-ea"/>
                <a:sym typeface="+mn-lt"/>
              </a:rPr>
              <a:t>如</a:t>
            </a:r>
            <a:r>
              <a:rPr lang="en-US" altLang="zh-CN" sz="2200" kern="0" dirty="0">
                <a:cs typeface="+mn-ea"/>
                <a:sym typeface="+mn-lt"/>
              </a:rPr>
              <a:t>:2</a:t>
            </a:r>
            <a:r>
              <a:rPr lang="zh-CN" altLang="en-US" sz="2200" kern="0" dirty="0">
                <a:cs typeface="+mn-ea"/>
                <a:sym typeface="+mn-lt"/>
              </a:rPr>
              <a:t>％戊二醛浸泡</a:t>
            </a:r>
            <a:r>
              <a:rPr lang="en-US" altLang="zh-CN" sz="2200" kern="0" dirty="0">
                <a:cs typeface="+mn-ea"/>
                <a:sym typeface="+mn-lt"/>
              </a:rPr>
              <a:t>10</a:t>
            </a:r>
            <a:r>
              <a:rPr lang="zh-CN" altLang="en-US" sz="2200" kern="0" dirty="0">
                <a:cs typeface="+mn-ea"/>
                <a:sym typeface="+mn-lt"/>
              </a:rPr>
              <a:t>小时以上          </a:t>
            </a:r>
          </a:p>
          <a:p>
            <a:pPr>
              <a:buClr>
                <a:srgbClr val="CC0066"/>
              </a:buClr>
              <a:buSzPct val="70000"/>
              <a:buFont typeface="Wingdings" panose="05000000000000000000" pitchFamily="2" charset="2"/>
              <a:buChar char="v"/>
              <a:defRPr/>
            </a:pPr>
            <a:endParaRPr lang="zh-CN" altLang="en-US" kern="0" dirty="0">
              <a:solidFill>
                <a:srgbClr val="CC0066"/>
              </a:solidFill>
              <a:cs typeface="+mn-ea"/>
              <a:sym typeface="+mn-lt"/>
            </a:endParaRPr>
          </a:p>
          <a:p>
            <a:pPr>
              <a:buFont typeface="Wingdings 2"/>
              <a:buChar char="ß"/>
              <a:defRPr/>
            </a:pPr>
            <a:endParaRPr lang="zh-CN" altLang="en-US" dirty="0">
              <a:cs typeface="+mn-ea"/>
              <a:sym typeface="+mn-lt"/>
            </a:endParaRPr>
          </a:p>
        </p:txBody>
      </p:sp>
      <p:pic>
        <p:nvPicPr>
          <p:cNvPr id="5" name="图片 4" descr="图片包含 背景图案&#10;&#10;描述已自动生成">
            <a:extLst>
              <a:ext uri="{FF2B5EF4-FFF2-40B4-BE49-F238E27FC236}">
                <a16:creationId xmlns:a16="http://schemas.microsoft.com/office/drawing/2014/main" id="{FA056EF9-BFD5-45D4-9BF7-F3959676633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12027" y="568768"/>
            <a:ext cx="1439185" cy="1619663"/>
          </a:xfrm>
          <a:custGeom>
            <a:avLst/>
            <a:gdLst>
              <a:gd name="connsiteX0" fmla="*/ 650442 w 1439185"/>
              <a:gd name="connsiteY0" fmla="*/ 0 h 1619663"/>
              <a:gd name="connsiteX1" fmla="*/ 788742 w 1439185"/>
              <a:gd name="connsiteY1" fmla="*/ 0 h 1619663"/>
              <a:gd name="connsiteX2" fmla="*/ 1439185 w 1439185"/>
              <a:gd name="connsiteY2" fmla="*/ 325223 h 1619663"/>
              <a:gd name="connsiteX3" fmla="*/ 1439185 w 1439185"/>
              <a:gd name="connsiteY3" fmla="*/ 1259866 h 1619663"/>
              <a:gd name="connsiteX4" fmla="*/ 719593 w 1439185"/>
              <a:gd name="connsiteY4" fmla="*/ 1619663 h 1619663"/>
              <a:gd name="connsiteX5" fmla="*/ 0 w 1439185"/>
              <a:gd name="connsiteY5" fmla="*/ 1259866 h 1619663"/>
              <a:gd name="connsiteX6" fmla="*/ 0 w 1439185"/>
              <a:gd name="connsiteY6" fmla="*/ 325223 h 1619663"/>
              <a:gd name="connsiteX7" fmla="*/ 650442 w 1439185"/>
              <a:gd name="connsiteY7" fmla="*/ 0 h 16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185" h="1619663">
                <a:moveTo>
                  <a:pt x="650442" y="0"/>
                </a:moveTo>
                <a:lnTo>
                  <a:pt x="788742" y="0"/>
                </a:lnTo>
                <a:lnTo>
                  <a:pt x="1439185" y="325223"/>
                </a:lnTo>
                <a:lnTo>
                  <a:pt x="1439185" y="1259866"/>
                </a:lnTo>
                <a:lnTo>
                  <a:pt x="719593" y="1619663"/>
                </a:lnTo>
                <a:lnTo>
                  <a:pt x="0" y="1259866"/>
                </a:lnTo>
                <a:lnTo>
                  <a:pt x="0" y="325223"/>
                </a:lnTo>
                <a:lnTo>
                  <a:pt x="650442" y="0"/>
                </a:lnTo>
                <a:close/>
              </a:path>
            </a:pathLst>
          </a:custGeom>
        </p:spPr>
      </p:pic>
      <p:pic>
        <p:nvPicPr>
          <p:cNvPr id="6" name="图片 5" descr="图片包含 背景图案&#10;&#10;描述已自动生成">
            <a:extLst>
              <a:ext uri="{FF2B5EF4-FFF2-40B4-BE49-F238E27FC236}">
                <a16:creationId xmlns:a16="http://schemas.microsoft.com/office/drawing/2014/main" id="{83770155-3A4F-4D84-9941-5EF6E40382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66348" y="568768"/>
            <a:ext cx="1439185" cy="1619663"/>
          </a:xfrm>
          <a:custGeom>
            <a:avLst/>
            <a:gdLst>
              <a:gd name="connsiteX0" fmla="*/ 650442 w 1439185"/>
              <a:gd name="connsiteY0" fmla="*/ 0 h 1619663"/>
              <a:gd name="connsiteX1" fmla="*/ 788742 w 1439185"/>
              <a:gd name="connsiteY1" fmla="*/ 0 h 1619663"/>
              <a:gd name="connsiteX2" fmla="*/ 1439185 w 1439185"/>
              <a:gd name="connsiteY2" fmla="*/ 325223 h 1619663"/>
              <a:gd name="connsiteX3" fmla="*/ 1439185 w 1439185"/>
              <a:gd name="connsiteY3" fmla="*/ 1259866 h 1619663"/>
              <a:gd name="connsiteX4" fmla="*/ 719593 w 1439185"/>
              <a:gd name="connsiteY4" fmla="*/ 1619663 h 1619663"/>
              <a:gd name="connsiteX5" fmla="*/ 0 w 1439185"/>
              <a:gd name="connsiteY5" fmla="*/ 1259866 h 1619663"/>
              <a:gd name="connsiteX6" fmla="*/ 0 w 1439185"/>
              <a:gd name="connsiteY6" fmla="*/ 325223 h 1619663"/>
              <a:gd name="connsiteX7" fmla="*/ 650442 w 1439185"/>
              <a:gd name="connsiteY7" fmla="*/ 0 h 16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185" h="1619663">
                <a:moveTo>
                  <a:pt x="650442" y="0"/>
                </a:moveTo>
                <a:lnTo>
                  <a:pt x="788742" y="0"/>
                </a:lnTo>
                <a:lnTo>
                  <a:pt x="1439185" y="325223"/>
                </a:lnTo>
                <a:lnTo>
                  <a:pt x="1439185" y="1259866"/>
                </a:lnTo>
                <a:lnTo>
                  <a:pt x="719593" y="1619663"/>
                </a:lnTo>
                <a:lnTo>
                  <a:pt x="0" y="1259866"/>
                </a:lnTo>
                <a:lnTo>
                  <a:pt x="0" y="325223"/>
                </a:lnTo>
                <a:lnTo>
                  <a:pt x="650442" y="0"/>
                </a:lnTo>
                <a:close/>
              </a:path>
            </a:pathLst>
          </a:custGeom>
        </p:spPr>
      </p:pic>
      <p:pic>
        <p:nvPicPr>
          <p:cNvPr id="7" name="图片 6" descr="图片包含 背景图案&#10;&#10;描述已自动生成">
            <a:extLst>
              <a:ext uri="{FF2B5EF4-FFF2-40B4-BE49-F238E27FC236}">
                <a16:creationId xmlns:a16="http://schemas.microsoft.com/office/drawing/2014/main" id="{FA7CDDFE-A22E-4A42-8B02-54D266F000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586210" y="1938310"/>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8" name="图片 7" descr="图片包含 背景图案&#10;&#10;描述已自动生成">
            <a:extLst>
              <a:ext uri="{FF2B5EF4-FFF2-40B4-BE49-F238E27FC236}">
                <a16:creationId xmlns:a16="http://schemas.microsoft.com/office/drawing/2014/main" id="{76AB1101-84C7-4CAE-9CA0-5E128BFB9BC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140532" y="1938310"/>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9" name="图片 8" descr="图片包含 背景图案&#10;&#10;描述已自动生成">
            <a:extLst>
              <a:ext uri="{FF2B5EF4-FFF2-40B4-BE49-F238E27FC236}">
                <a16:creationId xmlns:a16="http://schemas.microsoft.com/office/drawing/2014/main" id="{26D979DE-8BE5-4C51-98D5-34601EBBEED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12027" y="3342427"/>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0" name="图片 9" descr="图片包含 背景图案&#10;&#10;描述已自动生成">
            <a:extLst>
              <a:ext uri="{FF2B5EF4-FFF2-40B4-BE49-F238E27FC236}">
                <a16:creationId xmlns:a16="http://schemas.microsoft.com/office/drawing/2014/main" id="{726824B1-3621-43A9-8256-F9246F84A21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366348" y="3342427"/>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1" name="图片 10" descr="图片包含 背景图案&#10;&#10;描述已自动生成">
            <a:extLst>
              <a:ext uri="{FF2B5EF4-FFF2-40B4-BE49-F238E27FC236}">
                <a16:creationId xmlns:a16="http://schemas.microsoft.com/office/drawing/2014/main" id="{404E5E7C-4583-46AD-AD69-215C9D1CAB2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395127" y="47243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2" name="图片 11" descr="图片包含 背景图案&#10;&#10;描述已自动生成">
            <a:extLst>
              <a:ext uri="{FF2B5EF4-FFF2-40B4-BE49-F238E27FC236}">
                <a16:creationId xmlns:a16="http://schemas.microsoft.com/office/drawing/2014/main" id="{321D5B21-6F8E-44CA-9D2B-526328D9E29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949448" y="47243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3" name="图片 12" descr="图片包含 背景图案&#10;&#10;描述已自动生成">
            <a:extLst>
              <a:ext uri="{FF2B5EF4-FFF2-40B4-BE49-F238E27FC236}">
                <a16:creationId xmlns:a16="http://schemas.microsoft.com/office/drawing/2014/main" id="{F5F05FD9-0969-48C3-BC5A-98A30B58B99C}"/>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586210" y="47465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4" name="图片 13" descr="图片包含 背景图案&#10;&#10;描述已自动生成">
            <a:extLst>
              <a:ext uri="{FF2B5EF4-FFF2-40B4-BE49-F238E27FC236}">
                <a16:creationId xmlns:a16="http://schemas.microsoft.com/office/drawing/2014/main" id="{AE0FB23F-8D1B-4057-9F43-79DE87AA160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1140532" y="47465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5" name="图片 14" descr="图片包含 背景图案&#10;&#10;描述已自动生成">
            <a:extLst>
              <a:ext uri="{FF2B5EF4-FFF2-40B4-BE49-F238E27FC236}">
                <a16:creationId xmlns:a16="http://schemas.microsoft.com/office/drawing/2014/main" id="{EE649851-33CF-47A2-AB3B-D8BE10B437FE}"/>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7169310" y="6128462"/>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6" name="图片 15" descr="图片包含 背景图案&#10;&#10;描述已自动生成">
            <a:extLst>
              <a:ext uri="{FF2B5EF4-FFF2-40B4-BE49-F238E27FC236}">
                <a16:creationId xmlns:a16="http://schemas.microsoft.com/office/drawing/2014/main" id="{6591E6E0-BC07-4291-9310-9D80433402E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8723632" y="6128462"/>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7" name="图片 16" descr="图片包含 背景图案&#10;&#10;描述已自动生成">
            <a:extLst>
              <a:ext uri="{FF2B5EF4-FFF2-40B4-BE49-F238E27FC236}">
                <a16:creationId xmlns:a16="http://schemas.microsoft.com/office/drawing/2014/main" id="{0F13BA86-CE72-4365-A4C2-71A6CB7D04F6}"/>
              </a:ext>
            </a:extLst>
          </p:cNvPr>
          <p:cNvPicPr>
            <a:picLocks noChangeAspect="1"/>
          </p:cNvPicPr>
          <p:nvPr/>
        </p:nvPicPr>
        <p:blipFill>
          <a:blip r:embed="rId14"/>
          <a:srcRect/>
          <a:stretch/>
        </p:blipFill>
        <p:spPr>
          <a:xfrm>
            <a:off x="9462468" y="534193"/>
            <a:ext cx="138300" cy="34575"/>
          </a:xfrm>
          <a:custGeom>
            <a:avLst/>
            <a:gdLst>
              <a:gd name="connsiteX0" fmla="*/ 69150 w 138300"/>
              <a:gd name="connsiteY0" fmla="*/ 0 h 34575"/>
              <a:gd name="connsiteX1" fmla="*/ 138300 w 138300"/>
              <a:gd name="connsiteY1" fmla="*/ 34575 h 34575"/>
              <a:gd name="connsiteX2" fmla="*/ 0 w 138300"/>
              <a:gd name="connsiteY2" fmla="*/ 34575 h 34575"/>
              <a:gd name="connsiteX3" fmla="*/ 69150 w 138300"/>
              <a:gd name="connsiteY3" fmla="*/ 0 h 34575"/>
            </a:gdLst>
            <a:ahLst/>
            <a:cxnLst>
              <a:cxn ang="0">
                <a:pos x="connsiteX0" y="connsiteY0"/>
              </a:cxn>
              <a:cxn ang="0">
                <a:pos x="connsiteX1" y="connsiteY1"/>
              </a:cxn>
              <a:cxn ang="0">
                <a:pos x="connsiteX2" y="connsiteY2"/>
              </a:cxn>
              <a:cxn ang="0">
                <a:pos x="connsiteX3" y="connsiteY3"/>
              </a:cxn>
            </a:cxnLst>
            <a:rect l="l" t="t" r="r" b="b"/>
            <a:pathLst>
              <a:path w="138300" h="34575">
                <a:moveTo>
                  <a:pt x="69150" y="0"/>
                </a:moveTo>
                <a:lnTo>
                  <a:pt x="138300" y="34575"/>
                </a:lnTo>
                <a:lnTo>
                  <a:pt x="0" y="34575"/>
                </a:lnTo>
                <a:lnTo>
                  <a:pt x="69150" y="0"/>
                </a:lnTo>
                <a:close/>
              </a:path>
            </a:pathLst>
          </a:custGeom>
        </p:spPr>
      </p:pic>
      <p:pic>
        <p:nvPicPr>
          <p:cNvPr id="18" name="图片 17" descr="图片包含 背景图案&#10;&#10;描述已自动生成">
            <a:extLst>
              <a:ext uri="{FF2B5EF4-FFF2-40B4-BE49-F238E27FC236}">
                <a16:creationId xmlns:a16="http://schemas.microsoft.com/office/drawing/2014/main" id="{5AE4C28B-9C86-450C-AB31-F17C340CC94F}"/>
              </a:ext>
            </a:extLst>
          </p:cNvPr>
          <p:cNvPicPr>
            <a:picLocks noChangeAspect="1"/>
          </p:cNvPicPr>
          <p:nvPr/>
        </p:nvPicPr>
        <p:blipFill>
          <a:blip r:embed="rId14"/>
          <a:srcRect/>
          <a:stretch/>
        </p:blipFill>
        <p:spPr>
          <a:xfrm>
            <a:off x="11016789" y="534193"/>
            <a:ext cx="138300" cy="34575"/>
          </a:xfrm>
          <a:custGeom>
            <a:avLst/>
            <a:gdLst>
              <a:gd name="connsiteX0" fmla="*/ 69150 w 138300"/>
              <a:gd name="connsiteY0" fmla="*/ 0 h 34575"/>
              <a:gd name="connsiteX1" fmla="*/ 138300 w 138300"/>
              <a:gd name="connsiteY1" fmla="*/ 34575 h 34575"/>
              <a:gd name="connsiteX2" fmla="*/ 0 w 138300"/>
              <a:gd name="connsiteY2" fmla="*/ 34575 h 34575"/>
              <a:gd name="connsiteX3" fmla="*/ 69150 w 138300"/>
              <a:gd name="connsiteY3" fmla="*/ 0 h 34575"/>
            </a:gdLst>
            <a:ahLst/>
            <a:cxnLst>
              <a:cxn ang="0">
                <a:pos x="connsiteX0" y="connsiteY0"/>
              </a:cxn>
              <a:cxn ang="0">
                <a:pos x="connsiteX1" y="connsiteY1"/>
              </a:cxn>
              <a:cxn ang="0">
                <a:pos x="connsiteX2" y="connsiteY2"/>
              </a:cxn>
              <a:cxn ang="0">
                <a:pos x="connsiteX3" y="connsiteY3"/>
              </a:cxn>
            </a:cxnLst>
            <a:rect l="l" t="t" r="r" b="b"/>
            <a:pathLst>
              <a:path w="138300" h="34575">
                <a:moveTo>
                  <a:pt x="69150" y="0"/>
                </a:moveTo>
                <a:lnTo>
                  <a:pt x="138300" y="34575"/>
                </a:lnTo>
                <a:lnTo>
                  <a:pt x="0" y="34575"/>
                </a:lnTo>
                <a:lnTo>
                  <a:pt x="69150" y="0"/>
                </a:lnTo>
                <a:close/>
              </a:path>
            </a:pathLst>
          </a:custGeom>
        </p:spPr>
      </p:pic>
      <p:sp>
        <p:nvSpPr>
          <p:cNvPr id="19" name="矩形 18">
            <a:extLst>
              <a:ext uri="{FF2B5EF4-FFF2-40B4-BE49-F238E27FC236}">
                <a16:creationId xmlns:a16="http://schemas.microsoft.com/office/drawing/2014/main" id="{EDA3DC55-68D1-4E33-9CA5-F6486E65426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F2A92B7-0E60-4423-91AE-750C1F92ECF9}"/>
              </a:ext>
            </a:extLst>
          </p:cNvPr>
          <p:cNvSpPr/>
          <p:nvPr/>
        </p:nvSpPr>
        <p:spPr>
          <a:xfrm>
            <a:off x="7222436" y="1160463"/>
            <a:ext cx="3656150" cy="5697537"/>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id="{B8A879F5-0EF0-425F-8AA5-B5168BD03E78}"/>
              </a:ext>
            </a:extLst>
          </p:cNvPr>
          <p:cNvSpPr/>
          <p:nvPr/>
        </p:nvSpPr>
        <p:spPr>
          <a:xfrm>
            <a:off x="0" y="3002997"/>
            <a:ext cx="12192000" cy="3535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665" name="标题 1">
            <a:extLst>
              <a:ext uri="{FF2B5EF4-FFF2-40B4-BE49-F238E27FC236}">
                <a16:creationId xmlns:a16="http://schemas.microsoft.com/office/drawing/2014/main" id="{2371C67B-4658-4E07-B007-C4D43D1CECFF}"/>
              </a:ext>
            </a:extLst>
          </p:cNvPr>
          <p:cNvSpPr>
            <a:spLocks noGrp="1" noChangeArrowheads="1"/>
          </p:cNvSpPr>
          <p:nvPr>
            <p:ph type="title"/>
          </p:nvPr>
        </p:nvSpPr>
        <p:spPr>
          <a:xfrm>
            <a:off x="981075" y="500062"/>
            <a:ext cx="10515600" cy="1325563"/>
          </a:xfrm>
        </p:spPr>
        <p:txBody>
          <a:bodyPr>
            <a:normAutofit/>
          </a:bodyPr>
          <a:lstStyle/>
          <a:p>
            <a:pPr algn="l"/>
            <a:r>
              <a:rPr lang="zh-CN" altLang="en-US" sz="4000" b="1" dirty="0">
                <a:solidFill>
                  <a:srgbClr val="4375AF"/>
                </a:solidFill>
                <a:latin typeface="+mn-lt"/>
                <a:ea typeface="+mn-ea"/>
                <a:cs typeface="+mn-ea"/>
                <a:sym typeface="+mn-lt"/>
              </a:rPr>
              <a:t>中度危险物品</a:t>
            </a:r>
            <a:endParaRPr lang="zh-CN" altLang="en-US" sz="4000" dirty="0">
              <a:solidFill>
                <a:srgbClr val="4375AF"/>
              </a:solidFill>
              <a:latin typeface="+mn-lt"/>
              <a:ea typeface="+mn-ea"/>
              <a:cs typeface="+mn-ea"/>
              <a:sym typeface="+mn-lt"/>
            </a:endParaRPr>
          </a:p>
        </p:txBody>
      </p:sp>
      <p:sp>
        <p:nvSpPr>
          <p:cNvPr id="3" name="内容占位符 2">
            <a:extLst>
              <a:ext uri="{FF2B5EF4-FFF2-40B4-BE49-F238E27FC236}">
                <a16:creationId xmlns:a16="http://schemas.microsoft.com/office/drawing/2014/main" id="{30776D5A-0916-41B3-AE43-3F1AC62AF774}"/>
              </a:ext>
            </a:extLst>
          </p:cNvPr>
          <p:cNvSpPr>
            <a:spLocks noGrp="1"/>
          </p:cNvSpPr>
          <p:nvPr>
            <p:ph idx="1"/>
          </p:nvPr>
        </p:nvSpPr>
        <p:spPr>
          <a:xfrm>
            <a:off x="390526" y="3078507"/>
            <a:ext cx="5151783" cy="3501749"/>
          </a:xfrm>
        </p:spPr>
        <p:txBody>
          <a:bodyPr rtlCol="0">
            <a:normAutofit/>
          </a:bodyPr>
          <a:lstStyle/>
          <a:p>
            <a:pPr>
              <a:buClr>
                <a:srgbClr val="4375AF"/>
              </a:buClr>
              <a:buSzPct val="70000"/>
              <a:buFont typeface="Wingdings" panose="05000000000000000000" pitchFamily="2" charset="2"/>
              <a:buChar char="l"/>
              <a:defRPr/>
            </a:pPr>
            <a:r>
              <a:rPr lang="zh-CN" altLang="en-US" sz="2200" kern="0" dirty="0">
                <a:cs typeface="+mn-ea"/>
                <a:sym typeface="+mn-lt"/>
              </a:rPr>
              <a:t>定义：与粘膜或破损皮肤接触</a:t>
            </a:r>
            <a:r>
              <a:rPr lang="en-US" altLang="zh-CN" sz="2200" kern="0" dirty="0">
                <a:cs typeface="+mn-ea"/>
                <a:sym typeface="+mn-lt"/>
              </a:rPr>
              <a:t>,</a:t>
            </a:r>
            <a:r>
              <a:rPr lang="zh-CN" altLang="en-US" sz="2200" kern="0" dirty="0">
                <a:cs typeface="+mn-ea"/>
                <a:sym typeface="+mn-lt"/>
              </a:rPr>
              <a:t>并不进入人体无菌组织</a:t>
            </a:r>
            <a:r>
              <a:rPr lang="en-US" altLang="zh-CN" sz="2200" kern="0" dirty="0">
                <a:cs typeface="+mn-ea"/>
                <a:sym typeface="+mn-lt"/>
              </a:rPr>
              <a:t>,</a:t>
            </a:r>
            <a:r>
              <a:rPr lang="zh-CN" altLang="en-US" sz="2200" kern="0" dirty="0">
                <a:cs typeface="+mn-ea"/>
                <a:sym typeface="+mn-lt"/>
              </a:rPr>
              <a:t>微生物污染后可造成中等度危害。 例如：体温表，氧气湿化瓶，呼吸机管道， 胃肠内镜，气管镜，口罩，麻醉机管路，压舌板， 喉镜，便器，口腔科检查器械，扩阴器等。</a:t>
            </a:r>
          </a:p>
          <a:p>
            <a:pPr>
              <a:buClr>
                <a:srgbClr val="4375AF"/>
              </a:buClr>
              <a:buSzPct val="70000"/>
              <a:buFont typeface="Wingdings" panose="05000000000000000000" pitchFamily="2" charset="2"/>
              <a:buChar char="l"/>
              <a:defRPr/>
            </a:pPr>
            <a:r>
              <a:rPr lang="zh-CN" altLang="en-US" sz="2200" kern="0" dirty="0">
                <a:cs typeface="+mn-ea"/>
                <a:sym typeface="+mn-lt"/>
              </a:rPr>
              <a:t>要求高水平消毒。</a:t>
            </a:r>
          </a:p>
          <a:p>
            <a:pPr>
              <a:buClr>
                <a:srgbClr val="4375AF"/>
              </a:buClr>
              <a:buSzPct val="70000"/>
              <a:buFont typeface="Wingdings" panose="05000000000000000000" pitchFamily="2" charset="2"/>
              <a:buChar char="l"/>
              <a:defRPr/>
            </a:pPr>
            <a:r>
              <a:rPr lang="zh-CN" altLang="en-US" sz="2200" kern="0" dirty="0">
                <a:cs typeface="+mn-ea"/>
                <a:sym typeface="+mn-lt"/>
              </a:rPr>
              <a:t>消毒方法：</a:t>
            </a:r>
            <a:r>
              <a:rPr lang="en-US" altLang="zh-CN" sz="2200" kern="0" dirty="0">
                <a:cs typeface="+mn-ea"/>
                <a:sym typeface="+mn-lt"/>
              </a:rPr>
              <a:t>2</a:t>
            </a:r>
            <a:r>
              <a:rPr lang="zh-CN" altLang="en-US" sz="2200" kern="0" dirty="0">
                <a:cs typeface="+mn-ea"/>
                <a:sym typeface="+mn-lt"/>
              </a:rPr>
              <a:t>％戊二醛  含氯消毒剂   碘伏、</a:t>
            </a:r>
            <a:r>
              <a:rPr lang="en-US" altLang="zh-CN" sz="2200" kern="0" dirty="0">
                <a:cs typeface="+mn-ea"/>
                <a:sym typeface="+mn-lt"/>
              </a:rPr>
              <a:t>75</a:t>
            </a:r>
            <a:r>
              <a:rPr lang="zh-CN" altLang="en-US" sz="2200" kern="0" dirty="0">
                <a:cs typeface="+mn-ea"/>
                <a:sym typeface="+mn-lt"/>
              </a:rPr>
              <a:t>％酒精</a:t>
            </a:r>
          </a:p>
          <a:p>
            <a:pPr>
              <a:buClr>
                <a:srgbClr val="4375AF"/>
              </a:buClr>
              <a:buFont typeface="Wingdings" panose="05000000000000000000" pitchFamily="2" charset="2"/>
              <a:buChar char="l"/>
              <a:defRPr/>
            </a:pPr>
            <a:endParaRPr lang="zh-CN" altLang="en-US" dirty="0">
              <a:cs typeface="+mn-ea"/>
              <a:sym typeface="+mn-lt"/>
            </a:endParaRPr>
          </a:p>
        </p:txBody>
      </p:sp>
      <p:sp>
        <p:nvSpPr>
          <p:cNvPr id="8" name="矩形 7">
            <a:extLst>
              <a:ext uri="{FF2B5EF4-FFF2-40B4-BE49-F238E27FC236}">
                <a16:creationId xmlns:a16="http://schemas.microsoft.com/office/drawing/2014/main" id="{887879ED-359E-47C0-BE8E-9BAF264235F5}"/>
              </a:ext>
            </a:extLst>
          </p:cNvPr>
          <p:cNvSpPr/>
          <p:nvPr/>
        </p:nvSpPr>
        <p:spPr>
          <a:xfrm>
            <a:off x="6059488" y="3693180"/>
            <a:ext cx="2915479" cy="1961322"/>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3D00D733-9E38-41CC-B5A0-DD739B633382}"/>
              </a:ext>
            </a:extLst>
          </p:cNvPr>
          <p:cNvSpPr/>
          <p:nvPr/>
        </p:nvSpPr>
        <p:spPr>
          <a:xfrm>
            <a:off x="9197354" y="3693180"/>
            <a:ext cx="2915479" cy="196132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E8BFD760-51BC-43EA-BD98-E5CA2B55204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544883A-CA11-4293-97D6-3B326F289DD3}"/>
              </a:ext>
            </a:extLst>
          </p:cNvPr>
          <p:cNvSpPr/>
          <p:nvPr/>
        </p:nvSpPr>
        <p:spPr>
          <a:xfrm>
            <a:off x="695326" y="1683026"/>
            <a:ext cx="10801349" cy="4267200"/>
          </a:xfrm>
          <a:prstGeom prst="rect">
            <a:avLst/>
          </a:prstGeom>
          <a:solidFill>
            <a:srgbClr val="438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B6DF5B3E-5DEB-4B67-90D8-3732B4C1699B}"/>
              </a:ext>
            </a:extLst>
          </p:cNvPr>
          <p:cNvSpPr>
            <a:spLocks noGrp="1"/>
          </p:cNvSpPr>
          <p:nvPr>
            <p:ph type="title"/>
          </p:nvPr>
        </p:nvSpPr>
        <p:spPr>
          <a:xfrm>
            <a:off x="981075" y="500062"/>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低度危险物品</a:t>
            </a:r>
            <a:endParaRPr lang="zh-CN" altLang="en-US" dirty="0">
              <a:solidFill>
                <a:srgbClr val="4375AF"/>
              </a:solidFill>
              <a:latin typeface="+mn-lt"/>
              <a:ea typeface="+mn-ea"/>
              <a:cs typeface="+mn-ea"/>
              <a:sym typeface="+mn-lt"/>
            </a:endParaRPr>
          </a:p>
        </p:txBody>
      </p:sp>
      <p:sp>
        <p:nvSpPr>
          <p:cNvPr id="3" name="内容占位符 2">
            <a:extLst>
              <a:ext uri="{FF2B5EF4-FFF2-40B4-BE49-F238E27FC236}">
                <a16:creationId xmlns:a16="http://schemas.microsoft.com/office/drawing/2014/main" id="{14DFC18E-ADFC-4D81-93E5-EF300B0AB51B}"/>
              </a:ext>
            </a:extLst>
          </p:cNvPr>
          <p:cNvSpPr>
            <a:spLocks noGrp="1"/>
          </p:cNvSpPr>
          <p:nvPr>
            <p:ph idx="1"/>
          </p:nvPr>
        </p:nvSpPr>
        <p:spPr>
          <a:xfrm>
            <a:off x="6059488" y="1958113"/>
            <a:ext cx="5403574" cy="3793297"/>
          </a:xfrm>
        </p:spPr>
        <p:txBody>
          <a:bodyPr rtlCol="0">
            <a:normAutofit/>
          </a:bodyPr>
          <a:lstStyle/>
          <a:p>
            <a:pPr algn="just">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仅与人体完整皮肤接触的物品</a:t>
            </a:r>
            <a:r>
              <a:rPr lang="en-US" altLang="zh-CN" sz="2200" kern="0" dirty="0">
                <a:solidFill>
                  <a:schemeClr val="bg1"/>
                </a:solidFill>
                <a:cs typeface="+mn-ea"/>
                <a:sym typeface="+mn-lt"/>
              </a:rPr>
              <a:t>,</a:t>
            </a:r>
            <a:r>
              <a:rPr lang="zh-CN" altLang="en-US" sz="2200" kern="0" dirty="0">
                <a:solidFill>
                  <a:schemeClr val="bg1"/>
                </a:solidFill>
                <a:cs typeface="+mn-ea"/>
                <a:sym typeface="+mn-lt"/>
              </a:rPr>
              <a:t>一般情况下无害</a:t>
            </a:r>
            <a:r>
              <a:rPr lang="en-US" altLang="zh-CN" sz="2200" kern="0" dirty="0">
                <a:solidFill>
                  <a:schemeClr val="bg1"/>
                </a:solidFill>
                <a:cs typeface="+mn-ea"/>
                <a:sym typeface="+mn-lt"/>
              </a:rPr>
              <a:t>,</a:t>
            </a:r>
            <a:r>
              <a:rPr lang="zh-CN" altLang="en-US" sz="2200" kern="0" dirty="0">
                <a:solidFill>
                  <a:schemeClr val="bg1"/>
                </a:solidFill>
                <a:cs typeface="+mn-ea"/>
                <a:sym typeface="+mn-lt"/>
              </a:rPr>
              <a:t>若被大量微生物污染时可造成危害。例如：血压计，听诊器，痰盂，毛巾，面盆，餐具，地面，墙面，桌椅，被褥，床，便盆 ，病历夹，门把手，水龙头，拐杖， 床垫等。</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要求低水平消毒。</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消毒方法：清洗，机械除菌。</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总之，应根据物品污染后的危险程度选择消毒灭菌方法。</a:t>
            </a:r>
          </a:p>
        </p:txBody>
      </p:sp>
      <p:sp>
        <p:nvSpPr>
          <p:cNvPr id="6" name="矩形 5">
            <a:extLst>
              <a:ext uri="{FF2B5EF4-FFF2-40B4-BE49-F238E27FC236}">
                <a16:creationId xmlns:a16="http://schemas.microsoft.com/office/drawing/2014/main" id="{4FA61B36-14BC-4799-A527-CAE39A1FE97B}"/>
              </a:ext>
            </a:extLst>
          </p:cNvPr>
          <p:cNvSpPr/>
          <p:nvPr/>
        </p:nvSpPr>
        <p:spPr>
          <a:xfrm>
            <a:off x="695325" y="1683026"/>
            <a:ext cx="5364163" cy="42672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D74143D3-F314-45AE-A2EF-A821BD2A990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BC58FC24-61B9-4579-8DD7-7BD42656CDBA}"/>
              </a:ext>
            </a:extLst>
          </p:cNvPr>
          <p:cNvSpPr/>
          <p:nvPr/>
        </p:nvSpPr>
        <p:spPr>
          <a:xfrm>
            <a:off x="0" y="3326296"/>
            <a:ext cx="12192000" cy="3531704"/>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EFAF1621-C7F3-4A4B-A684-E76E2CA38F5C}"/>
              </a:ext>
            </a:extLst>
          </p:cNvPr>
          <p:cNvSpPr/>
          <p:nvPr/>
        </p:nvSpPr>
        <p:spPr>
          <a:xfrm>
            <a:off x="2722304" y="4686485"/>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6CCD824B-1965-4BE3-93EB-9829ED9727B9}"/>
              </a:ext>
            </a:extLst>
          </p:cNvPr>
          <p:cNvSpPr/>
          <p:nvPr/>
        </p:nvSpPr>
        <p:spPr>
          <a:xfrm>
            <a:off x="591961"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标题 1">
            <a:extLst>
              <a:ext uri="{FF2B5EF4-FFF2-40B4-BE49-F238E27FC236}">
                <a16:creationId xmlns:a16="http://schemas.microsoft.com/office/drawing/2014/main" id="{B26422D8-3D53-4EB0-AFC3-4F34FFFE1108}"/>
              </a:ext>
            </a:extLst>
          </p:cNvPr>
          <p:cNvSpPr>
            <a:spLocks noGrp="1"/>
          </p:cNvSpPr>
          <p:nvPr>
            <p:ph type="title"/>
          </p:nvPr>
        </p:nvSpPr>
        <p:spPr>
          <a:xfrm>
            <a:off x="981075" y="600972"/>
            <a:ext cx="10515600" cy="1325563"/>
          </a:xfrm>
        </p:spPr>
        <p:txBody>
          <a:bodyPr rtlCol="0">
            <a:normAutofit/>
          </a:bodyPr>
          <a:lstStyle/>
          <a:p>
            <a:pPr>
              <a:defRPr/>
            </a:pPr>
            <a:r>
              <a:rPr lang="zh-CN" altLang="en-US" sz="4000" kern="0" dirty="0">
                <a:solidFill>
                  <a:srgbClr val="4375AF"/>
                </a:solidFill>
                <a:latin typeface="+mn-lt"/>
                <a:ea typeface="+mn-ea"/>
                <a:cs typeface="+mn-ea"/>
                <a:sym typeface="+mn-lt"/>
              </a:rPr>
              <a:t>消毒、灭菌工作中的自我保护</a:t>
            </a:r>
            <a:endParaRPr lang="zh-CN" altLang="en-US" sz="4000" dirty="0">
              <a:solidFill>
                <a:srgbClr val="4375AF"/>
              </a:solidFill>
              <a:latin typeface="+mn-lt"/>
              <a:ea typeface="+mn-ea"/>
              <a:cs typeface="+mn-ea"/>
              <a:sym typeface="+mn-lt"/>
            </a:endParaRPr>
          </a:p>
        </p:txBody>
      </p:sp>
      <p:sp>
        <p:nvSpPr>
          <p:cNvPr id="5" name="矩形 4">
            <a:extLst>
              <a:ext uri="{FF2B5EF4-FFF2-40B4-BE49-F238E27FC236}">
                <a16:creationId xmlns:a16="http://schemas.microsoft.com/office/drawing/2014/main" id="{2851D950-A8B9-449D-9EA4-FABFC33CCCB9}"/>
              </a:ext>
            </a:extLst>
          </p:cNvPr>
          <p:cNvSpPr/>
          <p:nvPr/>
        </p:nvSpPr>
        <p:spPr>
          <a:xfrm>
            <a:off x="695325" y="1578442"/>
            <a:ext cx="10801350" cy="830997"/>
          </a:xfrm>
          <a:prstGeom prst="rect">
            <a:avLst/>
          </a:prstGeom>
        </p:spPr>
        <p:txBody>
          <a:bodyPr wrap="square">
            <a:spAutoFit/>
          </a:bodyPr>
          <a:lstStyle/>
          <a:p>
            <a:pPr>
              <a:buClr>
                <a:srgbClr val="CC0066"/>
              </a:buClr>
              <a:buSzPct val="70000"/>
              <a:buFont typeface="Wingdings 2"/>
              <a:buNone/>
              <a:defRPr/>
            </a:pPr>
            <a:r>
              <a:rPr lang="zh-CN" altLang="en-US" sz="2400" kern="0" dirty="0">
                <a:cs typeface="+mn-ea"/>
                <a:sym typeface="+mn-lt"/>
              </a:rPr>
              <a:t>消毒因子大多是对人有害的，因此，在进行消毒时工作人员一定要有自我保护的意识和采取自我保护的措施，防止消毒事故和消毒操作方法不当对人的伤害。</a:t>
            </a:r>
          </a:p>
        </p:txBody>
      </p:sp>
      <p:sp>
        <p:nvSpPr>
          <p:cNvPr id="6" name="文本框 5">
            <a:extLst>
              <a:ext uri="{FF2B5EF4-FFF2-40B4-BE49-F238E27FC236}">
                <a16:creationId xmlns:a16="http://schemas.microsoft.com/office/drawing/2014/main" id="{D6530688-5FF3-4B84-A670-9B3DC2106F86}"/>
              </a:ext>
            </a:extLst>
          </p:cNvPr>
          <p:cNvSpPr txBox="1"/>
          <p:nvPr/>
        </p:nvSpPr>
        <p:spPr>
          <a:xfrm>
            <a:off x="787157" y="3386909"/>
            <a:ext cx="1875478" cy="590931"/>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处理锐利器械：应避免对人损伤。</a:t>
            </a:r>
          </a:p>
        </p:txBody>
      </p:sp>
      <p:sp>
        <p:nvSpPr>
          <p:cNvPr id="7" name="文本框 6">
            <a:extLst>
              <a:ext uri="{FF2B5EF4-FFF2-40B4-BE49-F238E27FC236}">
                <a16:creationId xmlns:a16="http://schemas.microsoft.com/office/drawing/2014/main" id="{C759B2D8-23A7-4E5F-AC3D-6F76408E9981}"/>
              </a:ext>
            </a:extLst>
          </p:cNvPr>
          <p:cNvSpPr txBox="1"/>
          <p:nvPr/>
        </p:nvSpPr>
        <p:spPr>
          <a:xfrm>
            <a:off x="2831006" y="5142526"/>
            <a:ext cx="1877726" cy="1200329"/>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热力灭菌：干热灭菌时防止燃烧；压力蒸汽灭菌防止爆炸事故及操作人员的灼伤事故。</a:t>
            </a:r>
          </a:p>
        </p:txBody>
      </p:sp>
      <p:sp>
        <p:nvSpPr>
          <p:cNvPr id="14" name="椭圆 13">
            <a:extLst>
              <a:ext uri="{FF2B5EF4-FFF2-40B4-BE49-F238E27FC236}">
                <a16:creationId xmlns:a16="http://schemas.microsoft.com/office/drawing/2014/main" id="{52D520AC-7F85-4B3E-9F59-5EF9E5E2B1DB}"/>
              </a:ext>
            </a:extLst>
          </p:cNvPr>
          <p:cNvSpPr/>
          <p:nvPr/>
        </p:nvSpPr>
        <p:spPr>
          <a:xfrm>
            <a:off x="5048435"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a:extLst>
              <a:ext uri="{FF2B5EF4-FFF2-40B4-BE49-F238E27FC236}">
                <a16:creationId xmlns:a16="http://schemas.microsoft.com/office/drawing/2014/main" id="{0578D0F4-EF21-4969-86FD-48C18F1313C6}"/>
              </a:ext>
            </a:extLst>
          </p:cNvPr>
          <p:cNvSpPr/>
          <p:nvPr/>
        </p:nvSpPr>
        <p:spPr>
          <a:xfrm>
            <a:off x="7288545" y="4686485"/>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0DB4C986-9E07-4D82-B973-D5278E54E422}"/>
              </a:ext>
            </a:extLst>
          </p:cNvPr>
          <p:cNvSpPr/>
          <p:nvPr/>
        </p:nvSpPr>
        <p:spPr>
          <a:xfrm>
            <a:off x="9528655"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30A0784D-CC7B-40C8-BA5D-B3AA5FDD11C9}"/>
              </a:ext>
            </a:extLst>
          </p:cNvPr>
          <p:cNvSpPr txBox="1"/>
          <p:nvPr/>
        </p:nvSpPr>
        <p:spPr>
          <a:xfrm>
            <a:off x="5226523" y="3248000"/>
            <a:ext cx="1738954" cy="840230"/>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紫外线、微波消毒：防止对人的直接照射。</a:t>
            </a:r>
          </a:p>
        </p:txBody>
      </p:sp>
      <p:sp>
        <p:nvSpPr>
          <p:cNvPr id="9" name="文本框 8">
            <a:extLst>
              <a:ext uri="{FF2B5EF4-FFF2-40B4-BE49-F238E27FC236}">
                <a16:creationId xmlns:a16="http://schemas.microsoft.com/office/drawing/2014/main" id="{A98B16C0-6B7D-40CE-81C0-B0458F57A16F}"/>
              </a:ext>
            </a:extLst>
          </p:cNvPr>
          <p:cNvSpPr txBox="1"/>
          <p:nvPr/>
        </p:nvSpPr>
        <p:spPr>
          <a:xfrm>
            <a:off x="7539738" y="4920926"/>
            <a:ext cx="1620147" cy="1643527"/>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400" dirty="0">
                <a:latin typeface="+mn-lt"/>
                <a:ea typeface="+mn-ea"/>
                <a:cs typeface="+mn-ea"/>
                <a:sym typeface="+mn-lt"/>
              </a:rPr>
              <a:t>气体化学消毒、灭菌剂：防止有毒消毒气体的泄漏，经常检测消毒环境中气体的浓度，对环氧乙烷气体灭菌还应防止燃烧和爆炸事故。</a:t>
            </a:r>
          </a:p>
        </p:txBody>
      </p:sp>
      <p:sp>
        <p:nvSpPr>
          <p:cNvPr id="11" name="矩形 10">
            <a:extLst>
              <a:ext uri="{FF2B5EF4-FFF2-40B4-BE49-F238E27FC236}">
                <a16:creationId xmlns:a16="http://schemas.microsoft.com/office/drawing/2014/main" id="{CAB34D75-C2A4-41BA-AB26-E8374A2F9472}"/>
              </a:ext>
            </a:extLst>
          </p:cNvPr>
          <p:cNvSpPr/>
          <p:nvPr/>
        </p:nvSpPr>
        <p:spPr>
          <a:xfrm>
            <a:off x="9676829" y="3037451"/>
            <a:ext cx="1946956" cy="1200329"/>
          </a:xfrm>
          <a:prstGeom prst="rect">
            <a:avLst/>
          </a:prstGeom>
        </p:spPr>
        <p:txBody>
          <a:bodyPr wrap="square">
            <a:spAutoFit/>
          </a:bodyPr>
          <a:lstStyle/>
          <a:p>
            <a:pPr>
              <a:buClr>
                <a:srgbClr val="CC0066"/>
              </a:buClr>
              <a:buSzPct val="70000"/>
              <a:defRPr/>
            </a:pPr>
            <a:r>
              <a:rPr lang="zh-CN" altLang="en-US" kern="0" dirty="0">
                <a:cs typeface="+mn-ea"/>
                <a:sym typeface="+mn-lt"/>
              </a:rPr>
              <a:t>液体化学消毒、灭菌剂：防止过敏和对皮肤粘膜的伤害。</a:t>
            </a:r>
          </a:p>
        </p:txBody>
      </p:sp>
      <p:sp>
        <p:nvSpPr>
          <p:cNvPr id="18" name="矩形 17">
            <a:extLst>
              <a:ext uri="{FF2B5EF4-FFF2-40B4-BE49-F238E27FC236}">
                <a16:creationId xmlns:a16="http://schemas.microsoft.com/office/drawing/2014/main" id="{5CFDCFA2-7265-4BE5-864F-595BAD53DC1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D5FB3-5E16-4DFE-B887-C3705533C2F2}"/>
              </a:ext>
            </a:extLst>
          </p:cNvPr>
          <p:cNvSpPr>
            <a:spLocks noGrp="1"/>
          </p:cNvSpPr>
          <p:nvPr>
            <p:ph type="title"/>
          </p:nvPr>
        </p:nvSpPr>
        <p:spPr>
          <a:xfrm>
            <a:off x="515938" y="1125538"/>
            <a:ext cx="10515600" cy="956572"/>
          </a:xfrm>
        </p:spPr>
        <p:txBody>
          <a:bodyPr/>
          <a:lstStyle/>
          <a:p>
            <a:r>
              <a:rPr lang="zh-CN" altLang="en-US" dirty="0">
                <a:latin typeface="+mn-lt"/>
                <a:ea typeface="+mn-ea"/>
                <a:cs typeface="+mn-ea"/>
                <a:sym typeface="+mn-lt"/>
              </a:rPr>
              <a:t>手卫生</a:t>
            </a:r>
          </a:p>
        </p:txBody>
      </p:sp>
      <p:sp>
        <p:nvSpPr>
          <p:cNvPr id="3" name="文本占位符 2">
            <a:extLst>
              <a:ext uri="{FF2B5EF4-FFF2-40B4-BE49-F238E27FC236}">
                <a16:creationId xmlns:a16="http://schemas.microsoft.com/office/drawing/2014/main" id="{D21E6B6E-721E-4F0F-824F-2EB2BC230AF2}"/>
              </a:ext>
            </a:extLst>
          </p:cNvPr>
          <p:cNvSpPr>
            <a:spLocks noGrp="1"/>
          </p:cNvSpPr>
          <p:nvPr>
            <p:ph type="body" idx="1"/>
          </p:nvPr>
        </p:nvSpPr>
        <p:spPr>
          <a:xfrm>
            <a:off x="515938" y="2212959"/>
            <a:ext cx="10515600" cy="366712"/>
          </a:xfrm>
        </p:spPr>
        <p:txBody>
          <a:bodyPr>
            <a:noAutofit/>
          </a:bodyPr>
          <a:lstStyle/>
          <a:p>
            <a:endParaRPr lang="zh-CN" altLang="en-US" dirty="0">
              <a:cs typeface="+mn-ea"/>
              <a:sym typeface="+mn-lt"/>
            </a:endParaRPr>
          </a:p>
        </p:txBody>
      </p:sp>
      <p:pic>
        <p:nvPicPr>
          <p:cNvPr id="6" name="图片 5" descr="白色的建筑&#10;&#10;描述已自动生成">
            <a:extLst>
              <a:ext uri="{FF2B5EF4-FFF2-40B4-BE49-F238E27FC236}">
                <a16:creationId xmlns:a16="http://schemas.microsoft.com/office/drawing/2014/main" id="{CC750A88-3157-4C04-9742-CC0890C461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7" name="图文框 6">
            <a:extLst>
              <a:ext uri="{FF2B5EF4-FFF2-40B4-BE49-F238E27FC236}">
                <a16:creationId xmlns:a16="http://schemas.microsoft.com/office/drawing/2014/main" id="{018576AB-20CF-414A-923B-7585266E995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a:extLst>
              <a:ext uri="{FF2B5EF4-FFF2-40B4-BE49-F238E27FC236}">
                <a16:creationId xmlns:a16="http://schemas.microsoft.com/office/drawing/2014/main" id="{205172EE-2576-4411-B335-83D4CA43912B}"/>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8952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992660A1-1B5D-47A3-81AE-6BFA722F08A0}"/>
              </a:ext>
            </a:extLst>
          </p:cNvPr>
          <p:cNvSpPr/>
          <p:nvPr/>
        </p:nvSpPr>
        <p:spPr>
          <a:xfrm>
            <a:off x="6116449" y="4707193"/>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157D1CDB-11B9-4022-8A35-CC859E3C3D8B}"/>
              </a:ext>
            </a:extLst>
          </p:cNvPr>
          <p:cNvSpPr/>
          <p:nvPr/>
        </p:nvSpPr>
        <p:spPr>
          <a:xfrm>
            <a:off x="711848" y="4706882"/>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CEFC3659-59F1-4267-952E-C4A8612C47A1}"/>
              </a:ext>
            </a:extLst>
          </p:cNvPr>
          <p:cNvSpPr/>
          <p:nvPr/>
        </p:nvSpPr>
        <p:spPr>
          <a:xfrm>
            <a:off x="6116449" y="3033754"/>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E2A4D043-43D6-409E-8044-2BC49EF7B8CE}"/>
              </a:ext>
            </a:extLst>
          </p:cNvPr>
          <p:cNvSpPr/>
          <p:nvPr/>
        </p:nvSpPr>
        <p:spPr>
          <a:xfrm>
            <a:off x="699738" y="1365067"/>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0744CDD9-8507-4E05-971A-593C8BDBB0A2}"/>
              </a:ext>
            </a:extLst>
          </p:cNvPr>
          <p:cNvSpPr/>
          <p:nvPr/>
        </p:nvSpPr>
        <p:spPr>
          <a:xfrm>
            <a:off x="6095468" y="1365067"/>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id="{804E171B-82AE-40DE-BB8A-1248B97DDAB3}"/>
              </a:ext>
            </a:extLst>
          </p:cNvPr>
          <p:cNvSpPr/>
          <p:nvPr/>
        </p:nvSpPr>
        <p:spPr>
          <a:xfrm>
            <a:off x="706142" y="3033629"/>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a:extLst>
              <a:ext uri="{FF2B5EF4-FFF2-40B4-BE49-F238E27FC236}">
                <a16:creationId xmlns:a16="http://schemas.microsoft.com/office/drawing/2014/main" id="{D55BC199-82AF-498E-8DC2-54F693706F3B}"/>
              </a:ext>
            </a:extLst>
          </p:cNvPr>
          <p:cNvSpPr txBox="1"/>
          <p:nvPr/>
        </p:nvSpPr>
        <p:spPr>
          <a:xfrm>
            <a:off x="499368" y="685737"/>
            <a:ext cx="11506151" cy="397032"/>
          </a:xfrm>
          <a:prstGeom prst="rect">
            <a:avLst/>
          </a:prstGeom>
        </p:spPr>
        <p:txBody>
          <a:bodyPr vert="horz" wrap="squar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prstClr val="black"/>
                </a:solidFill>
                <a:latin typeface="+mn-lt"/>
                <a:ea typeface="+mn-ea"/>
                <a:cs typeface="+mn-ea"/>
                <a:sym typeface="+mn-lt"/>
              </a:rPr>
              <a:t> 护士、医师和其他医务人员做一个简单的操作都可能增加手上的细菌</a:t>
            </a:r>
            <a:r>
              <a:rPr lang="en-US" altLang="zh-CN" sz="2200" dirty="0">
                <a:latin typeface="+mn-lt"/>
                <a:ea typeface="+mn-ea"/>
                <a:cs typeface="+mn-ea"/>
                <a:sym typeface="+mn-lt"/>
              </a:rPr>
              <a:t>1</a:t>
            </a:r>
            <a:r>
              <a:rPr lang="en-US" altLang="zh-CN" sz="2200" dirty="0">
                <a:solidFill>
                  <a:prstClr val="black"/>
                </a:solidFill>
                <a:latin typeface="+mn-lt"/>
                <a:ea typeface="+mn-ea"/>
                <a:cs typeface="+mn-ea"/>
                <a:sym typeface="+mn-lt"/>
              </a:rPr>
              <a:t>100-1000</a:t>
            </a:r>
            <a:r>
              <a:rPr lang="zh-CN" altLang="en-US" sz="2200" dirty="0">
                <a:latin typeface="+mn-lt"/>
                <a:ea typeface="+mn-ea"/>
                <a:cs typeface="+mn-ea"/>
                <a:sym typeface="+mn-lt"/>
              </a:rPr>
              <a:t>，如：</a:t>
            </a:r>
          </a:p>
        </p:txBody>
      </p:sp>
      <p:sp>
        <p:nvSpPr>
          <p:cNvPr id="13" name="文本框 12">
            <a:extLst>
              <a:ext uri="{FF2B5EF4-FFF2-40B4-BE49-F238E27FC236}">
                <a16:creationId xmlns:a16="http://schemas.microsoft.com/office/drawing/2014/main" id="{361902C2-0832-4B88-A0A6-872C477619BD}"/>
              </a:ext>
            </a:extLst>
          </p:cNvPr>
          <p:cNvSpPr txBox="1"/>
          <p:nvPr/>
        </p:nvSpPr>
        <p:spPr>
          <a:xfrm>
            <a:off x="3098010" y="2028490"/>
            <a:ext cx="2795958"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把病人从床上扶起来 </a:t>
            </a:r>
          </a:p>
        </p:txBody>
      </p:sp>
      <p:sp>
        <p:nvSpPr>
          <p:cNvPr id="14" name="文本框 13">
            <a:extLst>
              <a:ext uri="{FF2B5EF4-FFF2-40B4-BE49-F238E27FC236}">
                <a16:creationId xmlns:a16="http://schemas.microsoft.com/office/drawing/2014/main" id="{3A4457B2-18A4-4A36-8A42-102FFB0F7A71}"/>
              </a:ext>
            </a:extLst>
          </p:cNvPr>
          <p:cNvSpPr txBox="1"/>
          <p:nvPr/>
        </p:nvSpPr>
        <p:spPr>
          <a:xfrm>
            <a:off x="9095945" y="2000895"/>
            <a:ext cx="2159566"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测量血压或脉搏</a:t>
            </a:r>
          </a:p>
        </p:txBody>
      </p:sp>
      <p:sp>
        <p:nvSpPr>
          <p:cNvPr id="15" name="文本框 14">
            <a:extLst>
              <a:ext uri="{FF2B5EF4-FFF2-40B4-BE49-F238E27FC236}">
                <a16:creationId xmlns:a16="http://schemas.microsoft.com/office/drawing/2014/main" id="{19398F67-9901-447C-9CA5-A22000052533}"/>
              </a:ext>
            </a:extLst>
          </p:cNvPr>
          <p:cNvSpPr txBox="1"/>
          <p:nvPr/>
        </p:nvSpPr>
        <p:spPr>
          <a:xfrm>
            <a:off x="3123449" y="3668985"/>
            <a:ext cx="1949573"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接触病人的手 </a:t>
            </a:r>
          </a:p>
        </p:txBody>
      </p:sp>
      <p:sp>
        <p:nvSpPr>
          <p:cNvPr id="16" name="文本框 15">
            <a:extLst>
              <a:ext uri="{FF2B5EF4-FFF2-40B4-BE49-F238E27FC236}">
                <a16:creationId xmlns:a16="http://schemas.microsoft.com/office/drawing/2014/main" id="{148D7EC4-70E6-4DE3-9EA6-3AF13EF9441E}"/>
              </a:ext>
            </a:extLst>
          </p:cNvPr>
          <p:cNvSpPr txBox="1"/>
          <p:nvPr/>
        </p:nvSpPr>
        <p:spPr>
          <a:xfrm>
            <a:off x="9095945" y="3668985"/>
            <a:ext cx="1667444"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给病人翻身 </a:t>
            </a:r>
          </a:p>
        </p:txBody>
      </p:sp>
      <p:sp>
        <p:nvSpPr>
          <p:cNvPr id="17" name="文本框 16">
            <a:extLst>
              <a:ext uri="{FF2B5EF4-FFF2-40B4-BE49-F238E27FC236}">
                <a16:creationId xmlns:a16="http://schemas.microsoft.com/office/drawing/2014/main" id="{3F297736-B250-4B49-A2E8-87A83E682479}"/>
              </a:ext>
            </a:extLst>
          </p:cNvPr>
          <p:cNvSpPr txBox="1"/>
          <p:nvPr/>
        </p:nvSpPr>
        <p:spPr>
          <a:xfrm>
            <a:off x="3073206" y="5393065"/>
            <a:ext cx="2795958"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接触病人衣服或床单 </a:t>
            </a:r>
          </a:p>
        </p:txBody>
      </p:sp>
      <p:pic>
        <p:nvPicPr>
          <p:cNvPr id="3" name="图片 2" descr="图标&#10;&#10;描述已自动生成">
            <a:extLst>
              <a:ext uri="{FF2B5EF4-FFF2-40B4-BE49-F238E27FC236}">
                <a16:creationId xmlns:a16="http://schemas.microsoft.com/office/drawing/2014/main" id="{054D5F94-DE0B-4567-B481-BCC7E57008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5178" y="3006395"/>
            <a:ext cx="1681580" cy="1688361"/>
          </a:xfrm>
          <a:prstGeom prst="rect">
            <a:avLst/>
          </a:prstGeom>
        </p:spPr>
      </p:pic>
      <p:pic>
        <p:nvPicPr>
          <p:cNvPr id="5" name="图片 4" descr="图标&#10;&#10;描述已自动生成">
            <a:extLst>
              <a:ext uri="{FF2B5EF4-FFF2-40B4-BE49-F238E27FC236}">
                <a16:creationId xmlns:a16="http://schemas.microsoft.com/office/drawing/2014/main" id="{7C897008-212A-45D1-95CE-8DB8C0168B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105" y="1428700"/>
            <a:ext cx="1539856" cy="1539856"/>
          </a:xfrm>
          <a:prstGeom prst="rect">
            <a:avLst/>
          </a:prstGeom>
        </p:spPr>
      </p:pic>
      <p:pic>
        <p:nvPicPr>
          <p:cNvPr id="7" name="图片 6" descr="图标&#10;&#10;描述已自动生成">
            <a:extLst>
              <a:ext uri="{FF2B5EF4-FFF2-40B4-BE49-F238E27FC236}">
                <a16:creationId xmlns:a16="http://schemas.microsoft.com/office/drawing/2014/main" id="{5AFCA721-F749-4601-8BD0-B3364FBA0F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460" y="4766849"/>
            <a:ext cx="1448501" cy="1448501"/>
          </a:xfrm>
          <a:prstGeom prst="rect">
            <a:avLst/>
          </a:prstGeom>
        </p:spPr>
      </p:pic>
      <p:pic>
        <p:nvPicPr>
          <p:cNvPr id="9" name="图片 8">
            <a:extLst>
              <a:ext uri="{FF2B5EF4-FFF2-40B4-BE49-F238E27FC236}">
                <a16:creationId xmlns:a16="http://schemas.microsoft.com/office/drawing/2014/main" id="{3A15E3A4-FF8B-4B2E-B2EF-298C134B63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6916" y="1553342"/>
            <a:ext cx="1347329" cy="1347329"/>
          </a:xfrm>
          <a:prstGeom prst="rect">
            <a:avLst/>
          </a:prstGeom>
        </p:spPr>
      </p:pic>
      <p:pic>
        <p:nvPicPr>
          <p:cNvPr id="20" name="图片 19" descr="图标&#10;&#10;描述已自动生成">
            <a:extLst>
              <a:ext uri="{FF2B5EF4-FFF2-40B4-BE49-F238E27FC236}">
                <a16:creationId xmlns:a16="http://schemas.microsoft.com/office/drawing/2014/main" id="{51BB1290-EC54-4C8D-91A0-253566839A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0442" y="4816717"/>
            <a:ext cx="1544365" cy="1549728"/>
          </a:xfrm>
          <a:prstGeom prst="rect">
            <a:avLst/>
          </a:prstGeom>
        </p:spPr>
      </p:pic>
      <p:pic>
        <p:nvPicPr>
          <p:cNvPr id="27" name="图片 26" descr="图片包含 交通, 轮子, 游戏机&#10;&#10;描述已自动生成">
            <a:extLst>
              <a:ext uri="{FF2B5EF4-FFF2-40B4-BE49-F238E27FC236}">
                <a16:creationId xmlns:a16="http://schemas.microsoft.com/office/drawing/2014/main" id="{BE131E3A-A60A-46D5-BA28-FDA1329D5F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4106" y="3202278"/>
            <a:ext cx="1398939" cy="1404696"/>
          </a:xfrm>
          <a:prstGeom prst="rect">
            <a:avLst/>
          </a:prstGeom>
        </p:spPr>
      </p:pic>
      <p:sp>
        <p:nvSpPr>
          <p:cNvPr id="2" name="矩形 1">
            <a:extLst>
              <a:ext uri="{FF2B5EF4-FFF2-40B4-BE49-F238E27FC236}">
                <a16:creationId xmlns:a16="http://schemas.microsoft.com/office/drawing/2014/main" id="{49F56430-859D-476B-96D9-CD0D52E74B59}"/>
              </a:ext>
            </a:extLst>
          </p:cNvPr>
          <p:cNvSpPr/>
          <p:nvPr/>
        </p:nvSpPr>
        <p:spPr>
          <a:xfrm>
            <a:off x="9095945" y="5364718"/>
            <a:ext cx="2342658" cy="769441"/>
          </a:xfrm>
          <a:prstGeom prst="rect">
            <a:avLst/>
          </a:prstGeom>
        </p:spPr>
        <p:txBody>
          <a:bodyPr wrap="square">
            <a:spAutoFit/>
          </a:bodyPr>
          <a:lstStyle/>
          <a:p>
            <a:r>
              <a:rPr lang="zh-CN" altLang="en-US" sz="2200" dirty="0">
                <a:cs typeface="+mn-ea"/>
                <a:sym typeface="+mn-lt"/>
              </a:rPr>
              <a:t>接触床头柜、床垫、输液泵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24D356DF-B05F-4AB0-9E00-E654C92BB156}"/>
              </a:ext>
            </a:extLst>
          </p:cNvPr>
          <p:cNvSpPr/>
          <p:nvPr/>
        </p:nvSpPr>
        <p:spPr>
          <a:xfrm>
            <a:off x="610084" y="799686"/>
            <a:ext cx="10899844" cy="5680627"/>
          </a:xfrm>
          <a:prstGeom prst="roundRect">
            <a:avLst>
              <a:gd name="adj" fmla="val 65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350C878E-0EB8-4B6C-B4D6-4B87C36E19E2}"/>
              </a:ext>
            </a:extLst>
          </p:cNvPr>
          <p:cNvSpPr/>
          <p:nvPr/>
        </p:nvSpPr>
        <p:spPr>
          <a:xfrm>
            <a:off x="5989775" y="799685"/>
            <a:ext cx="193973" cy="5680628"/>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761" name="标题 1">
            <a:extLst>
              <a:ext uri="{FF2B5EF4-FFF2-40B4-BE49-F238E27FC236}">
                <a16:creationId xmlns:a16="http://schemas.microsoft.com/office/drawing/2014/main" id="{AC2C8AD8-F512-477D-8A4A-A5A10E792D64}"/>
              </a:ext>
            </a:extLst>
          </p:cNvPr>
          <p:cNvSpPr>
            <a:spLocks noGrp="1" noChangeArrowheads="1"/>
          </p:cNvSpPr>
          <p:nvPr>
            <p:ph type="title"/>
          </p:nvPr>
        </p:nvSpPr>
        <p:spPr>
          <a:xfrm>
            <a:off x="938570" y="1154735"/>
            <a:ext cx="5838825" cy="768350"/>
          </a:xfrm>
        </p:spPr>
        <p:txBody>
          <a:bodyPr>
            <a:normAutofit/>
          </a:bodyPr>
          <a:lstStyle/>
          <a:p>
            <a:pPr algn="l"/>
            <a:r>
              <a:rPr lang="zh-CN" altLang="en-US" sz="2400" dirty="0">
                <a:latin typeface="+mn-lt"/>
                <a:ea typeface="+mn-ea"/>
                <a:cs typeface="+mn-ea"/>
                <a:sym typeface="+mn-lt"/>
              </a:rPr>
              <a:t>手卫生最重要的理由</a:t>
            </a:r>
            <a:r>
              <a:rPr lang="en-US" altLang="zh-CN" sz="2400" dirty="0">
                <a:latin typeface="+mn-lt"/>
                <a:ea typeface="+mn-ea"/>
                <a:cs typeface="+mn-ea"/>
                <a:sym typeface="+mn-lt"/>
              </a:rPr>
              <a:t>?</a:t>
            </a:r>
            <a:endParaRPr lang="zh-CN" altLang="en-US" sz="2400" dirty="0">
              <a:latin typeface="+mn-lt"/>
              <a:ea typeface="+mn-ea"/>
              <a:cs typeface="+mn-ea"/>
              <a:sym typeface="+mn-lt"/>
            </a:endParaRPr>
          </a:p>
        </p:txBody>
      </p:sp>
      <p:sp>
        <p:nvSpPr>
          <p:cNvPr id="117762" name="内容占位符 2">
            <a:extLst>
              <a:ext uri="{FF2B5EF4-FFF2-40B4-BE49-F238E27FC236}">
                <a16:creationId xmlns:a16="http://schemas.microsoft.com/office/drawing/2014/main" id="{B6E5B8E0-9868-4327-AC28-EAA599151D24}"/>
              </a:ext>
            </a:extLst>
          </p:cNvPr>
          <p:cNvSpPr>
            <a:spLocks noGrp="1" noChangeArrowheads="1"/>
          </p:cNvSpPr>
          <p:nvPr>
            <p:ph idx="1"/>
          </p:nvPr>
        </p:nvSpPr>
        <p:spPr>
          <a:xfrm>
            <a:off x="938570" y="2036624"/>
            <a:ext cx="3810000" cy="1603375"/>
          </a:xfrm>
        </p:spPr>
        <p:txBody>
          <a:bodyPr>
            <a:noAutofit/>
          </a:bodyPr>
          <a:lstStyle/>
          <a:p>
            <a:pPr>
              <a:buClr>
                <a:srgbClr val="4375AF"/>
              </a:buClr>
              <a:buFont typeface="Wingdings" panose="05000000000000000000" pitchFamily="2" charset="2"/>
              <a:buChar char="l"/>
            </a:pPr>
            <a:r>
              <a:rPr lang="zh-CN" altLang="en-US" sz="2200" dirty="0">
                <a:cs typeface="+mn-ea"/>
                <a:sym typeface="+mn-lt"/>
              </a:rPr>
              <a:t>去污</a:t>
            </a:r>
          </a:p>
          <a:p>
            <a:pPr>
              <a:buClr>
                <a:srgbClr val="4375AF"/>
              </a:buClr>
              <a:buFont typeface="Wingdings" panose="05000000000000000000" pitchFamily="2" charset="2"/>
              <a:buChar char="l"/>
            </a:pPr>
            <a:r>
              <a:rPr lang="zh-CN" altLang="en-US" sz="2200" dirty="0">
                <a:cs typeface="+mn-ea"/>
                <a:sym typeface="+mn-lt"/>
              </a:rPr>
              <a:t>防止细菌从家庭到医院</a:t>
            </a:r>
          </a:p>
          <a:p>
            <a:pPr>
              <a:buClr>
                <a:srgbClr val="4375AF"/>
              </a:buClr>
              <a:buFont typeface="Wingdings" panose="05000000000000000000" pitchFamily="2" charset="2"/>
              <a:buChar char="l"/>
            </a:pPr>
            <a:r>
              <a:rPr lang="zh-CN" altLang="en-US" sz="2200" dirty="0">
                <a:cs typeface="+mn-ea"/>
                <a:sym typeface="+mn-lt"/>
              </a:rPr>
              <a:t>防止细菌从医院到家庭</a:t>
            </a:r>
          </a:p>
          <a:p>
            <a:pPr>
              <a:buClr>
                <a:srgbClr val="4375AF"/>
              </a:buClr>
              <a:buFont typeface="Wingdings" panose="05000000000000000000" pitchFamily="2" charset="2"/>
              <a:buChar char="l"/>
            </a:pPr>
            <a:r>
              <a:rPr lang="zh-CN" altLang="en-US" sz="2200" dirty="0">
                <a:cs typeface="+mn-ea"/>
                <a:sym typeface="+mn-lt"/>
              </a:rPr>
              <a:t>防止医院内感染</a:t>
            </a:r>
          </a:p>
        </p:txBody>
      </p:sp>
      <p:sp>
        <p:nvSpPr>
          <p:cNvPr id="4" name="标题 1">
            <a:extLst>
              <a:ext uri="{FF2B5EF4-FFF2-40B4-BE49-F238E27FC236}">
                <a16:creationId xmlns:a16="http://schemas.microsoft.com/office/drawing/2014/main" id="{D63D11D8-A221-4298-8F0C-A33C5CA73202}"/>
              </a:ext>
            </a:extLst>
          </p:cNvPr>
          <p:cNvSpPr txBox="1">
            <a:spLocks/>
          </p:cNvSpPr>
          <p:nvPr/>
        </p:nvSpPr>
        <p:spPr>
          <a:xfrm>
            <a:off x="6484591" y="1250915"/>
            <a:ext cx="5429250" cy="682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kern="0" dirty="0">
                <a:latin typeface="+mn-lt"/>
                <a:ea typeface="+mn-ea"/>
                <a:cs typeface="+mn-ea"/>
                <a:sym typeface="+mn-lt"/>
              </a:rPr>
              <a:t>有关手卫生的名词术语</a:t>
            </a:r>
            <a:endParaRPr lang="zh-CN" altLang="en-US" sz="2400" dirty="0">
              <a:latin typeface="+mn-lt"/>
              <a:ea typeface="+mn-ea"/>
              <a:cs typeface="+mn-ea"/>
              <a:sym typeface="+mn-lt"/>
            </a:endParaRPr>
          </a:p>
        </p:txBody>
      </p:sp>
      <p:sp>
        <p:nvSpPr>
          <p:cNvPr id="5" name="内容占位符 2">
            <a:extLst>
              <a:ext uri="{FF2B5EF4-FFF2-40B4-BE49-F238E27FC236}">
                <a16:creationId xmlns:a16="http://schemas.microsoft.com/office/drawing/2014/main" id="{C2162F42-7C31-48F4-AE21-2D91F146346C}"/>
              </a:ext>
            </a:extLst>
          </p:cNvPr>
          <p:cNvSpPr txBox="1">
            <a:spLocks/>
          </p:cNvSpPr>
          <p:nvPr/>
        </p:nvSpPr>
        <p:spPr>
          <a:xfrm>
            <a:off x="6534150" y="1938268"/>
            <a:ext cx="4486708" cy="25337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Font typeface="Wingdings" panose="05000000000000000000" pitchFamily="2" charset="2"/>
              <a:buChar char="l"/>
              <a:defRPr/>
            </a:pPr>
            <a:r>
              <a:rPr lang="zh-CN" altLang="en-US" sz="2200" dirty="0">
                <a:cs typeface="+mn-ea"/>
                <a:sym typeface="+mn-lt"/>
              </a:rPr>
              <a:t>手卫生：为洗手、卫生手消毒和外科手消毒的总称。</a:t>
            </a:r>
          </a:p>
          <a:p>
            <a:pPr>
              <a:buClr>
                <a:srgbClr val="4375AF"/>
              </a:buClr>
              <a:buFont typeface="Wingdings" panose="05000000000000000000" pitchFamily="2" charset="2"/>
              <a:buChar char="l"/>
              <a:defRPr/>
            </a:pPr>
            <a:r>
              <a:rPr lang="zh-CN" altLang="en-US" sz="2200" dirty="0">
                <a:cs typeface="+mn-ea"/>
                <a:sym typeface="+mn-lt"/>
              </a:rPr>
              <a:t>洗手：用不含抗菌剂的普通肥皂</a:t>
            </a:r>
            <a:r>
              <a:rPr lang="en-US" altLang="zh-CN" sz="2200" dirty="0">
                <a:cs typeface="+mn-ea"/>
                <a:sym typeface="+mn-lt"/>
              </a:rPr>
              <a:t>/</a:t>
            </a:r>
            <a:r>
              <a:rPr lang="zh-CN" altLang="en-US" sz="2200" dirty="0">
                <a:cs typeface="+mn-ea"/>
                <a:sym typeface="+mn-lt"/>
              </a:rPr>
              <a:t>液和流动水洗手</a:t>
            </a:r>
            <a:r>
              <a:rPr lang="en-US" altLang="zh-CN" sz="2200" dirty="0">
                <a:cs typeface="+mn-ea"/>
                <a:sym typeface="+mn-lt"/>
              </a:rPr>
              <a:t>,</a:t>
            </a:r>
            <a:r>
              <a:rPr lang="zh-CN" altLang="en-US" sz="2200" dirty="0">
                <a:cs typeface="+mn-ea"/>
                <a:sym typeface="+mn-lt"/>
              </a:rPr>
              <a:t>仅能去除手部皮肤污垢、碎屑和部分致病菌的过程。</a:t>
            </a:r>
          </a:p>
          <a:p>
            <a:pPr>
              <a:buClr>
                <a:srgbClr val="4375AF"/>
              </a:buClr>
              <a:buFont typeface="Wingdings" panose="05000000000000000000" pitchFamily="2" charset="2"/>
              <a:buChar char="l"/>
              <a:defRPr/>
            </a:pPr>
            <a:r>
              <a:rPr lang="zh-CN" altLang="en-US" sz="2200" dirty="0">
                <a:cs typeface="+mn-ea"/>
                <a:sym typeface="+mn-lt"/>
              </a:rPr>
              <a:t>卫生手消毒：指医务人员使用速干手消毒剂揉搓双手，以减少手部暂居菌的过程。</a:t>
            </a:r>
          </a:p>
          <a:p>
            <a:pPr>
              <a:buClr>
                <a:srgbClr val="4375AF"/>
              </a:buClr>
              <a:buFont typeface="Wingdings" panose="05000000000000000000" pitchFamily="2" charset="2"/>
              <a:buChar char="l"/>
              <a:defRPr/>
            </a:pPr>
            <a:r>
              <a:rPr lang="zh-CN" altLang="en-US" sz="2200" dirty="0">
                <a:cs typeface="+mn-ea"/>
                <a:sym typeface="+mn-lt"/>
              </a:rPr>
              <a:t>外科手消毒</a:t>
            </a:r>
            <a:r>
              <a:rPr lang="en-US" altLang="zh-CN" sz="2200" dirty="0">
                <a:cs typeface="+mn-ea"/>
                <a:sym typeface="+mn-lt"/>
              </a:rPr>
              <a:t>:</a:t>
            </a:r>
            <a:r>
              <a:rPr lang="zh-CN" altLang="en-US" sz="2200" dirty="0">
                <a:cs typeface="+mn-ea"/>
                <a:sym typeface="+mn-lt"/>
              </a:rPr>
              <a:t>指医务人员在外科手术前用肥皂（液）和流动水洗手，在用手消毒剂或杀灭手部暂居菌，长居菌的过程。</a:t>
            </a:r>
            <a:endParaRPr lang="en-US" altLang="zh-CN" sz="2200" dirty="0">
              <a:cs typeface="+mn-ea"/>
              <a:sym typeface="+mn-lt"/>
            </a:endParaRPr>
          </a:p>
          <a:p>
            <a:pPr>
              <a:buClr>
                <a:srgbClr val="4375AF"/>
              </a:buClr>
              <a:buFont typeface="Wingdings" panose="05000000000000000000" pitchFamily="2" charset="2"/>
              <a:buChar char="l"/>
              <a:defRPr/>
            </a:pPr>
            <a:endParaRPr lang="zh-CN" altLang="en-US" sz="2200" dirty="0">
              <a:cs typeface="+mn-ea"/>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1A67E0-6221-4AF8-BA04-2841D74F82CE}"/>
              </a:ext>
            </a:extLst>
          </p:cNvPr>
          <p:cNvSpPr>
            <a:spLocks noGrp="1"/>
          </p:cNvSpPr>
          <p:nvPr>
            <p:ph type="title"/>
          </p:nvPr>
        </p:nvSpPr>
        <p:spPr>
          <a:xfrm>
            <a:off x="1260328" y="914141"/>
            <a:ext cx="3016402" cy="454025"/>
          </a:xfrm>
        </p:spPr>
        <p:txBody>
          <a:bodyPr rtlCol="0">
            <a:noAutofit/>
          </a:bodyPr>
          <a:lstStyle/>
          <a:p>
            <a:pPr>
              <a:defRPr/>
            </a:pPr>
            <a:r>
              <a:rPr lang="zh-CN" altLang="en-US" sz="4000" b="1" kern="0" dirty="0">
                <a:solidFill>
                  <a:srgbClr val="4375AF"/>
                </a:solidFill>
                <a:latin typeface="+mn-lt"/>
                <a:ea typeface="+mn-ea"/>
                <a:cs typeface="+mn-ea"/>
                <a:sym typeface="+mn-lt"/>
              </a:rPr>
              <a:t>洗手指征</a:t>
            </a:r>
            <a:endParaRPr lang="zh-CN" altLang="en-US" sz="4000" b="1" dirty="0">
              <a:solidFill>
                <a:srgbClr val="4375AF"/>
              </a:solidFill>
              <a:latin typeface="+mn-lt"/>
              <a:ea typeface="+mn-ea"/>
              <a:cs typeface="+mn-ea"/>
              <a:sym typeface="+mn-lt"/>
            </a:endParaRPr>
          </a:p>
        </p:txBody>
      </p:sp>
      <p:sp>
        <p:nvSpPr>
          <p:cNvPr id="4" name="文本框 3">
            <a:extLst>
              <a:ext uri="{FF2B5EF4-FFF2-40B4-BE49-F238E27FC236}">
                <a16:creationId xmlns:a16="http://schemas.microsoft.com/office/drawing/2014/main" id="{10DB69B3-26F7-46B7-9723-CF2D9B54D78D}"/>
              </a:ext>
            </a:extLst>
          </p:cNvPr>
          <p:cNvSpPr txBox="1"/>
          <p:nvPr/>
        </p:nvSpPr>
        <p:spPr>
          <a:xfrm>
            <a:off x="695324" y="1742105"/>
            <a:ext cx="3177885" cy="1615827"/>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1</a:t>
            </a:r>
            <a:r>
              <a:rPr lang="zh-CN" altLang="en-US" dirty="0">
                <a:latin typeface="+mn-lt"/>
                <a:ea typeface="+mn-ea"/>
                <a:cs typeface="+mn-ea"/>
                <a:sym typeface="+mn-lt"/>
              </a:rPr>
              <a:t>、接触病人粘膜、破损皮肤或伤口前后，接触病人的血液、体液、分泌物、排泄物、伤口敷料之后。</a:t>
            </a:r>
          </a:p>
        </p:txBody>
      </p:sp>
      <p:sp>
        <p:nvSpPr>
          <p:cNvPr id="5" name="文本框 4">
            <a:extLst>
              <a:ext uri="{FF2B5EF4-FFF2-40B4-BE49-F238E27FC236}">
                <a16:creationId xmlns:a16="http://schemas.microsoft.com/office/drawing/2014/main" id="{302F5FC9-F66C-4F85-B61C-32CD4463E042}"/>
              </a:ext>
            </a:extLst>
          </p:cNvPr>
          <p:cNvSpPr txBox="1"/>
          <p:nvPr/>
        </p:nvSpPr>
        <p:spPr>
          <a:xfrm>
            <a:off x="695325" y="3724465"/>
            <a:ext cx="3177886"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2</a:t>
            </a:r>
            <a:r>
              <a:rPr lang="zh-CN" altLang="en-US" dirty="0">
                <a:latin typeface="+mn-lt"/>
                <a:ea typeface="+mn-ea"/>
                <a:cs typeface="+mn-ea"/>
                <a:sym typeface="+mn-lt"/>
              </a:rPr>
              <a:t>、直接接触病人前后，接触不同病人之间，穿脱隔离衣前后。</a:t>
            </a:r>
          </a:p>
        </p:txBody>
      </p:sp>
      <p:sp>
        <p:nvSpPr>
          <p:cNvPr id="6" name="文本框 5">
            <a:extLst>
              <a:ext uri="{FF2B5EF4-FFF2-40B4-BE49-F238E27FC236}">
                <a16:creationId xmlns:a16="http://schemas.microsoft.com/office/drawing/2014/main" id="{B3C2DEDE-2797-4905-93D3-413C2712A8F6}"/>
              </a:ext>
            </a:extLst>
          </p:cNvPr>
          <p:cNvSpPr txBox="1"/>
          <p:nvPr/>
        </p:nvSpPr>
        <p:spPr>
          <a:xfrm>
            <a:off x="695325" y="5097427"/>
            <a:ext cx="3177884"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3</a:t>
            </a:r>
            <a:r>
              <a:rPr lang="zh-CN" altLang="en-US" dirty="0">
                <a:latin typeface="+mn-lt"/>
                <a:ea typeface="+mn-ea"/>
                <a:cs typeface="+mn-ea"/>
                <a:sym typeface="+mn-lt"/>
              </a:rPr>
              <a:t>、带手套前、脱手套后进行卫生洗手。（带手套不能替代洗手）</a:t>
            </a:r>
          </a:p>
        </p:txBody>
      </p:sp>
      <p:sp>
        <p:nvSpPr>
          <p:cNvPr id="7" name="文本框 6">
            <a:extLst>
              <a:ext uri="{FF2B5EF4-FFF2-40B4-BE49-F238E27FC236}">
                <a16:creationId xmlns:a16="http://schemas.microsoft.com/office/drawing/2014/main" id="{521F0BA0-9719-4984-90CB-08207398CC20}"/>
              </a:ext>
            </a:extLst>
          </p:cNvPr>
          <p:cNvSpPr txBox="1"/>
          <p:nvPr/>
        </p:nvSpPr>
        <p:spPr>
          <a:xfrm>
            <a:off x="8443480" y="1742105"/>
            <a:ext cx="3319029"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4</a:t>
            </a:r>
            <a:r>
              <a:rPr lang="zh-CN" altLang="en-US" dirty="0">
                <a:latin typeface="+mn-lt"/>
                <a:ea typeface="+mn-ea"/>
                <a:cs typeface="+mn-ea"/>
                <a:sym typeface="+mn-lt"/>
              </a:rPr>
              <a:t>、处理清洁、无菌物品之前，处理污染物品之后。</a:t>
            </a:r>
          </a:p>
        </p:txBody>
      </p:sp>
      <p:sp>
        <p:nvSpPr>
          <p:cNvPr id="8" name="文本框 7">
            <a:extLst>
              <a:ext uri="{FF2B5EF4-FFF2-40B4-BE49-F238E27FC236}">
                <a16:creationId xmlns:a16="http://schemas.microsoft.com/office/drawing/2014/main" id="{942FF451-4C2C-4AA4-9717-43034C9F9F70}"/>
              </a:ext>
            </a:extLst>
          </p:cNvPr>
          <p:cNvSpPr txBox="1"/>
          <p:nvPr/>
        </p:nvSpPr>
        <p:spPr>
          <a:xfrm>
            <a:off x="8443480" y="3671038"/>
            <a:ext cx="1745991" cy="397032"/>
          </a:xfrm>
          <a:prstGeom prst="rect">
            <a:avLst/>
          </a:prstGeom>
        </p:spPr>
        <p:txBody>
          <a:bodyPr vert="horz" wrap="non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5</a:t>
            </a:r>
            <a:r>
              <a:rPr lang="zh-CN" altLang="en-US" dirty="0">
                <a:latin typeface="+mn-lt"/>
                <a:ea typeface="+mn-ea"/>
                <a:cs typeface="+mn-ea"/>
                <a:sym typeface="+mn-lt"/>
              </a:rPr>
              <a:t>、配餐前。</a:t>
            </a:r>
          </a:p>
        </p:txBody>
      </p:sp>
      <p:sp>
        <p:nvSpPr>
          <p:cNvPr id="9" name="文本框 8">
            <a:extLst>
              <a:ext uri="{FF2B5EF4-FFF2-40B4-BE49-F238E27FC236}">
                <a16:creationId xmlns:a16="http://schemas.microsoft.com/office/drawing/2014/main" id="{4C387438-AD1C-48E0-8EDA-313AF2450E81}"/>
              </a:ext>
            </a:extLst>
          </p:cNvPr>
          <p:cNvSpPr txBox="1"/>
          <p:nvPr/>
        </p:nvSpPr>
        <p:spPr>
          <a:xfrm>
            <a:off x="8443480" y="4965803"/>
            <a:ext cx="3053195" cy="1311128"/>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6</a:t>
            </a:r>
            <a:r>
              <a:rPr lang="zh-CN" altLang="en-US" dirty="0">
                <a:solidFill>
                  <a:prstClr val="black"/>
                </a:solidFill>
                <a:latin typeface="+mn-lt"/>
                <a:ea typeface="+mn-ea"/>
                <a:cs typeface="+mn-ea"/>
                <a:sym typeface="+mn-lt"/>
              </a:rPr>
              <a:t>、手有可见的污染物或者被病人的血液、体液有等蛋白性物质污染后。</a:t>
            </a:r>
            <a:endParaRPr lang="zh-CN" altLang="en-US" dirty="0">
              <a:latin typeface="+mn-lt"/>
              <a:ea typeface="+mn-ea"/>
              <a:cs typeface="+mn-ea"/>
              <a:sym typeface="+mn-lt"/>
            </a:endParaRPr>
          </a:p>
        </p:txBody>
      </p:sp>
      <p:sp>
        <p:nvSpPr>
          <p:cNvPr id="12" name="矩形: 圆角 11">
            <a:extLst>
              <a:ext uri="{FF2B5EF4-FFF2-40B4-BE49-F238E27FC236}">
                <a16:creationId xmlns:a16="http://schemas.microsoft.com/office/drawing/2014/main" id="{BCFD6581-B738-48B5-8E3A-67F683491742}"/>
              </a:ext>
            </a:extLst>
          </p:cNvPr>
          <p:cNvSpPr/>
          <p:nvPr/>
        </p:nvSpPr>
        <p:spPr>
          <a:xfrm>
            <a:off x="4276730" y="1483121"/>
            <a:ext cx="3580531" cy="4375834"/>
          </a:xfrm>
          <a:prstGeom prst="round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724FEE6-FC17-4018-B006-F468A523DDF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1">
            <a:extLst>
              <a:ext uri="{FF2B5EF4-FFF2-40B4-BE49-F238E27FC236}">
                <a16:creationId xmlns:a16="http://schemas.microsoft.com/office/drawing/2014/main" id="{377344B5-979D-4D2F-B79C-4EACC99CD305}"/>
              </a:ext>
            </a:extLst>
          </p:cNvPr>
          <p:cNvSpPr>
            <a:spLocks noGrp="1" noChangeArrowheads="1"/>
          </p:cNvSpPr>
          <p:nvPr>
            <p:ph type="title"/>
          </p:nvPr>
        </p:nvSpPr>
        <p:spPr>
          <a:xfrm>
            <a:off x="981075" y="633412"/>
            <a:ext cx="10515600" cy="1325563"/>
          </a:xfrm>
        </p:spPr>
        <p:txBody>
          <a:bodyPr>
            <a:normAutofit/>
          </a:bodyPr>
          <a:lstStyle/>
          <a:p>
            <a:pPr algn="l"/>
            <a:r>
              <a:rPr lang="zh-CN" altLang="en-US" sz="4000" dirty="0">
                <a:solidFill>
                  <a:srgbClr val="4375AF"/>
                </a:solidFill>
                <a:latin typeface="+mn-lt"/>
                <a:ea typeface="+mn-ea"/>
                <a:cs typeface="+mn-ea"/>
                <a:sym typeface="+mn-lt"/>
              </a:rPr>
              <a:t>消毒指征</a:t>
            </a:r>
          </a:p>
        </p:txBody>
      </p:sp>
      <p:sp>
        <p:nvSpPr>
          <p:cNvPr id="2" name="文本框 1">
            <a:extLst>
              <a:ext uri="{FF2B5EF4-FFF2-40B4-BE49-F238E27FC236}">
                <a16:creationId xmlns:a16="http://schemas.microsoft.com/office/drawing/2014/main" id="{A4AC27C0-A795-45B5-8E40-F9DDA759E4DF}"/>
              </a:ext>
            </a:extLst>
          </p:cNvPr>
          <p:cNvSpPr txBox="1"/>
          <p:nvPr/>
        </p:nvSpPr>
        <p:spPr>
          <a:xfrm>
            <a:off x="931580" y="1728985"/>
            <a:ext cx="3168613"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护理免疫力低下的病人之前。</a:t>
            </a:r>
          </a:p>
        </p:txBody>
      </p:sp>
      <p:sp>
        <p:nvSpPr>
          <p:cNvPr id="5" name="文本框 4">
            <a:extLst>
              <a:ext uri="{FF2B5EF4-FFF2-40B4-BE49-F238E27FC236}">
                <a16:creationId xmlns:a16="http://schemas.microsoft.com/office/drawing/2014/main" id="{A64FA786-3265-4B90-8FF6-BE7C26895C79}"/>
              </a:ext>
            </a:extLst>
          </p:cNvPr>
          <p:cNvSpPr txBox="1"/>
          <p:nvPr/>
        </p:nvSpPr>
        <p:spPr>
          <a:xfrm>
            <a:off x="8168072" y="1800494"/>
            <a:ext cx="3076036"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2.</a:t>
            </a:r>
            <a:r>
              <a:rPr lang="zh-CN" altLang="en-US" dirty="0">
                <a:solidFill>
                  <a:schemeClr val="tx1"/>
                </a:solidFill>
                <a:latin typeface="+mn-lt"/>
                <a:ea typeface="+mn-ea"/>
                <a:cs typeface="+mn-ea"/>
                <a:sym typeface="+mn-lt"/>
              </a:rPr>
              <a:t>出入隔离病房、重症监护病房等重要部门前后。</a:t>
            </a:r>
          </a:p>
        </p:txBody>
      </p:sp>
      <p:sp>
        <p:nvSpPr>
          <p:cNvPr id="6" name="文本框 5">
            <a:extLst>
              <a:ext uri="{FF2B5EF4-FFF2-40B4-BE49-F238E27FC236}">
                <a16:creationId xmlns:a16="http://schemas.microsoft.com/office/drawing/2014/main" id="{DE3191AF-EFB0-470B-8A4E-8CC7557E2319}"/>
              </a:ext>
            </a:extLst>
          </p:cNvPr>
          <p:cNvSpPr txBox="1"/>
          <p:nvPr/>
        </p:nvSpPr>
        <p:spPr>
          <a:xfrm>
            <a:off x="873763" y="3179700"/>
            <a:ext cx="3347543"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3.</a:t>
            </a:r>
            <a:r>
              <a:rPr lang="zh-CN" altLang="en-US" dirty="0">
                <a:solidFill>
                  <a:schemeClr val="tx1"/>
                </a:solidFill>
                <a:latin typeface="+mn-lt"/>
                <a:ea typeface="+mn-ea"/>
                <a:cs typeface="+mn-ea"/>
                <a:sym typeface="+mn-lt"/>
              </a:rPr>
              <a:t>需双手保持较长时间抗菌活性时。</a:t>
            </a:r>
          </a:p>
        </p:txBody>
      </p:sp>
      <p:sp>
        <p:nvSpPr>
          <p:cNvPr id="7" name="文本框 6">
            <a:extLst>
              <a:ext uri="{FF2B5EF4-FFF2-40B4-BE49-F238E27FC236}">
                <a16:creationId xmlns:a16="http://schemas.microsoft.com/office/drawing/2014/main" id="{17F4BE97-7F5C-45F7-A54B-B056F06D5CD6}"/>
              </a:ext>
            </a:extLst>
          </p:cNvPr>
          <p:cNvSpPr txBox="1"/>
          <p:nvPr/>
        </p:nvSpPr>
        <p:spPr>
          <a:xfrm>
            <a:off x="8093943" y="3025434"/>
            <a:ext cx="3224294" cy="923330"/>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4.</a:t>
            </a:r>
            <a:r>
              <a:rPr lang="zh-CN" altLang="en-US" dirty="0">
                <a:solidFill>
                  <a:schemeClr val="tx1"/>
                </a:solidFill>
                <a:latin typeface="+mn-lt"/>
                <a:ea typeface="+mn-ea"/>
                <a:cs typeface="+mn-ea"/>
                <a:sym typeface="+mn-lt"/>
              </a:rPr>
              <a:t>从同一病人污染部位移动到清洁部位时，手部有明显污染物时。</a:t>
            </a:r>
          </a:p>
        </p:txBody>
      </p:sp>
      <p:sp>
        <p:nvSpPr>
          <p:cNvPr id="8" name="文本框 7">
            <a:extLst>
              <a:ext uri="{FF2B5EF4-FFF2-40B4-BE49-F238E27FC236}">
                <a16:creationId xmlns:a16="http://schemas.microsoft.com/office/drawing/2014/main" id="{1CB33275-172A-41CC-BA38-D60761DD01BA}"/>
              </a:ext>
            </a:extLst>
          </p:cNvPr>
          <p:cNvSpPr txBox="1"/>
          <p:nvPr/>
        </p:nvSpPr>
        <p:spPr>
          <a:xfrm>
            <a:off x="908710" y="4378335"/>
            <a:ext cx="3418552" cy="12003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5.</a:t>
            </a:r>
            <a:r>
              <a:rPr lang="zh-CN" altLang="en-US" dirty="0">
                <a:solidFill>
                  <a:schemeClr val="tx1"/>
                </a:solidFill>
                <a:latin typeface="+mn-lt"/>
                <a:ea typeface="+mn-ea"/>
                <a:cs typeface="+mn-ea"/>
                <a:sym typeface="+mn-lt"/>
              </a:rPr>
              <a:t>接触具有传染性的血液、体液和分泌物以及被传染性致病微生物污染的物品后。</a:t>
            </a:r>
          </a:p>
        </p:txBody>
      </p:sp>
      <p:sp>
        <p:nvSpPr>
          <p:cNvPr id="9" name="文本框 8">
            <a:extLst>
              <a:ext uri="{FF2B5EF4-FFF2-40B4-BE49-F238E27FC236}">
                <a16:creationId xmlns:a16="http://schemas.microsoft.com/office/drawing/2014/main" id="{9692B84C-AF0B-472E-ABA6-82C92889ED0D}"/>
              </a:ext>
            </a:extLst>
          </p:cNvPr>
          <p:cNvSpPr txBox="1"/>
          <p:nvPr/>
        </p:nvSpPr>
        <p:spPr>
          <a:xfrm>
            <a:off x="8066846" y="4583248"/>
            <a:ext cx="3251391" cy="917433"/>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6.</a:t>
            </a:r>
            <a:r>
              <a:rPr lang="zh-CN" altLang="en-US" dirty="0">
                <a:solidFill>
                  <a:schemeClr val="tx1"/>
                </a:solidFill>
                <a:latin typeface="+mn-lt"/>
                <a:ea typeface="+mn-ea"/>
                <a:cs typeface="+mn-ea"/>
                <a:sym typeface="+mn-lt"/>
              </a:rPr>
              <a:t>双手直接为传染病病人进行护理或处理传染病人污染物后。</a:t>
            </a:r>
          </a:p>
        </p:txBody>
      </p:sp>
      <p:sp>
        <p:nvSpPr>
          <p:cNvPr id="17" name="椭圆 16">
            <a:extLst>
              <a:ext uri="{FF2B5EF4-FFF2-40B4-BE49-F238E27FC236}">
                <a16:creationId xmlns:a16="http://schemas.microsoft.com/office/drawing/2014/main" id="{2AF5EF95-F6FD-4057-ACE6-04ED25BCC13B}"/>
              </a:ext>
            </a:extLst>
          </p:cNvPr>
          <p:cNvSpPr/>
          <p:nvPr/>
        </p:nvSpPr>
        <p:spPr>
          <a:xfrm>
            <a:off x="4288516" y="2123660"/>
            <a:ext cx="3632201" cy="3632201"/>
          </a:xfrm>
          <a:prstGeom prst="ellipse">
            <a:avLst/>
          </a:prstGeom>
          <a:noFill/>
          <a:ln w="28575">
            <a:solidFill>
              <a:srgbClr val="438C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ADFDCD76-D9EB-4423-8744-34F4C14CE56D}"/>
              </a:ext>
            </a:extLst>
          </p:cNvPr>
          <p:cNvSpPr/>
          <p:nvPr/>
        </p:nvSpPr>
        <p:spPr>
          <a:xfrm>
            <a:off x="4868779" y="2718664"/>
            <a:ext cx="2489786" cy="2489786"/>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消毒指征</a:t>
            </a:r>
          </a:p>
        </p:txBody>
      </p:sp>
      <p:sp>
        <p:nvSpPr>
          <p:cNvPr id="18" name="椭圆 17">
            <a:extLst>
              <a:ext uri="{FF2B5EF4-FFF2-40B4-BE49-F238E27FC236}">
                <a16:creationId xmlns:a16="http://schemas.microsoft.com/office/drawing/2014/main" id="{8DBFB05A-729A-4123-96EC-1388288F51A7}"/>
              </a:ext>
            </a:extLst>
          </p:cNvPr>
          <p:cNvSpPr/>
          <p:nvPr/>
        </p:nvSpPr>
        <p:spPr>
          <a:xfrm>
            <a:off x="4703133" y="2594249"/>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C0F7646-4147-4AE2-A7AD-3FFB511773D0}"/>
              </a:ext>
            </a:extLst>
          </p:cNvPr>
          <p:cNvSpPr/>
          <p:nvPr/>
        </p:nvSpPr>
        <p:spPr>
          <a:xfrm>
            <a:off x="4186310" y="3794919"/>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47F2C364-0281-43D8-8250-2063229A987D}"/>
              </a:ext>
            </a:extLst>
          </p:cNvPr>
          <p:cNvSpPr/>
          <p:nvPr/>
        </p:nvSpPr>
        <p:spPr>
          <a:xfrm>
            <a:off x="4728823" y="5126531"/>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2845D3D1-B8AB-47F0-85C0-BA6DCB4787FE}"/>
              </a:ext>
            </a:extLst>
          </p:cNvPr>
          <p:cNvSpPr/>
          <p:nvPr/>
        </p:nvSpPr>
        <p:spPr>
          <a:xfrm>
            <a:off x="7370068" y="5044913"/>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CECBF080-50E3-4CBB-A590-C281882CB7E6}"/>
              </a:ext>
            </a:extLst>
          </p:cNvPr>
          <p:cNvSpPr/>
          <p:nvPr/>
        </p:nvSpPr>
        <p:spPr>
          <a:xfrm>
            <a:off x="7814698" y="3806587"/>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7B533DC-A5CD-4383-8D92-8BFA3E7D1930}"/>
              </a:ext>
            </a:extLst>
          </p:cNvPr>
          <p:cNvSpPr/>
          <p:nvPr/>
        </p:nvSpPr>
        <p:spPr>
          <a:xfrm>
            <a:off x="7374391" y="2651401"/>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id="{82A4CB17-D403-4B03-B145-4702566E9D9B}"/>
              </a:ext>
            </a:extLst>
          </p:cNvPr>
          <p:cNvGrpSpPr/>
          <p:nvPr/>
        </p:nvGrpSpPr>
        <p:grpSpPr>
          <a:xfrm>
            <a:off x="1762539" y="2333764"/>
            <a:ext cx="2971646" cy="284371"/>
            <a:chOff x="1762539" y="2333764"/>
            <a:chExt cx="2971646" cy="284371"/>
          </a:xfrm>
          <a:solidFill>
            <a:srgbClr val="438C9B"/>
          </a:solidFill>
        </p:grpSpPr>
        <p:cxnSp>
          <p:nvCxnSpPr>
            <p:cNvPr id="27" name="直接连接符 26">
              <a:extLst>
                <a:ext uri="{FF2B5EF4-FFF2-40B4-BE49-F238E27FC236}">
                  <a16:creationId xmlns:a16="http://schemas.microsoft.com/office/drawing/2014/main" id="{A4120753-2725-4BE5-B03C-B4FACACEB3EF}"/>
                </a:ext>
              </a:extLst>
            </p:cNvPr>
            <p:cNvCxnSpPr>
              <a:endCxn id="18" idx="1"/>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02F2BDA-1977-4599-8F37-2F8734502325}"/>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9D70E725-172F-4CED-950C-A61872E54DF3}"/>
              </a:ext>
            </a:extLst>
          </p:cNvPr>
          <p:cNvGrpSpPr/>
          <p:nvPr/>
        </p:nvGrpSpPr>
        <p:grpSpPr>
          <a:xfrm flipH="1">
            <a:off x="7496676" y="2380663"/>
            <a:ext cx="2971646" cy="284371"/>
            <a:chOff x="1762539" y="2333764"/>
            <a:chExt cx="2971646" cy="284371"/>
          </a:xfrm>
          <a:solidFill>
            <a:srgbClr val="438C9B"/>
          </a:solidFill>
        </p:grpSpPr>
        <p:cxnSp>
          <p:nvCxnSpPr>
            <p:cNvPr id="33" name="直接连接符 32">
              <a:extLst>
                <a:ext uri="{FF2B5EF4-FFF2-40B4-BE49-F238E27FC236}">
                  <a16:creationId xmlns:a16="http://schemas.microsoft.com/office/drawing/2014/main" id="{91FFE606-01A9-48E2-9C40-58F2C8767989}"/>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7FB747A6-F777-4840-9EAA-2F2AA0AA56C7}"/>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a:extLst>
              <a:ext uri="{FF2B5EF4-FFF2-40B4-BE49-F238E27FC236}">
                <a16:creationId xmlns:a16="http://schemas.microsoft.com/office/drawing/2014/main" id="{FA8707D4-6B03-4A49-A72F-2F091B6BBD11}"/>
              </a:ext>
            </a:extLst>
          </p:cNvPr>
          <p:cNvCxnSpPr/>
          <p:nvPr/>
        </p:nvCxnSpPr>
        <p:spPr>
          <a:xfrm>
            <a:off x="1538124" y="3876470"/>
            <a:ext cx="2648186" cy="0"/>
          </a:xfrm>
          <a:prstGeom prst="line">
            <a:avLst/>
          </a:prstGeom>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D89A3D85-7EAB-4FBD-93DB-649B8912A402}"/>
              </a:ext>
            </a:extLst>
          </p:cNvPr>
          <p:cNvCxnSpPr/>
          <p:nvPr/>
        </p:nvCxnSpPr>
        <p:spPr>
          <a:xfrm>
            <a:off x="8026733" y="3876265"/>
            <a:ext cx="2648186" cy="0"/>
          </a:xfrm>
          <a:prstGeom prst="line">
            <a:avLst/>
          </a:prstGeom>
          <a:ln>
            <a:solidFill>
              <a:srgbClr val="438C9B"/>
            </a:solidFill>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CDBBA04D-9FF4-4565-BB1F-B7747DAB18D9}"/>
              </a:ext>
            </a:extLst>
          </p:cNvPr>
          <p:cNvGrpSpPr/>
          <p:nvPr/>
        </p:nvGrpSpPr>
        <p:grpSpPr>
          <a:xfrm flipV="1">
            <a:off x="1730695" y="5265159"/>
            <a:ext cx="2971646" cy="284371"/>
            <a:chOff x="1762539" y="2333764"/>
            <a:chExt cx="2971646" cy="284371"/>
          </a:xfrm>
          <a:solidFill>
            <a:srgbClr val="438C9B"/>
          </a:solidFill>
        </p:grpSpPr>
        <p:cxnSp>
          <p:nvCxnSpPr>
            <p:cNvPr id="38" name="直接连接符 37">
              <a:extLst>
                <a:ext uri="{FF2B5EF4-FFF2-40B4-BE49-F238E27FC236}">
                  <a16:creationId xmlns:a16="http://schemas.microsoft.com/office/drawing/2014/main" id="{E5034D2E-67C1-4C7C-9BC4-018856C5FBEF}"/>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A414298-FDA1-4E33-9030-30643245D93E}"/>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76C71B9F-0B2F-4767-B4FE-F13105D706F2}"/>
              </a:ext>
            </a:extLst>
          </p:cNvPr>
          <p:cNvGrpSpPr/>
          <p:nvPr/>
        </p:nvGrpSpPr>
        <p:grpSpPr>
          <a:xfrm flipH="1" flipV="1">
            <a:off x="7555673" y="5200260"/>
            <a:ext cx="2971646" cy="284371"/>
            <a:chOff x="1762539" y="2333764"/>
            <a:chExt cx="2971646" cy="284371"/>
          </a:xfrm>
          <a:solidFill>
            <a:srgbClr val="438C9B"/>
          </a:solidFill>
        </p:grpSpPr>
        <p:cxnSp>
          <p:nvCxnSpPr>
            <p:cNvPr id="41" name="直接连接符 40">
              <a:extLst>
                <a:ext uri="{FF2B5EF4-FFF2-40B4-BE49-F238E27FC236}">
                  <a16:creationId xmlns:a16="http://schemas.microsoft.com/office/drawing/2014/main" id="{49A1C5EC-9026-4007-9290-52080DF27E0E}"/>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2BDD51DD-929A-4D5A-937A-7A20141C2909}"/>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sp>
        <p:nvSpPr>
          <p:cNvPr id="43" name="矩形 42">
            <a:extLst>
              <a:ext uri="{FF2B5EF4-FFF2-40B4-BE49-F238E27FC236}">
                <a16:creationId xmlns:a16="http://schemas.microsoft.com/office/drawing/2014/main" id="{DA50A0FF-4676-48B3-8BF3-7429271C631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F50ABC-6878-40F5-A95D-2C8D2AA0F0CB}"/>
              </a:ext>
            </a:extLst>
          </p:cNvPr>
          <p:cNvSpPr>
            <a:spLocks noGrp="1"/>
          </p:cNvSpPr>
          <p:nvPr>
            <p:ph type="title"/>
          </p:nvPr>
        </p:nvSpPr>
        <p:spPr>
          <a:xfrm>
            <a:off x="515938" y="1125538"/>
            <a:ext cx="10515600" cy="957883"/>
          </a:xfrm>
        </p:spPr>
        <p:txBody>
          <a:bodyPr>
            <a:normAutofit/>
          </a:bodyPr>
          <a:lstStyle/>
          <a:p>
            <a:r>
              <a:rPr lang="zh-CN" altLang="en-US" sz="5400" dirty="0">
                <a:latin typeface="+mn-lt"/>
                <a:ea typeface="+mn-ea"/>
                <a:cs typeface="+mn-ea"/>
                <a:sym typeface="+mn-lt"/>
              </a:rPr>
              <a:t>医院感染相关知识</a:t>
            </a:r>
          </a:p>
        </p:txBody>
      </p:sp>
      <p:sp>
        <p:nvSpPr>
          <p:cNvPr id="3" name="文本占位符 2">
            <a:extLst>
              <a:ext uri="{FF2B5EF4-FFF2-40B4-BE49-F238E27FC236}">
                <a16:creationId xmlns:a16="http://schemas.microsoft.com/office/drawing/2014/main" id="{7C1B096C-E327-4F21-9184-3552A8B5859F}"/>
              </a:ext>
            </a:extLst>
          </p:cNvPr>
          <p:cNvSpPr>
            <a:spLocks noGrp="1"/>
          </p:cNvSpPr>
          <p:nvPr>
            <p:ph type="body" idx="1"/>
          </p:nvPr>
        </p:nvSpPr>
        <p:spPr>
          <a:xfrm>
            <a:off x="515938" y="2155351"/>
            <a:ext cx="6439378" cy="629166"/>
          </a:xfrm>
        </p:spPr>
        <p:txBody>
          <a:bodyPr>
            <a:noAutofit/>
          </a:bodyPr>
          <a:lstStyle/>
          <a:p>
            <a:endParaRPr lang="zh-CN" altLang="en-US" dirty="0">
              <a:cs typeface="+mn-ea"/>
              <a:sym typeface="+mn-lt"/>
            </a:endParaRPr>
          </a:p>
        </p:txBody>
      </p:sp>
      <p:pic>
        <p:nvPicPr>
          <p:cNvPr id="5" name="图片 4" descr="白色的建筑&#10;&#10;描述已自动生成">
            <a:extLst>
              <a:ext uri="{FF2B5EF4-FFF2-40B4-BE49-F238E27FC236}">
                <a16:creationId xmlns:a16="http://schemas.microsoft.com/office/drawing/2014/main" id="{AA9CA416-FE93-4C85-B739-9F1266ABFE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6" name="图文框 5">
            <a:extLst>
              <a:ext uri="{FF2B5EF4-FFF2-40B4-BE49-F238E27FC236}">
                <a16:creationId xmlns:a16="http://schemas.microsoft.com/office/drawing/2014/main" id="{526B1725-A931-4426-AE07-911342125D3B}"/>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a16="http://schemas.microsoft.com/office/drawing/2014/main" id="{1A912DB5-1360-4D6A-A354-E042C2A7F746}"/>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750206" y="967666"/>
            <a:ext cx="1837677" cy="430887"/>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extLst>
      <p:ext uri="{BB962C8B-B14F-4D97-AF65-F5344CB8AC3E}">
        <p14:creationId xmlns:p14="http://schemas.microsoft.com/office/powerpoint/2010/main" val="1302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A784385-21C6-4EC6-B7E4-1ACAABE16BC0}"/>
              </a:ext>
            </a:extLst>
          </p:cNvPr>
          <p:cNvSpPr/>
          <p:nvPr/>
        </p:nvSpPr>
        <p:spPr>
          <a:xfrm>
            <a:off x="7954059" y="2551836"/>
            <a:ext cx="4237941" cy="3182213"/>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矩形 12">
            <a:extLst>
              <a:ext uri="{FF2B5EF4-FFF2-40B4-BE49-F238E27FC236}">
                <a16:creationId xmlns:a16="http://schemas.microsoft.com/office/drawing/2014/main" id="{4F5DA745-C9F2-4798-9A1D-B1C28A0BEDC7}"/>
              </a:ext>
            </a:extLst>
          </p:cNvPr>
          <p:cNvSpPr/>
          <p:nvPr/>
        </p:nvSpPr>
        <p:spPr>
          <a:xfrm>
            <a:off x="0" y="2551837"/>
            <a:ext cx="4237941" cy="3182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857" name="标题 1">
            <a:extLst>
              <a:ext uri="{FF2B5EF4-FFF2-40B4-BE49-F238E27FC236}">
                <a16:creationId xmlns:a16="http://schemas.microsoft.com/office/drawing/2014/main" id="{5508119B-9FE0-4A9F-B824-C903F08F1134}"/>
              </a:ext>
            </a:extLst>
          </p:cNvPr>
          <p:cNvSpPr>
            <a:spLocks noGrp="1" noChangeArrowheads="1"/>
          </p:cNvSpPr>
          <p:nvPr>
            <p:ph type="title"/>
          </p:nvPr>
        </p:nvSpPr>
        <p:spPr>
          <a:xfrm>
            <a:off x="899922" y="681037"/>
            <a:ext cx="10515600" cy="1325563"/>
          </a:xfrm>
        </p:spPr>
        <p:txBody>
          <a:bodyPr>
            <a:normAutofit/>
          </a:bodyPr>
          <a:lstStyle/>
          <a:p>
            <a:pPr algn="l"/>
            <a:r>
              <a:rPr lang="zh-CN" altLang="en-US" sz="4000" dirty="0">
                <a:latin typeface="+mn-lt"/>
                <a:ea typeface="+mn-ea"/>
                <a:cs typeface="+mn-ea"/>
                <a:sym typeface="+mn-lt"/>
              </a:rPr>
              <a:t>五个重要时刻</a:t>
            </a:r>
          </a:p>
        </p:txBody>
      </p:sp>
      <p:sp>
        <p:nvSpPr>
          <p:cNvPr id="3" name="内容占位符 2">
            <a:extLst>
              <a:ext uri="{FF2B5EF4-FFF2-40B4-BE49-F238E27FC236}">
                <a16:creationId xmlns:a16="http://schemas.microsoft.com/office/drawing/2014/main" id="{546F591F-7DA1-4354-9660-3386252A00C6}"/>
              </a:ext>
            </a:extLst>
          </p:cNvPr>
          <p:cNvSpPr>
            <a:spLocks noGrp="1"/>
          </p:cNvSpPr>
          <p:nvPr>
            <p:ph idx="1"/>
          </p:nvPr>
        </p:nvSpPr>
        <p:spPr>
          <a:xfrm>
            <a:off x="637364" y="3839184"/>
            <a:ext cx="3935896" cy="893824"/>
          </a:xfrm>
        </p:spPr>
        <p:txBody>
          <a:bodyPr rtlCol="0">
            <a:normAutofit/>
          </a:bodyPr>
          <a:lstStyle/>
          <a:p>
            <a:pPr marL="0" indent="0">
              <a:buClrTx/>
              <a:buSzTx/>
              <a:buNone/>
              <a:defRPr/>
            </a:pPr>
            <a:r>
              <a:rPr lang="zh-CN" altLang="en-US" sz="2200" kern="0" dirty="0">
                <a:solidFill>
                  <a:srgbClr val="000000"/>
                </a:solidFill>
                <a:cs typeface="+mn-ea"/>
                <a:sym typeface="+mn-lt"/>
              </a:rPr>
              <a:t>接触患者之前</a:t>
            </a:r>
          </a:p>
        </p:txBody>
      </p:sp>
      <p:sp>
        <p:nvSpPr>
          <p:cNvPr id="6" name="矩形 5">
            <a:extLst>
              <a:ext uri="{FF2B5EF4-FFF2-40B4-BE49-F238E27FC236}">
                <a16:creationId xmlns:a16="http://schemas.microsoft.com/office/drawing/2014/main" id="{C375E96A-26E2-4E26-B20A-29AE5F0AEC9D}"/>
              </a:ext>
            </a:extLst>
          </p:cNvPr>
          <p:cNvSpPr/>
          <p:nvPr/>
        </p:nvSpPr>
        <p:spPr>
          <a:xfrm>
            <a:off x="8699591" y="3492880"/>
            <a:ext cx="1961322" cy="769441"/>
          </a:xfrm>
          <a:prstGeom prst="rect">
            <a:avLst/>
          </a:prstGeom>
        </p:spPr>
        <p:txBody>
          <a:bodyPr wrap="square">
            <a:spAutoFit/>
          </a:bodyPr>
          <a:lstStyle/>
          <a:p>
            <a:pPr>
              <a:buClrTx/>
              <a:buSzTx/>
              <a:defRPr/>
            </a:pPr>
            <a:r>
              <a:rPr lang="zh-CN" altLang="en-US" sz="2200" kern="0" dirty="0">
                <a:solidFill>
                  <a:schemeClr val="bg1"/>
                </a:solidFill>
                <a:cs typeface="+mn-ea"/>
                <a:sym typeface="+mn-lt"/>
              </a:rPr>
              <a:t>体液暴露后</a:t>
            </a:r>
          </a:p>
          <a:p>
            <a:pPr>
              <a:buClrTx/>
              <a:buSzTx/>
              <a:defRPr/>
            </a:pPr>
            <a:r>
              <a:rPr lang="zh-CN" altLang="en-US" sz="2200" kern="0" dirty="0">
                <a:solidFill>
                  <a:schemeClr val="bg1"/>
                </a:solidFill>
                <a:cs typeface="+mn-ea"/>
                <a:sym typeface="+mn-lt"/>
              </a:rPr>
              <a:t>             </a:t>
            </a:r>
          </a:p>
        </p:txBody>
      </p:sp>
      <p:pic>
        <p:nvPicPr>
          <p:cNvPr id="14" name="图片 13" descr="图片包含 背景图案&#10;&#10;描述已自动生成">
            <a:extLst>
              <a:ext uri="{FF2B5EF4-FFF2-40B4-BE49-F238E27FC236}">
                <a16:creationId xmlns:a16="http://schemas.microsoft.com/office/drawing/2014/main" id="{4569059B-A069-4C87-A3E1-54E876FCFB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37941" y="1794893"/>
            <a:ext cx="3707041" cy="5022540"/>
          </a:xfrm>
          <a:custGeom>
            <a:avLst/>
            <a:gdLst>
              <a:gd name="connsiteX0" fmla="*/ 0 w 3833813"/>
              <a:gd name="connsiteY0" fmla="*/ 0 h 5194299"/>
              <a:gd name="connsiteX1" fmla="*/ 3833813 w 3833813"/>
              <a:gd name="connsiteY1" fmla="*/ 0 h 5194299"/>
              <a:gd name="connsiteX2" fmla="*/ 3833813 w 3833813"/>
              <a:gd name="connsiteY2" fmla="*/ 5194299 h 5194299"/>
              <a:gd name="connsiteX3" fmla="*/ 0 w 3833813"/>
              <a:gd name="connsiteY3" fmla="*/ 5194299 h 5194299"/>
            </a:gdLst>
            <a:ahLst/>
            <a:cxnLst>
              <a:cxn ang="0">
                <a:pos x="connsiteX0" y="connsiteY0"/>
              </a:cxn>
              <a:cxn ang="0">
                <a:pos x="connsiteX1" y="connsiteY1"/>
              </a:cxn>
              <a:cxn ang="0">
                <a:pos x="connsiteX2" y="connsiteY2"/>
              </a:cxn>
              <a:cxn ang="0">
                <a:pos x="connsiteX3" y="connsiteY3"/>
              </a:cxn>
            </a:cxnLst>
            <a:rect l="l" t="t" r="r" b="b"/>
            <a:pathLst>
              <a:path w="3833813" h="5194299">
                <a:moveTo>
                  <a:pt x="0" y="0"/>
                </a:moveTo>
                <a:lnTo>
                  <a:pt x="3833813" y="0"/>
                </a:lnTo>
                <a:lnTo>
                  <a:pt x="3833813" y="5194299"/>
                </a:lnTo>
                <a:lnTo>
                  <a:pt x="0" y="5194299"/>
                </a:lnTo>
                <a:close/>
              </a:path>
            </a:pathLst>
          </a:custGeom>
        </p:spPr>
      </p:pic>
      <p:sp>
        <p:nvSpPr>
          <p:cNvPr id="15" name="矩形 14">
            <a:extLst>
              <a:ext uri="{FF2B5EF4-FFF2-40B4-BE49-F238E27FC236}">
                <a16:creationId xmlns:a16="http://schemas.microsoft.com/office/drawing/2014/main" id="{64101D4E-79B1-4BE1-9526-9EAFDBB806CE}"/>
              </a:ext>
            </a:extLst>
          </p:cNvPr>
          <p:cNvSpPr/>
          <p:nvPr/>
        </p:nvSpPr>
        <p:spPr>
          <a:xfrm>
            <a:off x="637364" y="3120456"/>
            <a:ext cx="1031051" cy="430887"/>
          </a:xfrm>
          <a:prstGeom prst="rect">
            <a:avLst/>
          </a:prstGeom>
        </p:spPr>
        <p:txBody>
          <a:bodyPr wrap="none">
            <a:spAutoFit/>
          </a:bodyPr>
          <a:lstStyle/>
          <a:p>
            <a:r>
              <a:rPr lang="zh-CN" altLang="en-US" sz="2200" kern="0" dirty="0">
                <a:solidFill>
                  <a:srgbClr val="000000"/>
                </a:solidFill>
                <a:cs typeface="+mn-ea"/>
                <a:sym typeface="+mn-lt"/>
              </a:rPr>
              <a:t>两前：</a:t>
            </a:r>
            <a:endParaRPr lang="zh-CN" altLang="en-US" sz="2200" dirty="0">
              <a:cs typeface="+mn-ea"/>
              <a:sym typeface="+mn-lt"/>
            </a:endParaRPr>
          </a:p>
        </p:txBody>
      </p:sp>
      <p:sp>
        <p:nvSpPr>
          <p:cNvPr id="17" name="矩形 16">
            <a:extLst>
              <a:ext uri="{FF2B5EF4-FFF2-40B4-BE49-F238E27FC236}">
                <a16:creationId xmlns:a16="http://schemas.microsoft.com/office/drawing/2014/main" id="{7DDBA2AA-4E30-48B7-B5CC-9DCAAF57B55F}"/>
              </a:ext>
            </a:extLst>
          </p:cNvPr>
          <p:cNvSpPr/>
          <p:nvPr/>
        </p:nvSpPr>
        <p:spPr>
          <a:xfrm>
            <a:off x="564603" y="4521607"/>
            <a:ext cx="1946367" cy="430887"/>
          </a:xfrm>
          <a:prstGeom prst="rect">
            <a:avLst/>
          </a:prstGeom>
        </p:spPr>
        <p:txBody>
          <a:bodyPr wrap="none">
            <a:spAutoFit/>
          </a:bodyPr>
          <a:lstStyle/>
          <a:p>
            <a:r>
              <a:rPr lang="zh-CN" altLang="en-US" sz="2200" kern="0" dirty="0">
                <a:solidFill>
                  <a:srgbClr val="000000"/>
                </a:solidFill>
                <a:cs typeface="+mn-ea"/>
                <a:sym typeface="+mn-lt"/>
              </a:rPr>
              <a:t> 无菌操作之前</a:t>
            </a:r>
            <a:endParaRPr lang="zh-CN" altLang="en-US" sz="2200" dirty="0">
              <a:cs typeface="+mn-ea"/>
              <a:sym typeface="+mn-lt"/>
            </a:endParaRPr>
          </a:p>
        </p:txBody>
      </p:sp>
      <p:sp>
        <p:nvSpPr>
          <p:cNvPr id="18" name="矩形 17">
            <a:extLst>
              <a:ext uri="{FF2B5EF4-FFF2-40B4-BE49-F238E27FC236}">
                <a16:creationId xmlns:a16="http://schemas.microsoft.com/office/drawing/2014/main" id="{A66EC453-14B7-42A8-9EB7-7786C049EEC9}"/>
              </a:ext>
            </a:extLst>
          </p:cNvPr>
          <p:cNvSpPr/>
          <p:nvPr/>
        </p:nvSpPr>
        <p:spPr>
          <a:xfrm>
            <a:off x="8699591" y="3059668"/>
            <a:ext cx="1031051" cy="430887"/>
          </a:xfrm>
          <a:prstGeom prst="rect">
            <a:avLst/>
          </a:prstGeom>
        </p:spPr>
        <p:txBody>
          <a:bodyPr wrap="none">
            <a:spAutoFit/>
          </a:bodyPr>
          <a:lstStyle/>
          <a:p>
            <a:r>
              <a:rPr lang="zh-CN" altLang="en-US" sz="2200" kern="0" dirty="0">
                <a:solidFill>
                  <a:schemeClr val="bg1"/>
                </a:solidFill>
                <a:cs typeface="+mn-ea"/>
                <a:sym typeface="+mn-lt"/>
              </a:rPr>
              <a:t>三后：</a:t>
            </a:r>
            <a:endParaRPr lang="zh-CN" altLang="en-US" sz="2200" dirty="0">
              <a:solidFill>
                <a:schemeClr val="bg1"/>
              </a:solidFill>
              <a:cs typeface="+mn-ea"/>
              <a:sym typeface="+mn-lt"/>
            </a:endParaRPr>
          </a:p>
        </p:txBody>
      </p:sp>
      <p:sp>
        <p:nvSpPr>
          <p:cNvPr id="19" name="矩形 18">
            <a:extLst>
              <a:ext uri="{FF2B5EF4-FFF2-40B4-BE49-F238E27FC236}">
                <a16:creationId xmlns:a16="http://schemas.microsoft.com/office/drawing/2014/main" id="{AFEDCA69-6F2D-4DC7-B7D6-92E061A8D278}"/>
              </a:ext>
            </a:extLst>
          </p:cNvPr>
          <p:cNvSpPr/>
          <p:nvPr/>
        </p:nvSpPr>
        <p:spPr>
          <a:xfrm>
            <a:off x="8708511" y="4007602"/>
            <a:ext cx="1595309" cy="430887"/>
          </a:xfrm>
          <a:prstGeom prst="rect">
            <a:avLst/>
          </a:prstGeom>
        </p:spPr>
        <p:txBody>
          <a:bodyPr wrap="none">
            <a:spAutoFit/>
          </a:bodyPr>
          <a:lstStyle/>
          <a:p>
            <a:r>
              <a:rPr lang="zh-CN" altLang="en-US" sz="2200" kern="0" dirty="0">
                <a:solidFill>
                  <a:schemeClr val="bg1"/>
                </a:solidFill>
                <a:cs typeface="+mn-ea"/>
                <a:sym typeface="+mn-lt"/>
              </a:rPr>
              <a:t>接触患者后</a:t>
            </a:r>
            <a:endParaRPr lang="zh-CN" altLang="en-US" sz="2200" dirty="0">
              <a:solidFill>
                <a:schemeClr val="bg1"/>
              </a:solidFill>
              <a:cs typeface="+mn-ea"/>
              <a:sym typeface="+mn-lt"/>
            </a:endParaRPr>
          </a:p>
        </p:txBody>
      </p:sp>
      <p:sp>
        <p:nvSpPr>
          <p:cNvPr id="21" name="矩形 20">
            <a:extLst>
              <a:ext uri="{FF2B5EF4-FFF2-40B4-BE49-F238E27FC236}">
                <a16:creationId xmlns:a16="http://schemas.microsoft.com/office/drawing/2014/main" id="{AD2FBDC2-D357-4B4B-9FF7-0D2D7E5D976E}"/>
              </a:ext>
            </a:extLst>
          </p:cNvPr>
          <p:cNvSpPr/>
          <p:nvPr/>
        </p:nvSpPr>
        <p:spPr>
          <a:xfrm>
            <a:off x="8708511" y="4521607"/>
            <a:ext cx="2228495" cy="430887"/>
          </a:xfrm>
          <a:prstGeom prst="rect">
            <a:avLst/>
          </a:prstGeom>
        </p:spPr>
        <p:txBody>
          <a:bodyPr wrap="none">
            <a:spAutoFit/>
          </a:bodyPr>
          <a:lstStyle/>
          <a:p>
            <a:r>
              <a:rPr lang="zh-CN" altLang="en-US" sz="2200" kern="0" dirty="0">
                <a:solidFill>
                  <a:schemeClr val="bg1"/>
                </a:solidFill>
                <a:cs typeface="+mn-ea"/>
                <a:sym typeface="+mn-lt"/>
              </a:rPr>
              <a:t>接触周围环境后 </a:t>
            </a:r>
            <a:endParaRPr lang="zh-CN" altLang="en-US" sz="2200" dirty="0">
              <a:solidFill>
                <a:schemeClr val="bg1"/>
              </a:solidFill>
              <a:cs typeface="+mn-ea"/>
              <a:sym typeface="+mn-lt"/>
            </a:endParaRPr>
          </a:p>
        </p:txBody>
      </p:sp>
      <p:sp>
        <p:nvSpPr>
          <p:cNvPr id="20" name="矩形 19">
            <a:extLst>
              <a:ext uri="{FF2B5EF4-FFF2-40B4-BE49-F238E27FC236}">
                <a16:creationId xmlns:a16="http://schemas.microsoft.com/office/drawing/2014/main" id="{390F5B0F-8745-48D4-9AE0-AB1DCD1909F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双波形 19">
            <a:extLst>
              <a:ext uri="{FF2B5EF4-FFF2-40B4-BE49-F238E27FC236}">
                <a16:creationId xmlns:a16="http://schemas.microsoft.com/office/drawing/2014/main" id="{E4FB061E-B8D0-4443-A0F2-7E4EE4974C8E}"/>
              </a:ext>
            </a:extLst>
          </p:cNvPr>
          <p:cNvSpPr/>
          <p:nvPr/>
        </p:nvSpPr>
        <p:spPr>
          <a:xfrm>
            <a:off x="0" y="2490120"/>
            <a:ext cx="12192000" cy="5897260"/>
          </a:xfrm>
          <a:prstGeom prst="doubleWave">
            <a:avLst>
              <a:gd name="adj1" fmla="val 12500"/>
              <a:gd name="adj2" fmla="val 0"/>
            </a:avLst>
          </a:prstGeom>
          <a:gradFill flip="none" rotWithShape="1">
            <a:gsLst>
              <a:gs pos="0">
                <a:srgbClr val="64ADBC"/>
              </a:gs>
              <a:gs pos="100000">
                <a:srgbClr val="64ADB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a:extLst>
              <a:ext uri="{FF2B5EF4-FFF2-40B4-BE49-F238E27FC236}">
                <a16:creationId xmlns:a16="http://schemas.microsoft.com/office/drawing/2014/main" id="{907AF91C-EE70-4815-9A3D-EE18B05D2120}"/>
              </a:ext>
            </a:extLst>
          </p:cNvPr>
          <p:cNvSpPr/>
          <p:nvPr/>
        </p:nvSpPr>
        <p:spPr>
          <a:xfrm>
            <a:off x="1337598" y="195768"/>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a:extLst>
              <a:ext uri="{FF2B5EF4-FFF2-40B4-BE49-F238E27FC236}">
                <a16:creationId xmlns:a16="http://schemas.microsoft.com/office/drawing/2014/main" id="{52040333-982B-4FD8-AD0A-9DBFA5DE6C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770" t="656" r="69608" b="8251"/>
          <a:stretch>
            <a:fillRect/>
          </a:stretch>
        </p:blipFill>
        <p:spPr bwMode="auto">
          <a:xfrm>
            <a:off x="1542135" y="379144"/>
            <a:ext cx="1620000" cy="1620000"/>
          </a:xfrm>
          <a:custGeom>
            <a:avLst/>
            <a:gdLst>
              <a:gd name="connsiteX0" fmla="*/ 1139340 w 2278680"/>
              <a:gd name="connsiteY0" fmla="*/ 0 h 2278680"/>
              <a:gd name="connsiteX1" fmla="*/ 2278680 w 2278680"/>
              <a:gd name="connsiteY1" fmla="*/ 1139340 h 2278680"/>
              <a:gd name="connsiteX2" fmla="*/ 1139340 w 2278680"/>
              <a:gd name="connsiteY2" fmla="*/ 2278680 h 2278680"/>
              <a:gd name="connsiteX3" fmla="*/ 0 w 2278680"/>
              <a:gd name="connsiteY3" fmla="*/ 1139340 h 2278680"/>
              <a:gd name="connsiteX4" fmla="*/ 1139340 w 2278680"/>
              <a:gd name="connsiteY4" fmla="*/ 0 h 227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680" h="2278680">
                <a:moveTo>
                  <a:pt x="1139340" y="0"/>
                </a:moveTo>
                <a:cubicBezTo>
                  <a:pt x="1768580" y="0"/>
                  <a:pt x="2278680" y="510100"/>
                  <a:pt x="2278680" y="1139340"/>
                </a:cubicBezTo>
                <a:cubicBezTo>
                  <a:pt x="2278680" y="1768580"/>
                  <a:pt x="1768580" y="2278680"/>
                  <a:pt x="1139340" y="2278680"/>
                </a:cubicBezTo>
                <a:cubicBezTo>
                  <a:pt x="510100" y="2278680"/>
                  <a:pt x="0" y="1768580"/>
                  <a:pt x="0" y="1139340"/>
                </a:cubicBezTo>
                <a:cubicBezTo>
                  <a:pt x="0" y="510100"/>
                  <a:pt x="510100" y="0"/>
                  <a:pt x="113934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5C38B080-BD11-49C5-8664-08476648CD32}"/>
              </a:ext>
            </a:extLst>
          </p:cNvPr>
          <p:cNvSpPr/>
          <p:nvPr/>
        </p:nvSpPr>
        <p:spPr>
          <a:xfrm>
            <a:off x="1230605" y="2270195"/>
            <a:ext cx="2266967" cy="400110"/>
          </a:xfrm>
          <a:prstGeom prst="rect">
            <a:avLst/>
          </a:prstGeom>
        </p:spPr>
        <p:txBody>
          <a:bodyPr wrap="none">
            <a:spAutoFit/>
          </a:bodyPr>
          <a:lstStyle/>
          <a:p>
            <a:pPr algn="ctr"/>
            <a:r>
              <a:rPr lang="en-US" altLang="zh-CN" sz="2000" dirty="0">
                <a:cs typeface="+mn-ea"/>
                <a:sym typeface="+mn-lt"/>
              </a:rPr>
              <a:t>1. </a:t>
            </a:r>
            <a:r>
              <a:rPr lang="zh-CN" altLang="en-US" sz="2000" dirty="0">
                <a:cs typeface="+mn-ea"/>
                <a:sym typeface="+mn-lt"/>
              </a:rPr>
              <a:t>掌心对掌心搓揉</a:t>
            </a:r>
          </a:p>
        </p:txBody>
      </p:sp>
      <p:sp>
        <p:nvSpPr>
          <p:cNvPr id="36" name="矩形: 圆角 35">
            <a:extLst>
              <a:ext uri="{FF2B5EF4-FFF2-40B4-BE49-F238E27FC236}">
                <a16:creationId xmlns:a16="http://schemas.microsoft.com/office/drawing/2014/main" id="{0F35A1A2-0A2D-42B4-92C3-057D9A91838D}"/>
              </a:ext>
            </a:extLst>
          </p:cNvPr>
          <p:cNvSpPr/>
          <p:nvPr/>
        </p:nvSpPr>
        <p:spPr>
          <a:xfrm>
            <a:off x="4981314" y="189000"/>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1" name="图片 30">
            <a:extLst>
              <a:ext uri="{FF2B5EF4-FFF2-40B4-BE49-F238E27FC236}">
                <a16:creationId xmlns:a16="http://schemas.microsoft.com/office/drawing/2014/main" id="{4B87DEB3-69BD-4C44-8062-E24E37F59D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37199" t="2171" r="38178" b="9573"/>
          <a:stretch>
            <a:fillRect/>
          </a:stretch>
        </p:blipFill>
        <p:spPr bwMode="auto">
          <a:xfrm>
            <a:off x="5277521" y="430461"/>
            <a:ext cx="1620000" cy="1569548"/>
          </a:xfrm>
          <a:custGeom>
            <a:avLst/>
            <a:gdLst>
              <a:gd name="connsiteX0" fmla="*/ 1139340 w 2278680"/>
              <a:gd name="connsiteY0" fmla="*/ 0 h 2207714"/>
              <a:gd name="connsiteX1" fmla="*/ 2278680 w 2278680"/>
              <a:gd name="connsiteY1" fmla="*/ 1103857 h 2207714"/>
              <a:gd name="connsiteX2" fmla="*/ 1139340 w 2278680"/>
              <a:gd name="connsiteY2" fmla="*/ 2207714 h 2207714"/>
              <a:gd name="connsiteX3" fmla="*/ 0 w 2278680"/>
              <a:gd name="connsiteY3" fmla="*/ 1103857 h 2207714"/>
              <a:gd name="connsiteX4" fmla="*/ 1139340 w 2278680"/>
              <a:gd name="connsiteY4" fmla="*/ 0 h 2207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680" h="2207714">
                <a:moveTo>
                  <a:pt x="1139340" y="0"/>
                </a:moveTo>
                <a:cubicBezTo>
                  <a:pt x="1768580" y="0"/>
                  <a:pt x="2278680" y="494214"/>
                  <a:pt x="2278680" y="1103857"/>
                </a:cubicBezTo>
                <a:cubicBezTo>
                  <a:pt x="2278680" y="1713500"/>
                  <a:pt x="1768580" y="2207714"/>
                  <a:pt x="1139340" y="2207714"/>
                </a:cubicBezTo>
                <a:cubicBezTo>
                  <a:pt x="510100" y="2207714"/>
                  <a:pt x="0" y="1713500"/>
                  <a:pt x="0" y="1103857"/>
                </a:cubicBezTo>
                <a:cubicBezTo>
                  <a:pt x="0" y="494214"/>
                  <a:pt x="510100" y="0"/>
                  <a:pt x="113934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48C72F5D-52B2-4D8D-8E1C-E941D373E05F}"/>
              </a:ext>
            </a:extLst>
          </p:cNvPr>
          <p:cNvSpPr/>
          <p:nvPr/>
        </p:nvSpPr>
        <p:spPr>
          <a:xfrm>
            <a:off x="5103927" y="2241469"/>
            <a:ext cx="2037387" cy="707886"/>
          </a:xfrm>
          <a:prstGeom prst="rect">
            <a:avLst/>
          </a:prstGeom>
        </p:spPr>
        <p:txBody>
          <a:bodyPr wrap="square">
            <a:spAutoFit/>
          </a:bodyPr>
          <a:lstStyle/>
          <a:p>
            <a:r>
              <a:rPr lang="en-US" altLang="zh-CN" sz="2000" dirty="0">
                <a:cs typeface="+mn-ea"/>
                <a:sym typeface="+mn-lt"/>
              </a:rPr>
              <a:t>2. </a:t>
            </a:r>
            <a:r>
              <a:rPr lang="zh-CN" altLang="en-US" sz="2000" dirty="0">
                <a:cs typeface="+mn-ea"/>
                <a:sym typeface="+mn-lt"/>
              </a:rPr>
              <a:t>手指交叉，掌心对手背搓揉 </a:t>
            </a:r>
          </a:p>
        </p:txBody>
      </p:sp>
      <p:sp>
        <p:nvSpPr>
          <p:cNvPr id="38" name="矩形: 圆角 37">
            <a:extLst>
              <a:ext uri="{FF2B5EF4-FFF2-40B4-BE49-F238E27FC236}">
                <a16:creationId xmlns:a16="http://schemas.microsoft.com/office/drawing/2014/main" id="{59865CB0-7044-4989-AF89-38110C645DB5}"/>
              </a:ext>
            </a:extLst>
          </p:cNvPr>
          <p:cNvSpPr/>
          <p:nvPr/>
        </p:nvSpPr>
        <p:spPr>
          <a:xfrm>
            <a:off x="8762966" y="193908"/>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0" name="图片 29">
            <a:extLst>
              <a:ext uri="{FF2B5EF4-FFF2-40B4-BE49-F238E27FC236}">
                <a16:creationId xmlns:a16="http://schemas.microsoft.com/office/drawing/2014/main" id="{D83E0061-7698-415B-B0EC-30BEEFE4A6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74919" t="5957" r="2248" b="9573"/>
          <a:stretch>
            <a:fillRect/>
          </a:stretch>
        </p:blipFill>
        <p:spPr bwMode="auto">
          <a:xfrm>
            <a:off x="9032966" y="430461"/>
            <a:ext cx="1620000" cy="1620000"/>
          </a:xfrm>
          <a:custGeom>
            <a:avLst/>
            <a:gdLst>
              <a:gd name="connsiteX0" fmla="*/ 1056499 w 2112998"/>
              <a:gd name="connsiteY0" fmla="*/ 0 h 2112998"/>
              <a:gd name="connsiteX1" fmla="*/ 2112998 w 2112998"/>
              <a:gd name="connsiteY1" fmla="*/ 1056499 h 2112998"/>
              <a:gd name="connsiteX2" fmla="*/ 1056499 w 2112998"/>
              <a:gd name="connsiteY2" fmla="*/ 2112998 h 2112998"/>
              <a:gd name="connsiteX3" fmla="*/ 0 w 2112998"/>
              <a:gd name="connsiteY3" fmla="*/ 1056499 h 2112998"/>
              <a:gd name="connsiteX4" fmla="*/ 1056499 w 2112998"/>
              <a:gd name="connsiteY4" fmla="*/ 0 h 21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98" h="2112998">
                <a:moveTo>
                  <a:pt x="1056499" y="0"/>
                </a:moveTo>
                <a:cubicBezTo>
                  <a:pt x="1639987" y="0"/>
                  <a:pt x="2112998" y="473011"/>
                  <a:pt x="2112998" y="1056499"/>
                </a:cubicBezTo>
                <a:cubicBezTo>
                  <a:pt x="2112998" y="1639987"/>
                  <a:pt x="1639987" y="2112998"/>
                  <a:pt x="1056499" y="2112998"/>
                </a:cubicBezTo>
                <a:cubicBezTo>
                  <a:pt x="473011" y="2112998"/>
                  <a:pt x="0" y="1639987"/>
                  <a:pt x="0" y="1056499"/>
                </a:cubicBezTo>
                <a:cubicBezTo>
                  <a:pt x="0" y="473011"/>
                  <a:pt x="473011" y="0"/>
                  <a:pt x="105649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163558B8-2D74-4E94-8881-46E1C7D9BB97}"/>
              </a:ext>
            </a:extLst>
          </p:cNvPr>
          <p:cNvSpPr/>
          <p:nvPr/>
        </p:nvSpPr>
        <p:spPr>
          <a:xfrm>
            <a:off x="8864705" y="2217006"/>
            <a:ext cx="2096690" cy="707886"/>
          </a:xfrm>
          <a:prstGeom prst="rect">
            <a:avLst/>
          </a:prstGeom>
        </p:spPr>
        <p:txBody>
          <a:bodyPr wrap="square">
            <a:spAutoFit/>
          </a:bodyPr>
          <a:lstStyle/>
          <a:p>
            <a:r>
              <a:rPr lang="en-US" altLang="zh-CN" sz="2000" dirty="0">
                <a:cs typeface="+mn-ea"/>
                <a:sym typeface="+mn-lt"/>
              </a:rPr>
              <a:t>3. </a:t>
            </a:r>
            <a:r>
              <a:rPr lang="zh-CN" altLang="en-US" sz="2000" dirty="0">
                <a:cs typeface="+mn-ea"/>
                <a:sym typeface="+mn-lt"/>
              </a:rPr>
              <a:t>手指交叉，掌心对掌心搓揉</a:t>
            </a:r>
          </a:p>
        </p:txBody>
      </p:sp>
      <p:sp>
        <p:nvSpPr>
          <p:cNvPr id="43" name="矩形: 圆角 42">
            <a:extLst>
              <a:ext uri="{FF2B5EF4-FFF2-40B4-BE49-F238E27FC236}">
                <a16:creationId xmlns:a16="http://schemas.microsoft.com/office/drawing/2014/main" id="{CA2DDCE9-6A82-4285-89E8-14F115253BC4}"/>
              </a:ext>
            </a:extLst>
          </p:cNvPr>
          <p:cNvSpPr/>
          <p:nvPr/>
        </p:nvSpPr>
        <p:spPr>
          <a:xfrm>
            <a:off x="1337572" y="3501926"/>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圆角 43">
            <a:extLst>
              <a:ext uri="{FF2B5EF4-FFF2-40B4-BE49-F238E27FC236}">
                <a16:creationId xmlns:a16="http://schemas.microsoft.com/office/drawing/2014/main" id="{49C94FAA-0F34-4D0B-A5AF-E3AD1EFACD75}"/>
              </a:ext>
            </a:extLst>
          </p:cNvPr>
          <p:cNvSpPr/>
          <p:nvPr/>
        </p:nvSpPr>
        <p:spPr>
          <a:xfrm>
            <a:off x="4985972" y="3501926"/>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矩形: 圆角 44">
            <a:extLst>
              <a:ext uri="{FF2B5EF4-FFF2-40B4-BE49-F238E27FC236}">
                <a16:creationId xmlns:a16="http://schemas.microsoft.com/office/drawing/2014/main" id="{23D86DE1-D808-4DD1-9CB6-FF714AB8EAA9}"/>
              </a:ext>
            </a:extLst>
          </p:cNvPr>
          <p:cNvSpPr/>
          <p:nvPr/>
        </p:nvSpPr>
        <p:spPr>
          <a:xfrm>
            <a:off x="8736413" y="3508121"/>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2" name="图片 51">
            <a:extLst>
              <a:ext uri="{FF2B5EF4-FFF2-40B4-BE49-F238E27FC236}">
                <a16:creationId xmlns:a16="http://schemas.microsoft.com/office/drawing/2014/main" id="{D23D049B-385C-444E-A539-14C8497E32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76099" t="2012" r="2504" b="1189"/>
          <a:stretch>
            <a:fillRect/>
          </a:stretch>
        </p:blipFill>
        <p:spPr bwMode="auto">
          <a:xfrm>
            <a:off x="8964428" y="3720131"/>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a:extLst>
              <a:ext uri="{FF2B5EF4-FFF2-40B4-BE49-F238E27FC236}">
                <a16:creationId xmlns:a16="http://schemas.microsoft.com/office/drawing/2014/main" id="{A8657B37-5DA1-4181-A1B4-08297030E2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4024" t="2012" r="74579" b="1189"/>
          <a:stretch>
            <a:fillRect/>
          </a:stretch>
        </p:blipFill>
        <p:spPr bwMode="auto">
          <a:xfrm>
            <a:off x="1607572" y="3720131"/>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273CAA38-F269-4ACD-AC3B-F894F5121C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39768" t="2540" r="38835" b="661"/>
          <a:stretch>
            <a:fillRect/>
          </a:stretch>
        </p:blipFill>
        <p:spPr bwMode="auto">
          <a:xfrm>
            <a:off x="5277521" y="3771525"/>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矩形 6">
            <a:extLst>
              <a:ext uri="{FF2B5EF4-FFF2-40B4-BE49-F238E27FC236}">
                <a16:creationId xmlns:a16="http://schemas.microsoft.com/office/drawing/2014/main" id="{1ED5EC13-BCCB-49AD-9228-DF0AB7229092}"/>
              </a:ext>
            </a:extLst>
          </p:cNvPr>
          <p:cNvSpPr>
            <a:spLocks noChangeArrowheads="1"/>
          </p:cNvSpPr>
          <p:nvPr/>
        </p:nvSpPr>
        <p:spPr bwMode="auto">
          <a:xfrm>
            <a:off x="8736413" y="5272385"/>
            <a:ext cx="216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dirty="0">
                <a:cs typeface="+mn-ea"/>
                <a:sym typeface="+mn-lt"/>
              </a:rPr>
              <a:t> </a:t>
            </a:r>
          </a:p>
          <a:p>
            <a:pPr eaLnBrk="0" hangingPunct="0"/>
            <a:r>
              <a:rPr lang="en-US" altLang="zh-CN" sz="2000" dirty="0">
                <a:cs typeface="+mn-ea"/>
                <a:sym typeface="+mn-lt"/>
              </a:rPr>
              <a:t>6.</a:t>
            </a:r>
            <a:r>
              <a:rPr lang="zh-CN" altLang="en-US" sz="2000" dirty="0">
                <a:cs typeface="+mn-ea"/>
                <a:sym typeface="+mn-lt"/>
              </a:rPr>
              <a:t>指尖在掌心中搓揉 </a:t>
            </a:r>
          </a:p>
        </p:txBody>
      </p:sp>
      <p:sp>
        <p:nvSpPr>
          <p:cNvPr id="33" name="矩形 32">
            <a:extLst>
              <a:ext uri="{FF2B5EF4-FFF2-40B4-BE49-F238E27FC236}">
                <a16:creationId xmlns:a16="http://schemas.microsoft.com/office/drawing/2014/main" id="{C2CD712A-9EBC-4002-B2DD-8F13512C5C88}"/>
              </a:ext>
            </a:extLst>
          </p:cNvPr>
          <p:cNvSpPr/>
          <p:nvPr/>
        </p:nvSpPr>
        <p:spPr>
          <a:xfrm>
            <a:off x="1337572" y="5580162"/>
            <a:ext cx="2057959" cy="707886"/>
          </a:xfrm>
          <a:prstGeom prst="rect">
            <a:avLst/>
          </a:prstGeom>
        </p:spPr>
        <p:txBody>
          <a:bodyPr wrap="square">
            <a:spAutoFit/>
          </a:bodyPr>
          <a:lstStyle/>
          <a:p>
            <a:r>
              <a:rPr lang="en-US" altLang="zh-CN" sz="2000" dirty="0">
                <a:cs typeface="+mn-ea"/>
                <a:sym typeface="+mn-lt"/>
              </a:rPr>
              <a:t>4. </a:t>
            </a:r>
            <a:r>
              <a:rPr lang="zh-CN" altLang="en-US" sz="2000" dirty="0">
                <a:cs typeface="+mn-ea"/>
                <a:sym typeface="+mn-lt"/>
              </a:rPr>
              <a:t>双手互握搓揉手指 </a:t>
            </a:r>
          </a:p>
        </p:txBody>
      </p:sp>
      <p:sp>
        <p:nvSpPr>
          <p:cNvPr id="34" name="矩形 33">
            <a:extLst>
              <a:ext uri="{FF2B5EF4-FFF2-40B4-BE49-F238E27FC236}">
                <a16:creationId xmlns:a16="http://schemas.microsoft.com/office/drawing/2014/main" id="{63A7A85C-F6D4-459A-880B-61E0290EEAC7}"/>
              </a:ext>
            </a:extLst>
          </p:cNvPr>
          <p:cNvSpPr/>
          <p:nvPr/>
        </p:nvSpPr>
        <p:spPr>
          <a:xfrm>
            <a:off x="4927830" y="5580162"/>
            <a:ext cx="2266967" cy="400110"/>
          </a:xfrm>
          <a:prstGeom prst="rect">
            <a:avLst/>
          </a:prstGeom>
        </p:spPr>
        <p:txBody>
          <a:bodyPr wrap="none">
            <a:spAutoFit/>
          </a:bodyPr>
          <a:lstStyle/>
          <a:p>
            <a:r>
              <a:rPr lang="en-US" altLang="zh-CN" sz="2000" dirty="0">
                <a:cs typeface="+mn-ea"/>
                <a:sym typeface="+mn-lt"/>
              </a:rPr>
              <a:t>5.</a:t>
            </a:r>
            <a:r>
              <a:rPr lang="zh-CN" altLang="en-US" sz="2000" dirty="0">
                <a:cs typeface="+mn-ea"/>
                <a:sym typeface="+mn-lt"/>
              </a:rPr>
              <a:t>拇指在掌中搓揉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E0A4D58-E702-4C73-9098-1E7E371A8940}"/>
              </a:ext>
            </a:extLst>
          </p:cNvPr>
          <p:cNvSpPr>
            <a:spLocks noGrp="1"/>
          </p:cNvSpPr>
          <p:nvPr>
            <p:ph type="title"/>
          </p:nvPr>
        </p:nvSpPr>
        <p:spPr>
          <a:xfrm>
            <a:off x="1083365" y="762000"/>
            <a:ext cx="8229600" cy="914400"/>
          </a:xfrm>
        </p:spPr>
        <p:txBody>
          <a:bodyPr rtlCol="0">
            <a:normAutofit/>
          </a:bodyPr>
          <a:lstStyle/>
          <a:p>
            <a:pPr>
              <a:defRPr/>
            </a:pPr>
            <a:r>
              <a:rPr lang="zh-CN" altLang="en-US" sz="4000" b="1" kern="0" dirty="0">
                <a:solidFill>
                  <a:srgbClr val="4375AF"/>
                </a:solidFill>
                <a:latin typeface="+mn-lt"/>
                <a:ea typeface="+mn-ea"/>
                <a:cs typeface="+mn-ea"/>
                <a:sym typeface="+mn-lt"/>
              </a:rPr>
              <a:t>洗手方法：</a:t>
            </a:r>
            <a:endParaRPr lang="zh-CN" altLang="en-US" sz="4000" dirty="0">
              <a:solidFill>
                <a:srgbClr val="4375AF"/>
              </a:solidFill>
              <a:latin typeface="+mn-lt"/>
              <a:ea typeface="+mn-ea"/>
              <a:cs typeface="+mn-ea"/>
              <a:sym typeface="+mn-lt"/>
            </a:endParaRPr>
          </a:p>
        </p:txBody>
      </p:sp>
      <p:sp>
        <p:nvSpPr>
          <p:cNvPr id="5" name="内容占位符 4">
            <a:extLst>
              <a:ext uri="{FF2B5EF4-FFF2-40B4-BE49-F238E27FC236}">
                <a16:creationId xmlns:a16="http://schemas.microsoft.com/office/drawing/2014/main" id="{825B10DB-A002-4387-8854-ECFDBE153F9D}"/>
              </a:ext>
            </a:extLst>
          </p:cNvPr>
          <p:cNvSpPr>
            <a:spLocks noGrp="1"/>
          </p:cNvSpPr>
          <p:nvPr>
            <p:ph idx="1"/>
          </p:nvPr>
        </p:nvSpPr>
        <p:spPr>
          <a:xfrm>
            <a:off x="658813" y="1596921"/>
            <a:ext cx="10801350" cy="5181600"/>
          </a:xfrm>
        </p:spPr>
        <p:txBody>
          <a:bodyPr rtlCol="0">
            <a:noAutofit/>
          </a:bodyPr>
          <a:lstStyle/>
          <a:p>
            <a:pPr marL="0" indent="0">
              <a:lnSpc>
                <a:spcPct val="90000"/>
              </a:lnSpc>
              <a:buClr>
                <a:srgbClr val="CC0066"/>
              </a:buClr>
              <a:buSzPct val="70000"/>
              <a:buNone/>
              <a:defRPr/>
            </a:pPr>
            <a:r>
              <a:rPr lang="zh-CN" altLang="en-US" sz="2200" kern="0" dirty="0">
                <a:cs typeface="+mn-ea"/>
                <a:sym typeface="+mn-lt"/>
              </a:rPr>
              <a:t>采用流动水洗手，使双手充分浸湿；</a:t>
            </a:r>
          </a:p>
          <a:p>
            <a:pPr marL="0" indent="0">
              <a:lnSpc>
                <a:spcPct val="90000"/>
              </a:lnSpc>
              <a:buClr>
                <a:srgbClr val="CC0066"/>
              </a:buClr>
              <a:buSzPct val="70000"/>
              <a:buNone/>
              <a:defRPr/>
            </a:pPr>
            <a:r>
              <a:rPr lang="zh-CN" altLang="en-US" sz="2200" kern="0" dirty="0">
                <a:cs typeface="+mn-ea"/>
                <a:sym typeface="+mn-lt"/>
              </a:rPr>
              <a:t>取适量肥皂或者皂液，均匀涂抹至整个手掌、手背、手指和指缝；</a:t>
            </a:r>
          </a:p>
          <a:p>
            <a:pPr marL="0" indent="0">
              <a:lnSpc>
                <a:spcPct val="90000"/>
              </a:lnSpc>
              <a:buClr>
                <a:srgbClr val="CC0066"/>
              </a:buClr>
              <a:buSzPct val="70000"/>
              <a:buNone/>
              <a:defRPr/>
            </a:pPr>
            <a:r>
              <a:rPr lang="zh-CN" altLang="en-US" sz="2200" kern="0" dirty="0">
                <a:cs typeface="+mn-ea"/>
                <a:sym typeface="+mn-lt"/>
              </a:rPr>
              <a:t>认真揉搓双手至少</a:t>
            </a:r>
            <a:r>
              <a:rPr lang="en-US" altLang="zh-CN" sz="2200" kern="0" dirty="0">
                <a:cs typeface="+mn-ea"/>
                <a:sym typeface="+mn-lt"/>
              </a:rPr>
              <a:t>15</a:t>
            </a:r>
            <a:r>
              <a:rPr lang="zh-CN" altLang="en-US" sz="2200" kern="0" dirty="0">
                <a:cs typeface="+mn-ea"/>
                <a:sym typeface="+mn-lt"/>
              </a:rPr>
              <a:t>秒钟，应注意清洗双手所有皮肤，清洗指背、指尖和指缝，具体揉搓步骤为：</a:t>
            </a:r>
          </a:p>
          <a:p>
            <a:pPr marL="0" indent="0">
              <a:buClr>
                <a:srgbClr val="CC0066"/>
              </a:buClr>
              <a:buSzPct val="70000"/>
              <a:buNone/>
              <a:defRPr/>
            </a:pPr>
            <a:r>
              <a:rPr lang="zh-CN" altLang="en-US" sz="2200" kern="0" dirty="0">
                <a:cs typeface="+mn-ea"/>
                <a:sym typeface="+mn-lt"/>
              </a:rPr>
              <a:t> ①掌心相对，手指并拢，相互揉搓；</a:t>
            </a:r>
          </a:p>
          <a:p>
            <a:pPr marL="0" indent="0">
              <a:buClr>
                <a:srgbClr val="CC0066"/>
              </a:buClr>
              <a:buSzPct val="70000"/>
              <a:buNone/>
              <a:defRPr/>
            </a:pPr>
            <a:r>
              <a:rPr lang="zh-CN" altLang="en-US" sz="2200" kern="0" dirty="0">
                <a:cs typeface="+mn-ea"/>
                <a:sym typeface="+mn-lt"/>
              </a:rPr>
              <a:t> ②手心对手背沿指缝相互揉搓，交换进行；</a:t>
            </a:r>
          </a:p>
          <a:p>
            <a:pPr marL="0" indent="0">
              <a:buClr>
                <a:srgbClr val="CC0066"/>
              </a:buClr>
              <a:buSzPct val="70000"/>
              <a:buNone/>
              <a:defRPr/>
            </a:pPr>
            <a:r>
              <a:rPr lang="zh-CN" altLang="en-US" sz="2200" kern="0" dirty="0">
                <a:cs typeface="+mn-ea"/>
                <a:sym typeface="+mn-lt"/>
              </a:rPr>
              <a:t> ③掌心相对，双手交叉指缝相互揉搓；</a:t>
            </a:r>
          </a:p>
          <a:p>
            <a:pPr marL="0" indent="0">
              <a:buClr>
                <a:srgbClr val="CC0066"/>
              </a:buClr>
              <a:buSzPct val="70000"/>
              <a:buNone/>
              <a:defRPr/>
            </a:pPr>
            <a:r>
              <a:rPr lang="zh-CN" altLang="en-US" sz="2200" kern="0" dirty="0">
                <a:cs typeface="+mn-ea"/>
                <a:sym typeface="+mn-lt"/>
              </a:rPr>
              <a:t> ④右手握住左手大拇指旋转揉搓，交换进行；</a:t>
            </a:r>
          </a:p>
          <a:p>
            <a:pPr marL="0" indent="0">
              <a:buClr>
                <a:srgbClr val="CC0066"/>
              </a:buClr>
              <a:buSzPct val="70000"/>
              <a:buNone/>
              <a:defRPr/>
            </a:pPr>
            <a:r>
              <a:rPr lang="zh-CN" altLang="en-US" sz="2200" kern="0" dirty="0">
                <a:cs typeface="+mn-ea"/>
                <a:sym typeface="+mn-lt"/>
              </a:rPr>
              <a:t> ⑤弯曲手指使关节在另一手掌心旋转揉搓，交换进行；</a:t>
            </a:r>
          </a:p>
          <a:p>
            <a:pPr marL="0" indent="0">
              <a:buClr>
                <a:srgbClr val="CC0066"/>
              </a:buClr>
              <a:buSzPct val="70000"/>
              <a:buNone/>
              <a:defRPr/>
            </a:pPr>
            <a:r>
              <a:rPr lang="zh-CN" altLang="en-US" sz="2200" kern="0" dirty="0">
                <a:cs typeface="+mn-ea"/>
                <a:sym typeface="+mn-lt"/>
              </a:rPr>
              <a:t> ⑥将五个手指尖并拢放在另一手掌心旋转揉搓，交换进行；</a:t>
            </a:r>
          </a:p>
          <a:p>
            <a:pPr marL="0" indent="0">
              <a:buClr>
                <a:srgbClr val="CC0066"/>
              </a:buClr>
              <a:buSzPct val="70000"/>
              <a:buNone/>
              <a:defRPr/>
            </a:pPr>
            <a:r>
              <a:rPr lang="zh-CN" altLang="en-US" sz="2200" kern="0" dirty="0">
                <a:cs typeface="+mn-ea"/>
                <a:sym typeface="+mn-lt"/>
              </a:rPr>
              <a:t> ⑦必要时增加对手腕的清洗。</a:t>
            </a:r>
          </a:p>
          <a:p>
            <a:pPr marL="0" indent="0">
              <a:lnSpc>
                <a:spcPct val="90000"/>
              </a:lnSpc>
              <a:buClr>
                <a:srgbClr val="CC0066"/>
              </a:buClr>
              <a:buSzPct val="70000"/>
              <a:buNone/>
              <a:defRPr/>
            </a:pPr>
            <a:r>
              <a:rPr lang="zh-CN" altLang="en-US" sz="2200" kern="0" dirty="0">
                <a:cs typeface="+mn-ea"/>
                <a:sym typeface="+mn-lt"/>
              </a:rPr>
              <a:t>在流动水下彻底冲净双手，擦干，取适量护手霜护肤。</a:t>
            </a:r>
            <a:endParaRPr lang="zh-CN" altLang="en-US" sz="2200" dirty="0">
              <a:cs typeface="+mn-ea"/>
              <a:sym typeface="+mn-lt"/>
            </a:endParaRPr>
          </a:p>
        </p:txBody>
      </p:sp>
      <p:sp>
        <p:nvSpPr>
          <p:cNvPr id="14" name="任意多边形: 形状 13">
            <a:extLst>
              <a:ext uri="{FF2B5EF4-FFF2-40B4-BE49-F238E27FC236}">
                <a16:creationId xmlns:a16="http://schemas.microsoft.com/office/drawing/2014/main" id="{DFA443DA-8874-41DC-B2D1-B4BD9692D398}"/>
              </a:ext>
            </a:extLst>
          </p:cNvPr>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zh-CN" altLang="en-US" sz="3600" kern="1200">
              <a:cs typeface="+mn-ea"/>
              <a:sym typeface="+mn-lt"/>
            </a:endParaRPr>
          </a:p>
        </p:txBody>
      </p:sp>
      <p:pic>
        <p:nvPicPr>
          <p:cNvPr id="20" name="图片 19" descr="男人手上拿着手机&#10;&#10;描述已自动生成">
            <a:extLst>
              <a:ext uri="{FF2B5EF4-FFF2-40B4-BE49-F238E27FC236}">
                <a16:creationId xmlns:a16="http://schemas.microsoft.com/office/drawing/2014/main" id="{257DB739-0221-48F5-97C6-8CB0C5EB0E4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586411" y="-88784"/>
            <a:ext cx="1747504" cy="2005849"/>
          </a:xfrm>
          <a:custGeom>
            <a:avLst/>
            <a:gdLst>
              <a:gd name="connsiteX0" fmla="*/ 868194 w 1747504"/>
              <a:gd name="connsiteY0" fmla="*/ 0 h 2005849"/>
              <a:gd name="connsiteX1" fmla="*/ 879310 w 1747504"/>
              <a:gd name="connsiteY1" fmla="*/ 0 h 2005849"/>
              <a:gd name="connsiteX2" fmla="*/ 1747504 w 1747504"/>
              <a:gd name="connsiteY2" fmla="*/ 434098 h 2005849"/>
              <a:gd name="connsiteX3" fmla="*/ 1747504 w 1747504"/>
              <a:gd name="connsiteY3" fmla="*/ 1568973 h 2005849"/>
              <a:gd name="connsiteX4" fmla="*/ 873752 w 1747504"/>
              <a:gd name="connsiteY4" fmla="*/ 2005849 h 2005849"/>
              <a:gd name="connsiteX5" fmla="*/ 0 w 1747504"/>
              <a:gd name="connsiteY5" fmla="*/ 1568973 h 2005849"/>
              <a:gd name="connsiteX6" fmla="*/ 0 w 1747504"/>
              <a:gd name="connsiteY6" fmla="*/ 434098 h 2005849"/>
              <a:gd name="connsiteX7" fmla="*/ 868194 w 1747504"/>
              <a:gd name="connsiteY7" fmla="*/ 0 h 200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504" h="2005849">
                <a:moveTo>
                  <a:pt x="868194" y="0"/>
                </a:moveTo>
                <a:lnTo>
                  <a:pt x="879310" y="0"/>
                </a:lnTo>
                <a:lnTo>
                  <a:pt x="1747504" y="434098"/>
                </a:lnTo>
                <a:lnTo>
                  <a:pt x="1747504" y="1568973"/>
                </a:lnTo>
                <a:lnTo>
                  <a:pt x="873752" y="2005849"/>
                </a:lnTo>
                <a:lnTo>
                  <a:pt x="0" y="1568973"/>
                </a:lnTo>
                <a:lnTo>
                  <a:pt x="0" y="434098"/>
                </a:lnTo>
                <a:lnTo>
                  <a:pt x="868194" y="0"/>
                </a:lnTo>
                <a:close/>
              </a:path>
            </a:pathLst>
          </a:custGeom>
        </p:spPr>
      </p:pic>
      <p:pic>
        <p:nvPicPr>
          <p:cNvPr id="21" name="图片 20" descr="男人手上拿着手机&#10;&#10;描述已自动生成">
            <a:extLst>
              <a:ext uri="{FF2B5EF4-FFF2-40B4-BE49-F238E27FC236}">
                <a16:creationId xmlns:a16="http://schemas.microsoft.com/office/drawing/2014/main" id="{0649903A-765C-4D87-BFF3-A80A5986B82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628866" y="1550538"/>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2" name="图片 21" descr="男人手上拿着手机&#10;&#10;描述已自动生成">
            <a:extLst>
              <a:ext uri="{FF2B5EF4-FFF2-40B4-BE49-F238E27FC236}">
                <a16:creationId xmlns:a16="http://schemas.microsoft.com/office/drawing/2014/main" id="{A8A47D69-6D8F-467B-A204-AAE24B5CC26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63779" y="3297732"/>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3" name="图片 22" descr="男人手上拿着手机&#10;&#10;描述已自动生成">
            <a:extLst>
              <a:ext uri="{FF2B5EF4-FFF2-40B4-BE49-F238E27FC236}">
                <a16:creationId xmlns:a16="http://schemas.microsoft.com/office/drawing/2014/main" id="{0A44EC20-2879-4ADD-9616-DB3A7DA9DF5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755114" y="3297732"/>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4" name="图片 23" descr="男人手上拿着手机&#10;&#10;描述已自动生成">
            <a:extLst>
              <a:ext uri="{FF2B5EF4-FFF2-40B4-BE49-F238E27FC236}">
                <a16:creationId xmlns:a16="http://schemas.microsoft.com/office/drawing/2014/main" id="{F3CD1CD1-F592-459C-9BEF-21A12E3779A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833418" y="498241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5" name="图片 24" descr="男人手上拿着手机&#10;&#10;描述已自动生成">
            <a:extLst>
              <a:ext uri="{FF2B5EF4-FFF2-40B4-BE49-F238E27FC236}">
                <a16:creationId xmlns:a16="http://schemas.microsoft.com/office/drawing/2014/main" id="{5AB2C420-98CE-4D91-B100-E6025B6B8DB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973093" y="4986567"/>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6" name="图片 25" descr="男人手上拿着手机&#10;&#10;描述已自动生成">
            <a:extLst>
              <a:ext uri="{FF2B5EF4-FFF2-40B4-BE49-F238E27FC236}">
                <a16:creationId xmlns:a16="http://schemas.microsoft.com/office/drawing/2014/main" id="{70765CAE-6C7C-434B-A14F-8335ABEEA52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1676810" y="4994187"/>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sp>
        <p:nvSpPr>
          <p:cNvPr id="13" name="矩形 12">
            <a:extLst>
              <a:ext uri="{FF2B5EF4-FFF2-40B4-BE49-F238E27FC236}">
                <a16:creationId xmlns:a16="http://schemas.microsoft.com/office/drawing/2014/main" id="{62A60B29-2EC4-4EC1-A740-22517554B78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90BC5-AD66-498B-AD3E-44A7502C0E6D}"/>
              </a:ext>
            </a:extLst>
          </p:cNvPr>
          <p:cNvSpPr>
            <a:spLocks noGrp="1"/>
          </p:cNvSpPr>
          <p:nvPr>
            <p:ph type="title"/>
          </p:nvPr>
        </p:nvSpPr>
        <p:spPr>
          <a:xfrm>
            <a:off x="516834" y="1125538"/>
            <a:ext cx="10514703" cy="931379"/>
          </a:xfrm>
        </p:spPr>
        <p:txBody>
          <a:bodyPr/>
          <a:lstStyle/>
          <a:p>
            <a:r>
              <a:rPr lang="zh-CN" altLang="en-US" dirty="0">
                <a:latin typeface="+mn-lt"/>
                <a:ea typeface="+mn-ea"/>
                <a:cs typeface="+mn-ea"/>
                <a:sym typeface="+mn-lt"/>
              </a:rPr>
              <a:t>医疗废物管理</a:t>
            </a:r>
          </a:p>
        </p:txBody>
      </p:sp>
      <p:sp>
        <p:nvSpPr>
          <p:cNvPr id="3" name="文本占位符 2">
            <a:extLst>
              <a:ext uri="{FF2B5EF4-FFF2-40B4-BE49-F238E27FC236}">
                <a16:creationId xmlns:a16="http://schemas.microsoft.com/office/drawing/2014/main" id="{C21525EF-1629-4059-BF3D-2354F35E66AB}"/>
              </a:ext>
            </a:extLst>
          </p:cNvPr>
          <p:cNvSpPr>
            <a:spLocks noGrp="1"/>
          </p:cNvSpPr>
          <p:nvPr>
            <p:ph type="body" idx="1"/>
          </p:nvPr>
        </p:nvSpPr>
        <p:spPr>
          <a:xfrm>
            <a:off x="516834" y="2083906"/>
            <a:ext cx="10514703" cy="645146"/>
          </a:xfrm>
        </p:spPr>
        <p:txBody>
          <a:bodyPr/>
          <a:lstStyle/>
          <a:p>
            <a:endParaRPr lang="zh-CN" altLang="en-US" dirty="0">
              <a:cs typeface="+mn-ea"/>
              <a:sym typeface="+mn-lt"/>
            </a:endParaRPr>
          </a:p>
        </p:txBody>
      </p:sp>
      <p:pic>
        <p:nvPicPr>
          <p:cNvPr id="4" name="图片 3" descr="白色的建筑&#10;&#10;描述已自动生成">
            <a:extLst>
              <a:ext uri="{FF2B5EF4-FFF2-40B4-BE49-F238E27FC236}">
                <a16:creationId xmlns:a16="http://schemas.microsoft.com/office/drawing/2014/main" id="{3D6F33B2-FF69-435E-95FD-44F8B5A216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6" name="矩形 5">
            <a:extLst>
              <a:ext uri="{FF2B5EF4-FFF2-40B4-BE49-F238E27FC236}">
                <a16:creationId xmlns:a16="http://schemas.microsoft.com/office/drawing/2014/main" id="{5D61BC62-6C97-4356-AD49-F2C42ED2EB0C}"/>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图文框 4">
            <a:extLst>
              <a:ext uri="{FF2B5EF4-FFF2-40B4-BE49-F238E27FC236}">
                <a16:creationId xmlns:a16="http://schemas.microsoft.com/office/drawing/2014/main" id="{FA1D704F-9B7C-4244-BB1E-0018E3B1800D}"/>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377551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69D0725-DD96-4616-BEB6-C68F533133B7}"/>
              </a:ext>
            </a:extLst>
          </p:cNvPr>
          <p:cNvSpPr/>
          <p:nvPr/>
        </p:nvSpPr>
        <p:spPr>
          <a:xfrm>
            <a:off x="502661" y="1700502"/>
            <a:ext cx="5506881" cy="3267283"/>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628E746A-F577-452D-943A-D4986D1CAAA8}"/>
              </a:ext>
            </a:extLst>
          </p:cNvPr>
          <p:cNvSpPr/>
          <p:nvPr/>
        </p:nvSpPr>
        <p:spPr>
          <a:xfrm>
            <a:off x="6148567" y="1700502"/>
            <a:ext cx="5514557" cy="3267283"/>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703955D3-0224-4008-900A-802FB3766367}"/>
              </a:ext>
            </a:extLst>
          </p:cNvPr>
          <p:cNvSpPr/>
          <p:nvPr/>
        </p:nvSpPr>
        <p:spPr>
          <a:xfrm>
            <a:off x="6154143" y="4970693"/>
            <a:ext cx="5514557" cy="161247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66AB6437-6B63-49D0-A6B3-DC8C48C91A24}"/>
              </a:ext>
            </a:extLst>
          </p:cNvPr>
          <p:cNvSpPr/>
          <p:nvPr/>
        </p:nvSpPr>
        <p:spPr>
          <a:xfrm>
            <a:off x="508237" y="4967785"/>
            <a:ext cx="5514557" cy="1612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0EE7DDDB-7A62-4E38-97DC-BF96F0026125}"/>
              </a:ext>
            </a:extLst>
          </p:cNvPr>
          <p:cNvSpPr txBox="1"/>
          <p:nvPr/>
        </p:nvSpPr>
        <p:spPr>
          <a:xfrm>
            <a:off x="899922" y="914141"/>
            <a:ext cx="6096000" cy="707886"/>
          </a:xfrm>
          <a:prstGeom prst="rect">
            <a:avLst/>
          </a:prstGeom>
          <a:noFill/>
        </p:spPr>
        <p:txBody>
          <a:bodyPr wrap="square">
            <a:spAutoFit/>
          </a:bodyPr>
          <a:lstStyle/>
          <a:p>
            <a:pPr>
              <a:buFontTx/>
              <a:buNone/>
            </a:pPr>
            <a:r>
              <a:rPr lang="zh-CN" altLang="en-US" sz="4000" b="1" dirty="0">
                <a:solidFill>
                  <a:srgbClr val="4375AF"/>
                </a:solidFill>
                <a:cs typeface="+mn-ea"/>
                <a:sym typeface="+mn-lt"/>
              </a:rPr>
              <a:t>医疗废物的概念</a:t>
            </a:r>
          </a:p>
        </p:txBody>
      </p:sp>
      <p:sp>
        <p:nvSpPr>
          <p:cNvPr id="2" name="文本框 1">
            <a:extLst>
              <a:ext uri="{FF2B5EF4-FFF2-40B4-BE49-F238E27FC236}">
                <a16:creationId xmlns:a16="http://schemas.microsoft.com/office/drawing/2014/main" id="{CDDD06EA-4CA3-455D-B8DD-E8A6B7602EDB}"/>
              </a:ext>
            </a:extLst>
          </p:cNvPr>
          <p:cNvSpPr txBox="1"/>
          <p:nvPr/>
        </p:nvSpPr>
        <p:spPr>
          <a:xfrm>
            <a:off x="695324" y="5103629"/>
            <a:ext cx="4856389" cy="10064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a:solidFill>
                  <a:srgbClr val="FF0000"/>
                </a:solidFill>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schemeClr val="tx1"/>
                </a:solidFill>
                <a:latin typeface="+mn-lt"/>
                <a:ea typeface="+mn-ea"/>
                <a:cs typeface="+mn-ea"/>
                <a:sym typeface="+mn-lt"/>
              </a:rPr>
              <a:t>医院废物：泛指医院所有需要丢弃、不能再利用的废弃物，包括生物性和非生物性的，也包括所有生活垃圾。</a:t>
            </a:r>
          </a:p>
        </p:txBody>
      </p:sp>
      <p:sp>
        <p:nvSpPr>
          <p:cNvPr id="3" name="文本框 2">
            <a:extLst>
              <a:ext uri="{FF2B5EF4-FFF2-40B4-BE49-F238E27FC236}">
                <a16:creationId xmlns:a16="http://schemas.microsoft.com/office/drawing/2014/main" id="{415D5EC6-5761-4D60-84CD-13528F238960}"/>
              </a:ext>
            </a:extLst>
          </p:cNvPr>
          <p:cNvSpPr txBox="1"/>
          <p:nvPr/>
        </p:nvSpPr>
        <p:spPr>
          <a:xfrm>
            <a:off x="6148567" y="5096415"/>
            <a:ext cx="5590033" cy="10064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a:solidFill>
                  <a:srgbClr val="FF0000"/>
                </a:solidFill>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schemeClr val="bg1"/>
                </a:solidFill>
                <a:latin typeface="+mn-lt"/>
                <a:ea typeface="+mn-ea"/>
                <a:cs typeface="+mn-ea"/>
                <a:sym typeface="+mn-lt"/>
              </a:rPr>
              <a:t>医疗废物：指医疗卫生机构在医疗、预防、保健以及其他相关活动中产生的具有直接或间接感染性、毒性以及其他危害性的废物。</a:t>
            </a:r>
          </a:p>
        </p:txBody>
      </p:sp>
      <p:sp>
        <p:nvSpPr>
          <p:cNvPr id="10" name="矩形 9">
            <a:extLst>
              <a:ext uri="{FF2B5EF4-FFF2-40B4-BE49-F238E27FC236}">
                <a16:creationId xmlns:a16="http://schemas.microsoft.com/office/drawing/2014/main" id="{D7B03EBB-B199-463E-9351-615193C67FF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F543EC8-FEB3-4F6F-81CB-137F12E6A83C}"/>
              </a:ext>
            </a:extLst>
          </p:cNvPr>
          <p:cNvSpPr>
            <a:spLocks noGrp="1" noChangeArrowheads="1"/>
          </p:cNvSpPr>
          <p:nvPr>
            <p:ph type="title"/>
          </p:nvPr>
        </p:nvSpPr>
        <p:spPr>
          <a:xfrm>
            <a:off x="1077119" y="630239"/>
            <a:ext cx="10972800" cy="1143000"/>
          </a:xfrm>
        </p:spPr>
        <p:txBody>
          <a:bodyPr>
            <a:normAutofit/>
          </a:bodyPr>
          <a:lstStyle/>
          <a:p>
            <a:pPr algn="l"/>
            <a:r>
              <a:rPr lang="zh-CN" altLang="en-US" sz="4000" dirty="0">
                <a:solidFill>
                  <a:srgbClr val="4375AF"/>
                </a:solidFill>
                <a:latin typeface="+mn-lt"/>
                <a:ea typeface="+mn-ea"/>
                <a:cs typeface="+mn-ea"/>
                <a:sym typeface="+mn-lt"/>
              </a:rPr>
              <a:t>医疗废物的分类</a:t>
            </a:r>
          </a:p>
        </p:txBody>
      </p:sp>
      <p:graphicFrame>
        <p:nvGraphicFramePr>
          <p:cNvPr id="2" name="图示 1">
            <a:extLst>
              <a:ext uri="{FF2B5EF4-FFF2-40B4-BE49-F238E27FC236}">
                <a16:creationId xmlns:a16="http://schemas.microsoft.com/office/drawing/2014/main" id="{43828AAE-7BB5-4694-87D8-8E63F9708879}"/>
              </a:ext>
            </a:extLst>
          </p:cNvPr>
          <p:cNvGraphicFramePr/>
          <p:nvPr>
            <p:extLst>
              <p:ext uri="{D42A27DB-BD31-4B8C-83A1-F6EECF244321}">
                <p14:modId xmlns:p14="http://schemas.microsoft.com/office/powerpoint/2010/main" val="539085435"/>
              </p:ext>
            </p:extLst>
          </p:nvPr>
        </p:nvGraphicFramePr>
        <p:xfrm>
          <a:off x="3976234" y="825922"/>
          <a:ext cx="9437575"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圆角 7">
            <a:extLst>
              <a:ext uri="{FF2B5EF4-FFF2-40B4-BE49-F238E27FC236}">
                <a16:creationId xmlns:a16="http://schemas.microsoft.com/office/drawing/2014/main" id="{F53B6D9B-44C3-44AB-B5E8-B404C68C236D}"/>
              </a:ext>
            </a:extLst>
          </p:cNvPr>
          <p:cNvSpPr/>
          <p:nvPr/>
        </p:nvSpPr>
        <p:spPr>
          <a:xfrm>
            <a:off x="0" y="1746221"/>
            <a:ext cx="3976234" cy="4523015"/>
          </a:xfrm>
          <a:prstGeom prst="round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D11369A9-F300-4E91-AFDA-FAD1D48DDB7A}"/>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人穿着蓝色的衣服&#10;&#10;描述已自动生成">
            <a:extLst>
              <a:ext uri="{FF2B5EF4-FFF2-40B4-BE49-F238E27FC236}">
                <a16:creationId xmlns:a16="http://schemas.microsoft.com/office/drawing/2014/main" id="{7BFF1764-0455-4FE8-9A3E-A9B8951D3DA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798054" y="0"/>
            <a:ext cx="6376361" cy="6858000"/>
          </a:xfrm>
          <a:custGeom>
            <a:avLst/>
            <a:gdLst>
              <a:gd name="connsiteX0" fmla="*/ 385297 w 6376361"/>
              <a:gd name="connsiteY0" fmla="*/ 0 h 6858000"/>
              <a:gd name="connsiteX1" fmla="*/ 5991065 w 6376361"/>
              <a:gd name="connsiteY1" fmla="*/ 0 h 6858000"/>
              <a:gd name="connsiteX2" fmla="*/ 5991065 w 6376361"/>
              <a:gd name="connsiteY2" fmla="*/ 3429001 h 6858000"/>
              <a:gd name="connsiteX3" fmla="*/ 5877423 w 6376361"/>
              <a:gd name="connsiteY3" fmla="*/ 6750846 h 6858000"/>
              <a:gd name="connsiteX4" fmla="*/ 5991063 w 6376361"/>
              <a:gd name="connsiteY4" fmla="*/ 6858000 h 6858000"/>
              <a:gd name="connsiteX5" fmla="*/ 385295 w 6376361"/>
              <a:gd name="connsiteY5" fmla="*/ 6858000 h 6858000"/>
              <a:gd name="connsiteX6" fmla="*/ 271655 w 6376361"/>
              <a:gd name="connsiteY6" fmla="*/ 6750846 h 6858000"/>
              <a:gd name="connsiteX7" fmla="*/ 385297 w 6376361"/>
              <a:gd name="connsiteY7" fmla="*/ 3429001 h 6858000"/>
              <a:gd name="connsiteX8" fmla="*/ 385297 w 6376361"/>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361" h="6858000">
                <a:moveTo>
                  <a:pt x="385297" y="0"/>
                </a:moveTo>
                <a:lnTo>
                  <a:pt x="5991065" y="0"/>
                </a:lnTo>
                <a:cubicBezTo>
                  <a:pt x="7325772" y="1143000"/>
                  <a:pt x="4656358" y="2286001"/>
                  <a:pt x="5991065" y="3429001"/>
                </a:cubicBezTo>
                <a:cubicBezTo>
                  <a:pt x="7284062" y="4536282"/>
                  <a:pt x="4819286" y="5643565"/>
                  <a:pt x="5877423" y="6750846"/>
                </a:cubicBezTo>
                <a:lnTo>
                  <a:pt x="5991063" y="6858000"/>
                </a:lnTo>
                <a:lnTo>
                  <a:pt x="385295" y="6858000"/>
                </a:lnTo>
                <a:lnTo>
                  <a:pt x="271655" y="6750846"/>
                </a:lnTo>
                <a:cubicBezTo>
                  <a:pt x="-786481" y="5643565"/>
                  <a:pt x="1678295" y="4536282"/>
                  <a:pt x="385297" y="3429001"/>
                </a:cubicBezTo>
                <a:cubicBezTo>
                  <a:pt x="-949410" y="2286001"/>
                  <a:pt x="1720004" y="1143000"/>
                  <a:pt x="385297" y="0"/>
                </a:cubicBezTo>
                <a:close/>
              </a:path>
            </a:pathLst>
          </a:custGeom>
        </p:spPr>
      </p:pic>
      <p:sp>
        <p:nvSpPr>
          <p:cNvPr id="2" name="矩形 1">
            <a:extLst>
              <a:ext uri="{FF2B5EF4-FFF2-40B4-BE49-F238E27FC236}">
                <a16:creationId xmlns:a16="http://schemas.microsoft.com/office/drawing/2014/main" id="{13A10FF4-FB68-49D4-9856-FA017B7C3120}"/>
              </a:ext>
            </a:extLst>
          </p:cNvPr>
          <p:cNvSpPr/>
          <p:nvPr/>
        </p:nvSpPr>
        <p:spPr>
          <a:xfrm>
            <a:off x="1090048" y="837297"/>
            <a:ext cx="2749471" cy="646331"/>
          </a:xfrm>
          <a:prstGeom prst="rect">
            <a:avLst/>
          </a:prstGeom>
        </p:spPr>
        <p:txBody>
          <a:bodyPr wrap="none">
            <a:spAutoFit/>
          </a:bodyPr>
          <a:lstStyle/>
          <a:p>
            <a:pPr>
              <a:lnSpc>
                <a:spcPct val="90000"/>
              </a:lnSpc>
              <a:buFontTx/>
              <a:buNone/>
            </a:pPr>
            <a:r>
              <a:rPr lang="zh-CN" altLang="en-US" sz="4000" dirty="0">
                <a:solidFill>
                  <a:srgbClr val="4375AF"/>
                </a:solidFill>
                <a:cs typeface="+mn-ea"/>
                <a:sym typeface="+mn-lt"/>
              </a:rPr>
              <a:t>感染性废物</a:t>
            </a:r>
          </a:p>
        </p:txBody>
      </p:sp>
      <p:sp>
        <p:nvSpPr>
          <p:cNvPr id="126977" name="Rectangle 3">
            <a:extLst>
              <a:ext uri="{FF2B5EF4-FFF2-40B4-BE49-F238E27FC236}">
                <a16:creationId xmlns:a16="http://schemas.microsoft.com/office/drawing/2014/main" id="{69016617-00D6-4600-8843-648084056889}"/>
              </a:ext>
            </a:extLst>
          </p:cNvPr>
          <p:cNvSpPr>
            <a:spLocks noGrp="1" noChangeArrowheads="1"/>
          </p:cNvSpPr>
          <p:nvPr>
            <p:ph type="body" idx="4294967295"/>
          </p:nvPr>
        </p:nvSpPr>
        <p:spPr>
          <a:xfrm>
            <a:off x="695325" y="1882253"/>
            <a:ext cx="6087612" cy="4698003"/>
          </a:xfrm>
        </p:spPr>
        <p:txBody>
          <a:bodyPr>
            <a:normAutofit/>
          </a:bodyPr>
          <a:lstStyle/>
          <a:p>
            <a:pPr marL="0" indent="0">
              <a:buClr>
                <a:srgbClr val="4375AF"/>
              </a:buClr>
              <a:buNone/>
            </a:pPr>
            <a:r>
              <a:rPr lang="zh-CN" altLang="en-US" sz="2200" dirty="0">
                <a:cs typeface="+mn-ea"/>
                <a:sym typeface="+mn-lt"/>
              </a:rPr>
              <a:t>特征：携带病原微生物，具有引发感染性疾病传播危险的医疗废物</a:t>
            </a:r>
          </a:p>
          <a:p>
            <a:pPr>
              <a:lnSpc>
                <a:spcPct val="90000"/>
              </a:lnSpc>
              <a:buClr>
                <a:srgbClr val="4375AF"/>
              </a:buClr>
              <a:buFont typeface="Wingdings" panose="05000000000000000000" pitchFamily="2" charset="2"/>
              <a:buChar char="l"/>
            </a:pPr>
            <a:r>
              <a:rPr lang="zh-CN" altLang="en-US" sz="2200" dirty="0">
                <a:cs typeface="+mn-ea"/>
                <a:sym typeface="+mn-lt"/>
              </a:rPr>
              <a:t>被病人血液、体液、排泄物污染的物品</a:t>
            </a:r>
            <a:r>
              <a:rPr lang="en-US" altLang="zh-CN" sz="2200" dirty="0">
                <a:cs typeface="+mn-ea"/>
                <a:sym typeface="+mn-lt"/>
              </a:rPr>
              <a:t>(</a:t>
            </a:r>
            <a:r>
              <a:rPr lang="zh-CN" altLang="en-US" sz="2200" dirty="0">
                <a:cs typeface="+mn-ea"/>
                <a:sym typeface="+mn-lt"/>
              </a:rPr>
              <a:t>棉球、棉签、纱布、引流棉条及各种敷料，医疗机构收治的隔离传染病病人或者疑似传染病病人产生的生活垃圾。</a:t>
            </a:r>
          </a:p>
          <a:p>
            <a:pPr>
              <a:lnSpc>
                <a:spcPct val="90000"/>
              </a:lnSpc>
              <a:buClr>
                <a:srgbClr val="4375AF"/>
              </a:buClr>
              <a:buFont typeface="Wingdings" panose="05000000000000000000" pitchFamily="2" charset="2"/>
              <a:buChar char="l"/>
            </a:pPr>
            <a:r>
              <a:rPr lang="zh-CN" altLang="en-US" sz="2200" dirty="0">
                <a:cs typeface="+mn-ea"/>
                <a:sym typeface="+mn-lt"/>
              </a:rPr>
              <a:t>病原体的培养基、标本和菌种、毒种保存液。</a:t>
            </a:r>
          </a:p>
          <a:p>
            <a:pPr>
              <a:lnSpc>
                <a:spcPct val="90000"/>
              </a:lnSpc>
              <a:buClr>
                <a:srgbClr val="4375AF"/>
              </a:buClr>
              <a:buFont typeface="Wingdings" panose="05000000000000000000" pitchFamily="2" charset="2"/>
              <a:buChar char="l"/>
            </a:pPr>
            <a:r>
              <a:rPr lang="zh-CN" altLang="en-US" sz="2200" dirty="0">
                <a:cs typeface="+mn-ea"/>
                <a:sym typeface="+mn-lt"/>
              </a:rPr>
              <a:t>各种废弃的医学标本，</a:t>
            </a:r>
          </a:p>
          <a:p>
            <a:pPr>
              <a:lnSpc>
                <a:spcPct val="90000"/>
              </a:lnSpc>
              <a:buClr>
                <a:srgbClr val="4375AF"/>
              </a:buClr>
              <a:buFont typeface="Wingdings" panose="05000000000000000000" pitchFamily="2" charset="2"/>
              <a:buChar char="l"/>
            </a:pPr>
            <a:r>
              <a:rPr lang="zh-CN" altLang="en-US" sz="2200" dirty="0">
                <a:cs typeface="+mn-ea"/>
                <a:sym typeface="+mn-lt"/>
              </a:rPr>
              <a:t>废弃的血液、血清</a:t>
            </a:r>
          </a:p>
          <a:p>
            <a:pPr>
              <a:lnSpc>
                <a:spcPct val="90000"/>
              </a:lnSpc>
              <a:buClr>
                <a:srgbClr val="4375AF"/>
              </a:buClr>
              <a:buFont typeface="Wingdings" panose="05000000000000000000" pitchFamily="2" charset="2"/>
              <a:buChar char="l"/>
            </a:pPr>
            <a:r>
              <a:rPr lang="zh-CN" altLang="en-US" sz="2200" dirty="0">
                <a:cs typeface="+mn-ea"/>
                <a:sym typeface="+mn-lt"/>
              </a:rPr>
              <a:t>使用后的一次性使用医疗用品及一次性医疗器械视为感染性废物。</a:t>
            </a:r>
          </a:p>
          <a:p>
            <a:pPr>
              <a:lnSpc>
                <a:spcPct val="90000"/>
              </a:lnSpc>
            </a:pPr>
            <a:endParaRPr lang="zh-CN" altLang="en-US" sz="2200" dirty="0">
              <a:cs typeface="+mn-ea"/>
              <a:sym typeface="+mn-lt"/>
            </a:endParaRPr>
          </a:p>
        </p:txBody>
      </p:sp>
      <p:sp>
        <p:nvSpPr>
          <p:cNvPr id="6" name="矩形 5">
            <a:extLst>
              <a:ext uri="{FF2B5EF4-FFF2-40B4-BE49-F238E27FC236}">
                <a16:creationId xmlns:a16="http://schemas.microsoft.com/office/drawing/2014/main" id="{62625DAB-EC54-4EC4-9F96-5B44834B7BA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018AA0-3AF5-4ACE-83FF-3DAA673B20EA}"/>
              </a:ext>
            </a:extLst>
          </p:cNvPr>
          <p:cNvSpPr/>
          <p:nvPr/>
        </p:nvSpPr>
        <p:spPr>
          <a:xfrm>
            <a:off x="272955" y="805219"/>
            <a:ext cx="5786533" cy="2695220"/>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Rectangle 3">
            <a:extLst>
              <a:ext uri="{FF2B5EF4-FFF2-40B4-BE49-F238E27FC236}">
                <a16:creationId xmlns:a16="http://schemas.microsoft.com/office/drawing/2014/main" id="{139F056B-7FF9-4EB3-9301-91A3C7016EDA}"/>
              </a:ext>
            </a:extLst>
          </p:cNvPr>
          <p:cNvSpPr txBox="1">
            <a:spLocks noChangeArrowheads="1"/>
          </p:cNvSpPr>
          <p:nvPr/>
        </p:nvSpPr>
        <p:spPr>
          <a:xfrm>
            <a:off x="7526079" y="3856919"/>
            <a:ext cx="4319942" cy="2441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zh-CN" altLang="en-US" sz="2200" dirty="0">
              <a:cs typeface="+mn-ea"/>
              <a:sym typeface="+mn-lt"/>
            </a:endParaRPr>
          </a:p>
        </p:txBody>
      </p:sp>
      <p:sp>
        <p:nvSpPr>
          <p:cNvPr id="2" name="文本框 1">
            <a:extLst>
              <a:ext uri="{FF2B5EF4-FFF2-40B4-BE49-F238E27FC236}">
                <a16:creationId xmlns:a16="http://schemas.microsoft.com/office/drawing/2014/main" id="{A42636CA-3BC7-4C5C-AEAE-AC4770BC8F9B}"/>
              </a:ext>
            </a:extLst>
          </p:cNvPr>
          <p:cNvSpPr txBox="1"/>
          <p:nvPr/>
        </p:nvSpPr>
        <p:spPr>
          <a:xfrm>
            <a:off x="695325" y="1210231"/>
            <a:ext cx="2996823" cy="397032"/>
          </a:xfrm>
          <a:prstGeom prst="rect">
            <a:avLst/>
          </a:prstGeom>
        </p:spPr>
        <p:txBody>
          <a:bodyPr vert="horz" wrap="square" lIns="91440" tIns="45720" rIns="91440" bIns="45720" rtlCol="0">
            <a:spAutoFit/>
          </a:bodyPr>
          <a:lstStyle>
            <a:lvl1pPr marL="228600" indent="-228600">
              <a:lnSpc>
                <a:spcPct val="90000"/>
              </a:lnSpc>
              <a:spcBef>
                <a:spcPts val="1000"/>
              </a:spcBef>
              <a:buFontTx/>
              <a:buNone/>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bg1"/>
                </a:solidFill>
                <a:latin typeface="+mn-lt"/>
                <a:ea typeface="+mn-ea"/>
                <a:cs typeface="+mn-ea"/>
                <a:sym typeface="+mn-lt"/>
              </a:rPr>
              <a:t>损伤性废物：</a:t>
            </a:r>
          </a:p>
        </p:txBody>
      </p:sp>
      <p:sp>
        <p:nvSpPr>
          <p:cNvPr id="8" name="矩形 7">
            <a:extLst>
              <a:ext uri="{FF2B5EF4-FFF2-40B4-BE49-F238E27FC236}">
                <a16:creationId xmlns:a16="http://schemas.microsoft.com/office/drawing/2014/main" id="{151AD2BB-9442-44A1-9C97-CF275D87D847}"/>
              </a:ext>
            </a:extLst>
          </p:cNvPr>
          <p:cNvSpPr/>
          <p:nvPr/>
        </p:nvSpPr>
        <p:spPr>
          <a:xfrm>
            <a:off x="6059488" y="805220"/>
            <a:ext cx="5786533" cy="2687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a:extLst>
              <a:ext uri="{FF2B5EF4-FFF2-40B4-BE49-F238E27FC236}">
                <a16:creationId xmlns:a16="http://schemas.microsoft.com/office/drawing/2014/main" id="{34F273F3-727D-423D-9A1D-101250621130}"/>
              </a:ext>
            </a:extLst>
          </p:cNvPr>
          <p:cNvSpPr/>
          <p:nvPr/>
        </p:nvSpPr>
        <p:spPr>
          <a:xfrm>
            <a:off x="7605592" y="1125538"/>
            <a:ext cx="1595309" cy="430887"/>
          </a:xfrm>
          <a:prstGeom prst="rect">
            <a:avLst/>
          </a:prstGeom>
        </p:spPr>
        <p:txBody>
          <a:bodyPr wrap="none">
            <a:spAutoFit/>
          </a:bodyPr>
          <a:lstStyle/>
          <a:p>
            <a:pPr>
              <a:buFontTx/>
              <a:buNone/>
            </a:pPr>
            <a:r>
              <a:rPr lang="zh-CN" altLang="en-US" sz="2200" dirty="0">
                <a:cs typeface="+mn-ea"/>
                <a:sym typeface="+mn-lt"/>
              </a:rPr>
              <a:t>药源性废物</a:t>
            </a:r>
          </a:p>
        </p:txBody>
      </p:sp>
      <p:sp>
        <p:nvSpPr>
          <p:cNvPr id="9" name="矩形 8">
            <a:extLst>
              <a:ext uri="{FF2B5EF4-FFF2-40B4-BE49-F238E27FC236}">
                <a16:creationId xmlns:a16="http://schemas.microsoft.com/office/drawing/2014/main" id="{7B563C1B-9CDD-424D-A078-1B43823A8FC4}"/>
              </a:ext>
            </a:extLst>
          </p:cNvPr>
          <p:cNvSpPr/>
          <p:nvPr/>
        </p:nvSpPr>
        <p:spPr>
          <a:xfrm>
            <a:off x="7607106" y="2198035"/>
            <a:ext cx="3830156" cy="707886"/>
          </a:xfrm>
          <a:prstGeom prst="rect">
            <a:avLst/>
          </a:prstGeom>
        </p:spPr>
        <p:txBody>
          <a:bodyPr wrap="square">
            <a:spAutoFit/>
          </a:bodyPr>
          <a:lstStyle/>
          <a:p>
            <a:pPr>
              <a:buFontTx/>
              <a:buNone/>
            </a:pPr>
            <a:r>
              <a:rPr lang="zh-CN" altLang="en-US" sz="2000" dirty="0">
                <a:cs typeface="+mn-ea"/>
                <a:sym typeface="+mn-lt"/>
              </a:rPr>
              <a:t>特征：过期、淘汰、变质或者被污染的废弃的药品</a:t>
            </a:r>
          </a:p>
        </p:txBody>
      </p:sp>
      <p:sp>
        <p:nvSpPr>
          <p:cNvPr id="10" name="矩形 9">
            <a:extLst>
              <a:ext uri="{FF2B5EF4-FFF2-40B4-BE49-F238E27FC236}">
                <a16:creationId xmlns:a16="http://schemas.microsoft.com/office/drawing/2014/main" id="{9357CB7C-7531-4589-865B-DEB1FBA0FE97}"/>
              </a:ext>
            </a:extLst>
          </p:cNvPr>
          <p:cNvSpPr/>
          <p:nvPr/>
        </p:nvSpPr>
        <p:spPr>
          <a:xfrm>
            <a:off x="695323" y="2198035"/>
            <a:ext cx="3610948" cy="707886"/>
          </a:xfrm>
          <a:prstGeom prst="rect">
            <a:avLst/>
          </a:prstGeom>
        </p:spPr>
        <p:txBody>
          <a:bodyPr wrap="square">
            <a:spAutoFit/>
          </a:bodyPr>
          <a:lstStyle/>
          <a:p>
            <a:r>
              <a:rPr lang="zh-CN" altLang="en-US" sz="2000" dirty="0">
                <a:solidFill>
                  <a:schemeClr val="bg1"/>
                </a:solidFill>
                <a:cs typeface="+mn-ea"/>
                <a:sym typeface="+mn-lt"/>
              </a:rPr>
              <a:t>特征：能够刺伤或者割伤人体的废弃医疗锐器</a:t>
            </a:r>
          </a:p>
        </p:txBody>
      </p:sp>
      <p:sp>
        <p:nvSpPr>
          <p:cNvPr id="11" name="矩形 10">
            <a:extLst>
              <a:ext uri="{FF2B5EF4-FFF2-40B4-BE49-F238E27FC236}">
                <a16:creationId xmlns:a16="http://schemas.microsoft.com/office/drawing/2014/main" id="{CDD038EE-E063-4EA6-AEDF-CA11A7BA9AB8}"/>
              </a:ext>
            </a:extLst>
          </p:cNvPr>
          <p:cNvSpPr/>
          <p:nvPr/>
        </p:nvSpPr>
        <p:spPr>
          <a:xfrm>
            <a:off x="695323" y="4063511"/>
            <a:ext cx="3416461" cy="1015663"/>
          </a:xfrm>
          <a:prstGeom prst="rect">
            <a:avLst/>
          </a:prstGeom>
        </p:spPr>
        <p:txBody>
          <a:bodyPr wrap="square">
            <a:spAutoFit/>
          </a:bodyPr>
          <a:lstStyle/>
          <a:p>
            <a:r>
              <a:rPr lang="zh-CN" altLang="en-US" sz="2000" dirty="0">
                <a:solidFill>
                  <a:prstClr val="black"/>
                </a:solidFill>
                <a:cs typeface="+mn-ea"/>
                <a:sym typeface="+mn-lt"/>
              </a:rPr>
              <a:t>包括：医用针头、缝合针、各种医疗锐器、手术刀、备皮刀、载玻片、玻璃试管</a:t>
            </a:r>
            <a:endParaRPr lang="zh-CN" altLang="en-US" sz="2000" dirty="0">
              <a:cs typeface="+mn-ea"/>
              <a:sym typeface="+mn-lt"/>
            </a:endParaRPr>
          </a:p>
        </p:txBody>
      </p:sp>
      <p:sp>
        <p:nvSpPr>
          <p:cNvPr id="12" name="矩形 11">
            <a:extLst>
              <a:ext uri="{FF2B5EF4-FFF2-40B4-BE49-F238E27FC236}">
                <a16:creationId xmlns:a16="http://schemas.microsoft.com/office/drawing/2014/main" id="{DC5C2C71-4E54-4E8E-BF7A-03A1948BEBE6}"/>
              </a:ext>
            </a:extLst>
          </p:cNvPr>
          <p:cNvSpPr/>
          <p:nvPr/>
        </p:nvSpPr>
        <p:spPr>
          <a:xfrm>
            <a:off x="7605592" y="3660161"/>
            <a:ext cx="3831670" cy="2862322"/>
          </a:xfrm>
          <a:prstGeom prst="rect">
            <a:avLst/>
          </a:prstGeom>
        </p:spPr>
        <p:txBody>
          <a:bodyPr wrap="square">
            <a:spAutoFit/>
          </a:bodyPr>
          <a:lstStyle/>
          <a:p>
            <a:pPr>
              <a:buFontTx/>
              <a:buNone/>
            </a:pPr>
            <a:r>
              <a:rPr lang="zh-CN" altLang="en-US" sz="2000" dirty="0">
                <a:cs typeface="+mn-ea"/>
                <a:sym typeface="+mn-lt"/>
              </a:rPr>
              <a:t>包括：废弃的一般性药品，如：抗生素、非处方类药品等，废弃的细胞毒性药物和遗传毒性药物，包括：致癌性药物  如：环孢霉素、环磷酰胺、硫替派等。可疑性致癌性药物，如：顺铂、丝裂霉素、阿霉素、苯巴比妥等，免疫制剂，废弃的疫苗、血液制品等</a:t>
            </a:r>
            <a:r>
              <a:rPr lang="en-US" altLang="zh-CN" sz="2000" dirty="0">
                <a:cs typeface="+mn-ea"/>
                <a:sym typeface="+mn-lt"/>
              </a:rPr>
              <a:t>;</a:t>
            </a:r>
          </a:p>
        </p:txBody>
      </p:sp>
      <p:pic>
        <p:nvPicPr>
          <p:cNvPr id="16" name="图片 15" descr="穿蓝色上衣的人在打电话&#10;&#10;描述已自动生成">
            <a:extLst>
              <a:ext uri="{FF2B5EF4-FFF2-40B4-BE49-F238E27FC236}">
                <a16:creationId xmlns:a16="http://schemas.microsoft.com/office/drawing/2014/main" id="{E7E628ED-7B47-4D52-B259-67AF89A046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90214" y="805218"/>
            <a:ext cx="3416461" cy="5717265"/>
          </a:xfrm>
          <a:custGeom>
            <a:avLst/>
            <a:gdLst>
              <a:gd name="connsiteX0" fmla="*/ 0 w 4138877"/>
              <a:gd name="connsiteY0" fmla="*/ 0 h 5923722"/>
              <a:gd name="connsiteX1" fmla="*/ 4138877 w 4138877"/>
              <a:gd name="connsiteY1" fmla="*/ 0 h 5923722"/>
              <a:gd name="connsiteX2" fmla="*/ 4138877 w 4138877"/>
              <a:gd name="connsiteY2" fmla="*/ 5923722 h 5923722"/>
              <a:gd name="connsiteX3" fmla="*/ 0 w 4138877"/>
              <a:gd name="connsiteY3" fmla="*/ 5923722 h 5923722"/>
            </a:gdLst>
            <a:ahLst/>
            <a:cxnLst>
              <a:cxn ang="0">
                <a:pos x="connsiteX0" y="connsiteY0"/>
              </a:cxn>
              <a:cxn ang="0">
                <a:pos x="connsiteX1" y="connsiteY1"/>
              </a:cxn>
              <a:cxn ang="0">
                <a:pos x="connsiteX2" y="connsiteY2"/>
              </a:cxn>
              <a:cxn ang="0">
                <a:pos x="connsiteX3" y="connsiteY3"/>
              </a:cxn>
            </a:cxnLst>
            <a:rect l="l" t="t" r="r" b="b"/>
            <a:pathLst>
              <a:path w="4138877" h="5923722">
                <a:moveTo>
                  <a:pt x="0" y="0"/>
                </a:moveTo>
                <a:lnTo>
                  <a:pt x="4138877" y="0"/>
                </a:lnTo>
                <a:lnTo>
                  <a:pt x="4138877" y="5923722"/>
                </a:lnTo>
                <a:lnTo>
                  <a:pt x="0" y="5923722"/>
                </a:lnTo>
                <a:close/>
              </a:path>
            </a:pathLst>
          </a:cu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2DA992F-C20B-4D7E-8042-DA8E1E54AF19}"/>
              </a:ext>
            </a:extLst>
          </p:cNvPr>
          <p:cNvSpPr/>
          <p:nvPr/>
        </p:nvSpPr>
        <p:spPr>
          <a:xfrm>
            <a:off x="313956" y="3603020"/>
            <a:ext cx="5786533" cy="2695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BE6048F-B979-467A-AECB-D5EBC637C492}"/>
              </a:ext>
            </a:extLst>
          </p:cNvPr>
          <p:cNvSpPr/>
          <p:nvPr/>
        </p:nvSpPr>
        <p:spPr>
          <a:xfrm>
            <a:off x="6091511" y="3603020"/>
            <a:ext cx="5786533" cy="2687588"/>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a:extLst>
              <a:ext uri="{FF2B5EF4-FFF2-40B4-BE49-F238E27FC236}">
                <a16:creationId xmlns:a16="http://schemas.microsoft.com/office/drawing/2014/main" id="{BCE771D0-432D-4FFA-9C6E-306A49C910B8}"/>
              </a:ext>
            </a:extLst>
          </p:cNvPr>
          <p:cNvSpPr txBox="1"/>
          <p:nvPr/>
        </p:nvSpPr>
        <p:spPr>
          <a:xfrm>
            <a:off x="674622" y="1226022"/>
            <a:ext cx="2026692" cy="424732"/>
          </a:xfrm>
          <a:prstGeom prst="rect">
            <a:avLst/>
          </a:prstGeom>
        </p:spPr>
        <p:txBody>
          <a:bodyPr vert="horz" wrap="square" lIns="91440" tIns="45720" rIns="91440" bIns="45720" rtlCol="0">
            <a:spAutoFit/>
          </a:bodyPr>
          <a:lstStyle>
            <a:lvl1pPr marL="228600" indent="-228600">
              <a:lnSpc>
                <a:spcPct val="90000"/>
              </a:lnSpc>
              <a:spcBef>
                <a:spcPts val="1000"/>
              </a:spcBef>
              <a:buFontTx/>
              <a:buNone/>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latin typeface="+mn-lt"/>
                <a:ea typeface="+mn-ea"/>
                <a:cs typeface="+mn-ea"/>
                <a:sym typeface="+mn-lt"/>
              </a:rPr>
              <a:t>病理性废物</a:t>
            </a:r>
          </a:p>
        </p:txBody>
      </p:sp>
      <p:sp>
        <p:nvSpPr>
          <p:cNvPr id="7" name="Rectangle 3">
            <a:extLst>
              <a:ext uri="{FF2B5EF4-FFF2-40B4-BE49-F238E27FC236}">
                <a16:creationId xmlns:a16="http://schemas.microsoft.com/office/drawing/2014/main" id="{F1F8C057-11E7-406B-A2F3-7A6E502C452A}"/>
              </a:ext>
            </a:extLst>
          </p:cNvPr>
          <p:cNvSpPr txBox="1">
            <a:spLocks noChangeArrowheads="1"/>
          </p:cNvSpPr>
          <p:nvPr/>
        </p:nvSpPr>
        <p:spPr>
          <a:xfrm>
            <a:off x="7707028" y="1125538"/>
            <a:ext cx="2026691" cy="4247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zh-CN" altLang="en-US" sz="2400" dirty="0">
                <a:cs typeface="+mn-ea"/>
                <a:sym typeface="+mn-lt"/>
              </a:rPr>
              <a:t>化学性废物</a:t>
            </a:r>
          </a:p>
        </p:txBody>
      </p:sp>
      <p:sp>
        <p:nvSpPr>
          <p:cNvPr id="3" name="矩形 2">
            <a:extLst>
              <a:ext uri="{FF2B5EF4-FFF2-40B4-BE49-F238E27FC236}">
                <a16:creationId xmlns:a16="http://schemas.microsoft.com/office/drawing/2014/main" id="{E1A078BD-F367-4D02-A706-2D0DC8FAA429}"/>
              </a:ext>
            </a:extLst>
          </p:cNvPr>
          <p:cNvSpPr/>
          <p:nvPr/>
        </p:nvSpPr>
        <p:spPr>
          <a:xfrm>
            <a:off x="674622" y="3877554"/>
            <a:ext cx="3454956" cy="1785104"/>
          </a:xfrm>
          <a:prstGeom prst="rect">
            <a:avLst/>
          </a:prstGeom>
        </p:spPr>
        <p:txBody>
          <a:bodyPr wrap="square">
            <a:spAutoFit/>
          </a:bodyPr>
          <a:lstStyle/>
          <a:p>
            <a:r>
              <a:rPr lang="zh-CN" altLang="en-US" sz="2200" dirty="0">
                <a:solidFill>
                  <a:prstClr val="black"/>
                </a:solidFill>
                <a:cs typeface="+mn-ea"/>
                <a:sym typeface="+mn-lt"/>
              </a:rPr>
              <a:t>包括：手术及其他诊疗过程中产生的废弃的人体组织、器官等，医学实验动物的组织、尸体；病理切片后废弃的人体组织等；</a:t>
            </a:r>
            <a:endParaRPr lang="zh-CN" altLang="en-US" sz="2200" dirty="0">
              <a:cs typeface="+mn-ea"/>
              <a:sym typeface="+mn-lt"/>
            </a:endParaRPr>
          </a:p>
        </p:txBody>
      </p:sp>
      <p:sp>
        <p:nvSpPr>
          <p:cNvPr id="13" name="矩形 12">
            <a:extLst>
              <a:ext uri="{FF2B5EF4-FFF2-40B4-BE49-F238E27FC236}">
                <a16:creationId xmlns:a16="http://schemas.microsoft.com/office/drawing/2014/main" id="{9EE3D630-F6E8-4F11-8BAD-3ADD8616455F}"/>
              </a:ext>
            </a:extLst>
          </p:cNvPr>
          <p:cNvSpPr/>
          <p:nvPr/>
        </p:nvSpPr>
        <p:spPr>
          <a:xfrm>
            <a:off x="7707028" y="3877554"/>
            <a:ext cx="3885070" cy="1446550"/>
          </a:xfrm>
          <a:prstGeom prst="rect">
            <a:avLst/>
          </a:prstGeom>
        </p:spPr>
        <p:txBody>
          <a:bodyPr wrap="square">
            <a:spAutoFit/>
          </a:bodyPr>
          <a:lstStyle/>
          <a:p>
            <a:pPr>
              <a:buNone/>
            </a:pPr>
            <a:r>
              <a:rPr lang="zh-CN" altLang="en-US" sz="2200" dirty="0">
                <a:solidFill>
                  <a:schemeClr val="bg1"/>
                </a:solidFill>
                <a:cs typeface="+mn-ea"/>
                <a:sym typeface="+mn-lt"/>
              </a:rPr>
              <a:t>包括：医学影像室、实验室废弃的化学试剂，废弃的过氧乙酸、戊二醛等化学消毒剂，废弃的汞血压计、汞体温计等；</a:t>
            </a:r>
          </a:p>
        </p:txBody>
      </p:sp>
      <p:sp>
        <p:nvSpPr>
          <p:cNvPr id="14" name="矩形 13">
            <a:extLst>
              <a:ext uri="{FF2B5EF4-FFF2-40B4-BE49-F238E27FC236}">
                <a16:creationId xmlns:a16="http://schemas.microsoft.com/office/drawing/2014/main" id="{E666E470-9D31-4B56-A9BE-A99C54912DF8}"/>
              </a:ext>
            </a:extLst>
          </p:cNvPr>
          <p:cNvSpPr/>
          <p:nvPr/>
        </p:nvSpPr>
        <p:spPr>
          <a:xfrm>
            <a:off x="674622" y="2113915"/>
            <a:ext cx="3704564" cy="769441"/>
          </a:xfrm>
          <a:prstGeom prst="rect">
            <a:avLst/>
          </a:prstGeom>
        </p:spPr>
        <p:txBody>
          <a:bodyPr wrap="square">
            <a:spAutoFit/>
          </a:bodyPr>
          <a:lstStyle/>
          <a:p>
            <a:r>
              <a:rPr lang="zh-CN" altLang="en-US" sz="2200" dirty="0">
                <a:cs typeface="+mn-ea"/>
                <a:sym typeface="+mn-lt"/>
              </a:rPr>
              <a:t>特征：诊疗过程中产生的人体废弃物和实验动物尸体等。</a:t>
            </a:r>
          </a:p>
        </p:txBody>
      </p:sp>
      <p:sp>
        <p:nvSpPr>
          <p:cNvPr id="15" name="矩形 14">
            <a:extLst>
              <a:ext uri="{FF2B5EF4-FFF2-40B4-BE49-F238E27FC236}">
                <a16:creationId xmlns:a16="http://schemas.microsoft.com/office/drawing/2014/main" id="{71FB258A-56B4-4925-A51B-BE19D976DDD8}"/>
              </a:ext>
            </a:extLst>
          </p:cNvPr>
          <p:cNvSpPr/>
          <p:nvPr/>
        </p:nvSpPr>
        <p:spPr>
          <a:xfrm>
            <a:off x="7707028" y="1968140"/>
            <a:ext cx="3560162" cy="769441"/>
          </a:xfrm>
          <a:prstGeom prst="rect">
            <a:avLst/>
          </a:prstGeom>
        </p:spPr>
        <p:txBody>
          <a:bodyPr wrap="square">
            <a:spAutoFit/>
          </a:bodyPr>
          <a:lstStyle/>
          <a:p>
            <a:pPr>
              <a:buFontTx/>
              <a:buNone/>
            </a:pPr>
            <a:r>
              <a:rPr lang="zh-CN" altLang="en-US" sz="2200" dirty="0">
                <a:cs typeface="+mn-ea"/>
                <a:sym typeface="+mn-lt"/>
              </a:rPr>
              <a:t>特征：具有毒性、腐蚀性、易燃易爆的废弃的化学物品</a:t>
            </a:r>
          </a:p>
        </p:txBody>
      </p:sp>
      <p:pic>
        <p:nvPicPr>
          <p:cNvPr id="16" name="图片 15" descr="穿蓝色上衣的人在打电话&#10;&#10;描述已自动生成">
            <a:extLst>
              <a:ext uri="{FF2B5EF4-FFF2-40B4-BE49-F238E27FC236}">
                <a16:creationId xmlns:a16="http://schemas.microsoft.com/office/drawing/2014/main" id="{87399DC7-98EB-43DF-9ECC-42A394ACA1D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90567" y="592934"/>
            <a:ext cx="3416461" cy="5717265"/>
          </a:xfrm>
          <a:custGeom>
            <a:avLst/>
            <a:gdLst>
              <a:gd name="connsiteX0" fmla="*/ 0 w 4138877"/>
              <a:gd name="connsiteY0" fmla="*/ 0 h 5923722"/>
              <a:gd name="connsiteX1" fmla="*/ 4138877 w 4138877"/>
              <a:gd name="connsiteY1" fmla="*/ 0 h 5923722"/>
              <a:gd name="connsiteX2" fmla="*/ 4138877 w 4138877"/>
              <a:gd name="connsiteY2" fmla="*/ 5923722 h 5923722"/>
              <a:gd name="connsiteX3" fmla="*/ 0 w 4138877"/>
              <a:gd name="connsiteY3" fmla="*/ 5923722 h 5923722"/>
            </a:gdLst>
            <a:ahLst/>
            <a:cxnLst>
              <a:cxn ang="0">
                <a:pos x="connsiteX0" y="connsiteY0"/>
              </a:cxn>
              <a:cxn ang="0">
                <a:pos x="connsiteX1" y="connsiteY1"/>
              </a:cxn>
              <a:cxn ang="0">
                <a:pos x="connsiteX2" y="connsiteY2"/>
              </a:cxn>
              <a:cxn ang="0">
                <a:pos x="connsiteX3" y="connsiteY3"/>
              </a:cxn>
            </a:cxnLst>
            <a:rect l="l" t="t" r="r" b="b"/>
            <a:pathLst>
              <a:path w="4138877" h="5923722">
                <a:moveTo>
                  <a:pt x="0" y="0"/>
                </a:moveTo>
                <a:lnTo>
                  <a:pt x="4138877" y="0"/>
                </a:lnTo>
                <a:lnTo>
                  <a:pt x="4138877" y="5923722"/>
                </a:lnTo>
                <a:lnTo>
                  <a:pt x="0" y="5923722"/>
                </a:lnTo>
                <a:close/>
              </a:path>
            </a:pathLst>
          </a:cu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783CD47-D120-44E8-8031-129CB9AC1596}"/>
              </a:ext>
            </a:extLst>
          </p:cNvPr>
          <p:cNvSpPr/>
          <p:nvPr/>
        </p:nvSpPr>
        <p:spPr>
          <a:xfrm>
            <a:off x="1536320" y="1925358"/>
            <a:ext cx="3690774" cy="493264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F759AA3F-0A22-4082-8481-357D1F3FF5B6}"/>
              </a:ext>
            </a:extLst>
          </p:cNvPr>
          <p:cNvSpPr/>
          <p:nvPr/>
        </p:nvSpPr>
        <p:spPr>
          <a:xfrm>
            <a:off x="495869" y="3129100"/>
            <a:ext cx="11254853" cy="2604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097" name="Rectangle 2">
            <a:extLst>
              <a:ext uri="{FF2B5EF4-FFF2-40B4-BE49-F238E27FC236}">
                <a16:creationId xmlns:a16="http://schemas.microsoft.com/office/drawing/2014/main" id="{5FC06DFE-B993-4E21-852A-076454323CBE}"/>
              </a:ext>
            </a:extLst>
          </p:cNvPr>
          <p:cNvSpPr>
            <a:spLocks noGrp="1" noChangeArrowheads="1"/>
          </p:cNvSpPr>
          <p:nvPr>
            <p:ph type="title"/>
          </p:nvPr>
        </p:nvSpPr>
        <p:spPr>
          <a:xfrm>
            <a:off x="1015621" y="857250"/>
            <a:ext cx="5398827" cy="606425"/>
          </a:xfrm>
        </p:spPr>
        <p:txBody>
          <a:bodyPr>
            <a:noAutofit/>
          </a:bodyPr>
          <a:lstStyle/>
          <a:p>
            <a:pPr algn="l"/>
            <a:r>
              <a:rPr lang="zh-CN" altLang="en-US" sz="4000" dirty="0">
                <a:solidFill>
                  <a:srgbClr val="4375AF"/>
                </a:solidFill>
                <a:latin typeface="+mn-lt"/>
                <a:ea typeface="+mn-ea"/>
                <a:cs typeface="+mn-ea"/>
                <a:sym typeface="+mn-lt"/>
              </a:rPr>
              <a:t>不属于医疗废物的物品</a:t>
            </a:r>
          </a:p>
        </p:txBody>
      </p:sp>
      <p:sp>
        <p:nvSpPr>
          <p:cNvPr id="2" name="文本框 1">
            <a:extLst>
              <a:ext uri="{FF2B5EF4-FFF2-40B4-BE49-F238E27FC236}">
                <a16:creationId xmlns:a16="http://schemas.microsoft.com/office/drawing/2014/main" id="{6151727C-D626-4362-AF94-C78881D4517E}"/>
              </a:ext>
            </a:extLst>
          </p:cNvPr>
          <p:cNvSpPr txBox="1"/>
          <p:nvPr/>
        </p:nvSpPr>
        <p:spPr>
          <a:xfrm>
            <a:off x="6096000" y="1925358"/>
            <a:ext cx="5267609" cy="1200329"/>
          </a:xfrm>
          <a:prstGeom prst="rect">
            <a:avLst/>
          </a:prstGeom>
        </p:spPr>
        <p:txBody>
          <a:bodyPr vert="horz" wrap="squar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对于各种玻璃（一次性塑料）输液瓶（袋）、青霉素及头孢类抗生素的废弃瓶、未被病人血液、体液、排泄物污染的，不属于感染性废物，不必按医疗废物要求处理。</a:t>
            </a:r>
          </a:p>
        </p:txBody>
      </p:sp>
      <p:sp>
        <p:nvSpPr>
          <p:cNvPr id="3" name="文本框 2">
            <a:extLst>
              <a:ext uri="{FF2B5EF4-FFF2-40B4-BE49-F238E27FC236}">
                <a16:creationId xmlns:a16="http://schemas.microsoft.com/office/drawing/2014/main" id="{13E12265-BB98-4C34-8431-DC35A0225435}"/>
              </a:ext>
            </a:extLst>
          </p:cNvPr>
          <p:cNvSpPr txBox="1"/>
          <p:nvPr/>
        </p:nvSpPr>
        <p:spPr>
          <a:xfrm>
            <a:off x="6096000" y="4019603"/>
            <a:ext cx="4134465" cy="369332"/>
          </a:xfrm>
          <a:prstGeom prst="rect">
            <a:avLst/>
          </a:prstGeom>
        </p:spPr>
        <p:txBody>
          <a:bodyPr vert="horz" wrap="non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玻璃安瓿、玻璃输液瓶（可回收</a:t>
            </a:r>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5" name="文本框 4">
            <a:extLst>
              <a:ext uri="{FF2B5EF4-FFF2-40B4-BE49-F238E27FC236}">
                <a16:creationId xmlns:a16="http://schemas.microsoft.com/office/drawing/2014/main" id="{CAF5C2B4-9E5E-47BE-8B95-7766C291174F}"/>
              </a:ext>
            </a:extLst>
          </p:cNvPr>
          <p:cNvSpPr txBox="1"/>
          <p:nvPr/>
        </p:nvSpPr>
        <p:spPr>
          <a:xfrm>
            <a:off x="6123295" y="5816084"/>
            <a:ext cx="2723823" cy="369332"/>
          </a:xfrm>
          <a:prstGeom prst="rect">
            <a:avLst/>
          </a:prstGeom>
        </p:spPr>
        <p:txBody>
          <a:bodyPr vert="horz" wrap="non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prstClr val="black"/>
                </a:solidFill>
                <a:latin typeface="+mn-lt"/>
                <a:ea typeface="+mn-ea"/>
                <a:cs typeface="+mn-ea"/>
                <a:sym typeface="+mn-lt"/>
              </a:rPr>
              <a:t>输液软袋（可回收）</a:t>
            </a:r>
            <a:endParaRPr lang="zh-CN" altLang="en-US" dirty="0">
              <a:latin typeface="+mn-lt"/>
              <a:ea typeface="+mn-ea"/>
              <a:cs typeface="+mn-ea"/>
              <a:sym typeface="+mn-lt"/>
            </a:endParaRPr>
          </a:p>
        </p:txBody>
      </p:sp>
      <p:pic>
        <p:nvPicPr>
          <p:cNvPr id="10" name="图片 9">
            <a:extLst>
              <a:ext uri="{FF2B5EF4-FFF2-40B4-BE49-F238E27FC236}">
                <a16:creationId xmlns:a16="http://schemas.microsoft.com/office/drawing/2014/main" id="{BF871824-1387-48B9-A63F-A463B8A349B1}"/>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145187" y="2491961"/>
            <a:ext cx="4081907" cy="4088295"/>
          </a:xfrm>
          <a:prstGeom prst="rect">
            <a:avLst/>
          </a:prstGeom>
        </p:spPr>
      </p:pic>
      <p:sp>
        <p:nvSpPr>
          <p:cNvPr id="11" name="矩形 10">
            <a:extLst>
              <a:ext uri="{FF2B5EF4-FFF2-40B4-BE49-F238E27FC236}">
                <a16:creationId xmlns:a16="http://schemas.microsoft.com/office/drawing/2014/main" id="{2E3F7A25-3F4D-4E05-B79A-ED4E14CE823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5F17E-F77E-4E1E-9A56-A23E0E8D25B8}"/>
              </a:ext>
            </a:extLst>
          </p:cNvPr>
          <p:cNvSpPr>
            <a:spLocks noGrp="1"/>
          </p:cNvSpPr>
          <p:nvPr>
            <p:ph type="title"/>
          </p:nvPr>
        </p:nvSpPr>
        <p:spPr>
          <a:xfrm>
            <a:off x="1009223" y="564645"/>
            <a:ext cx="10488547" cy="1190912"/>
          </a:xfrm>
        </p:spPr>
        <p:txBody>
          <a:bodyPr rtlCol="0">
            <a:normAutofit/>
          </a:bodyPr>
          <a:lstStyle/>
          <a:p>
            <a:pPr>
              <a:defRPr/>
            </a:pPr>
            <a:r>
              <a:rPr lang="zh-CN" altLang="en-US" sz="4000" dirty="0">
                <a:solidFill>
                  <a:srgbClr val="4375AF"/>
                </a:solidFill>
                <a:latin typeface="+mn-lt"/>
                <a:ea typeface="+mn-ea"/>
                <a:cs typeface="+mn-ea"/>
                <a:sym typeface="+mn-lt"/>
              </a:rPr>
              <a:t>医院感染的定义</a:t>
            </a:r>
          </a:p>
        </p:txBody>
      </p:sp>
      <p:sp>
        <p:nvSpPr>
          <p:cNvPr id="6" name="矩形 5">
            <a:extLst>
              <a:ext uri="{FF2B5EF4-FFF2-40B4-BE49-F238E27FC236}">
                <a16:creationId xmlns:a16="http://schemas.microsoft.com/office/drawing/2014/main" id="{A379ABA0-FC1D-49F2-BF3E-4BF6F6BF9D6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a:extLst>
              <a:ext uri="{FF2B5EF4-FFF2-40B4-BE49-F238E27FC236}">
                <a16:creationId xmlns:a16="http://schemas.microsoft.com/office/drawing/2014/main" id="{0272839B-4F38-4B63-B9AF-C1B1BF1B48ED}"/>
              </a:ext>
            </a:extLst>
          </p:cNvPr>
          <p:cNvSpPr/>
          <p:nvPr/>
        </p:nvSpPr>
        <p:spPr>
          <a:xfrm>
            <a:off x="6193501" y="2261164"/>
            <a:ext cx="5427375" cy="3139321"/>
          </a:xfrm>
          <a:prstGeom prst="rect">
            <a:avLst/>
          </a:prstGeom>
        </p:spPr>
        <p:txBody>
          <a:bodyPr wrap="square">
            <a:spAutoFit/>
          </a:bodyPr>
          <a:lstStyle/>
          <a:p>
            <a:pPr>
              <a:buClr>
                <a:srgbClr val="EBC298"/>
              </a:buClr>
              <a:buFont typeface="Wingdings" panose="05000000000000000000" pitchFamily="2" charset="2"/>
              <a:buChar char="l"/>
              <a:defRPr/>
            </a:pPr>
            <a:r>
              <a:rPr lang="en-US" altLang="zh-CN" sz="2200" b="1" dirty="0">
                <a:solidFill>
                  <a:srgbClr val="4375AF"/>
                </a:solidFill>
                <a:cs typeface="+mn-ea"/>
                <a:sym typeface="+mn-lt"/>
              </a:rPr>
              <a:t> </a:t>
            </a:r>
            <a:r>
              <a:rPr lang="zh-CN" altLang="en-US" sz="2200" b="1" dirty="0">
                <a:solidFill>
                  <a:srgbClr val="4375AF"/>
                </a:solidFill>
                <a:cs typeface="+mn-ea"/>
                <a:sym typeface="+mn-lt"/>
              </a:rPr>
              <a:t>医院感染：</a:t>
            </a:r>
            <a:endParaRPr lang="en-US" altLang="zh-CN" sz="2200" b="1" dirty="0">
              <a:solidFill>
                <a:srgbClr val="4375AF"/>
              </a:solidFill>
              <a:cs typeface="+mn-ea"/>
              <a:sym typeface="+mn-lt"/>
            </a:endParaRPr>
          </a:p>
          <a:p>
            <a:pPr>
              <a:buClr>
                <a:srgbClr val="EBC298"/>
              </a:buClr>
              <a:buNone/>
              <a:defRPr/>
            </a:pPr>
            <a:r>
              <a:rPr lang="zh-CN" altLang="en-US" sz="2200" dirty="0">
                <a:cs typeface="+mn-ea"/>
                <a:sym typeface="+mn-lt"/>
              </a:rPr>
              <a:t>是指住院病人在医院内获得的感染，包括在住院期间发生的感染和在医院内获得出院后发生的感染，但不包括入院前已开始或入院时已存在的感染。医院工作人员在医院内获得的感染也属医院感染。</a:t>
            </a:r>
            <a:endParaRPr lang="en-US" altLang="zh-CN" sz="2200" dirty="0">
              <a:cs typeface="+mn-ea"/>
              <a:sym typeface="+mn-lt"/>
            </a:endParaRPr>
          </a:p>
          <a:p>
            <a:pPr>
              <a:buClr>
                <a:srgbClr val="EBC298"/>
              </a:buClr>
              <a:buFont typeface="Wingdings" panose="05000000000000000000" pitchFamily="2" charset="2"/>
              <a:buChar char="l"/>
              <a:defRPr/>
            </a:pPr>
            <a:r>
              <a:rPr lang="zh-CN" altLang="en-US" sz="2200" b="1" dirty="0">
                <a:solidFill>
                  <a:srgbClr val="4375AF"/>
                </a:solidFill>
                <a:cs typeface="+mn-ea"/>
                <a:sym typeface="+mn-lt"/>
              </a:rPr>
              <a:t>医院感染暴发：</a:t>
            </a:r>
            <a:endParaRPr lang="en-US" altLang="zh-CN" sz="2200" dirty="0">
              <a:solidFill>
                <a:srgbClr val="4375AF"/>
              </a:solidFill>
              <a:cs typeface="+mn-ea"/>
              <a:sym typeface="+mn-lt"/>
            </a:endParaRPr>
          </a:p>
          <a:p>
            <a:pPr>
              <a:buClr>
                <a:srgbClr val="EBC298"/>
              </a:buClr>
              <a:buNone/>
              <a:defRPr/>
            </a:pPr>
            <a:r>
              <a:rPr lang="zh-CN" altLang="en-US" sz="2200" dirty="0">
                <a:cs typeface="+mn-ea"/>
                <a:sym typeface="+mn-lt"/>
              </a:rPr>
              <a:t>是指在医疗机构或其科室的患者中，短时间内发生</a:t>
            </a:r>
            <a:r>
              <a:rPr lang="en-US" altLang="zh-CN" sz="2200" dirty="0">
                <a:cs typeface="+mn-ea"/>
                <a:sym typeface="+mn-lt"/>
              </a:rPr>
              <a:t>3</a:t>
            </a:r>
            <a:r>
              <a:rPr lang="zh-CN" altLang="en-US" sz="2200" dirty="0">
                <a:cs typeface="+mn-ea"/>
                <a:sym typeface="+mn-lt"/>
              </a:rPr>
              <a:t>例以上同种同源感染病例的现象。</a:t>
            </a:r>
          </a:p>
        </p:txBody>
      </p:sp>
      <p:sp>
        <p:nvSpPr>
          <p:cNvPr id="10" name="矩形 9">
            <a:extLst>
              <a:ext uri="{FF2B5EF4-FFF2-40B4-BE49-F238E27FC236}">
                <a16:creationId xmlns:a16="http://schemas.microsoft.com/office/drawing/2014/main" id="{00C92674-F15F-49D8-8D75-A2D2D7F969DE}"/>
              </a:ext>
            </a:extLst>
          </p:cNvPr>
          <p:cNvSpPr/>
          <p:nvPr/>
        </p:nvSpPr>
        <p:spPr>
          <a:xfrm>
            <a:off x="643020" y="2151005"/>
            <a:ext cx="5375070" cy="3583045"/>
          </a:xfrm>
          <a:prstGeom prst="rect">
            <a:avLst/>
          </a:prstGeom>
          <a:blipFill>
            <a:blip r:embed="rId2" cstate="screen">
              <a:extLst>
                <a:ext uri="{28A0092B-C50C-407E-A947-70E740481C1C}">
                  <a14:useLocalDpi xmlns:a14="http://schemas.microsoft.com/office/drawing/2010/main"/>
                </a:ext>
              </a:extLst>
            </a:blip>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5050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a:extLst>
              <a:ext uri="{FF2B5EF4-FFF2-40B4-BE49-F238E27FC236}">
                <a16:creationId xmlns:a16="http://schemas.microsoft.com/office/drawing/2014/main" id="{EFAFF01B-C27F-4264-8C77-8FC2591FA69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542950" y="1788778"/>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57" name="图片 56">
            <a:extLst>
              <a:ext uri="{FF2B5EF4-FFF2-40B4-BE49-F238E27FC236}">
                <a16:creationId xmlns:a16="http://schemas.microsoft.com/office/drawing/2014/main" id="{04DD3633-3BE3-4BD7-AE20-090E34231B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20411" y="1996318"/>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56" name="图片 55">
            <a:extLst>
              <a:ext uri="{FF2B5EF4-FFF2-40B4-BE49-F238E27FC236}">
                <a16:creationId xmlns:a16="http://schemas.microsoft.com/office/drawing/2014/main" id="{A05C528C-1C58-4721-AAC4-4CB562D5AE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71770" y="2330438"/>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55" name="图片 54">
            <a:extLst>
              <a:ext uri="{FF2B5EF4-FFF2-40B4-BE49-F238E27FC236}">
                <a16:creationId xmlns:a16="http://schemas.microsoft.com/office/drawing/2014/main" id="{9059D0A0-F9F3-4104-A0B0-D3C2A88668E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756776" y="2370943"/>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54" name="图片 53">
            <a:extLst>
              <a:ext uri="{FF2B5EF4-FFF2-40B4-BE49-F238E27FC236}">
                <a16:creationId xmlns:a16="http://schemas.microsoft.com/office/drawing/2014/main" id="{06E5810B-C985-4D18-A677-664605A7F72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866315" y="2375744"/>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41" name="图片 40">
            <a:extLst>
              <a:ext uri="{FF2B5EF4-FFF2-40B4-BE49-F238E27FC236}">
                <a16:creationId xmlns:a16="http://schemas.microsoft.com/office/drawing/2014/main" id="{6561CB03-3725-4817-8D04-CBD6550947D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865752" y="2613869"/>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40" name="图片 39">
            <a:extLst>
              <a:ext uri="{FF2B5EF4-FFF2-40B4-BE49-F238E27FC236}">
                <a16:creationId xmlns:a16="http://schemas.microsoft.com/office/drawing/2014/main" id="{3A49DB25-393C-48F9-BB42-73D4FCEB549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144626" y="2659267"/>
            <a:ext cx="226552" cy="226552"/>
          </a:xfrm>
          <a:custGeom>
            <a:avLst/>
            <a:gdLst>
              <a:gd name="connsiteX0" fmla="*/ 113276 w 226552"/>
              <a:gd name="connsiteY0" fmla="*/ 0 h 226552"/>
              <a:gd name="connsiteX1" fmla="*/ 226552 w 226552"/>
              <a:gd name="connsiteY1" fmla="*/ 113276 h 226552"/>
              <a:gd name="connsiteX2" fmla="*/ 113276 w 226552"/>
              <a:gd name="connsiteY2" fmla="*/ 226552 h 226552"/>
              <a:gd name="connsiteX3" fmla="*/ 0 w 226552"/>
              <a:gd name="connsiteY3" fmla="*/ 113276 h 226552"/>
              <a:gd name="connsiteX4" fmla="*/ 113276 w 226552"/>
              <a:gd name="connsiteY4" fmla="*/ 0 h 22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2" h="226552">
                <a:moveTo>
                  <a:pt x="113276" y="0"/>
                </a:moveTo>
                <a:cubicBezTo>
                  <a:pt x="175837" y="0"/>
                  <a:pt x="226552" y="50715"/>
                  <a:pt x="226552" y="113276"/>
                </a:cubicBezTo>
                <a:cubicBezTo>
                  <a:pt x="226552" y="175837"/>
                  <a:pt x="175837" y="226552"/>
                  <a:pt x="113276" y="226552"/>
                </a:cubicBezTo>
                <a:cubicBezTo>
                  <a:pt x="50715" y="226552"/>
                  <a:pt x="0" y="175837"/>
                  <a:pt x="0" y="113276"/>
                </a:cubicBezTo>
                <a:cubicBezTo>
                  <a:pt x="0" y="50715"/>
                  <a:pt x="50715" y="0"/>
                  <a:pt x="113276" y="0"/>
                </a:cubicBezTo>
                <a:close/>
              </a:path>
            </a:pathLst>
          </a:custGeom>
        </p:spPr>
      </p:pic>
      <p:pic>
        <p:nvPicPr>
          <p:cNvPr id="39" name="图片 38">
            <a:extLst>
              <a:ext uri="{FF2B5EF4-FFF2-40B4-BE49-F238E27FC236}">
                <a16:creationId xmlns:a16="http://schemas.microsoft.com/office/drawing/2014/main" id="{4B2D2A06-FACF-4484-BC95-9901300BC93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222071" y="3145944"/>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38" name="图片 37">
            <a:extLst>
              <a:ext uri="{FF2B5EF4-FFF2-40B4-BE49-F238E27FC236}">
                <a16:creationId xmlns:a16="http://schemas.microsoft.com/office/drawing/2014/main" id="{4C43E879-4645-4EBC-B3DD-68D48EED0095}"/>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926280" y="3500438"/>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37" name="图片 36">
            <a:extLst>
              <a:ext uri="{FF2B5EF4-FFF2-40B4-BE49-F238E27FC236}">
                <a16:creationId xmlns:a16="http://schemas.microsoft.com/office/drawing/2014/main" id="{682C7D08-FBC0-4C6D-A911-883FF4F2E05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3510562" y="4101155"/>
            <a:ext cx="226552" cy="226552"/>
          </a:xfrm>
          <a:custGeom>
            <a:avLst/>
            <a:gdLst>
              <a:gd name="connsiteX0" fmla="*/ 113276 w 226552"/>
              <a:gd name="connsiteY0" fmla="*/ 0 h 226552"/>
              <a:gd name="connsiteX1" fmla="*/ 226552 w 226552"/>
              <a:gd name="connsiteY1" fmla="*/ 113276 h 226552"/>
              <a:gd name="connsiteX2" fmla="*/ 113276 w 226552"/>
              <a:gd name="connsiteY2" fmla="*/ 226552 h 226552"/>
              <a:gd name="connsiteX3" fmla="*/ 0 w 226552"/>
              <a:gd name="connsiteY3" fmla="*/ 113276 h 226552"/>
              <a:gd name="connsiteX4" fmla="*/ 113276 w 226552"/>
              <a:gd name="connsiteY4" fmla="*/ 0 h 22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2" h="226552">
                <a:moveTo>
                  <a:pt x="113276" y="0"/>
                </a:moveTo>
                <a:cubicBezTo>
                  <a:pt x="175837" y="0"/>
                  <a:pt x="226552" y="50715"/>
                  <a:pt x="226552" y="113276"/>
                </a:cubicBezTo>
                <a:cubicBezTo>
                  <a:pt x="226552" y="175837"/>
                  <a:pt x="175837" y="226552"/>
                  <a:pt x="113276" y="226552"/>
                </a:cubicBezTo>
                <a:cubicBezTo>
                  <a:pt x="50715" y="226552"/>
                  <a:pt x="0" y="175837"/>
                  <a:pt x="0" y="113276"/>
                </a:cubicBezTo>
                <a:cubicBezTo>
                  <a:pt x="0" y="50715"/>
                  <a:pt x="50715" y="0"/>
                  <a:pt x="113276" y="0"/>
                </a:cubicBezTo>
                <a:close/>
              </a:path>
            </a:pathLst>
          </a:custGeom>
        </p:spPr>
      </p:pic>
      <p:pic>
        <p:nvPicPr>
          <p:cNvPr id="36" name="图片 35">
            <a:extLst>
              <a:ext uri="{FF2B5EF4-FFF2-40B4-BE49-F238E27FC236}">
                <a16:creationId xmlns:a16="http://schemas.microsoft.com/office/drawing/2014/main" id="{F62F1862-92A2-4BB6-8B88-FC047F759292}"/>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8898076" y="4605771"/>
            <a:ext cx="212212" cy="212212"/>
          </a:xfrm>
          <a:custGeom>
            <a:avLst/>
            <a:gdLst>
              <a:gd name="connsiteX0" fmla="*/ 106106 w 212212"/>
              <a:gd name="connsiteY0" fmla="*/ 0 h 212212"/>
              <a:gd name="connsiteX1" fmla="*/ 212212 w 212212"/>
              <a:gd name="connsiteY1" fmla="*/ 106106 h 212212"/>
              <a:gd name="connsiteX2" fmla="*/ 106106 w 212212"/>
              <a:gd name="connsiteY2" fmla="*/ 212212 h 212212"/>
              <a:gd name="connsiteX3" fmla="*/ 0 w 212212"/>
              <a:gd name="connsiteY3" fmla="*/ 106106 h 212212"/>
              <a:gd name="connsiteX4" fmla="*/ 106106 w 212212"/>
              <a:gd name="connsiteY4" fmla="*/ 0 h 2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2" h="212212">
                <a:moveTo>
                  <a:pt x="106106" y="0"/>
                </a:moveTo>
                <a:cubicBezTo>
                  <a:pt x="164707" y="0"/>
                  <a:pt x="212212" y="47505"/>
                  <a:pt x="212212" y="106106"/>
                </a:cubicBezTo>
                <a:cubicBezTo>
                  <a:pt x="212212" y="164707"/>
                  <a:pt x="164707" y="212212"/>
                  <a:pt x="106106" y="212212"/>
                </a:cubicBezTo>
                <a:cubicBezTo>
                  <a:pt x="47505" y="212212"/>
                  <a:pt x="0" y="164707"/>
                  <a:pt x="0" y="106106"/>
                </a:cubicBezTo>
                <a:cubicBezTo>
                  <a:pt x="0" y="47505"/>
                  <a:pt x="47505" y="0"/>
                  <a:pt x="106106" y="0"/>
                </a:cubicBezTo>
                <a:close/>
              </a:path>
            </a:pathLst>
          </a:custGeom>
        </p:spPr>
      </p:pic>
      <p:pic>
        <p:nvPicPr>
          <p:cNvPr id="35" name="图片 34">
            <a:extLst>
              <a:ext uri="{FF2B5EF4-FFF2-40B4-BE49-F238E27FC236}">
                <a16:creationId xmlns:a16="http://schemas.microsoft.com/office/drawing/2014/main" id="{BCABF8A8-2277-4FDE-A6BB-FC39C4F10F2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71770" y="4419301"/>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44" name="图片 43">
            <a:extLst>
              <a:ext uri="{FF2B5EF4-FFF2-40B4-BE49-F238E27FC236}">
                <a16:creationId xmlns:a16="http://schemas.microsoft.com/office/drawing/2014/main" id="{25284C90-3880-4BB3-8AD0-F1738CB6129F}"/>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370745" y="4101155"/>
            <a:ext cx="212212" cy="212212"/>
          </a:xfrm>
          <a:custGeom>
            <a:avLst/>
            <a:gdLst>
              <a:gd name="connsiteX0" fmla="*/ 106106 w 212212"/>
              <a:gd name="connsiteY0" fmla="*/ 0 h 212212"/>
              <a:gd name="connsiteX1" fmla="*/ 212212 w 212212"/>
              <a:gd name="connsiteY1" fmla="*/ 106106 h 212212"/>
              <a:gd name="connsiteX2" fmla="*/ 106106 w 212212"/>
              <a:gd name="connsiteY2" fmla="*/ 212212 h 212212"/>
              <a:gd name="connsiteX3" fmla="*/ 0 w 212212"/>
              <a:gd name="connsiteY3" fmla="*/ 106106 h 212212"/>
              <a:gd name="connsiteX4" fmla="*/ 106106 w 212212"/>
              <a:gd name="connsiteY4" fmla="*/ 0 h 2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2" h="212212">
                <a:moveTo>
                  <a:pt x="106106" y="0"/>
                </a:moveTo>
                <a:cubicBezTo>
                  <a:pt x="164707" y="0"/>
                  <a:pt x="212212" y="47505"/>
                  <a:pt x="212212" y="106106"/>
                </a:cubicBezTo>
                <a:cubicBezTo>
                  <a:pt x="212212" y="164707"/>
                  <a:pt x="164707" y="212212"/>
                  <a:pt x="106106" y="212212"/>
                </a:cubicBezTo>
                <a:cubicBezTo>
                  <a:pt x="47505" y="212212"/>
                  <a:pt x="0" y="164707"/>
                  <a:pt x="0" y="106106"/>
                </a:cubicBezTo>
                <a:cubicBezTo>
                  <a:pt x="0" y="47505"/>
                  <a:pt x="47505" y="0"/>
                  <a:pt x="106106" y="0"/>
                </a:cubicBezTo>
                <a:close/>
              </a:path>
            </a:pathLst>
          </a:custGeom>
        </p:spPr>
      </p:pic>
      <p:sp>
        <p:nvSpPr>
          <p:cNvPr id="133121" name="Rectangle 2">
            <a:extLst>
              <a:ext uri="{FF2B5EF4-FFF2-40B4-BE49-F238E27FC236}">
                <a16:creationId xmlns:a16="http://schemas.microsoft.com/office/drawing/2014/main" id="{FBE46464-3EEB-4E12-933D-B41B4368DA99}"/>
              </a:ext>
            </a:extLst>
          </p:cNvPr>
          <p:cNvSpPr>
            <a:spLocks noGrp="1" noChangeArrowheads="1"/>
          </p:cNvSpPr>
          <p:nvPr>
            <p:ph type="title"/>
          </p:nvPr>
        </p:nvSpPr>
        <p:spPr>
          <a:xfrm>
            <a:off x="1010928" y="968375"/>
            <a:ext cx="5471757" cy="590550"/>
          </a:xfrm>
        </p:spPr>
        <p:txBody>
          <a:bodyPr>
            <a:noAutofit/>
          </a:bodyPr>
          <a:lstStyle/>
          <a:p>
            <a:pPr algn="l"/>
            <a:r>
              <a:rPr lang="zh-CN" altLang="en-US" sz="4000" b="1" dirty="0">
                <a:solidFill>
                  <a:srgbClr val="4375AF"/>
                </a:solidFill>
                <a:latin typeface="+mn-lt"/>
                <a:ea typeface="+mn-ea"/>
                <a:cs typeface="+mn-ea"/>
                <a:sym typeface="+mn-lt"/>
              </a:rPr>
              <a:t>医疗废物的分类收集</a:t>
            </a:r>
          </a:p>
        </p:txBody>
      </p:sp>
      <p:sp>
        <p:nvSpPr>
          <p:cNvPr id="2" name="文本框 1">
            <a:extLst>
              <a:ext uri="{FF2B5EF4-FFF2-40B4-BE49-F238E27FC236}">
                <a16:creationId xmlns:a16="http://schemas.microsoft.com/office/drawing/2014/main" id="{F4F9BA1E-338E-4233-9304-0F7C5D3DC059}"/>
              </a:ext>
            </a:extLst>
          </p:cNvPr>
          <p:cNvSpPr txBox="1"/>
          <p:nvPr/>
        </p:nvSpPr>
        <p:spPr>
          <a:xfrm>
            <a:off x="1071770" y="1874031"/>
            <a:ext cx="3877985" cy="4247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400" dirty="0">
                <a:latin typeface="+mn-lt"/>
                <a:ea typeface="+mn-ea"/>
                <a:cs typeface="+mn-ea"/>
                <a:sym typeface="+mn-lt"/>
              </a:rPr>
              <a:t>使用分色垃圾袋、密闭转运</a:t>
            </a:r>
          </a:p>
        </p:txBody>
      </p:sp>
      <p:sp>
        <p:nvSpPr>
          <p:cNvPr id="3" name="文本框 2">
            <a:extLst>
              <a:ext uri="{FF2B5EF4-FFF2-40B4-BE49-F238E27FC236}">
                <a16:creationId xmlns:a16="http://schemas.microsoft.com/office/drawing/2014/main" id="{308F9454-B136-487C-A201-FC2AA41BC02A}"/>
              </a:ext>
            </a:extLst>
          </p:cNvPr>
          <p:cNvSpPr txBox="1"/>
          <p:nvPr/>
        </p:nvSpPr>
        <p:spPr>
          <a:xfrm>
            <a:off x="950794" y="5141408"/>
            <a:ext cx="2786320" cy="7017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收集黄色性、病理性、药源性医疗废物</a:t>
            </a:r>
          </a:p>
        </p:txBody>
      </p:sp>
      <p:sp>
        <p:nvSpPr>
          <p:cNvPr id="5" name="文本框 4">
            <a:extLst>
              <a:ext uri="{FF2B5EF4-FFF2-40B4-BE49-F238E27FC236}">
                <a16:creationId xmlns:a16="http://schemas.microsoft.com/office/drawing/2014/main" id="{E72A4C7F-EF4A-4B7C-A8CE-0E8999424AAB}"/>
              </a:ext>
            </a:extLst>
          </p:cNvPr>
          <p:cNvSpPr txBox="1"/>
          <p:nvPr/>
        </p:nvSpPr>
        <p:spPr>
          <a:xfrm>
            <a:off x="4806379" y="5141408"/>
            <a:ext cx="2579242" cy="7017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收集红色性和化学性废物</a:t>
            </a:r>
          </a:p>
        </p:txBody>
      </p:sp>
      <p:sp>
        <p:nvSpPr>
          <p:cNvPr id="6" name="文本框 5">
            <a:extLst>
              <a:ext uri="{FF2B5EF4-FFF2-40B4-BE49-F238E27FC236}">
                <a16:creationId xmlns:a16="http://schemas.microsoft.com/office/drawing/2014/main" id="{01CEC9A0-4CA2-452F-8846-8E7D245A4129}"/>
              </a:ext>
            </a:extLst>
          </p:cNvPr>
          <p:cNvSpPr txBox="1"/>
          <p:nvPr/>
        </p:nvSpPr>
        <p:spPr>
          <a:xfrm>
            <a:off x="9144264" y="5095241"/>
            <a:ext cx="1925527" cy="3970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收集黑色垃圾</a:t>
            </a:r>
          </a:p>
        </p:txBody>
      </p:sp>
      <p:sp>
        <p:nvSpPr>
          <p:cNvPr id="21" name="矩形 20">
            <a:extLst>
              <a:ext uri="{FF2B5EF4-FFF2-40B4-BE49-F238E27FC236}">
                <a16:creationId xmlns:a16="http://schemas.microsoft.com/office/drawing/2014/main" id="{11192973-A607-40D6-8C75-E79619595AB9}"/>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2A3FB8-E72B-47F9-90EF-909052C19E38}"/>
              </a:ext>
            </a:extLst>
          </p:cNvPr>
          <p:cNvSpPr txBox="1">
            <a:spLocks noChangeArrowheads="1"/>
          </p:cNvSpPr>
          <p:nvPr/>
        </p:nvSpPr>
        <p:spPr>
          <a:xfrm>
            <a:off x="1085850" y="847725"/>
            <a:ext cx="4168538"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4375AF"/>
                </a:solidFill>
                <a:latin typeface="+mn-lt"/>
                <a:ea typeface="+mn-ea"/>
                <a:cs typeface="+mn-ea"/>
                <a:sym typeface="+mn-lt"/>
              </a:rPr>
              <a:t>医疗废物管理</a:t>
            </a:r>
          </a:p>
        </p:txBody>
      </p:sp>
      <p:sp>
        <p:nvSpPr>
          <p:cNvPr id="6" name="Rectangle 3">
            <a:extLst>
              <a:ext uri="{FF2B5EF4-FFF2-40B4-BE49-F238E27FC236}">
                <a16:creationId xmlns:a16="http://schemas.microsoft.com/office/drawing/2014/main" id="{3DAFFD9E-A07C-459A-A013-C140C6EE082E}"/>
              </a:ext>
            </a:extLst>
          </p:cNvPr>
          <p:cNvSpPr txBox="1">
            <a:spLocks noChangeArrowheads="1"/>
          </p:cNvSpPr>
          <p:nvPr/>
        </p:nvSpPr>
        <p:spPr>
          <a:xfrm>
            <a:off x="1085850" y="1740659"/>
            <a:ext cx="1723549" cy="4247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cs typeface="+mn-ea"/>
                <a:sym typeface="+mn-lt"/>
              </a:rPr>
              <a:t>基本原则：</a:t>
            </a:r>
          </a:p>
        </p:txBody>
      </p:sp>
      <p:sp>
        <p:nvSpPr>
          <p:cNvPr id="7" name="Rectangle 3">
            <a:extLst>
              <a:ext uri="{FF2B5EF4-FFF2-40B4-BE49-F238E27FC236}">
                <a16:creationId xmlns:a16="http://schemas.microsoft.com/office/drawing/2014/main" id="{2EAEFB2D-7C88-4792-AAD6-BC971DEA1816}"/>
              </a:ext>
            </a:extLst>
          </p:cNvPr>
          <p:cNvSpPr txBox="1">
            <a:spLocks noChangeArrowheads="1"/>
          </p:cNvSpPr>
          <p:nvPr/>
        </p:nvSpPr>
        <p:spPr>
          <a:xfrm>
            <a:off x="695325" y="5292320"/>
            <a:ext cx="3005951"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维护人类的健康和安全</a:t>
            </a:r>
          </a:p>
        </p:txBody>
      </p:sp>
      <p:sp>
        <p:nvSpPr>
          <p:cNvPr id="8" name="Rectangle 3">
            <a:extLst>
              <a:ext uri="{FF2B5EF4-FFF2-40B4-BE49-F238E27FC236}">
                <a16:creationId xmlns:a16="http://schemas.microsoft.com/office/drawing/2014/main" id="{F591816E-4FDD-4D4E-AA0F-0734D32D62AD}"/>
              </a:ext>
            </a:extLst>
          </p:cNvPr>
          <p:cNvSpPr txBox="1">
            <a:spLocks noChangeArrowheads="1"/>
          </p:cNvSpPr>
          <p:nvPr/>
        </p:nvSpPr>
        <p:spPr>
          <a:xfrm>
            <a:off x="4582160" y="2321276"/>
            <a:ext cx="2723823"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保护环境和自然资源</a:t>
            </a:r>
          </a:p>
        </p:txBody>
      </p:sp>
      <p:sp>
        <p:nvSpPr>
          <p:cNvPr id="9" name="Rectangle 3">
            <a:extLst>
              <a:ext uri="{FF2B5EF4-FFF2-40B4-BE49-F238E27FC236}">
                <a16:creationId xmlns:a16="http://schemas.microsoft.com/office/drawing/2014/main" id="{FFE13153-F563-4DB4-896E-60908A4F462A}"/>
              </a:ext>
            </a:extLst>
          </p:cNvPr>
          <p:cNvSpPr txBox="1">
            <a:spLocks noChangeArrowheads="1"/>
          </p:cNvSpPr>
          <p:nvPr/>
        </p:nvSpPr>
        <p:spPr>
          <a:xfrm>
            <a:off x="8208595" y="5292320"/>
            <a:ext cx="3288080"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减量化、无害化、资源化</a:t>
            </a:r>
          </a:p>
        </p:txBody>
      </p:sp>
      <p:pic>
        <p:nvPicPr>
          <p:cNvPr id="13" name="图片 12">
            <a:extLst>
              <a:ext uri="{FF2B5EF4-FFF2-40B4-BE49-F238E27FC236}">
                <a16:creationId xmlns:a16="http://schemas.microsoft.com/office/drawing/2014/main" id="{B6788AB8-06C0-42F5-B259-EA837DE8E1A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96676" y="2432850"/>
            <a:ext cx="3599999" cy="2520000"/>
          </a:xfrm>
          <a:custGeom>
            <a:avLst/>
            <a:gdLst>
              <a:gd name="connsiteX0" fmla="*/ 0 w 3599999"/>
              <a:gd name="connsiteY0" fmla="*/ 0 h 2520000"/>
              <a:gd name="connsiteX1" fmla="*/ 3599999 w 3599999"/>
              <a:gd name="connsiteY1" fmla="*/ 0 h 2520000"/>
              <a:gd name="connsiteX2" fmla="*/ 3599999 w 3599999"/>
              <a:gd name="connsiteY2" fmla="*/ 2520000 h 2520000"/>
              <a:gd name="connsiteX3" fmla="*/ 2 w 3599999"/>
              <a:gd name="connsiteY3" fmla="*/ 2520000 h 2520000"/>
              <a:gd name="connsiteX4" fmla="*/ 2 w 3599999"/>
              <a:gd name="connsiteY4" fmla="*/ 440655 h 2520000"/>
              <a:gd name="connsiteX5" fmla="*/ 0 w 3599999"/>
              <a:gd name="connsiteY5" fmla="*/ 440655 h 2520000"/>
              <a:gd name="connsiteX6" fmla="*/ 0 w 3599999"/>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999" h="2520000">
                <a:moveTo>
                  <a:pt x="0" y="0"/>
                </a:moveTo>
                <a:lnTo>
                  <a:pt x="3599999" y="0"/>
                </a:lnTo>
                <a:lnTo>
                  <a:pt x="3599999" y="2520000"/>
                </a:lnTo>
                <a:lnTo>
                  <a:pt x="2" y="2520000"/>
                </a:lnTo>
                <a:lnTo>
                  <a:pt x="2" y="440655"/>
                </a:lnTo>
                <a:lnTo>
                  <a:pt x="0" y="440655"/>
                </a:lnTo>
                <a:lnTo>
                  <a:pt x="0" y="0"/>
                </a:lnTo>
                <a:close/>
              </a:path>
            </a:pathLst>
          </a:custGeom>
        </p:spPr>
      </p:pic>
      <p:pic>
        <p:nvPicPr>
          <p:cNvPr id="14" name="图片 13">
            <a:extLst>
              <a:ext uri="{FF2B5EF4-FFF2-40B4-BE49-F238E27FC236}">
                <a16:creationId xmlns:a16="http://schemas.microsoft.com/office/drawing/2014/main" id="{6366D563-D4D3-4C27-9F04-90A04FEA097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2074" y="2462667"/>
            <a:ext cx="3600000" cy="2520000"/>
          </a:xfrm>
          <a:custGeom>
            <a:avLst/>
            <a:gdLst>
              <a:gd name="connsiteX0" fmla="*/ 0 w 3600000"/>
              <a:gd name="connsiteY0" fmla="*/ 0 h 2520000"/>
              <a:gd name="connsiteX1" fmla="*/ 3600000 w 3600000"/>
              <a:gd name="connsiteY1" fmla="*/ 0 h 2520000"/>
              <a:gd name="connsiteX2" fmla="*/ 3600000 w 3600000"/>
              <a:gd name="connsiteY2" fmla="*/ 2520000 h 2520000"/>
              <a:gd name="connsiteX3" fmla="*/ 0 w 3600000"/>
              <a:gd name="connsiteY3" fmla="*/ 2520000 h 2520000"/>
              <a:gd name="connsiteX4" fmla="*/ 0 w 360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2520000">
                <a:moveTo>
                  <a:pt x="0" y="0"/>
                </a:moveTo>
                <a:lnTo>
                  <a:pt x="3600000" y="0"/>
                </a:lnTo>
                <a:lnTo>
                  <a:pt x="3600000" y="2520000"/>
                </a:lnTo>
                <a:lnTo>
                  <a:pt x="0" y="2520000"/>
                </a:lnTo>
                <a:lnTo>
                  <a:pt x="0" y="0"/>
                </a:lnTo>
                <a:close/>
              </a:path>
            </a:pathLst>
          </a:custGeom>
        </p:spPr>
      </p:pic>
      <p:pic>
        <p:nvPicPr>
          <p:cNvPr id="15" name="图片 14">
            <a:extLst>
              <a:ext uri="{FF2B5EF4-FFF2-40B4-BE49-F238E27FC236}">
                <a16:creationId xmlns:a16="http://schemas.microsoft.com/office/drawing/2014/main" id="{B03629D6-ADE2-433B-83FB-E98335DF901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83426" y="2873505"/>
            <a:ext cx="3600000" cy="2520000"/>
          </a:xfrm>
          <a:custGeom>
            <a:avLst/>
            <a:gdLst>
              <a:gd name="connsiteX0" fmla="*/ 0 w 3600000"/>
              <a:gd name="connsiteY0" fmla="*/ 0 h 2520000"/>
              <a:gd name="connsiteX1" fmla="*/ 3599998 w 3600000"/>
              <a:gd name="connsiteY1" fmla="*/ 0 h 2520000"/>
              <a:gd name="connsiteX2" fmla="*/ 3599998 w 3600000"/>
              <a:gd name="connsiteY2" fmla="*/ 2079345 h 2520000"/>
              <a:gd name="connsiteX3" fmla="*/ 3600000 w 3600000"/>
              <a:gd name="connsiteY3" fmla="*/ 2079345 h 2520000"/>
              <a:gd name="connsiteX4" fmla="*/ 3600000 w 3600000"/>
              <a:gd name="connsiteY4" fmla="*/ 2520000 h 2520000"/>
              <a:gd name="connsiteX5" fmla="*/ 0 w 3600000"/>
              <a:gd name="connsiteY5" fmla="*/ 2520000 h 2520000"/>
              <a:gd name="connsiteX6" fmla="*/ 0 w 360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2520000">
                <a:moveTo>
                  <a:pt x="0" y="0"/>
                </a:moveTo>
                <a:lnTo>
                  <a:pt x="3599998" y="0"/>
                </a:lnTo>
                <a:lnTo>
                  <a:pt x="3599998" y="2079345"/>
                </a:lnTo>
                <a:lnTo>
                  <a:pt x="3600000" y="2079345"/>
                </a:lnTo>
                <a:lnTo>
                  <a:pt x="3600000" y="2520000"/>
                </a:lnTo>
                <a:lnTo>
                  <a:pt x="0" y="2520000"/>
                </a:lnTo>
                <a:lnTo>
                  <a:pt x="0" y="0"/>
                </a:lnTo>
                <a:close/>
              </a:path>
            </a:pathLst>
          </a:custGeom>
        </p:spPr>
      </p:pic>
      <p:sp>
        <p:nvSpPr>
          <p:cNvPr id="11" name="矩形 10">
            <a:extLst>
              <a:ext uri="{FF2B5EF4-FFF2-40B4-BE49-F238E27FC236}">
                <a16:creationId xmlns:a16="http://schemas.microsoft.com/office/drawing/2014/main" id="{68A99073-F7F9-4F18-87CA-89FFC744340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161645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双波形 18">
            <a:extLst>
              <a:ext uri="{FF2B5EF4-FFF2-40B4-BE49-F238E27FC236}">
                <a16:creationId xmlns:a16="http://schemas.microsoft.com/office/drawing/2014/main" id="{55854CFA-3522-4658-9A8B-DEDD8BC39A0A}"/>
              </a:ext>
            </a:extLst>
          </p:cNvPr>
          <p:cNvSpPr/>
          <p:nvPr/>
        </p:nvSpPr>
        <p:spPr>
          <a:xfrm>
            <a:off x="-165652" y="3008566"/>
            <a:ext cx="12523304" cy="5068208"/>
          </a:xfrm>
          <a:prstGeom prst="doubleWave">
            <a:avLst>
              <a:gd name="adj1" fmla="val 12021"/>
              <a:gd name="adj2" fmla="val 0"/>
            </a:avLst>
          </a:prstGeom>
          <a:gradFill flip="none" rotWithShape="1">
            <a:gsLst>
              <a:gs pos="0">
                <a:srgbClr val="64ADBC"/>
              </a:gs>
              <a:gs pos="100000">
                <a:srgbClr val="64ADB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034" name="Rectangle 2">
            <a:extLst>
              <a:ext uri="{FF2B5EF4-FFF2-40B4-BE49-F238E27FC236}">
                <a16:creationId xmlns:a16="http://schemas.microsoft.com/office/drawing/2014/main" id="{B152E01D-4913-4564-9363-7D0957727CD1}"/>
              </a:ext>
            </a:extLst>
          </p:cNvPr>
          <p:cNvSpPr>
            <a:spLocks noGrp="1" noChangeArrowheads="1"/>
          </p:cNvSpPr>
          <p:nvPr>
            <p:ph type="title"/>
          </p:nvPr>
        </p:nvSpPr>
        <p:spPr>
          <a:xfrm>
            <a:off x="909141" y="918443"/>
            <a:ext cx="6438900" cy="758825"/>
          </a:xfrm>
        </p:spPr>
        <p:txBody>
          <a:bodyPr rtlCol="0">
            <a:noAutofit/>
          </a:bodyPr>
          <a:lstStyle/>
          <a:p>
            <a:pPr>
              <a:defRPr/>
            </a:pPr>
            <a:r>
              <a:rPr lang="zh-CN" altLang="en-US" sz="4000" b="1" dirty="0">
                <a:solidFill>
                  <a:srgbClr val="4375AF"/>
                </a:solidFill>
                <a:latin typeface="+mn-lt"/>
                <a:ea typeface="+mn-ea"/>
                <a:cs typeface="+mn-ea"/>
                <a:sym typeface="+mn-lt"/>
              </a:rPr>
              <a:t>医疗废物管理要求</a:t>
            </a:r>
            <a:endParaRPr lang="zh-CN" altLang="en-US" sz="3200" b="1" dirty="0">
              <a:solidFill>
                <a:srgbClr val="00B050"/>
              </a:solidFill>
              <a:latin typeface="+mn-lt"/>
              <a:ea typeface="+mn-ea"/>
              <a:cs typeface="+mn-ea"/>
              <a:sym typeface="+mn-lt"/>
            </a:endParaRPr>
          </a:p>
        </p:txBody>
      </p:sp>
      <p:sp>
        <p:nvSpPr>
          <p:cNvPr id="3" name="六边形 2">
            <a:extLst>
              <a:ext uri="{FF2B5EF4-FFF2-40B4-BE49-F238E27FC236}">
                <a16:creationId xmlns:a16="http://schemas.microsoft.com/office/drawing/2014/main" id="{46F67812-212C-4C34-8A23-20A56631D5DE}"/>
              </a:ext>
            </a:extLst>
          </p:cNvPr>
          <p:cNvSpPr/>
          <p:nvPr/>
        </p:nvSpPr>
        <p:spPr>
          <a:xfrm>
            <a:off x="516979" y="2135544"/>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六边形 6">
            <a:extLst>
              <a:ext uri="{FF2B5EF4-FFF2-40B4-BE49-F238E27FC236}">
                <a16:creationId xmlns:a16="http://schemas.microsoft.com/office/drawing/2014/main" id="{861DAEAD-B503-45BE-9A1C-90BBFE2B8A72}"/>
              </a:ext>
            </a:extLst>
          </p:cNvPr>
          <p:cNvSpPr/>
          <p:nvPr/>
        </p:nvSpPr>
        <p:spPr>
          <a:xfrm>
            <a:off x="1972225" y="4510586"/>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a:extLst>
              <a:ext uri="{FF2B5EF4-FFF2-40B4-BE49-F238E27FC236}">
                <a16:creationId xmlns:a16="http://schemas.microsoft.com/office/drawing/2014/main" id="{F6B6E8F1-A8D2-4A86-8DB9-B1BFFAA13B94}"/>
              </a:ext>
            </a:extLst>
          </p:cNvPr>
          <p:cNvSpPr/>
          <p:nvPr/>
        </p:nvSpPr>
        <p:spPr>
          <a:xfrm>
            <a:off x="5127009" y="4537928"/>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六边形 8">
            <a:extLst>
              <a:ext uri="{FF2B5EF4-FFF2-40B4-BE49-F238E27FC236}">
                <a16:creationId xmlns:a16="http://schemas.microsoft.com/office/drawing/2014/main" id="{9F99D1A4-AE91-446B-89FE-1064563A52DA}"/>
              </a:ext>
            </a:extLst>
          </p:cNvPr>
          <p:cNvSpPr/>
          <p:nvPr/>
        </p:nvSpPr>
        <p:spPr>
          <a:xfrm>
            <a:off x="8281793" y="4510586"/>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六边形 9">
            <a:extLst>
              <a:ext uri="{FF2B5EF4-FFF2-40B4-BE49-F238E27FC236}">
                <a16:creationId xmlns:a16="http://schemas.microsoft.com/office/drawing/2014/main" id="{21F1BD4F-E33D-4A34-AA72-100CFF159BCB}"/>
              </a:ext>
            </a:extLst>
          </p:cNvPr>
          <p:cNvSpPr/>
          <p:nvPr/>
        </p:nvSpPr>
        <p:spPr>
          <a:xfrm>
            <a:off x="3625971" y="2135544"/>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a:extLst>
              <a:ext uri="{FF2B5EF4-FFF2-40B4-BE49-F238E27FC236}">
                <a16:creationId xmlns:a16="http://schemas.microsoft.com/office/drawing/2014/main" id="{10EF93D5-BF9C-466F-878C-570992831B2D}"/>
              </a:ext>
            </a:extLst>
          </p:cNvPr>
          <p:cNvSpPr/>
          <p:nvPr/>
        </p:nvSpPr>
        <p:spPr>
          <a:xfrm>
            <a:off x="6628049" y="2145769"/>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六边形 11">
            <a:extLst>
              <a:ext uri="{FF2B5EF4-FFF2-40B4-BE49-F238E27FC236}">
                <a16:creationId xmlns:a16="http://schemas.microsoft.com/office/drawing/2014/main" id="{B4346CE8-5EE8-4FF3-8201-0A0933F885EE}"/>
              </a:ext>
            </a:extLst>
          </p:cNvPr>
          <p:cNvSpPr/>
          <p:nvPr/>
        </p:nvSpPr>
        <p:spPr>
          <a:xfrm>
            <a:off x="9767050" y="2145769"/>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a16="http://schemas.microsoft.com/office/drawing/2014/main" id="{7A166675-B98E-4A70-B766-572C77333856}"/>
              </a:ext>
            </a:extLst>
          </p:cNvPr>
          <p:cNvSpPr txBox="1"/>
          <p:nvPr/>
        </p:nvSpPr>
        <p:spPr>
          <a:xfrm>
            <a:off x="1008011" y="2958698"/>
            <a:ext cx="1313180" cy="373757"/>
          </a:xfrm>
          <a:prstGeom prst="rect">
            <a:avLst/>
          </a:prstGeom>
        </p:spPr>
        <p:txBody>
          <a:bodyPr vert="horz" wrap="non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专人负责</a:t>
            </a:r>
          </a:p>
        </p:txBody>
      </p:sp>
      <p:sp>
        <p:nvSpPr>
          <p:cNvPr id="5" name="文本框 4">
            <a:extLst>
              <a:ext uri="{FF2B5EF4-FFF2-40B4-BE49-F238E27FC236}">
                <a16:creationId xmlns:a16="http://schemas.microsoft.com/office/drawing/2014/main" id="{B87EE533-79A6-4000-BE30-8D91D7FA8DC2}"/>
              </a:ext>
            </a:extLst>
          </p:cNvPr>
          <p:cNvSpPr txBox="1"/>
          <p:nvPr/>
        </p:nvSpPr>
        <p:spPr>
          <a:xfrm>
            <a:off x="2478097" y="5333740"/>
            <a:ext cx="1313180" cy="373757"/>
          </a:xfrm>
          <a:prstGeom prst="rect">
            <a:avLst/>
          </a:prstGeom>
        </p:spPr>
        <p:txBody>
          <a:bodyPr vert="horz" wrap="non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制度管理</a:t>
            </a:r>
          </a:p>
        </p:txBody>
      </p:sp>
      <p:sp>
        <p:nvSpPr>
          <p:cNvPr id="6" name="文本框 5">
            <a:extLst>
              <a:ext uri="{FF2B5EF4-FFF2-40B4-BE49-F238E27FC236}">
                <a16:creationId xmlns:a16="http://schemas.microsoft.com/office/drawing/2014/main" id="{AE2C1436-FCB9-48FE-B2F9-143B739EA8F2}"/>
              </a:ext>
            </a:extLst>
          </p:cNvPr>
          <p:cNvSpPr txBox="1"/>
          <p:nvPr/>
        </p:nvSpPr>
        <p:spPr>
          <a:xfrm>
            <a:off x="4128591" y="2833501"/>
            <a:ext cx="1511045" cy="644600"/>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明确废物交接登记</a:t>
            </a:r>
          </a:p>
        </p:txBody>
      </p:sp>
      <p:sp>
        <p:nvSpPr>
          <p:cNvPr id="13" name="文本框 12">
            <a:extLst>
              <a:ext uri="{FF2B5EF4-FFF2-40B4-BE49-F238E27FC236}">
                <a16:creationId xmlns:a16="http://schemas.microsoft.com/office/drawing/2014/main" id="{107AB3F5-387C-43AB-8346-E987CBE804BE}"/>
              </a:ext>
            </a:extLst>
          </p:cNvPr>
          <p:cNvSpPr txBox="1"/>
          <p:nvPr/>
        </p:nvSpPr>
        <p:spPr>
          <a:xfrm>
            <a:off x="5396883" y="5065368"/>
            <a:ext cx="2156856" cy="1077218"/>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000" dirty="0">
                <a:solidFill>
                  <a:schemeClr val="bg1"/>
                </a:solidFill>
                <a:latin typeface="+mn-lt"/>
                <a:ea typeface="+mn-ea"/>
                <a:cs typeface="+mn-ea"/>
                <a:sym typeface="+mn-lt"/>
              </a:rPr>
              <a:t>执行废物登记、填写和保存转移联单（医院与环保公司之间）</a:t>
            </a:r>
          </a:p>
        </p:txBody>
      </p:sp>
      <p:sp>
        <p:nvSpPr>
          <p:cNvPr id="14" name="文本框 13">
            <a:extLst>
              <a:ext uri="{FF2B5EF4-FFF2-40B4-BE49-F238E27FC236}">
                <a16:creationId xmlns:a16="http://schemas.microsoft.com/office/drawing/2014/main" id="{A65534D3-BCEA-4C0C-A00F-A5C68AEA6963}"/>
              </a:ext>
            </a:extLst>
          </p:cNvPr>
          <p:cNvSpPr txBox="1"/>
          <p:nvPr/>
        </p:nvSpPr>
        <p:spPr>
          <a:xfrm>
            <a:off x="6887880" y="2828306"/>
            <a:ext cx="2049389" cy="644600"/>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及时进行环境清洁和消毒</a:t>
            </a:r>
          </a:p>
        </p:txBody>
      </p:sp>
      <p:sp>
        <p:nvSpPr>
          <p:cNvPr id="15" name="文本框 14">
            <a:extLst>
              <a:ext uri="{FF2B5EF4-FFF2-40B4-BE49-F238E27FC236}">
                <a16:creationId xmlns:a16="http://schemas.microsoft.com/office/drawing/2014/main" id="{B913FEC6-9063-4EE2-86C9-1EDB04B04461}"/>
              </a:ext>
            </a:extLst>
          </p:cNvPr>
          <p:cNvSpPr txBox="1"/>
          <p:nvPr/>
        </p:nvSpPr>
        <p:spPr>
          <a:xfrm>
            <a:off x="8568089" y="5333740"/>
            <a:ext cx="2025706" cy="373757"/>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做好个人防护</a:t>
            </a:r>
          </a:p>
        </p:txBody>
      </p:sp>
      <p:sp>
        <p:nvSpPr>
          <p:cNvPr id="16" name="文本框 15">
            <a:extLst>
              <a:ext uri="{FF2B5EF4-FFF2-40B4-BE49-F238E27FC236}">
                <a16:creationId xmlns:a16="http://schemas.microsoft.com/office/drawing/2014/main" id="{F0131D88-EF41-4063-8A8F-E24841D297EB}"/>
              </a:ext>
            </a:extLst>
          </p:cNvPr>
          <p:cNvSpPr txBox="1"/>
          <p:nvPr/>
        </p:nvSpPr>
        <p:spPr>
          <a:xfrm>
            <a:off x="10026148" y="2611902"/>
            <a:ext cx="1778028" cy="1077218"/>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000" dirty="0">
                <a:solidFill>
                  <a:schemeClr val="bg1"/>
                </a:solidFill>
                <a:latin typeface="+mn-lt"/>
                <a:ea typeface="+mn-ea"/>
                <a:cs typeface="+mn-ea"/>
                <a:sym typeface="+mn-lt"/>
              </a:rPr>
              <a:t>制定医疗废物流失、泄漏、扩散和意外事故应预案</a:t>
            </a:r>
          </a:p>
        </p:txBody>
      </p:sp>
      <p:sp>
        <p:nvSpPr>
          <p:cNvPr id="20" name="矩形 19">
            <a:extLst>
              <a:ext uri="{FF2B5EF4-FFF2-40B4-BE49-F238E27FC236}">
                <a16:creationId xmlns:a16="http://schemas.microsoft.com/office/drawing/2014/main" id="{B095E998-DB88-4EF2-9EAD-9A39E5701F5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B2BFA066-C9D4-456F-A733-75548AA97DB8}"/>
              </a:ext>
            </a:extLst>
          </p:cNvPr>
          <p:cNvGraphicFramePr/>
          <p:nvPr>
            <p:extLst>
              <p:ext uri="{D42A27DB-BD31-4B8C-83A1-F6EECF244321}">
                <p14:modId xmlns:p14="http://schemas.microsoft.com/office/powerpoint/2010/main" val="295075714"/>
              </p:ext>
            </p:extLst>
          </p:nvPr>
        </p:nvGraphicFramePr>
        <p:xfrm>
          <a:off x="695325" y="3193576"/>
          <a:ext cx="11028101" cy="3316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8241" name="Rectangle 2">
            <a:extLst>
              <a:ext uri="{FF2B5EF4-FFF2-40B4-BE49-F238E27FC236}">
                <a16:creationId xmlns:a16="http://schemas.microsoft.com/office/drawing/2014/main" id="{33C30236-7B82-4C73-864E-F36BFFE500B3}"/>
              </a:ext>
            </a:extLst>
          </p:cNvPr>
          <p:cNvSpPr>
            <a:spLocks noGrp="1" noChangeArrowheads="1"/>
          </p:cNvSpPr>
          <p:nvPr>
            <p:ph type="title"/>
          </p:nvPr>
        </p:nvSpPr>
        <p:spPr>
          <a:xfrm>
            <a:off x="1066801" y="820288"/>
            <a:ext cx="4562475" cy="730250"/>
          </a:xfrm>
        </p:spPr>
        <p:txBody>
          <a:bodyPr>
            <a:normAutofit/>
          </a:bodyPr>
          <a:lstStyle/>
          <a:p>
            <a:pPr algn="l"/>
            <a:r>
              <a:rPr lang="zh-CN" altLang="en-US" sz="4000" dirty="0">
                <a:solidFill>
                  <a:srgbClr val="4375AF"/>
                </a:solidFill>
                <a:latin typeface="+mn-lt"/>
                <a:ea typeface="+mn-ea"/>
                <a:cs typeface="+mn-ea"/>
                <a:sym typeface="+mn-lt"/>
              </a:rPr>
              <a:t>医疗废物的管理</a:t>
            </a:r>
          </a:p>
        </p:txBody>
      </p:sp>
      <p:sp>
        <p:nvSpPr>
          <p:cNvPr id="138242" name="Rectangle 3">
            <a:extLst>
              <a:ext uri="{FF2B5EF4-FFF2-40B4-BE49-F238E27FC236}">
                <a16:creationId xmlns:a16="http://schemas.microsoft.com/office/drawing/2014/main" id="{2D7AE321-80C7-4DC2-A635-46BCD282E00D}"/>
              </a:ext>
            </a:extLst>
          </p:cNvPr>
          <p:cNvSpPr>
            <a:spLocks noGrp="1" noChangeArrowheads="1"/>
          </p:cNvSpPr>
          <p:nvPr>
            <p:ph idx="1"/>
          </p:nvPr>
        </p:nvSpPr>
        <p:spPr>
          <a:xfrm>
            <a:off x="1066801" y="1240740"/>
            <a:ext cx="9686925" cy="1952836"/>
          </a:xfrm>
        </p:spPr>
        <p:txBody>
          <a:bodyPr>
            <a:normAutofit/>
          </a:bodyPr>
          <a:lstStyle/>
          <a:p>
            <a:pPr marL="0" indent="0">
              <a:buNone/>
            </a:pPr>
            <a:r>
              <a:rPr lang="zh-CN" altLang="en-US" sz="1800" dirty="0">
                <a:cs typeface="+mn-ea"/>
                <a:sym typeface="+mn-lt"/>
              </a:rPr>
              <a:t> </a:t>
            </a:r>
            <a:r>
              <a:rPr lang="zh-CN" altLang="en-US" sz="1800" dirty="0">
                <a:solidFill>
                  <a:srgbClr val="FF0000"/>
                </a:solidFill>
                <a:cs typeface="+mn-ea"/>
                <a:sym typeface="+mn-lt"/>
              </a:rPr>
              <a:t> </a:t>
            </a:r>
          </a:p>
          <a:p>
            <a:pPr marL="0" indent="0">
              <a:buNone/>
            </a:pPr>
            <a:r>
              <a:rPr lang="zh-CN" altLang="en-US" sz="2400" dirty="0">
                <a:cs typeface="+mn-ea"/>
                <a:sym typeface="+mn-lt"/>
              </a:rPr>
              <a:t>医院废物在医院内运送过程中，产生地处置负责人员和运送人员及暂存处专管员要严格交接手续并做好记录，记录内容包括：部门、日期、类别、数量，并双签名。</a:t>
            </a:r>
          </a:p>
          <a:p>
            <a:pPr marL="0" indent="0">
              <a:buNone/>
            </a:pPr>
            <a:r>
              <a:rPr lang="zh-CN" altLang="en-US" sz="2400" dirty="0">
                <a:cs typeface="+mn-ea"/>
                <a:sym typeface="+mn-lt"/>
              </a:rPr>
              <a:t>暂存容器（不包括利器盒）必须及时清洗消毒。（每天刷洗）</a:t>
            </a:r>
          </a:p>
        </p:txBody>
      </p:sp>
      <p:sp>
        <p:nvSpPr>
          <p:cNvPr id="4" name="Rectangle 17">
            <a:extLst>
              <a:ext uri="{FF2B5EF4-FFF2-40B4-BE49-F238E27FC236}">
                <a16:creationId xmlns:a16="http://schemas.microsoft.com/office/drawing/2014/main" id="{4356BCC1-00EC-4168-95BF-25572C7BF8EE}"/>
              </a:ext>
            </a:extLst>
          </p:cNvPr>
          <p:cNvSpPr txBox="1">
            <a:spLocks noChangeArrowheads="1"/>
          </p:cNvSpPr>
          <p:nvPr/>
        </p:nvSpPr>
        <p:spPr>
          <a:xfrm>
            <a:off x="-1004885" y="719667"/>
            <a:ext cx="4143372" cy="3209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endParaRPr lang="zh-CN" altLang="en-US" sz="1600" dirty="0">
              <a:solidFill>
                <a:srgbClr val="FF0000"/>
              </a:solidFill>
              <a:cs typeface="+mn-ea"/>
              <a:sym typeface="+mn-lt"/>
            </a:endParaRP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p>
        </p:txBody>
      </p:sp>
      <p:sp>
        <p:nvSpPr>
          <p:cNvPr id="7" name="矩形 6">
            <a:extLst>
              <a:ext uri="{FF2B5EF4-FFF2-40B4-BE49-F238E27FC236}">
                <a16:creationId xmlns:a16="http://schemas.microsoft.com/office/drawing/2014/main" id="{454D98B8-47AC-463D-9471-C6A3C58F3993}"/>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8ED2296-7259-4C69-878E-F1D71E8DF4B2}"/>
              </a:ext>
            </a:extLst>
          </p:cNvPr>
          <p:cNvSpPr/>
          <p:nvPr/>
        </p:nvSpPr>
        <p:spPr>
          <a:xfrm>
            <a:off x="447213"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 name="矩形: 圆角 7">
            <a:extLst>
              <a:ext uri="{FF2B5EF4-FFF2-40B4-BE49-F238E27FC236}">
                <a16:creationId xmlns:a16="http://schemas.microsoft.com/office/drawing/2014/main" id="{95488C4B-9F4E-4D42-9620-21C6C81C7B90}"/>
              </a:ext>
            </a:extLst>
          </p:cNvPr>
          <p:cNvSpPr/>
          <p:nvPr/>
        </p:nvSpPr>
        <p:spPr>
          <a:xfrm>
            <a:off x="2356920"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矩形: 圆角 8">
            <a:extLst>
              <a:ext uri="{FF2B5EF4-FFF2-40B4-BE49-F238E27FC236}">
                <a16:creationId xmlns:a16="http://schemas.microsoft.com/office/drawing/2014/main" id="{1CE3D21E-1376-4F4D-9503-CC3AF671DF4F}"/>
              </a:ext>
            </a:extLst>
          </p:cNvPr>
          <p:cNvSpPr/>
          <p:nvPr/>
        </p:nvSpPr>
        <p:spPr>
          <a:xfrm>
            <a:off x="4264091"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矩形: 圆角 9">
            <a:extLst>
              <a:ext uri="{FF2B5EF4-FFF2-40B4-BE49-F238E27FC236}">
                <a16:creationId xmlns:a16="http://schemas.microsoft.com/office/drawing/2014/main" id="{03475842-AB17-4E58-8254-7A5C84944912}"/>
              </a:ext>
            </a:extLst>
          </p:cNvPr>
          <p:cNvSpPr/>
          <p:nvPr/>
        </p:nvSpPr>
        <p:spPr>
          <a:xfrm>
            <a:off x="6169718"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圆角 10">
            <a:extLst>
              <a:ext uri="{FF2B5EF4-FFF2-40B4-BE49-F238E27FC236}">
                <a16:creationId xmlns:a16="http://schemas.microsoft.com/office/drawing/2014/main" id="{8E023337-79D5-45E1-B595-3BC27F0A7227}"/>
              </a:ext>
            </a:extLst>
          </p:cNvPr>
          <p:cNvSpPr/>
          <p:nvPr/>
        </p:nvSpPr>
        <p:spPr>
          <a:xfrm>
            <a:off x="8076889"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矩形: 圆角 11">
            <a:extLst>
              <a:ext uri="{FF2B5EF4-FFF2-40B4-BE49-F238E27FC236}">
                <a16:creationId xmlns:a16="http://schemas.microsoft.com/office/drawing/2014/main" id="{E4F42855-13AF-41EF-8157-92C20FB1BC82}"/>
              </a:ext>
            </a:extLst>
          </p:cNvPr>
          <p:cNvSpPr/>
          <p:nvPr/>
        </p:nvSpPr>
        <p:spPr>
          <a:xfrm>
            <a:off x="9984060"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tx1"/>
              </a:solidFill>
              <a:cs typeface="+mn-ea"/>
              <a:sym typeface="+mn-lt"/>
            </a:endParaRPr>
          </a:p>
        </p:txBody>
      </p:sp>
      <p:sp>
        <p:nvSpPr>
          <p:cNvPr id="140289" name="Rectangle 2">
            <a:extLst>
              <a:ext uri="{FF2B5EF4-FFF2-40B4-BE49-F238E27FC236}">
                <a16:creationId xmlns:a16="http://schemas.microsoft.com/office/drawing/2014/main" id="{B72B38A8-FE8E-49EE-A3A5-A23A12255561}"/>
              </a:ext>
            </a:extLst>
          </p:cNvPr>
          <p:cNvSpPr>
            <a:spLocks noGrp="1" noChangeArrowheads="1"/>
          </p:cNvSpPr>
          <p:nvPr>
            <p:ph type="title"/>
          </p:nvPr>
        </p:nvSpPr>
        <p:spPr>
          <a:xfrm>
            <a:off x="1076739" y="747713"/>
            <a:ext cx="6715539" cy="825500"/>
          </a:xfrm>
        </p:spPr>
        <p:txBody>
          <a:bodyPr>
            <a:noAutofit/>
          </a:bodyPr>
          <a:lstStyle/>
          <a:p>
            <a:pPr eaLnBrk="1" hangingPunct="1"/>
            <a:r>
              <a:rPr lang="zh-CN" altLang="en-US" sz="4000" b="1" dirty="0">
                <a:solidFill>
                  <a:srgbClr val="4375AF"/>
                </a:solidFill>
                <a:latin typeface="+mn-lt"/>
                <a:ea typeface="+mn-ea"/>
                <a:cs typeface="+mn-ea"/>
                <a:sym typeface="+mn-lt"/>
              </a:rPr>
              <a:t>医疗废物管理中存在的问题</a:t>
            </a:r>
          </a:p>
        </p:txBody>
      </p:sp>
      <p:sp>
        <p:nvSpPr>
          <p:cNvPr id="6" name="Rectangle 3">
            <a:extLst>
              <a:ext uri="{FF2B5EF4-FFF2-40B4-BE49-F238E27FC236}">
                <a16:creationId xmlns:a16="http://schemas.microsoft.com/office/drawing/2014/main" id="{DC743636-3C86-4CC6-ADE8-48086BD6567C}"/>
              </a:ext>
            </a:extLst>
          </p:cNvPr>
          <p:cNvSpPr txBox="1">
            <a:spLocks noChangeArrowheads="1"/>
          </p:cNvSpPr>
          <p:nvPr/>
        </p:nvSpPr>
        <p:spPr>
          <a:xfrm>
            <a:off x="1819275" y="3954980"/>
            <a:ext cx="7810500" cy="2181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b="1" dirty="0">
              <a:solidFill>
                <a:srgbClr val="00B0F0"/>
              </a:solidFill>
              <a:cs typeface="+mn-ea"/>
              <a:sym typeface="+mn-lt"/>
            </a:endParaRPr>
          </a:p>
          <a:p>
            <a:endParaRPr lang="zh-CN" altLang="en-US" sz="1600" dirty="0">
              <a:cs typeface="+mn-ea"/>
              <a:sym typeface="+mn-lt"/>
            </a:endParaRPr>
          </a:p>
        </p:txBody>
      </p:sp>
      <p:sp>
        <p:nvSpPr>
          <p:cNvPr id="3" name="矩形 2">
            <a:extLst>
              <a:ext uri="{FF2B5EF4-FFF2-40B4-BE49-F238E27FC236}">
                <a16:creationId xmlns:a16="http://schemas.microsoft.com/office/drawing/2014/main" id="{6860F241-10A3-4181-91C4-4F37E2B401BA}"/>
              </a:ext>
            </a:extLst>
          </p:cNvPr>
          <p:cNvSpPr/>
          <p:nvPr/>
        </p:nvSpPr>
        <p:spPr>
          <a:xfrm>
            <a:off x="499616" y="2781857"/>
            <a:ext cx="1507670" cy="3539430"/>
          </a:xfrm>
          <a:prstGeom prst="rect">
            <a:avLst/>
          </a:prstGeom>
        </p:spPr>
        <p:txBody>
          <a:bodyPr wrap="square">
            <a:spAutoFit/>
          </a:bodyPr>
          <a:lstStyle/>
          <a:p>
            <a:r>
              <a:rPr lang="zh-CN" altLang="en-US" sz="1600" b="1" dirty="0">
                <a:cs typeface="+mn-ea"/>
                <a:sym typeface="+mn-lt"/>
              </a:rPr>
              <a:t>垃圾混放、分类不清</a:t>
            </a:r>
          </a:p>
          <a:p>
            <a:r>
              <a:rPr lang="zh-CN" altLang="en-US" sz="1600" dirty="0">
                <a:cs typeface="+mn-ea"/>
                <a:sym typeface="+mn-lt"/>
              </a:rPr>
              <a:t>生活垃圾中混有医疗废物</a:t>
            </a:r>
          </a:p>
          <a:p>
            <a:r>
              <a:rPr lang="zh-CN" altLang="en-US" sz="1600" dirty="0">
                <a:cs typeface="+mn-ea"/>
                <a:sym typeface="+mn-lt"/>
              </a:rPr>
              <a:t>注射器混入可回收玻璃瓶类、塑料类废物</a:t>
            </a:r>
          </a:p>
          <a:p>
            <a:r>
              <a:rPr lang="zh-CN" altLang="en-US" sz="1600" dirty="0">
                <a:cs typeface="+mn-ea"/>
                <a:sym typeface="+mn-lt"/>
              </a:rPr>
              <a:t>针头等锐器未弃入锐器盒，与感染性废物混放</a:t>
            </a:r>
          </a:p>
          <a:p>
            <a:r>
              <a:rPr lang="zh-CN" altLang="en-US" sz="1600" dirty="0">
                <a:cs typeface="+mn-ea"/>
                <a:sym typeface="+mn-lt"/>
              </a:rPr>
              <a:t>医疗用具的外包装弃入黄色垃圾袋</a:t>
            </a:r>
          </a:p>
        </p:txBody>
      </p:sp>
      <p:sp>
        <p:nvSpPr>
          <p:cNvPr id="4" name="矩形 3">
            <a:extLst>
              <a:ext uri="{FF2B5EF4-FFF2-40B4-BE49-F238E27FC236}">
                <a16:creationId xmlns:a16="http://schemas.microsoft.com/office/drawing/2014/main" id="{9A0EFBCD-90DD-4774-974E-ED6B4D98729B}"/>
              </a:ext>
            </a:extLst>
          </p:cNvPr>
          <p:cNvSpPr/>
          <p:nvPr/>
        </p:nvSpPr>
        <p:spPr>
          <a:xfrm>
            <a:off x="8094806" y="2781857"/>
            <a:ext cx="1791107" cy="3046988"/>
          </a:xfrm>
          <a:prstGeom prst="rect">
            <a:avLst/>
          </a:prstGeom>
        </p:spPr>
        <p:txBody>
          <a:bodyPr wrap="square">
            <a:spAutoFit/>
          </a:bodyPr>
          <a:lstStyle/>
          <a:p>
            <a:pPr>
              <a:buFontTx/>
              <a:buNone/>
            </a:pPr>
            <a:r>
              <a:rPr lang="zh-CN" altLang="en-US" sz="1600" b="1" dirty="0">
                <a:cs typeface="+mn-ea"/>
                <a:sym typeface="+mn-lt"/>
              </a:rPr>
              <a:t>病房医废交接管理问题</a:t>
            </a:r>
          </a:p>
          <a:p>
            <a:r>
              <a:rPr lang="zh-CN" altLang="en-US" sz="1600" dirty="0">
                <a:cs typeface="+mn-ea"/>
                <a:sym typeface="+mn-lt"/>
              </a:rPr>
              <a:t>保洁员封口不严密</a:t>
            </a:r>
          </a:p>
          <a:p>
            <a:r>
              <a:rPr lang="zh-CN" altLang="en-US" sz="1600" dirty="0">
                <a:cs typeface="+mn-ea"/>
                <a:sym typeface="+mn-lt"/>
              </a:rPr>
              <a:t>未规范登记“医疗废物交接登记本”</a:t>
            </a:r>
          </a:p>
          <a:p>
            <a:r>
              <a:rPr lang="zh-CN" altLang="en-US" sz="1600" dirty="0">
                <a:cs typeface="+mn-ea"/>
                <a:sym typeface="+mn-lt"/>
              </a:rPr>
              <a:t>未写、未贴医废黄色不干胶标识</a:t>
            </a:r>
          </a:p>
          <a:p>
            <a:r>
              <a:rPr lang="zh-CN" altLang="en-US" sz="1600" dirty="0">
                <a:cs typeface="+mn-ea"/>
                <a:sym typeface="+mn-lt"/>
              </a:rPr>
              <a:t>未分类暂存至科室暂存点</a:t>
            </a:r>
          </a:p>
          <a:p>
            <a:r>
              <a:rPr lang="zh-CN" altLang="en-US" sz="1600" dirty="0">
                <a:cs typeface="+mn-ea"/>
                <a:sym typeface="+mn-lt"/>
              </a:rPr>
              <a:t>护士监管不到位，</a:t>
            </a:r>
            <a:endParaRPr lang="en-US" altLang="zh-CN" sz="1600" dirty="0">
              <a:cs typeface="+mn-ea"/>
              <a:sym typeface="+mn-lt"/>
            </a:endParaRPr>
          </a:p>
        </p:txBody>
      </p:sp>
      <p:sp>
        <p:nvSpPr>
          <p:cNvPr id="15" name="矩形 14">
            <a:extLst>
              <a:ext uri="{FF2B5EF4-FFF2-40B4-BE49-F238E27FC236}">
                <a16:creationId xmlns:a16="http://schemas.microsoft.com/office/drawing/2014/main" id="{BEA7E6DC-8F8D-43FF-9002-F042FDF00E8F}"/>
              </a:ext>
            </a:extLst>
          </p:cNvPr>
          <p:cNvSpPr/>
          <p:nvPr/>
        </p:nvSpPr>
        <p:spPr>
          <a:xfrm>
            <a:off x="2451025" y="2781857"/>
            <a:ext cx="1593273" cy="1323439"/>
          </a:xfrm>
          <a:prstGeom prst="rect">
            <a:avLst/>
          </a:prstGeom>
        </p:spPr>
        <p:txBody>
          <a:bodyPr wrap="square">
            <a:spAutoFit/>
          </a:bodyPr>
          <a:lstStyle/>
          <a:p>
            <a:r>
              <a:rPr lang="zh-CN" altLang="en-US" sz="1600" dirty="0">
                <a:cs typeface="+mn-ea"/>
                <a:sym typeface="+mn-lt"/>
              </a:rPr>
              <a:t>锐器盒过满。穿刺针头外露，致废物遗撒；或未加盖致锐器暴露</a:t>
            </a:r>
          </a:p>
        </p:txBody>
      </p:sp>
      <p:sp>
        <p:nvSpPr>
          <p:cNvPr id="16" name="矩形 15">
            <a:extLst>
              <a:ext uri="{FF2B5EF4-FFF2-40B4-BE49-F238E27FC236}">
                <a16:creationId xmlns:a16="http://schemas.microsoft.com/office/drawing/2014/main" id="{C2C8EDF3-D1BC-467B-A359-6C1EE2EEDAB4}"/>
              </a:ext>
            </a:extLst>
          </p:cNvPr>
          <p:cNvSpPr/>
          <p:nvPr/>
        </p:nvSpPr>
        <p:spPr>
          <a:xfrm>
            <a:off x="4398266" y="2781857"/>
            <a:ext cx="1593273" cy="1077218"/>
          </a:xfrm>
          <a:prstGeom prst="rect">
            <a:avLst/>
          </a:prstGeom>
        </p:spPr>
        <p:txBody>
          <a:bodyPr wrap="square">
            <a:spAutoFit/>
          </a:bodyPr>
          <a:lstStyle/>
          <a:p>
            <a:r>
              <a:rPr lang="zh-CN" altLang="en-US" sz="1600" dirty="0">
                <a:cs typeface="+mn-ea"/>
                <a:sym typeface="+mn-lt"/>
              </a:rPr>
              <a:t>医疗废物未做到密闭存放，包装袋上无分类不干胶标识</a:t>
            </a:r>
            <a:endParaRPr lang="en-US" altLang="zh-CN" sz="1600" dirty="0">
              <a:cs typeface="+mn-ea"/>
              <a:sym typeface="+mn-lt"/>
            </a:endParaRPr>
          </a:p>
        </p:txBody>
      </p:sp>
      <p:sp>
        <p:nvSpPr>
          <p:cNvPr id="17" name="矩形 16">
            <a:extLst>
              <a:ext uri="{FF2B5EF4-FFF2-40B4-BE49-F238E27FC236}">
                <a16:creationId xmlns:a16="http://schemas.microsoft.com/office/drawing/2014/main" id="{5C40E4CA-F90D-46A7-8A6E-7D5026B4B8FE}"/>
              </a:ext>
            </a:extLst>
          </p:cNvPr>
          <p:cNvSpPr/>
          <p:nvPr/>
        </p:nvSpPr>
        <p:spPr>
          <a:xfrm>
            <a:off x="6310147" y="2781857"/>
            <a:ext cx="1467593" cy="1077218"/>
          </a:xfrm>
          <a:prstGeom prst="rect">
            <a:avLst/>
          </a:prstGeom>
        </p:spPr>
        <p:txBody>
          <a:bodyPr wrap="square">
            <a:spAutoFit/>
          </a:bodyPr>
          <a:lstStyle/>
          <a:p>
            <a:r>
              <a:rPr lang="zh-CN" altLang="en-US" sz="1600" dirty="0">
                <a:cs typeface="+mn-ea"/>
                <a:sym typeface="+mn-lt"/>
              </a:rPr>
              <a:t>因锐器混入黄色垃圾袋穿透袋壁致污物渗漏，污染扩散；</a:t>
            </a:r>
            <a:endParaRPr lang="en-US" altLang="zh-CN" sz="1600" dirty="0">
              <a:cs typeface="+mn-ea"/>
              <a:sym typeface="+mn-lt"/>
            </a:endParaRPr>
          </a:p>
        </p:txBody>
      </p:sp>
      <p:sp>
        <p:nvSpPr>
          <p:cNvPr id="18" name="矩形 17">
            <a:extLst>
              <a:ext uri="{FF2B5EF4-FFF2-40B4-BE49-F238E27FC236}">
                <a16:creationId xmlns:a16="http://schemas.microsoft.com/office/drawing/2014/main" id="{486C328D-C175-41FC-BD83-210D91B3D2CC}"/>
              </a:ext>
            </a:extLst>
          </p:cNvPr>
          <p:cNvSpPr/>
          <p:nvPr/>
        </p:nvSpPr>
        <p:spPr>
          <a:xfrm>
            <a:off x="9960557" y="2781857"/>
            <a:ext cx="1709532" cy="1077218"/>
          </a:xfrm>
          <a:prstGeom prst="rect">
            <a:avLst/>
          </a:prstGeom>
        </p:spPr>
        <p:txBody>
          <a:bodyPr wrap="square">
            <a:spAutoFit/>
          </a:bodyPr>
          <a:lstStyle/>
          <a:p>
            <a:r>
              <a:rPr lang="zh-CN" altLang="en-US" sz="1600" b="1" dirty="0">
                <a:cs typeface="+mn-ea"/>
                <a:sym typeface="+mn-lt"/>
              </a:rPr>
              <a:t>医疗废物交接登记本用完后保存不善（感控护士保存三年）</a:t>
            </a:r>
          </a:p>
        </p:txBody>
      </p:sp>
      <p:sp>
        <p:nvSpPr>
          <p:cNvPr id="19" name="椭圆 18">
            <a:extLst>
              <a:ext uri="{FF2B5EF4-FFF2-40B4-BE49-F238E27FC236}">
                <a16:creationId xmlns:a16="http://schemas.microsoft.com/office/drawing/2014/main" id="{B0F75966-255E-4923-AF75-DB58F4CAA2CA}"/>
              </a:ext>
            </a:extLst>
          </p:cNvPr>
          <p:cNvSpPr/>
          <p:nvPr/>
        </p:nvSpPr>
        <p:spPr>
          <a:xfrm>
            <a:off x="865345" y="1721317"/>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28" name="椭圆 27">
            <a:extLst>
              <a:ext uri="{FF2B5EF4-FFF2-40B4-BE49-F238E27FC236}">
                <a16:creationId xmlns:a16="http://schemas.microsoft.com/office/drawing/2014/main" id="{040C50C4-A419-45D5-9650-14D33DF46917}"/>
              </a:ext>
            </a:extLst>
          </p:cNvPr>
          <p:cNvSpPr/>
          <p:nvPr/>
        </p:nvSpPr>
        <p:spPr>
          <a:xfrm>
            <a:off x="2828698" y="1699074"/>
            <a:ext cx="786935"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29" name="椭圆 28">
            <a:extLst>
              <a:ext uri="{FF2B5EF4-FFF2-40B4-BE49-F238E27FC236}">
                <a16:creationId xmlns:a16="http://schemas.microsoft.com/office/drawing/2014/main" id="{13F619A4-96C8-412E-A0FF-65236871CD8E}"/>
              </a:ext>
            </a:extLst>
          </p:cNvPr>
          <p:cNvSpPr/>
          <p:nvPr/>
        </p:nvSpPr>
        <p:spPr>
          <a:xfrm>
            <a:off x="4702668" y="1716174"/>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0" name="椭圆 29">
            <a:extLst>
              <a:ext uri="{FF2B5EF4-FFF2-40B4-BE49-F238E27FC236}">
                <a16:creationId xmlns:a16="http://schemas.microsoft.com/office/drawing/2014/main" id="{E940FE36-7931-43C4-9AAE-C79C77E8D71B}"/>
              </a:ext>
            </a:extLst>
          </p:cNvPr>
          <p:cNvSpPr/>
          <p:nvPr/>
        </p:nvSpPr>
        <p:spPr>
          <a:xfrm>
            <a:off x="6597856"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1" name="椭圆 30">
            <a:extLst>
              <a:ext uri="{FF2B5EF4-FFF2-40B4-BE49-F238E27FC236}">
                <a16:creationId xmlns:a16="http://schemas.microsoft.com/office/drawing/2014/main" id="{C94583C0-4AB3-4C59-9ACD-89236624A4B0}"/>
              </a:ext>
            </a:extLst>
          </p:cNvPr>
          <p:cNvSpPr/>
          <p:nvPr/>
        </p:nvSpPr>
        <p:spPr>
          <a:xfrm>
            <a:off x="8484794"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2" name="椭圆 31">
            <a:extLst>
              <a:ext uri="{FF2B5EF4-FFF2-40B4-BE49-F238E27FC236}">
                <a16:creationId xmlns:a16="http://schemas.microsoft.com/office/drawing/2014/main" id="{EEEFEEF0-C84E-4F29-A4AA-7008387A8BE6}"/>
              </a:ext>
            </a:extLst>
          </p:cNvPr>
          <p:cNvSpPr/>
          <p:nvPr/>
        </p:nvSpPr>
        <p:spPr>
          <a:xfrm>
            <a:off x="10396311"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5" name="矩形 4">
            <a:extLst>
              <a:ext uri="{FF2B5EF4-FFF2-40B4-BE49-F238E27FC236}">
                <a16:creationId xmlns:a16="http://schemas.microsoft.com/office/drawing/2014/main" id="{5748F9F0-FA10-4618-B872-1641531AB133}"/>
              </a:ext>
            </a:extLst>
          </p:cNvPr>
          <p:cNvSpPr/>
          <p:nvPr/>
        </p:nvSpPr>
        <p:spPr>
          <a:xfrm>
            <a:off x="1045351" y="1769880"/>
            <a:ext cx="455574" cy="646331"/>
          </a:xfrm>
          <a:prstGeom prst="rect">
            <a:avLst/>
          </a:prstGeom>
        </p:spPr>
        <p:txBody>
          <a:bodyPr wrap="none">
            <a:spAutoFit/>
          </a:bodyPr>
          <a:lstStyle/>
          <a:p>
            <a:pPr algn="ctr"/>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sp>
        <p:nvSpPr>
          <p:cNvPr id="33" name="矩形 32">
            <a:extLst>
              <a:ext uri="{FF2B5EF4-FFF2-40B4-BE49-F238E27FC236}">
                <a16:creationId xmlns:a16="http://schemas.microsoft.com/office/drawing/2014/main" id="{1F58D601-7164-4C4B-9048-AB0A05699B6D}"/>
              </a:ext>
            </a:extLst>
          </p:cNvPr>
          <p:cNvSpPr/>
          <p:nvPr/>
        </p:nvSpPr>
        <p:spPr>
          <a:xfrm>
            <a:off x="3000385" y="1753579"/>
            <a:ext cx="466380" cy="646331"/>
          </a:xfrm>
          <a:prstGeom prst="rect">
            <a:avLst/>
          </a:prstGeom>
        </p:spPr>
        <p:txBody>
          <a:bodyPr wrap="square">
            <a:spAutoFit/>
          </a:bodyPr>
          <a:lstStyle/>
          <a:p>
            <a:pPr algn="ctr"/>
            <a:r>
              <a:rPr lang="en-US" altLang="zh-CN" sz="3600" dirty="0">
                <a:solidFill>
                  <a:schemeClr val="bg1"/>
                </a:solidFill>
                <a:cs typeface="+mn-ea"/>
                <a:sym typeface="+mn-lt"/>
              </a:rPr>
              <a:t>2</a:t>
            </a:r>
          </a:p>
        </p:txBody>
      </p:sp>
      <p:sp>
        <p:nvSpPr>
          <p:cNvPr id="34" name="矩形 33">
            <a:extLst>
              <a:ext uri="{FF2B5EF4-FFF2-40B4-BE49-F238E27FC236}">
                <a16:creationId xmlns:a16="http://schemas.microsoft.com/office/drawing/2014/main" id="{9309DEDC-27D4-48D4-A215-C9D937BF9A22}"/>
              </a:ext>
            </a:extLst>
          </p:cNvPr>
          <p:cNvSpPr/>
          <p:nvPr/>
        </p:nvSpPr>
        <p:spPr>
          <a:xfrm>
            <a:off x="4888822" y="1769412"/>
            <a:ext cx="455574" cy="646331"/>
          </a:xfrm>
          <a:prstGeom prst="rect">
            <a:avLst/>
          </a:prstGeom>
        </p:spPr>
        <p:txBody>
          <a:bodyPr wrap="none">
            <a:spAutoFit/>
          </a:bodyPr>
          <a:lstStyle/>
          <a:p>
            <a:pPr algn="ctr"/>
            <a:r>
              <a:rPr lang="en-US" altLang="zh-CN" sz="3600" dirty="0">
                <a:solidFill>
                  <a:schemeClr val="bg1"/>
                </a:solidFill>
                <a:cs typeface="+mn-ea"/>
                <a:sym typeface="+mn-lt"/>
              </a:rPr>
              <a:t>3</a:t>
            </a:r>
          </a:p>
        </p:txBody>
      </p:sp>
      <p:sp>
        <p:nvSpPr>
          <p:cNvPr id="35" name="矩形 34">
            <a:extLst>
              <a:ext uri="{FF2B5EF4-FFF2-40B4-BE49-F238E27FC236}">
                <a16:creationId xmlns:a16="http://schemas.microsoft.com/office/drawing/2014/main" id="{9DAD631A-2608-4C71-8ADC-4C1DBF36DC7C}"/>
              </a:ext>
            </a:extLst>
          </p:cNvPr>
          <p:cNvSpPr/>
          <p:nvPr/>
        </p:nvSpPr>
        <p:spPr>
          <a:xfrm>
            <a:off x="6773940" y="1765450"/>
            <a:ext cx="455574" cy="646331"/>
          </a:xfrm>
          <a:prstGeom prst="rect">
            <a:avLst/>
          </a:prstGeom>
        </p:spPr>
        <p:txBody>
          <a:bodyPr wrap="none">
            <a:spAutoFit/>
          </a:bodyPr>
          <a:lstStyle/>
          <a:p>
            <a:pPr algn="ctr"/>
            <a:r>
              <a:rPr lang="en-US" altLang="zh-CN" sz="3600" dirty="0">
                <a:solidFill>
                  <a:schemeClr val="bg1"/>
                </a:solidFill>
                <a:cs typeface="+mn-ea"/>
                <a:sym typeface="+mn-lt"/>
              </a:rPr>
              <a:t>4</a:t>
            </a:r>
          </a:p>
        </p:txBody>
      </p:sp>
      <p:sp>
        <p:nvSpPr>
          <p:cNvPr id="36" name="矩形 35">
            <a:extLst>
              <a:ext uri="{FF2B5EF4-FFF2-40B4-BE49-F238E27FC236}">
                <a16:creationId xmlns:a16="http://schemas.microsoft.com/office/drawing/2014/main" id="{1715B79C-0DD8-4844-A041-16F9CEEFC156}"/>
              </a:ext>
            </a:extLst>
          </p:cNvPr>
          <p:cNvSpPr/>
          <p:nvPr/>
        </p:nvSpPr>
        <p:spPr>
          <a:xfrm>
            <a:off x="8690102" y="1785961"/>
            <a:ext cx="455574" cy="646331"/>
          </a:xfrm>
          <a:prstGeom prst="rect">
            <a:avLst/>
          </a:prstGeom>
        </p:spPr>
        <p:txBody>
          <a:bodyPr wrap="none">
            <a:spAutoFit/>
          </a:bodyPr>
          <a:lstStyle/>
          <a:p>
            <a:pPr algn="ctr"/>
            <a:r>
              <a:rPr lang="en-US" altLang="zh-CN" sz="3600" dirty="0">
                <a:solidFill>
                  <a:schemeClr val="bg1"/>
                </a:solidFill>
                <a:cs typeface="+mn-ea"/>
                <a:sym typeface="+mn-lt"/>
              </a:rPr>
              <a:t>5</a:t>
            </a:r>
          </a:p>
        </p:txBody>
      </p:sp>
      <p:sp>
        <p:nvSpPr>
          <p:cNvPr id="37" name="矩形 36">
            <a:extLst>
              <a:ext uri="{FF2B5EF4-FFF2-40B4-BE49-F238E27FC236}">
                <a16:creationId xmlns:a16="http://schemas.microsoft.com/office/drawing/2014/main" id="{8EFDBE18-D3A8-47C7-9E32-E9E972800E03}"/>
              </a:ext>
            </a:extLst>
          </p:cNvPr>
          <p:cNvSpPr/>
          <p:nvPr/>
        </p:nvSpPr>
        <p:spPr>
          <a:xfrm>
            <a:off x="10638416" y="1778899"/>
            <a:ext cx="341290" cy="646331"/>
          </a:xfrm>
          <a:prstGeom prst="rect">
            <a:avLst/>
          </a:prstGeom>
        </p:spPr>
        <p:txBody>
          <a:bodyPr wrap="square">
            <a:spAutoFit/>
          </a:bodyPr>
          <a:lstStyle/>
          <a:p>
            <a:pPr algn="ctr"/>
            <a:r>
              <a:rPr lang="en-US" altLang="zh-CN" sz="3600" dirty="0">
                <a:solidFill>
                  <a:schemeClr val="bg1"/>
                </a:solidFill>
                <a:cs typeface="+mn-ea"/>
                <a:sym typeface="+mn-lt"/>
              </a:rPr>
              <a:t>6</a:t>
            </a:r>
          </a:p>
        </p:txBody>
      </p:sp>
      <p:sp>
        <p:nvSpPr>
          <p:cNvPr id="38" name="矩形 37">
            <a:extLst>
              <a:ext uri="{FF2B5EF4-FFF2-40B4-BE49-F238E27FC236}">
                <a16:creationId xmlns:a16="http://schemas.microsoft.com/office/drawing/2014/main" id="{AD92DAE8-AFE4-471F-A400-E07C10AB944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D83B778-8A47-43D7-9D2D-7EB81F72F754}"/>
              </a:ext>
            </a:extLst>
          </p:cNvPr>
          <p:cNvSpPr/>
          <p:nvPr/>
        </p:nvSpPr>
        <p:spPr>
          <a:xfrm>
            <a:off x="0" y="0"/>
            <a:ext cx="2213113" cy="6858000"/>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361" name="矩形 3">
            <a:extLst>
              <a:ext uri="{FF2B5EF4-FFF2-40B4-BE49-F238E27FC236}">
                <a16:creationId xmlns:a16="http://schemas.microsoft.com/office/drawing/2014/main" id="{D5BFA9FE-556E-43B8-9A8D-FA87E5C8D37A}"/>
              </a:ext>
            </a:extLst>
          </p:cNvPr>
          <p:cNvSpPr>
            <a:spLocks noChangeArrowheads="1"/>
          </p:cNvSpPr>
          <p:nvPr/>
        </p:nvSpPr>
        <p:spPr bwMode="auto">
          <a:xfrm>
            <a:off x="6970395" y="2028616"/>
            <a:ext cx="45262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400" dirty="0">
                <a:solidFill>
                  <a:srgbClr val="FF0000"/>
                </a:solidFill>
                <a:cs typeface="+mn-ea"/>
                <a:sym typeface="+mn-lt"/>
              </a:rPr>
              <a:t>禁止医疗废物弃入生活垃圾桶！</a:t>
            </a:r>
          </a:p>
          <a:p>
            <a:r>
              <a:rPr lang="zh-CN" altLang="en-US" sz="4400" dirty="0">
                <a:solidFill>
                  <a:srgbClr val="FF0000"/>
                </a:solidFill>
                <a:cs typeface="+mn-ea"/>
                <a:sym typeface="+mn-lt"/>
              </a:rPr>
              <a:t>损伤性医疗废物需弃入锐器盒！</a:t>
            </a:r>
          </a:p>
        </p:txBody>
      </p:sp>
      <p:pic>
        <p:nvPicPr>
          <p:cNvPr id="3" name="图片 2">
            <a:extLst>
              <a:ext uri="{FF2B5EF4-FFF2-40B4-BE49-F238E27FC236}">
                <a16:creationId xmlns:a16="http://schemas.microsoft.com/office/drawing/2014/main" id="{20468C90-E4ED-47D0-BD9A-200C8B271A20}"/>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8" y="448056"/>
            <a:ext cx="5952572" cy="5961888"/>
          </a:xfrm>
          <a:prstGeom prst="rect">
            <a:avLst/>
          </a:prstGeom>
        </p:spPr>
      </p:pic>
      <p:grpSp>
        <p:nvGrpSpPr>
          <p:cNvPr id="2" name="组合 1">
            <a:extLst>
              <a:ext uri="{FF2B5EF4-FFF2-40B4-BE49-F238E27FC236}">
                <a16:creationId xmlns:a16="http://schemas.microsoft.com/office/drawing/2014/main" id="{2C4955CD-9531-40BB-B17F-E4AD06363A46}"/>
              </a:ext>
            </a:extLst>
          </p:cNvPr>
          <p:cNvGrpSpPr/>
          <p:nvPr/>
        </p:nvGrpSpPr>
        <p:grpSpPr>
          <a:xfrm>
            <a:off x="11487869" y="5058188"/>
            <a:ext cx="713023" cy="675862"/>
            <a:chOff x="11487869" y="5058188"/>
            <a:chExt cx="713023" cy="675862"/>
          </a:xfrm>
          <a:gradFill flip="none" rotWithShape="1">
            <a:gsLst>
              <a:gs pos="0">
                <a:srgbClr val="438C9B"/>
              </a:gs>
              <a:gs pos="100000">
                <a:srgbClr val="438C9B">
                  <a:alpha val="20000"/>
                </a:srgbClr>
              </a:gs>
            </a:gsLst>
            <a:lin ang="10800000" scaled="1"/>
            <a:tileRect/>
          </a:gradFill>
        </p:grpSpPr>
        <p:sp>
          <p:nvSpPr>
            <p:cNvPr id="5" name="矩形 4">
              <a:extLst>
                <a:ext uri="{FF2B5EF4-FFF2-40B4-BE49-F238E27FC236}">
                  <a16:creationId xmlns:a16="http://schemas.microsoft.com/office/drawing/2014/main" id="{32A0473D-C6E9-4BCB-ADD8-99A0B665EC3A}"/>
                </a:ext>
              </a:extLst>
            </p:cNvPr>
            <p:cNvSpPr/>
            <p:nvPr/>
          </p:nvSpPr>
          <p:spPr>
            <a:xfrm>
              <a:off x="11909344" y="5058189"/>
              <a:ext cx="291548"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55DE21FC-DA85-4573-9061-C5A3FCEFAF23}"/>
                </a:ext>
              </a:extLst>
            </p:cNvPr>
            <p:cNvSpPr/>
            <p:nvPr/>
          </p:nvSpPr>
          <p:spPr>
            <a:xfrm>
              <a:off x="11661073" y="5058189"/>
              <a:ext cx="154580"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940F3704-C158-4DEF-88E9-1A2387DD9484}"/>
                </a:ext>
              </a:extLst>
            </p:cNvPr>
            <p:cNvSpPr/>
            <p:nvPr/>
          </p:nvSpPr>
          <p:spPr>
            <a:xfrm flipH="1">
              <a:off x="11487869" y="5058188"/>
              <a:ext cx="45719"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1B323390-3EAF-489C-B12C-5AB0E00D67D4}"/>
              </a:ext>
            </a:extLst>
          </p:cNvPr>
          <p:cNvSpPr/>
          <p:nvPr/>
        </p:nvSpPr>
        <p:spPr>
          <a:xfrm>
            <a:off x="-1162275" y="1397598"/>
            <a:ext cx="6300000" cy="6300000"/>
          </a:xfrm>
          <a:prstGeom prst="ellipse">
            <a:avLst/>
          </a:prstGeom>
          <a:noFill/>
          <a:ln>
            <a:gradFill flip="none" rotWithShape="1">
              <a:gsLst>
                <a:gs pos="0">
                  <a:srgbClr val="64ADBC"/>
                </a:gs>
                <a:gs pos="100000">
                  <a:srgbClr val="64ADBC">
                    <a:alpha val="2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ECD44BAE-6C89-47CF-BF2C-F92BD3B26AD7}"/>
              </a:ext>
            </a:extLst>
          </p:cNvPr>
          <p:cNvSpPr/>
          <p:nvPr/>
        </p:nvSpPr>
        <p:spPr>
          <a:xfrm>
            <a:off x="-1065290" y="1644391"/>
            <a:ext cx="5760000" cy="5760000"/>
          </a:xfrm>
          <a:prstGeom prst="ellipse">
            <a:avLst/>
          </a:prstGeom>
          <a:noFill/>
          <a:ln>
            <a:gradFill flip="none" rotWithShape="1">
              <a:gsLst>
                <a:gs pos="0">
                  <a:srgbClr val="1C8CCB"/>
                </a:gs>
                <a:gs pos="100000">
                  <a:srgbClr val="1C8CCB">
                    <a:alpha val="1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4385" name="Rectangle 2">
            <a:extLst>
              <a:ext uri="{FF2B5EF4-FFF2-40B4-BE49-F238E27FC236}">
                <a16:creationId xmlns:a16="http://schemas.microsoft.com/office/drawing/2014/main" id="{AAAB5582-EA0F-4CB3-A311-2847DCC64EB6}"/>
              </a:ext>
            </a:extLst>
          </p:cNvPr>
          <p:cNvSpPr>
            <a:spLocks noGrp="1" noChangeArrowheads="1"/>
          </p:cNvSpPr>
          <p:nvPr>
            <p:ph type="title"/>
          </p:nvPr>
        </p:nvSpPr>
        <p:spPr>
          <a:xfrm>
            <a:off x="1010479" y="914141"/>
            <a:ext cx="5430078" cy="730250"/>
          </a:xfrm>
        </p:spPr>
        <p:txBody>
          <a:bodyPr>
            <a:noAutofit/>
          </a:bodyPr>
          <a:lstStyle/>
          <a:p>
            <a:pPr eaLnBrk="1" hangingPunct="1"/>
            <a:r>
              <a:rPr lang="en-US" altLang="zh-CN" sz="4000" dirty="0">
                <a:solidFill>
                  <a:srgbClr val="4375AF"/>
                </a:solidFill>
                <a:latin typeface="+mn-lt"/>
                <a:ea typeface="+mn-ea"/>
                <a:cs typeface="+mn-ea"/>
                <a:sym typeface="+mn-lt"/>
              </a:rPr>
              <a:t>WHO(</a:t>
            </a:r>
            <a:r>
              <a:rPr lang="zh-CN" altLang="en-US" sz="4000" dirty="0">
                <a:solidFill>
                  <a:srgbClr val="4375AF"/>
                </a:solidFill>
                <a:latin typeface="+mn-lt"/>
                <a:ea typeface="+mn-ea"/>
                <a:cs typeface="+mn-ea"/>
                <a:sym typeface="+mn-lt"/>
              </a:rPr>
              <a:t>病人安全研究）</a:t>
            </a:r>
          </a:p>
        </p:txBody>
      </p:sp>
      <p:sp>
        <p:nvSpPr>
          <p:cNvPr id="144386" name="Rectangle 3">
            <a:extLst>
              <a:ext uri="{FF2B5EF4-FFF2-40B4-BE49-F238E27FC236}">
                <a16:creationId xmlns:a16="http://schemas.microsoft.com/office/drawing/2014/main" id="{E8CA598E-EE4D-4435-8DEE-3E30C47059D6}"/>
              </a:ext>
            </a:extLst>
          </p:cNvPr>
          <p:cNvSpPr>
            <a:spLocks noGrp="1" noChangeArrowheads="1"/>
          </p:cNvSpPr>
          <p:nvPr>
            <p:ph idx="1"/>
          </p:nvPr>
        </p:nvSpPr>
        <p:spPr>
          <a:xfrm>
            <a:off x="6105525" y="2946623"/>
            <a:ext cx="6086475" cy="3155535"/>
          </a:xfrm>
        </p:spPr>
        <p:txBody>
          <a:bodyPr>
            <a:noAutofit/>
          </a:bodyPr>
          <a:lstStyle/>
          <a:p>
            <a:pPr>
              <a:buClr>
                <a:srgbClr val="4375AF"/>
              </a:buClr>
              <a:buSzPct val="90000"/>
              <a:buFont typeface="Wingdings" panose="05000000000000000000" pitchFamily="2" charset="2"/>
              <a:buChar char="l"/>
            </a:pPr>
            <a:r>
              <a:rPr lang="zh-CN" altLang="en-US" sz="2200" dirty="0">
                <a:cs typeface="+mn-ea"/>
                <a:sym typeface="+mn-lt"/>
              </a:rPr>
              <a:t>每天有</a:t>
            </a:r>
            <a:r>
              <a:rPr lang="en-US" altLang="zh-CN" sz="2200" dirty="0">
                <a:cs typeface="+mn-ea"/>
                <a:sym typeface="+mn-lt"/>
              </a:rPr>
              <a:t>10%</a:t>
            </a:r>
            <a:r>
              <a:rPr lang="zh-CN" altLang="en-US" sz="2200" dirty="0">
                <a:cs typeface="+mn-ea"/>
                <a:sym typeface="+mn-lt"/>
              </a:rPr>
              <a:t>刚入院患者遭遇安全事件</a:t>
            </a:r>
          </a:p>
          <a:p>
            <a:pPr>
              <a:buClr>
                <a:srgbClr val="4375AF"/>
              </a:buClr>
              <a:buSzPct val="90000"/>
              <a:buFont typeface="Wingdings" panose="05000000000000000000" pitchFamily="2" charset="2"/>
              <a:buChar char="l"/>
            </a:pPr>
            <a:r>
              <a:rPr lang="en-US" altLang="zh-CN" sz="2200" dirty="0">
                <a:cs typeface="+mn-ea"/>
                <a:sym typeface="+mn-lt"/>
              </a:rPr>
              <a:t>20%</a:t>
            </a:r>
            <a:r>
              <a:rPr lang="zh-CN" altLang="en-US" sz="2200" dirty="0">
                <a:cs typeface="+mn-ea"/>
                <a:sym typeface="+mn-lt"/>
              </a:rPr>
              <a:t>患者住院期间至少遭遇</a:t>
            </a:r>
            <a:r>
              <a:rPr lang="en-US" altLang="zh-CN" sz="2200" dirty="0">
                <a:cs typeface="+mn-ea"/>
                <a:sym typeface="+mn-lt"/>
              </a:rPr>
              <a:t>1</a:t>
            </a:r>
            <a:r>
              <a:rPr lang="zh-CN" altLang="en-US" sz="2200" dirty="0">
                <a:cs typeface="+mn-ea"/>
                <a:sym typeface="+mn-lt"/>
              </a:rPr>
              <a:t>件安全事件</a:t>
            </a:r>
          </a:p>
          <a:p>
            <a:pPr>
              <a:buClr>
                <a:srgbClr val="4375AF"/>
              </a:buClr>
              <a:buSzPct val="90000"/>
              <a:buFont typeface="Wingdings" panose="05000000000000000000" pitchFamily="2" charset="2"/>
              <a:buChar char="l"/>
            </a:pPr>
            <a:r>
              <a:rPr lang="zh-CN" altLang="en-US" sz="2200" dirty="0">
                <a:cs typeface="+mn-ea"/>
                <a:sym typeface="+mn-lt"/>
              </a:rPr>
              <a:t>每年上千万患者因不安全医疗事件致残或死亡</a:t>
            </a:r>
          </a:p>
          <a:p>
            <a:pPr>
              <a:buClr>
                <a:srgbClr val="4375AF"/>
              </a:buClr>
              <a:buSzPct val="90000"/>
              <a:buFont typeface="Wingdings" panose="05000000000000000000" pitchFamily="2" charset="2"/>
              <a:buChar char="l"/>
            </a:pPr>
            <a:r>
              <a:rPr lang="zh-CN" altLang="en-US" sz="2200" dirty="0">
                <a:cs typeface="+mn-ea"/>
                <a:sym typeface="+mn-lt"/>
              </a:rPr>
              <a:t>在医疗不安全问提上，护理安全问题占</a:t>
            </a:r>
            <a:r>
              <a:rPr lang="en-US" altLang="zh-CN" sz="2200" dirty="0">
                <a:cs typeface="+mn-ea"/>
                <a:sym typeface="+mn-lt"/>
              </a:rPr>
              <a:t>40%</a:t>
            </a:r>
          </a:p>
          <a:p>
            <a:pPr>
              <a:buClr>
                <a:srgbClr val="4375AF"/>
              </a:buClr>
              <a:buSzPct val="90000"/>
              <a:buFont typeface="Wingdings" panose="05000000000000000000" pitchFamily="2" charset="2"/>
              <a:buChar char="l"/>
            </a:pPr>
            <a:r>
              <a:rPr lang="zh-CN" altLang="en-US" sz="2200" dirty="0">
                <a:cs typeface="+mn-ea"/>
                <a:sym typeface="+mn-lt"/>
              </a:rPr>
              <a:t>不安全事件导致每年费用达几百亿美金</a:t>
            </a:r>
          </a:p>
          <a:p>
            <a:pPr>
              <a:buClr>
                <a:srgbClr val="4375AF"/>
              </a:buClr>
              <a:buSzPct val="90000"/>
              <a:buFont typeface="Wingdings" panose="05000000000000000000" pitchFamily="2" charset="2"/>
              <a:buChar char="l"/>
            </a:pPr>
            <a:r>
              <a:rPr lang="zh-CN" altLang="en-US" sz="2200" dirty="0">
                <a:cs typeface="+mn-ea"/>
                <a:sym typeface="+mn-lt"/>
              </a:rPr>
              <a:t>这些不安全事件</a:t>
            </a:r>
            <a:r>
              <a:rPr lang="en-US" altLang="zh-CN" sz="2200" dirty="0">
                <a:cs typeface="+mn-ea"/>
                <a:sym typeface="+mn-lt"/>
              </a:rPr>
              <a:t>50%</a:t>
            </a:r>
            <a:r>
              <a:rPr lang="zh-CN" altLang="en-US" sz="2200" dirty="0">
                <a:cs typeface="+mn-ea"/>
                <a:sym typeface="+mn-lt"/>
              </a:rPr>
              <a:t>可以预防</a:t>
            </a:r>
          </a:p>
        </p:txBody>
      </p:sp>
      <p:sp>
        <p:nvSpPr>
          <p:cNvPr id="2" name="椭圆 1">
            <a:extLst>
              <a:ext uri="{FF2B5EF4-FFF2-40B4-BE49-F238E27FC236}">
                <a16:creationId xmlns:a16="http://schemas.microsoft.com/office/drawing/2014/main" id="{C6DC1148-8922-4D02-BB02-BF9286BA306B}"/>
              </a:ext>
            </a:extLst>
          </p:cNvPr>
          <p:cNvSpPr/>
          <p:nvPr/>
        </p:nvSpPr>
        <p:spPr>
          <a:xfrm>
            <a:off x="-439262" y="2260256"/>
            <a:ext cx="4320000" cy="4320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DA5AEA34-5435-4908-9F70-0E86FD78563D}"/>
              </a:ext>
            </a:extLst>
          </p:cNvPr>
          <p:cNvSpPr/>
          <p:nvPr/>
        </p:nvSpPr>
        <p:spPr>
          <a:xfrm>
            <a:off x="-765268" y="1900256"/>
            <a:ext cx="5040000" cy="5040000"/>
          </a:xfrm>
          <a:prstGeom prst="ellipse">
            <a:avLst/>
          </a:prstGeom>
          <a:noFill/>
          <a:ln>
            <a:gradFill flip="none" rotWithShape="1">
              <a:gsLst>
                <a:gs pos="0">
                  <a:srgbClr val="4375AF"/>
                </a:gs>
                <a:gs pos="100000">
                  <a:srgbClr val="4375AF">
                    <a:alpha val="2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45DBAF89-578A-4163-8007-A78A0DB668B4}"/>
              </a:ext>
            </a:extLst>
          </p:cNvPr>
          <p:cNvSpPr/>
          <p:nvPr/>
        </p:nvSpPr>
        <p:spPr>
          <a:xfrm>
            <a:off x="1188647" y="3573463"/>
            <a:ext cx="1120820" cy="523220"/>
          </a:xfrm>
          <a:prstGeom prst="rect">
            <a:avLst/>
          </a:prstGeom>
        </p:spPr>
        <p:txBody>
          <a:bodyPr wrap="none">
            <a:spAutoFit/>
          </a:bodyPr>
          <a:lstStyle/>
          <a:p>
            <a:r>
              <a:rPr lang="en-US" altLang="zh-CN" sz="2800" dirty="0">
                <a:solidFill>
                  <a:schemeClr val="bg1"/>
                </a:solidFill>
                <a:cs typeface="+mn-ea"/>
                <a:sym typeface="+mn-lt"/>
              </a:rPr>
              <a:t>WHO</a:t>
            </a:r>
            <a:endParaRPr lang="zh-CN" altLang="en-US" sz="2800" dirty="0">
              <a:solidFill>
                <a:schemeClr val="bg1"/>
              </a:solidFill>
              <a:cs typeface="+mn-ea"/>
              <a:sym typeface="+mn-lt"/>
            </a:endParaRPr>
          </a:p>
        </p:txBody>
      </p:sp>
      <p:sp>
        <p:nvSpPr>
          <p:cNvPr id="5" name="矩形 4">
            <a:extLst>
              <a:ext uri="{FF2B5EF4-FFF2-40B4-BE49-F238E27FC236}">
                <a16:creationId xmlns:a16="http://schemas.microsoft.com/office/drawing/2014/main" id="{21CA0BB7-FE4D-4213-BC65-5B993BEB7F93}"/>
              </a:ext>
            </a:extLst>
          </p:cNvPr>
          <p:cNvSpPr/>
          <p:nvPr/>
        </p:nvSpPr>
        <p:spPr>
          <a:xfrm>
            <a:off x="760653" y="4580140"/>
            <a:ext cx="2031325" cy="461665"/>
          </a:xfrm>
          <a:prstGeom prst="rect">
            <a:avLst/>
          </a:prstGeom>
        </p:spPr>
        <p:txBody>
          <a:bodyPr wrap="none">
            <a:spAutoFit/>
          </a:bodyPr>
          <a:lstStyle/>
          <a:p>
            <a:r>
              <a:rPr lang="zh-CN" altLang="en-US" sz="2400" dirty="0">
                <a:solidFill>
                  <a:schemeClr val="bg1"/>
                </a:solidFill>
                <a:cs typeface="+mn-ea"/>
                <a:sym typeface="+mn-lt"/>
              </a:rPr>
              <a:t>病人安全研究</a:t>
            </a:r>
          </a:p>
        </p:txBody>
      </p:sp>
      <p:sp>
        <p:nvSpPr>
          <p:cNvPr id="11" name="矩形 10">
            <a:extLst>
              <a:ext uri="{FF2B5EF4-FFF2-40B4-BE49-F238E27FC236}">
                <a16:creationId xmlns:a16="http://schemas.microsoft.com/office/drawing/2014/main" id="{39A6F46F-8C62-4100-9449-B24B1270E9D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70D0B5B1-B840-43CD-A1A2-96511E2AC995}"/>
              </a:ext>
            </a:extLst>
          </p:cNvPr>
          <p:cNvSpPr/>
          <p:nvPr/>
        </p:nvSpPr>
        <p:spPr>
          <a:xfrm>
            <a:off x="-1643353" y="3118739"/>
            <a:ext cx="15439812" cy="5667533"/>
          </a:xfrm>
          <a:custGeom>
            <a:avLst/>
            <a:gdLst>
              <a:gd name="connsiteX0" fmla="*/ 1572472 w 15439812"/>
              <a:gd name="connsiteY0" fmla="*/ 1722931 h 5667533"/>
              <a:gd name="connsiteX1" fmla="*/ 4417272 w 15439812"/>
              <a:gd name="connsiteY1" fmla="*/ 889811 h 5667533"/>
              <a:gd name="connsiteX2" fmla="*/ 7485592 w 15439812"/>
              <a:gd name="connsiteY2" fmla="*/ 1479091 h 5667533"/>
              <a:gd name="connsiteX3" fmla="*/ 10574232 w 15439812"/>
              <a:gd name="connsiteY3" fmla="*/ 219251 h 5667533"/>
              <a:gd name="connsiteX4" fmla="*/ 12768792 w 15439812"/>
              <a:gd name="connsiteY4" fmla="*/ 1072691 h 5667533"/>
              <a:gd name="connsiteX5" fmla="*/ 14617912 w 15439812"/>
              <a:gd name="connsiteY5" fmla="*/ 178611 h 5667533"/>
              <a:gd name="connsiteX6" fmla="*/ 14252152 w 15439812"/>
              <a:gd name="connsiteY6" fmla="*/ 5278931 h 5667533"/>
              <a:gd name="connsiteX7" fmla="*/ 901912 w 15439812"/>
              <a:gd name="connsiteY7" fmla="*/ 4913171 h 5667533"/>
              <a:gd name="connsiteX8" fmla="*/ 1572472 w 15439812"/>
              <a:gd name="connsiteY8" fmla="*/ 1722931 h 566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9812" h="5667533">
                <a:moveTo>
                  <a:pt x="1572472" y="1722931"/>
                </a:moveTo>
                <a:cubicBezTo>
                  <a:pt x="2158365" y="1052371"/>
                  <a:pt x="3431752" y="930451"/>
                  <a:pt x="4417272" y="889811"/>
                </a:cubicBezTo>
                <a:cubicBezTo>
                  <a:pt x="5402792" y="849171"/>
                  <a:pt x="6459432" y="1590851"/>
                  <a:pt x="7485592" y="1479091"/>
                </a:cubicBezTo>
                <a:cubicBezTo>
                  <a:pt x="8511752" y="1367331"/>
                  <a:pt x="9693699" y="286984"/>
                  <a:pt x="10574232" y="219251"/>
                </a:cubicBezTo>
                <a:cubicBezTo>
                  <a:pt x="11454765" y="151518"/>
                  <a:pt x="12094845" y="1079464"/>
                  <a:pt x="12768792" y="1072691"/>
                </a:cubicBezTo>
                <a:cubicBezTo>
                  <a:pt x="13442739" y="1065918"/>
                  <a:pt x="14370685" y="-522429"/>
                  <a:pt x="14617912" y="178611"/>
                </a:cubicBezTo>
                <a:cubicBezTo>
                  <a:pt x="14865139" y="879651"/>
                  <a:pt x="16538152" y="4489838"/>
                  <a:pt x="14252152" y="5278931"/>
                </a:cubicBezTo>
                <a:cubicBezTo>
                  <a:pt x="11966152" y="6068024"/>
                  <a:pt x="3021965" y="5505838"/>
                  <a:pt x="901912" y="4913171"/>
                </a:cubicBezTo>
                <a:cubicBezTo>
                  <a:pt x="-1218141" y="4320504"/>
                  <a:pt x="986579" y="2393491"/>
                  <a:pt x="1572472" y="1722931"/>
                </a:cubicBezTo>
                <a:close/>
              </a:path>
            </a:pathLst>
          </a:cu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409" name="Rectangle 2">
            <a:extLst>
              <a:ext uri="{FF2B5EF4-FFF2-40B4-BE49-F238E27FC236}">
                <a16:creationId xmlns:a16="http://schemas.microsoft.com/office/drawing/2014/main" id="{37862B1C-FC6E-4A62-AB56-E46C1F96A065}"/>
              </a:ext>
            </a:extLst>
          </p:cNvPr>
          <p:cNvSpPr>
            <a:spLocks noGrp="1" noChangeArrowheads="1"/>
          </p:cNvSpPr>
          <p:nvPr>
            <p:ph type="title"/>
          </p:nvPr>
        </p:nvSpPr>
        <p:spPr>
          <a:xfrm>
            <a:off x="979418" y="925063"/>
            <a:ext cx="8955157" cy="625475"/>
          </a:xfrm>
        </p:spPr>
        <p:txBody>
          <a:bodyPr>
            <a:noAutofit/>
          </a:bodyPr>
          <a:lstStyle/>
          <a:p>
            <a:pPr eaLnBrk="1" hangingPunct="1"/>
            <a:r>
              <a:rPr lang="zh-CN" altLang="en-US" sz="4000">
                <a:solidFill>
                  <a:srgbClr val="4375AF"/>
                </a:solidFill>
                <a:latin typeface="+mn-lt"/>
                <a:ea typeface="+mn-ea"/>
                <a:cs typeface="+mn-ea"/>
                <a:sym typeface="+mn-lt"/>
              </a:rPr>
              <a:t>患者安全问题引起世界范围的高度重视</a:t>
            </a:r>
            <a:endParaRPr lang="zh-CN" altLang="en-US" sz="4000" dirty="0">
              <a:solidFill>
                <a:srgbClr val="4375AF"/>
              </a:solidFill>
              <a:latin typeface="+mn-lt"/>
              <a:ea typeface="+mn-ea"/>
              <a:cs typeface="+mn-ea"/>
              <a:sym typeface="+mn-lt"/>
            </a:endParaRPr>
          </a:p>
        </p:txBody>
      </p:sp>
      <p:sp>
        <p:nvSpPr>
          <p:cNvPr id="8" name="任意多边形: 形状 7">
            <a:extLst>
              <a:ext uri="{FF2B5EF4-FFF2-40B4-BE49-F238E27FC236}">
                <a16:creationId xmlns:a16="http://schemas.microsoft.com/office/drawing/2014/main" id="{11B4D224-AB10-4B46-B1C6-7A558E9BC9AB}"/>
              </a:ext>
            </a:extLst>
          </p:cNvPr>
          <p:cNvSpPr/>
          <p:nvPr/>
        </p:nvSpPr>
        <p:spPr>
          <a:xfrm>
            <a:off x="-1592792" y="3265629"/>
            <a:ext cx="15439812" cy="5667533"/>
          </a:xfrm>
          <a:custGeom>
            <a:avLst/>
            <a:gdLst>
              <a:gd name="connsiteX0" fmla="*/ 1572472 w 15439812"/>
              <a:gd name="connsiteY0" fmla="*/ 1722931 h 5667533"/>
              <a:gd name="connsiteX1" fmla="*/ 4417272 w 15439812"/>
              <a:gd name="connsiteY1" fmla="*/ 889811 h 5667533"/>
              <a:gd name="connsiteX2" fmla="*/ 7485592 w 15439812"/>
              <a:gd name="connsiteY2" fmla="*/ 1479091 h 5667533"/>
              <a:gd name="connsiteX3" fmla="*/ 10574232 w 15439812"/>
              <a:gd name="connsiteY3" fmla="*/ 219251 h 5667533"/>
              <a:gd name="connsiteX4" fmla="*/ 12768792 w 15439812"/>
              <a:gd name="connsiteY4" fmla="*/ 1072691 h 5667533"/>
              <a:gd name="connsiteX5" fmla="*/ 14617912 w 15439812"/>
              <a:gd name="connsiteY5" fmla="*/ 178611 h 5667533"/>
              <a:gd name="connsiteX6" fmla="*/ 14252152 w 15439812"/>
              <a:gd name="connsiteY6" fmla="*/ 5278931 h 5667533"/>
              <a:gd name="connsiteX7" fmla="*/ 901912 w 15439812"/>
              <a:gd name="connsiteY7" fmla="*/ 4913171 h 5667533"/>
              <a:gd name="connsiteX8" fmla="*/ 1572472 w 15439812"/>
              <a:gd name="connsiteY8" fmla="*/ 1722931 h 566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9812" h="5667533">
                <a:moveTo>
                  <a:pt x="1572472" y="1722931"/>
                </a:moveTo>
                <a:cubicBezTo>
                  <a:pt x="2158365" y="1052371"/>
                  <a:pt x="3431752" y="930451"/>
                  <a:pt x="4417272" y="889811"/>
                </a:cubicBezTo>
                <a:cubicBezTo>
                  <a:pt x="5402792" y="849171"/>
                  <a:pt x="6459432" y="1590851"/>
                  <a:pt x="7485592" y="1479091"/>
                </a:cubicBezTo>
                <a:cubicBezTo>
                  <a:pt x="8511752" y="1367331"/>
                  <a:pt x="9693699" y="286984"/>
                  <a:pt x="10574232" y="219251"/>
                </a:cubicBezTo>
                <a:cubicBezTo>
                  <a:pt x="11454765" y="151518"/>
                  <a:pt x="12094845" y="1079464"/>
                  <a:pt x="12768792" y="1072691"/>
                </a:cubicBezTo>
                <a:cubicBezTo>
                  <a:pt x="13442739" y="1065918"/>
                  <a:pt x="14370685" y="-522429"/>
                  <a:pt x="14617912" y="178611"/>
                </a:cubicBezTo>
                <a:cubicBezTo>
                  <a:pt x="14865139" y="879651"/>
                  <a:pt x="16538152" y="4489838"/>
                  <a:pt x="14252152" y="5278931"/>
                </a:cubicBezTo>
                <a:cubicBezTo>
                  <a:pt x="11966152" y="6068024"/>
                  <a:pt x="3021965" y="5505838"/>
                  <a:pt x="901912" y="4913171"/>
                </a:cubicBezTo>
                <a:cubicBezTo>
                  <a:pt x="-1218141" y="4320504"/>
                  <a:pt x="986579" y="2393491"/>
                  <a:pt x="1572472" y="1722931"/>
                </a:cubicBezTo>
                <a:close/>
              </a:path>
            </a:pathLst>
          </a:custGeom>
          <a:solidFill>
            <a:srgbClr val="438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CACF571B-B906-4256-B394-E28373E6AFEF}"/>
              </a:ext>
            </a:extLst>
          </p:cNvPr>
          <p:cNvSpPr txBox="1"/>
          <p:nvPr/>
        </p:nvSpPr>
        <p:spPr>
          <a:xfrm>
            <a:off x="1348868" y="3205312"/>
            <a:ext cx="1612245" cy="5355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altLang="zh-CN" sz="1600" dirty="0">
                <a:solidFill>
                  <a:prstClr val="black"/>
                </a:solidFill>
                <a:latin typeface="+mn-lt"/>
                <a:ea typeface="+mn-ea"/>
                <a:cs typeface="+mn-ea"/>
                <a:sym typeface="+mn-lt"/>
              </a:rPr>
              <a:t>WHO</a:t>
            </a:r>
            <a:r>
              <a:rPr lang="zh-CN" altLang="en-US" sz="1600" dirty="0">
                <a:latin typeface="+mn-lt"/>
                <a:ea typeface="+mn-ea"/>
                <a:cs typeface="+mn-ea"/>
                <a:sym typeface="+mn-lt"/>
              </a:rPr>
              <a:t>成立：患者安全世界联盟</a:t>
            </a:r>
          </a:p>
        </p:txBody>
      </p:sp>
      <p:sp>
        <p:nvSpPr>
          <p:cNvPr id="7" name="文本框 6">
            <a:extLst>
              <a:ext uri="{FF2B5EF4-FFF2-40B4-BE49-F238E27FC236}">
                <a16:creationId xmlns:a16="http://schemas.microsoft.com/office/drawing/2014/main" id="{CDC7872B-8140-417A-B58F-F1F6B7B9226F}"/>
              </a:ext>
            </a:extLst>
          </p:cNvPr>
          <p:cNvSpPr txBox="1"/>
          <p:nvPr/>
        </p:nvSpPr>
        <p:spPr>
          <a:xfrm>
            <a:off x="3867371" y="3015487"/>
            <a:ext cx="1764803" cy="9787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护士节主题：保证安全的护士配置，保障患者的生命安全</a:t>
            </a:r>
          </a:p>
        </p:txBody>
      </p:sp>
      <p:sp>
        <p:nvSpPr>
          <p:cNvPr id="9" name="文本框 8">
            <a:extLst>
              <a:ext uri="{FF2B5EF4-FFF2-40B4-BE49-F238E27FC236}">
                <a16:creationId xmlns:a16="http://schemas.microsoft.com/office/drawing/2014/main" id="{F5094075-9F32-4E68-83BF-A93603A11ADF}"/>
              </a:ext>
            </a:extLst>
          </p:cNvPr>
          <p:cNvSpPr txBox="1"/>
          <p:nvPr/>
        </p:nvSpPr>
        <p:spPr>
          <a:xfrm>
            <a:off x="6233491" y="2959150"/>
            <a:ext cx="1381975" cy="757130"/>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“医院管理年”核心：患者安全</a:t>
            </a:r>
          </a:p>
        </p:txBody>
      </p:sp>
      <p:sp>
        <p:nvSpPr>
          <p:cNvPr id="10" name="文本框 9">
            <a:extLst>
              <a:ext uri="{FF2B5EF4-FFF2-40B4-BE49-F238E27FC236}">
                <a16:creationId xmlns:a16="http://schemas.microsoft.com/office/drawing/2014/main" id="{91D2F27E-7EA6-4C57-B9F8-CB245E95BA42}"/>
              </a:ext>
            </a:extLst>
          </p:cNvPr>
          <p:cNvSpPr txBox="1"/>
          <p:nvPr/>
        </p:nvSpPr>
        <p:spPr>
          <a:xfrm>
            <a:off x="8035528" y="2574177"/>
            <a:ext cx="1743720" cy="757130"/>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中国启动“医疗安全不良事件报告系统”</a:t>
            </a:r>
          </a:p>
        </p:txBody>
      </p:sp>
      <p:sp>
        <p:nvSpPr>
          <p:cNvPr id="11" name="文本框 10">
            <a:extLst>
              <a:ext uri="{FF2B5EF4-FFF2-40B4-BE49-F238E27FC236}">
                <a16:creationId xmlns:a16="http://schemas.microsoft.com/office/drawing/2014/main" id="{ADDDA442-B6BE-473D-8ACF-B16140B2FA59}"/>
              </a:ext>
            </a:extLst>
          </p:cNvPr>
          <p:cNvSpPr txBox="1"/>
          <p:nvPr/>
        </p:nvSpPr>
        <p:spPr>
          <a:xfrm>
            <a:off x="10100277" y="2715948"/>
            <a:ext cx="1746698" cy="9787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三级医院评审要求实施“非惩罚性护理不良事件”报告制度</a:t>
            </a:r>
          </a:p>
        </p:txBody>
      </p:sp>
      <p:sp>
        <p:nvSpPr>
          <p:cNvPr id="14" name="椭圆 13">
            <a:extLst>
              <a:ext uri="{FF2B5EF4-FFF2-40B4-BE49-F238E27FC236}">
                <a16:creationId xmlns:a16="http://schemas.microsoft.com/office/drawing/2014/main" id="{2FE5B7C2-D6EF-4BA7-A557-D631C70FDD23}"/>
              </a:ext>
            </a:extLst>
          </p:cNvPr>
          <p:cNvSpPr/>
          <p:nvPr/>
        </p:nvSpPr>
        <p:spPr>
          <a:xfrm>
            <a:off x="1227588" y="4071034"/>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5D7B92E-F1DA-4CD4-8AD0-307FDBC39FEF}"/>
              </a:ext>
            </a:extLst>
          </p:cNvPr>
          <p:cNvSpPr/>
          <p:nvPr/>
        </p:nvSpPr>
        <p:spPr>
          <a:xfrm>
            <a:off x="2416276" y="3929732"/>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312C71C0-1AAC-4D4A-9AEE-881F08E3BAAA}"/>
              </a:ext>
            </a:extLst>
          </p:cNvPr>
          <p:cNvSpPr/>
          <p:nvPr/>
        </p:nvSpPr>
        <p:spPr>
          <a:xfrm>
            <a:off x="3702988" y="4124804"/>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BB3AC82B-E622-41E5-B663-7D284BA15923}"/>
              </a:ext>
            </a:extLst>
          </p:cNvPr>
          <p:cNvSpPr/>
          <p:nvPr/>
        </p:nvSpPr>
        <p:spPr>
          <a:xfrm>
            <a:off x="4916110" y="4441796"/>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E473D49F-EBA3-4A56-9E20-4414F014AB72}"/>
              </a:ext>
            </a:extLst>
          </p:cNvPr>
          <p:cNvSpPr/>
          <p:nvPr/>
        </p:nvSpPr>
        <p:spPr>
          <a:xfrm>
            <a:off x="6145608" y="4388026"/>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A995E361-FE72-48DD-8E27-A5A881C0B0E6}"/>
              </a:ext>
            </a:extLst>
          </p:cNvPr>
          <p:cNvSpPr/>
          <p:nvPr/>
        </p:nvSpPr>
        <p:spPr>
          <a:xfrm>
            <a:off x="7146019" y="3929732"/>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BA982D63-3C4F-4E70-88B8-94F944C0B46E}"/>
              </a:ext>
            </a:extLst>
          </p:cNvPr>
          <p:cNvSpPr/>
          <p:nvPr/>
        </p:nvSpPr>
        <p:spPr>
          <a:xfrm>
            <a:off x="7909845" y="3526693"/>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121D790B-B893-4E1D-B1B0-5E78438BB5CB}"/>
              </a:ext>
            </a:extLst>
          </p:cNvPr>
          <p:cNvSpPr/>
          <p:nvPr/>
        </p:nvSpPr>
        <p:spPr>
          <a:xfrm>
            <a:off x="8894191" y="3294478"/>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A7BC5786-6C72-42F3-A1B7-26ED0600FD33}"/>
              </a:ext>
            </a:extLst>
          </p:cNvPr>
          <p:cNvSpPr/>
          <p:nvPr/>
        </p:nvSpPr>
        <p:spPr>
          <a:xfrm>
            <a:off x="9872050" y="3686821"/>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503EE01B-BF7E-4AE7-9DBD-682281D7ECFE}"/>
              </a:ext>
            </a:extLst>
          </p:cNvPr>
          <p:cNvSpPr/>
          <p:nvPr/>
        </p:nvSpPr>
        <p:spPr>
          <a:xfrm>
            <a:off x="10712667" y="4059236"/>
            <a:ext cx="316992" cy="316992"/>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a:extLst>
              <a:ext uri="{FF2B5EF4-FFF2-40B4-BE49-F238E27FC236}">
                <a16:creationId xmlns:a16="http://schemas.microsoft.com/office/drawing/2014/main" id="{0292006F-368B-47C5-B60B-F2546D65947D}"/>
              </a:ext>
            </a:extLst>
          </p:cNvPr>
          <p:cNvCxnSpPr>
            <a:endCxn id="14" idx="0"/>
          </p:cNvCxnSpPr>
          <p:nvPr/>
        </p:nvCxnSpPr>
        <p:spPr>
          <a:xfrm>
            <a:off x="1371588" y="267293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6" name="波形 25">
            <a:extLst>
              <a:ext uri="{FF2B5EF4-FFF2-40B4-BE49-F238E27FC236}">
                <a16:creationId xmlns:a16="http://schemas.microsoft.com/office/drawing/2014/main" id="{58D183E2-BE4D-4CA4-AC9C-B803AB8E03BB}"/>
              </a:ext>
            </a:extLst>
          </p:cNvPr>
          <p:cNvSpPr/>
          <p:nvPr/>
        </p:nvSpPr>
        <p:spPr>
          <a:xfrm>
            <a:off x="1371587" y="2269063"/>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675B29BC-BB61-4BBC-AB08-99C192090C5F}"/>
              </a:ext>
            </a:extLst>
          </p:cNvPr>
          <p:cNvSpPr/>
          <p:nvPr/>
        </p:nvSpPr>
        <p:spPr>
          <a:xfrm>
            <a:off x="1427321" y="2523770"/>
            <a:ext cx="870751" cy="338554"/>
          </a:xfrm>
          <a:prstGeom prst="rect">
            <a:avLst/>
          </a:prstGeom>
        </p:spPr>
        <p:txBody>
          <a:bodyPr wrap="none">
            <a:spAutoFit/>
          </a:bodyPr>
          <a:lstStyle/>
          <a:p>
            <a:r>
              <a:rPr lang="en-US" altLang="zh-CN" sz="1600" dirty="0">
                <a:solidFill>
                  <a:schemeClr val="bg1"/>
                </a:solidFill>
                <a:cs typeface="+mn-ea"/>
                <a:sym typeface="+mn-lt"/>
              </a:rPr>
              <a:t>2004</a:t>
            </a:r>
            <a:r>
              <a:rPr lang="zh-CN" altLang="en-US" sz="1600" dirty="0">
                <a:solidFill>
                  <a:schemeClr val="bg1"/>
                </a:solidFill>
                <a:cs typeface="+mn-ea"/>
                <a:sym typeface="+mn-lt"/>
              </a:rPr>
              <a:t>年</a:t>
            </a:r>
          </a:p>
        </p:txBody>
      </p:sp>
      <p:cxnSp>
        <p:nvCxnSpPr>
          <p:cNvPr id="30" name="直接连接符 29">
            <a:extLst>
              <a:ext uri="{FF2B5EF4-FFF2-40B4-BE49-F238E27FC236}">
                <a16:creationId xmlns:a16="http://schemas.microsoft.com/office/drawing/2014/main" id="{D76C3738-CAA0-400D-BFDA-5F3CA58F4FB3}"/>
              </a:ext>
            </a:extLst>
          </p:cNvPr>
          <p:cNvCxnSpPr/>
          <p:nvPr/>
        </p:nvCxnSpPr>
        <p:spPr>
          <a:xfrm>
            <a:off x="3834613" y="265179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1" name="波形 30">
            <a:extLst>
              <a:ext uri="{FF2B5EF4-FFF2-40B4-BE49-F238E27FC236}">
                <a16:creationId xmlns:a16="http://schemas.microsoft.com/office/drawing/2014/main" id="{53B4727E-E1BF-4DA8-B789-28057D6E107B}"/>
              </a:ext>
            </a:extLst>
          </p:cNvPr>
          <p:cNvSpPr/>
          <p:nvPr/>
        </p:nvSpPr>
        <p:spPr>
          <a:xfrm>
            <a:off x="3834612" y="2197856"/>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a:extLst>
              <a:ext uri="{FF2B5EF4-FFF2-40B4-BE49-F238E27FC236}">
                <a16:creationId xmlns:a16="http://schemas.microsoft.com/office/drawing/2014/main" id="{81C108C8-029E-4155-9CA3-E447E8A6DA3B}"/>
              </a:ext>
            </a:extLst>
          </p:cNvPr>
          <p:cNvCxnSpPr/>
          <p:nvPr/>
        </p:nvCxnSpPr>
        <p:spPr>
          <a:xfrm>
            <a:off x="6235640" y="265179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3" name="波形 32">
            <a:extLst>
              <a:ext uri="{FF2B5EF4-FFF2-40B4-BE49-F238E27FC236}">
                <a16:creationId xmlns:a16="http://schemas.microsoft.com/office/drawing/2014/main" id="{8439A4C4-A2FC-47DE-BB5D-CE282ECFF206}"/>
              </a:ext>
            </a:extLst>
          </p:cNvPr>
          <p:cNvSpPr/>
          <p:nvPr/>
        </p:nvSpPr>
        <p:spPr>
          <a:xfrm>
            <a:off x="6235640" y="2045709"/>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2005-2008</a:t>
            </a:r>
            <a:r>
              <a:rPr lang="zh-CN" altLang="en-US" sz="1600" dirty="0">
                <a:solidFill>
                  <a:schemeClr val="bg1"/>
                </a:solidFill>
                <a:cs typeface="+mn-ea"/>
                <a:sym typeface="+mn-lt"/>
              </a:rPr>
              <a:t>年</a:t>
            </a:r>
          </a:p>
        </p:txBody>
      </p:sp>
      <p:cxnSp>
        <p:nvCxnSpPr>
          <p:cNvPr id="34" name="直接连接符 33">
            <a:extLst>
              <a:ext uri="{FF2B5EF4-FFF2-40B4-BE49-F238E27FC236}">
                <a16:creationId xmlns:a16="http://schemas.microsoft.com/office/drawing/2014/main" id="{0288FCB7-1DBE-423F-BBCA-AF3EEED8D6CE}"/>
              </a:ext>
            </a:extLst>
          </p:cNvPr>
          <p:cNvCxnSpPr/>
          <p:nvPr/>
        </p:nvCxnSpPr>
        <p:spPr>
          <a:xfrm>
            <a:off x="7987813" y="2045709"/>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5" name="波形 34">
            <a:extLst>
              <a:ext uri="{FF2B5EF4-FFF2-40B4-BE49-F238E27FC236}">
                <a16:creationId xmlns:a16="http://schemas.microsoft.com/office/drawing/2014/main" id="{2ED6A735-206D-40AD-9946-73258467E5CF}"/>
              </a:ext>
            </a:extLst>
          </p:cNvPr>
          <p:cNvSpPr/>
          <p:nvPr/>
        </p:nvSpPr>
        <p:spPr>
          <a:xfrm>
            <a:off x="7987812" y="1772988"/>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cxnSp>
        <p:nvCxnSpPr>
          <p:cNvPr id="36" name="直接连接符 35">
            <a:extLst>
              <a:ext uri="{FF2B5EF4-FFF2-40B4-BE49-F238E27FC236}">
                <a16:creationId xmlns:a16="http://schemas.microsoft.com/office/drawing/2014/main" id="{87178171-1232-4738-83F3-DE3C7FB8E9BF}"/>
              </a:ext>
            </a:extLst>
          </p:cNvPr>
          <p:cNvCxnSpPr/>
          <p:nvPr/>
        </p:nvCxnSpPr>
        <p:spPr>
          <a:xfrm>
            <a:off x="10073627" y="2155722"/>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7" name="波形 36">
            <a:extLst>
              <a:ext uri="{FF2B5EF4-FFF2-40B4-BE49-F238E27FC236}">
                <a16:creationId xmlns:a16="http://schemas.microsoft.com/office/drawing/2014/main" id="{8FA56F36-2CCB-4469-9935-445711CFB23B}"/>
              </a:ext>
            </a:extLst>
          </p:cNvPr>
          <p:cNvSpPr/>
          <p:nvPr/>
        </p:nvSpPr>
        <p:spPr>
          <a:xfrm>
            <a:off x="10073626" y="1883001"/>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1DFC3EE3-A3BE-4D4A-B2A5-B231DC0CAA50}"/>
              </a:ext>
            </a:extLst>
          </p:cNvPr>
          <p:cNvSpPr/>
          <p:nvPr/>
        </p:nvSpPr>
        <p:spPr>
          <a:xfrm>
            <a:off x="3896557" y="2478818"/>
            <a:ext cx="870751" cy="338554"/>
          </a:xfrm>
          <a:prstGeom prst="rect">
            <a:avLst/>
          </a:prstGeom>
        </p:spPr>
        <p:txBody>
          <a:bodyPr wrap="none">
            <a:spAutoFit/>
          </a:bodyPr>
          <a:lstStyle/>
          <a:p>
            <a:r>
              <a:rPr lang="en-US" altLang="zh-CN" sz="1600" dirty="0">
                <a:solidFill>
                  <a:schemeClr val="bg1"/>
                </a:solidFill>
                <a:cs typeface="+mn-ea"/>
                <a:sym typeface="+mn-lt"/>
              </a:rPr>
              <a:t>2006</a:t>
            </a:r>
            <a:r>
              <a:rPr lang="zh-CN" altLang="en-US" sz="1600" dirty="0">
                <a:solidFill>
                  <a:schemeClr val="bg1"/>
                </a:solidFill>
                <a:cs typeface="+mn-ea"/>
                <a:sym typeface="+mn-lt"/>
              </a:rPr>
              <a:t>年</a:t>
            </a:r>
          </a:p>
        </p:txBody>
      </p:sp>
      <p:sp>
        <p:nvSpPr>
          <p:cNvPr id="145408" name="矩形 145407">
            <a:extLst>
              <a:ext uri="{FF2B5EF4-FFF2-40B4-BE49-F238E27FC236}">
                <a16:creationId xmlns:a16="http://schemas.microsoft.com/office/drawing/2014/main" id="{E81BD466-A0D8-4DA3-92C9-851CD15C9400}"/>
              </a:ext>
            </a:extLst>
          </p:cNvPr>
          <p:cNvSpPr/>
          <p:nvPr/>
        </p:nvSpPr>
        <p:spPr>
          <a:xfrm>
            <a:off x="10118364" y="2122340"/>
            <a:ext cx="870751" cy="338554"/>
          </a:xfrm>
          <a:prstGeom prst="rect">
            <a:avLst/>
          </a:prstGeom>
        </p:spPr>
        <p:txBody>
          <a:bodyPr wrap="none">
            <a:spAutoFit/>
          </a:bodyPr>
          <a:lstStyle/>
          <a:p>
            <a:r>
              <a:rPr lang="en-US" altLang="zh-CN" sz="1600" dirty="0">
                <a:solidFill>
                  <a:schemeClr val="bg1"/>
                </a:solidFill>
                <a:cs typeface="+mn-ea"/>
                <a:sym typeface="+mn-lt"/>
              </a:rPr>
              <a:t>2011</a:t>
            </a:r>
            <a:r>
              <a:rPr lang="zh-CN" altLang="en-US" sz="1600" dirty="0">
                <a:solidFill>
                  <a:schemeClr val="bg1"/>
                </a:solidFill>
                <a:cs typeface="+mn-ea"/>
                <a:sym typeface="+mn-lt"/>
              </a:rPr>
              <a:t>年</a:t>
            </a:r>
          </a:p>
        </p:txBody>
      </p:sp>
      <p:sp>
        <p:nvSpPr>
          <p:cNvPr id="43" name="矩形 42">
            <a:extLst>
              <a:ext uri="{FF2B5EF4-FFF2-40B4-BE49-F238E27FC236}">
                <a16:creationId xmlns:a16="http://schemas.microsoft.com/office/drawing/2014/main" id="{D48A305D-6370-42FC-A60E-7A8B6A714C0F}"/>
              </a:ext>
            </a:extLst>
          </p:cNvPr>
          <p:cNvSpPr/>
          <p:nvPr/>
        </p:nvSpPr>
        <p:spPr>
          <a:xfrm>
            <a:off x="8044943" y="1987351"/>
            <a:ext cx="870751" cy="338554"/>
          </a:xfrm>
          <a:prstGeom prst="rect">
            <a:avLst/>
          </a:prstGeom>
        </p:spPr>
        <p:txBody>
          <a:bodyPr wrap="none">
            <a:spAutoFit/>
          </a:bodyPr>
          <a:lstStyle/>
          <a:p>
            <a:r>
              <a:rPr lang="en-US" altLang="zh-CN" sz="1600" dirty="0">
                <a:solidFill>
                  <a:schemeClr val="bg1"/>
                </a:solidFill>
                <a:cs typeface="+mn-ea"/>
                <a:sym typeface="+mn-lt"/>
              </a:rPr>
              <a:t>2007</a:t>
            </a:r>
            <a:r>
              <a:rPr lang="zh-CN" altLang="en-US" sz="1600" dirty="0">
                <a:solidFill>
                  <a:schemeClr val="bg1"/>
                </a:solidFill>
                <a:cs typeface="+mn-ea"/>
                <a:sym typeface="+mn-lt"/>
              </a:rPr>
              <a:t>年</a:t>
            </a:r>
          </a:p>
        </p:txBody>
      </p:sp>
      <p:sp>
        <p:nvSpPr>
          <p:cNvPr id="38" name="矩形 37">
            <a:extLst>
              <a:ext uri="{FF2B5EF4-FFF2-40B4-BE49-F238E27FC236}">
                <a16:creationId xmlns:a16="http://schemas.microsoft.com/office/drawing/2014/main" id="{4088C634-840E-466C-81B2-C6C1A612DD7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白色的建筑&#10;&#10;描述已自动生成">
            <a:extLst>
              <a:ext uri="{FF2B5EF4-FFF2-40B4-BE49-F238E27FC236}">
                <a16:creationId xmlns:a16="http://schemas.microsoft.com/office/drawing/2014/main" id="{64A26CB4-95E0-4322-9D06-93B2A27DCB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2" name="标题 1">
            <a:extLst>
              <a:ext uri="{FF2B5EF4-FFF2-40B4-BE49-F238E27FC236}">
                <a16:creationId xmlns:a16="http://schemas.microsoft.com/office/drawing/2014/main" id="{CF2E851A-D0CD-4A65-A237-171ACC4F452A}"/>
              </a:ext>
            </a:extLst>
          </p:cNvPr>
          <p:cNvSpPr>
            <a:spLocks noGrp="1"/>
          </p:cNvSpPr>
          <p:nvPr>
            <p:ph type="title"/>
          </p:nvPr>
        </p:nvSpPr>
        <p:spPr>
          <a:xfrm>
            <a:off x="695325" y="1160463"/>
            <a:ext cx="10515600" cy="971136"/>
          </a:xfrm>
        </p:spPr>
        <p:txBody>
          <a:bodyPr/>
          <a:lstStyle/>
          <a:p>
            <a:r>
              <a:rPr lang="zh-CN" altLang="en-US" dirty="0">
                <a:latin typeface="+mn-lt"/>
                <a:ea typeface="+mn-ea"/>
                <a:cs typeface="+mn-ea"/>
                <a:sym typeface="+mn-lt"/>
              </a:rPr>
              <a:t>医院协会患者安全目标</a:t>
            </a:r>
          </a:p>
        </p:txBody>
      </p:sp>
      <p:sp>
        <p:nvSpPr>
          <p:cNvPr id="3" name="文本占位符 2">
            <a:extLst>
              <a:ext uri="{FF2B5EF4-FFF2-40B4-BE49-F238E27FC236}">
                <a16:creationId xmlns:a16="http://schemas.microsoft.com/office/drawing/2014/main" id="{13A4D7C8-C989-454E-BC6F-C8D36587133C}"/>
              </a:ext>
            </a:extLst>
          </p:cNvPr>
          <p:cNvSpPr>
            <a:spLocks noGrp="1"/>
          </p:cNvSpPr>
          <p:nvPr>
            <p:ph type="body" idx="1"/>
          </p:nvPr>
        </p:nvSpPr>
        <p:spPr>
          <a:xfrm>
            <a:off x="695325" y="2320926"/>
            <a:ext cx="10515600" cy="487569"/>
          </a:xfrm>
        </p:spPr>
        <p:txBody>
          <a:bodyPr/>
          <a:lstStyle/>
          <a:p>
            <a:endParaRPr lang="zh-CN" altLang="en-US" dirty="0">
              <a:cs typeface="+mn-ea"/>
              <a:sym typeface="+mn-lt"/>
            </a:endParaRPr>
          </a:p>
        </p:txBody>
      </p:sp>
      <p:sp>
        <p:nvSpPr>
          <p:cNvPr id="5" name="图文框 4">
            <a:extLst>
              <a:ext uri="{FF2B5EF4-FFF2-40B4-BE49-F238E27FC236}">
                <a16:creationId xmlns:a16="http://schemas.microsoft.com/office/drawing/2014/main" id="{BCE1E4B8-47DC-49FC-8EED-E8CC3EF1C941}"/>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4198569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男人手上拿着手机&#10;&#10;描述已自动生成">
            <a:extLst>
              <a:ext uri="{FF2B5EF4-FFF2-40B4-BE49-F238E27FC236}">
                <a16:creationId xmlns:a16="http://schemas.microsoft.com/office/drawing/2014/main" id="{A8B6F179-8AB7-46E8-8F88-77FBAC3B77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60973" y="0"/>
            <a:ext cx="6275649" cy="6858000"/>
          </a:xfrm>
          <a:custGeom>
            <a:avLst/>
            <a:gdLst>
              <a:gd name="connsiteX0" fmla="*/ 0 w 6732105"/>
              <a:gd name="connsiteY0" fmla="*/ 0 h 6858000"/>
              <a:gd name="connsiteX1" fmla="*/ 6732105 w 6732105"/>
              <a:gd name="connsiteY1" fmla="*/ 0 h 6858000"/>
              <a:gd name="connsiteX2" fmla="*/ 6732105 w 6732105"/>
              <a:gd name="connsiteY2" fmla="*/ 6858000 h 6858000"/>
              <a:gd name="connsiteX3" fmla="*/ 0 w 6732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2105" h="6858000">
                <a:moveTo>
                  <a:pt x="0" y="0"/>
                </a:moveTo>
                <a:lnTo>
                  <a:pt x="6732105" y="0"/>
                </a:lnTo>
                <a:lnTo>
                  <a:pt x="6732105" y="6858000"/>
                </a:lnTo>
                <a:lnTo>
                  <a:pt x="0" y="6858000"/>
                </a:lnTo>
                <a:close/>
              </a:path>
            </a:pathLst>
          </a:custGeom>
        </p:spPr>
      </p:pic>
      <p:sp>
        <p:nvSpPr>
          <p:cNvPr id="9" name="矩形 8">
            <a:extLst>
              <a:ext uri="{FF2B5EF4-FFF2-40B4-BE49-F238E27FC236}">
                <a16:creationId xmlns:a16="http://schemas.microsoft.com/office/drawing/2014/main" id="{26FC38FD-0D9A-4886-81A1-DBBD3E9688E3}"/>
              </a:ext>
            </a:extLst>
          </p:cNvPr>
          <p:cNvSpPr/>
          <p:nvPr/>
        </p:nvSpPr>
        <p:spPr>
          <a:xfrm>
            <a:off x="515675" y="3557550"/>
            <a:ext cx="8142797" cy="2735484"/>
          </a:xfrm>
          <a:prstGeom prst="rect">
            <a:avLst/>
          </a:prstGeom>
          <a:solidFill>
            <a:srgbClr val="64AD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id="{5EECC6F3-3FE3-4703-ACCB-A1F7BCF14EB3}"/>
              </a:ext>
            </a:extLst>
          </p:cNvPr>
          <p:cNvSpPr/>
          <p:nvPr/>
        </p:nvSpPr>
        <p:spPr>
          <a:xfrm>
            <a:off x="515676" y="811244"/>
            <a:ext cx="8142797" cy="2735484"/>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238F073-BB49-4EB2-A00D-11829F813B0C}"/>
              </a:ext>
            </a:extLst>
          </p:cNvPr>
          <p:cNvSpPr txBox="1"/>
          <p:nvPr/>
        </p:nvSpPr>
        <p:spPr>
          <a:xfrm>
            <a:off x="695325" y="3774856"/>
            <a:ext cx="6096000" cy="430887"/>
          </a:xfrm>
          <a:prstGeom prst="rect">
            <a:avLst/>
          </a:prstGeom>
          <a:noFill/>
        </p:spPr>
        <p:txBody>
          <a:bodyPr wrap="square">
            <a:spAutoFit/>
          </a:bodyPr>
          <a:lstStyle/>
          <a:p>
            <a:r>
              <a:rPr lang="zh-CN" altLang="en-US" sz="2200" dirty="0">
                <a:solidFill>
                  <a:schemeClr val="bg1"/>
                </a:solidFill>
                <a:cs typeface="+mn-ea"/>
                <a:sym typeface="+mn-lt"/>
              </a:rPr>
              <a:t>（二）强化手术安全核查，</a:t>
            </a:r>
          </a:p>
        </p:txBody>
      </p:sp>
      <p:sp>
        <p:nvSpPr>
          <p:cNvPr id="3" name="矩形 2">
            <a:extLst>
              <a:ext uri="{FF2B5EF4-FFF2-40B4-BE49-F238E27FC236}">
                <a16:creationId xmlns:a16="http://schemas.microsoft.com/office/drawing/2014/main" id="{567B69DE-F5A9-4C8C-8FA8-A40FFBE105F5}"/>
              </a:ext>
            </a:extLst>
          </p:cNvPr>
          <p:cNvSpPr/>
          <p:nvPr/>
        </p:nvSpPr>
        <p:spPr>
          <a:xfrm>
            <a:off x="695325" y="1125538"/>
            <a:ext cx="5827236" cy="430887"/>
          </a:xfrm>
          <a:prstGeom prst="rect">
            <a:avLst/>
          </a:prstGeom>
        </p:spPr>
        <p:txBody>
          <a:bodyPr wrap="none">
            <a:spAutoFit/>
          </a:bodyPr>
          <a:lstStyle/>
          <a:p>
            <a:r>
              <a:rPr lang="zh-CN" altLang="en-US" sz="2200" dirty="0">
                <a:cs typeface="+mn-ea"/>
                <a:sym typeface="+mn-lt"/>
              </a:rPr>
              <a:t>（一）严格执行查对制度，正确识别患者身份</a:t>
            </a:r>
          </a:p>
        </p:txBody>
      </p:sp>
      <p:sp>
        <p:nvSpPr>
          <p:cNvPr id="4" name="矩形 3">
            <a:extLst>
              <a:ext uri="{FF2B5EF4-FFF2-40B4-BE49-F238E27FC236}">
                <a16:creationId xmlns:a16="http://schemas.microsoft.com/office/drawing/2014/main" id="{597811F7-E58C-4C8E-A2DC-0A72CC4FF056}"/>
              </a:ext>
            </a:extLst>
          </p:cNvPr>
          <p:cNvSpPr/>
          <p:nvPr/>
        </p:nvSpPr>
        <p:spPr>
          <a:xfrm>
            <a:off x="695324" y="4357972"/>
            <a:ext cx="7401753" cy="1200329"/>
          </a:xfrm>
          <a:prstGeom prst="rect">
            <a:avLst/>
          </a:prstGeom>
        </p:spPr>
        <p:txBody>
          <a:bodyPr wrap="square">
            <a:spAutoFit/>
          </a:bodyPr>
          <a:lstStyle/>
          <a:p>
            <a:r>
              <a:rPr lang="zh-CN" altLang="en-US" dirty="0">
                <a:solidFill>
                  <a:schemeClr val="bg1"/>
                </a:solidFill>
                <a:cs typeface="+mn-ea"/>
                <a:sym typeface="+mn-lt"/>
              </a:rPr>
              <a:t>防止手术患者、手术部位及术式错误</a:t>
            </a:r>
          </a:p>
          <a:p>
            <a:pPr>
              <a:buFontTx/>
              <a:buNone/>
            </a:pPr>
            <a:r>
              <a:rPr lang="zh-CN" altLang="en-US" dirty="0">
                <a:solidFill>
                  <a:schemeClr val="bg1"/>
                </a:solidFill>
                <a:cs typeface="+mn-ea"/>
                <a:sym typeface="+mn-lt"/>
              </a:rPr>
              <a:t>须完成各项术前检查与评估工作，全部完成后方可下达手术医嘱（心肺等脏器的检查、评估，） </a:t>
            </a:r>
            <a:r>
              <a:rPr lang="en-US" altLang="zh-CN" dirty="0">
                <a:solidFill>
                  <a:schemeClr val="bg1"/>
                </a:solidFill>
                <a:cs typeface="+mn-ea"/>
                <a:sym typeface="+mn-lt"/>
              </a:rPr>
              <a:t>(</a:t>
            </a:r>
            <a:r>
              <a:rPr lang="zh-CN" altLang="en-US" dirty="0">
                <a:solidFill>
                  <a:schemeClr val="bg1"/>
                </a:solidFill>
                <a:cs typeface="+mn-ea"/>
                <a:sym typeface="+mn-lt"/>
              </a:rPr>
              <a:t>告知</a:t>
            </a:r>
            <a:r>
              <a:rPr lang="en-US" altLang="zh-CN" dirty="0">
                <a:solidFill>
                  <a:schemeClr val="bg1"/>
                </a:solidFill>
                <a:cs typeface="+mn-ea"/>
                <a:sym typeface="+mn-lt"/>
              </a:rPr>
              <a:t>:</a:t>
            </a:r>
            <a:r>
              <a:rPr lang="zh-CN" altLang="en-US" dirty="0">
                <a:solidFill>
                  <a:schemeClr val="bg1"/>
                </a:solidFill>
                <a:cs typeface="+mn-ea"/>
                <a:sym typeface="+mn-lt"/>
              </a:rPr>
              <a:t>如手术同意书、麻醉同意书、输血同意书等）</a:t>
            </a:r>
          </a:p>
        </p:txBody>
      </p:sp>
      <p:sp>
        <p:nvSpPr>
          <p:cNvPr id="5" name="矩形 4">
            <a:extLst>
              <a:ext uri="{FF2B5EF4-FFF2-40B4-BE49-F238E27FC236}">
                <a16:creationId xmlns:a16="http://schemas.microsoft.com/office/drawing/2014/main" id="{9C80C91A-6445-4FC2-92AC-400294981BB4}"/>
              </a:ext>
            </a:extLst>
          </p:cNvPr>
          <p:cNvSpPr/>
          <p:nvPr/>
        </p:nvSpPr>
        <p:spPr>
          <a:xfrm>
            <a:off x="695324" y="1989650"/>
            <a:ext cx="6096000" cy="923330"/>
          </a:xfrm>
          <a:prstGeom prst="rect">
            <a:avLst/>
          </a:prstGeom>
        </p:spPr>
        <p:txBody>
          <a:bodyPr>
            <a:spAutoFit/>
          </a:bodyPr>
          <a:lstStyle/>
          <a:p>
            <a:r>
              <a:rPr lang="zh-CN" altLang="en-US" dirty="0">
                <a:cs typeface="+mn-ea"/>
                <a:sym typeface="+mn-lt"/>
              </a:rPr>
              <a:t>身份查对：床头卡、腕带（床号、姓名、性别、住院号、诊断等）至少同时使用两种信息，姓名，住院号（同名同姓、同音不同字）禁止使用方间号或床号作为唯一的证据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373B7661-A15D-4B4C-B698-67AB8ABAAD9E}"/>
              </a:ext>
            </a:extLst>
          </p:cNvPr>
          <p:cNvGrpSpPr/>
          <p:nvPr/>
        </p:nvGrpSpPr>
        <p:grpSpPr>
          <a:xfrm>
            <a:off x="765599" y="1395936"/>
            <a:ext cx="4671670" cy="5418475"/>
            <a:chOff x="1256623" y="1412579"/>
            <a:chExt cx="4671670" cy="5418475"/>
          </a:xfrm>
        </p:grpSpPr>
        <p:pic>
          <p:nvPicPr>
            <p:cNvPr id="53" name="图片 52" descr="白色的建筑&#10;&#10;描述已自动生成">
              <a:extLst>
                <a:ext uri="{FF2B5EF4-FFF2-40B4-BE49-F238E27FC236}">
                  <a16:creationId xmlns:a16="http://schemas.microsoft.com/office/drawing/2014/main" id="{4C2A9256-F3CC-4534-BD63-A3B321DE06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71511" y="1412579"/>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52" name="图片 51" descr="白色的建筑&#10;&#10;描述已自动生成">
              <a:extLst>
                <a:ext uri="{FF2B5EF4-FFF2-40B4-BE49-F238E27FC236}">
                  <a16:creationId xmlns:a16="http://schemas.microsoft.com/office/drawing/2014/main" id="{1420406B-B7E9-4761-8C5A-E0F7B32653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80789" y="1412579"/>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8" name="图片 47" descr="白色的建筑&#10;&#10;描述已自动生成">
              <a:extLst>
                <a:ext uri="{FF2B5EF4-FFF2-40B4-BE49-F238E27FC236}">
                  <a16:creationId xmlns:a16="http://schemas.microsoft.com/office/drawing/2014/main" id="{F58DF4BE-6E85-4579-9118-A58744A96A5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56623" y="3080410"/>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7" name="图片 46" descr="白色的建筑&#10;&#10;描述已自动生成">
              <a:extLst>
                <a:ext uri="{FF2B5EF4-FFF2-40B4-BE49-F238E27FC236}">
                  <a16:creationId xmlns:a16="http://schemas.microsoft.com/office/drawing/2014/main" id="{B16CC6C9-C6A4-472B-994B-56D1CE8ABC8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11549" y="3117503"/>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6" name="图片 45" descr="白色的建筑&#10;&#10;描述已自动生成">
              <a:extLst>
                <a:ext uri="{FF2B5EF4-FFF2-40B4-BE49-F238E27FC236}">
                  <a16:creationId xmlns:a16="http://schemas.microsoft.com/office/drawing/2014/main" id="{2F7F2B2C-962A-46DE-BCB6-0A884E1E667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71511" y="482242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5" name="图片 44" descr="白色的建筑&#10;&#10;描述已自动生成">
              <a:extLst>
                <a:ext uri="{FF2B5EF4-FFF2-40B4-BE49-F238E27FC236}">
                  <a16:creationId xmlns:a16="http://schemas.microsoft.com/office/drawing/2014/main" id="{415DFD52-2C09-4097-BA9E-A77485B3409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158818" y="482242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grpSp>
      <p:sp>
        <p:nvSpPr>
          <p:cNvPr id="92161" name="标题 1">
            <a:extLst>
              <a:ext uri="{FF2B5EF4-FFF2-40B4-BE49-F238E27FC236}">
                <a16:creationId xmlns:a16="http://schemas.microsoft.com/office/drawing/2014/main" id="{0ADAAE29-D5F6-419D-BCCD-1DF4E7615C40}"/>
              </a:ext>
            </a:extLst>
          </p:cNvPr>
          <p:cNvSpPr>
            <a:spLocks noGrp="1" noChangeArrowheads="1"/>
          </p:cNvSpPr>
          <p:nvPr>
            <p:ph type="title"/>
          </p:nvPr>
        </p:nvSpPr>
        <p:spPr>
          <a:xfrm>
            <a:off x="1011093" y="473018"/>
            <a:ext cx="10515600" cy="1325563"/>
          </a:xfrm>
        </p:spPr>
        <p:txBody>
          <a:bodyPr>
            <a:normAutofit/>
          </a:bodyPr>
          <a:lstStyle/>
          <a:p>
            <a:r>
              <a:rPr lang="zh-CN" altLang="en-US" sz="4000" dirty="0">
                <a:solidFill>
                  <a:srgbClr val="4375AF"/>
                </a:solidFill>
                <a:latin typeface="+mn-lt"/>
                <a:ea typeface="+mn-ea"/>
                <a:cs typeface="+mn-ea"/>
                <a:sym typeface="+mn-lt"/>
              </a:rPr>
              <a:t>医院感染的危害</a:t>
            </a:r>
          </a:p>
        </p:txBody>
      </p:sp>
      <p:sp>
        <p:nvSpPr>
          <p:cNvPr id="11" name="矩形 10">
            <a:extLst>
              <a:ext uri="{FF2B5EF4-FFF2-40B4-BE49-F238E27FC236}">
                <a16:creationId xmlns:a16="http://schemas.microsoft.com/office/drawing/2014/main" id="{F486DEA7-5436-4FBD-A8BC-3004407FCBF9}"/>
              </a:ext>
            </a:extLst>
          </p:cNvPr>
          <p:cNvSpPr/>
          <p:nvPr/>
        </p:nvSpPr>
        <p:spPr>
          <a:xfrm>
            <a:off x="2480468" y="2826410"/>
            <a:ext cx="2169318" cy="1205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4" name="任意多边形: 形状 13">
            <a:extLst>
              <a:ext uri="{FF2B5EF4-FFF2-40B4-BE49-F238E27FC236}">
                <a16:creationId xmlns:a16="http://schemas.microsoft.com/office/drawing/2014/main" id="{2D5B9AB9-8671-4D09-8661-C5B250CBBAD0}"/>
              </a:ext>
            </a:extLst>
          </p:cNvPr>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16" name="文本框 15">
            <a:extLst>
              <a:ext uri="{FF2B5EF4-FFF2-40B4-BE49-F238E27FC236}">
                <a16:creationId xmlns:a16="http://schemas.microsoft.com/office/drawing/2014/main" id="{E2EC9E44-1181-4103-995A-2A7A1AE86AC4}"/>
              </a:ext>
            </a:extLst>
          </p:cNvPr>
          <p:cNvSpPr txBox="1"/>
          <p:nvPr/>
        </p:nvSpPr>
        <p:spPr>
          <a:xfrm>
            <a:off x="6965449" y="1275651"/>
            <a:ext cx="2027582" cy="461665"/>
          </a:xfrm>
          <a:prstGeom prst="rect">
            <a:avLst/>
          </a:prstGeom>
          <a:noFill/>
        </p:spPr>
        <p:txBody>
          <a:bodyPr wrap="square" rtlCol="0">
            <a:spAutoFit/>
          </a:bodyPr>
          <a:lstStyle/>
          <a:p>
            <a:r>
              <a:rPr lang="zh-CN" altLang="en-US" sz="2400" dirty="0">
                <a:solidFill>
                  <a:srgbClr val="4375AF"/>
                </a:solidFill>
                <a:cs typeface="+mn-ea"/>
                <a:sym typeface="+mn-lt"/>
              </a:rPr>
              <a:t>增加病死率</a:t>
            </a:r>
          </a:p>
        </p:txBody>
      </p:sp>
      <p:sp>
        <p:nvSpPr>
          <p:cNvPr id="27" name="文本框 26">
            <a:extLst>
              <a:ext uri="{FF2B5EF4-FFF2-40B4-BE49-F238E27FC236}">
                <a16:creationId xmlns:a16="http://schemas.microsoft.com/office/drawing/2014/main" id="{55B93C26-F27F-4F8E-A82E-6C8E69D95213}"/>
              </a:ext>
            </a:extLst>
          </p:cNvPr>
          <p:cNvSpPr txBox="1"/>
          <p:nvPr/>
        </p:nvSpPr>
        <p:spPr>
          <a:xfrm>
            <a:off x="6965449" y="1865125"/>
            <a:ext cx="2027582" cy="430887"/>
          </a:xfrm>
          <a:prstGeom prst="rect">
            <a:avLst/>
          </a:prstGeom>
          <a:noFill/>
        </p:spPr>
        <p:txBody>
          <a:bodyPr wrap="square" rtlCol="0">
            <a:spAutoFit/>
          </a:bodyPr>
          <a:lstStyle/>
          <a:p>
            <a:r>
              <a:rPr lang="zh-CN" altLang="en-US" sz="2000" dirty="0">
                <a:cs typeface="+mn-ea"/>
                <a:sym typeface="+mn-lt"/>
              </a:rPr>
              <a:t>原有</a:t>
            </a:r>
            <a:r>
              <a:rPr lang="zh-CN" altLang="en-US" sz="2200" dirty="0">
                <a:cs typeface="+mn-ea"/>
                <a:sym typeface="+mn-lt"/>
              </a:rPr>
              <a:t>病情</a:t>
            </a:r>
            <a:r>
              <a:rPr lang="zh-CN" altLang="en-US" sz="2000" dirty="0">
                <a:cs typeface="+mn-ea"/>
                <a:sym typeface="+mn-lt"/>
              </a:rPr>
              <a:t>加重</a:t>
            </a:r>
          </a:p>
        </p:txBody>
      </p:sp>
      <p:sp>
        <p:nvSpPr>
          <p:cNvPr id="92164" name="矩形 92163">
            <a:extLst>
              <a:ext uri="{FF2B5EF4-FFF2-40B4-BE49-F238E27FC236}">
                <a16:creationId xmlns:a16="http://schemas.microsoft.com/office/drawing/2014/main" id="{ECF89BB8-BCCB-464B-91A2-02CFCF93A612}"/>
              </a:ext>
            </a:extLst>
          </p:cNvPr>
          <p:cNvSpPr/>
          <p:nvPr/>
        </p:nvSpPr>
        <p:spPr>
          <a:xfrm>
            <a:off x="6965449" y="2512116"/>
            <a:ext cx="2109873" cy="461665"/>
          </a:xfrm>
          <a:prstGeom prst="rect">
            <a:avLst/>
          </a:prstGeom>
        </p:spPr>
        <p:txBody>
          <a:bodyPr wrap="none">
            <a:spAutoFit/>
          </a:bodyPr>
          <a:lstStyle/>
          <a:p>
            <a:r>
              <a:rPr lang="zh-CN" altLang="en-US" sz="2400" dirty="0">
                <a:solidFill>
                  <a:srgbClr val="4375AF"/>
                </a:solidFill>
                <a:cs typeface="+mn-ea"/>
                <a:sym typeface="+mn-lt"/>
              </a:rPr>
              <a:t>延长住院时间 </a:t>
            </a:r>
          </a:p>
        </p:txBody>
      </p:sp>
      <p:sp>
        <p:nvSpPr>
          <p:cNvPr id="92165" name="矩形 92164">
            <a:extLst>
              <a:ext uri="{FF2B5EF4-FFF2-40B4-BE49-F238E27FC236}">
                <a16:creationId xmlns:a16="http://schemas.microsoft.com/office/drawing/2014/main" id="{31A04DDC-2FAF-4CFC-BA21-722929F23022}"/>
              </a:ext>
            </a:extLst>
          </p:cNvPr>
          <p:cNvSpPr/>
          <p:nvPr/>
        </p:nvSpPr>
        <p:spPr>
          <a:xfrm>
            <a:off x="6965449" y="3117503"/>
            <a:ext cx="6096000" cy="634020"/>
          </a:xfrm>
          <a:prstGeom prst="rect">
            <a:avLst/>
          </a:prstGeom>
        </p:spPr>
        <p:txBody>
          <a:bodyPr>
            <a:spAutoFit/>
          </a:bodyPr>
          <a:lstStyle/>
          <a:p>
            <a:pPr algn="just">
              <a:lnSpc>
                <a:spcPct val="80000"/>
              </a:lnSpc>
              <a:buFont typeface="Wingdings 2" panose="05020102010507070707" pitchFamily="18" charset="2"/>
              <a:buNone/>
            </a:pPr>
            <a:r>
              <a:rPr lang="zh-CN" altLang="en-US" sz="2200" dirty="0">
                <a:cs typeface="+mn-ea"/>
                <a:sym typeface="+mn-lt"/>
              </a:rPr>
              <a:t>流行趋势增高   </a:t>
            </a:r>
            <a:endParaRPr lang="en-US" altLang="zh-CN" sz="2200" dirty="0">
              <a:cs typeface="+mn-ea"/>
              <a:sym typeface="+mn-lt"/>
            </a:endParaRPr>
          </a:p>
          <a:p>
            <a:pPr algn="just">
              <a:lnSpc>
                <a:spcPct val="80000"/>
              </a:lnSpc>
              <a:buFont typeface="Wingdings 2" panose="05020102010507070707" pitchFamily="18" charset="2"/>
              <a:buNone/>
            </a:pPr>
            <a:r>
              <a:rPr lang="zh-CN" altLang="en-US" sz="2200" dirty="0">
                <a:cs typeface="+mn-ea"/>
                <a:sym typeface="+mn-lt"/>
              </a:rPr>
              <a:t>平均每例感染病人延长住院时间15-18天</a:t>
            </a:r>
          </a:p>
        </p:txBody>
      </p:sp>
      <p:sp>
        <p:nvSpPr>
          <p:cNvPr id="92166" name="矩形 92165">
            <a:extLst>
              <a:ext uri="{FF2B5EF4-FFF2-40B4-BE49-F238E27FC236}">
                <a16:creationId xmlns:a16="http://schemas.microsoft.com/office/drawing/2014/main" id="{EB477301-103E-4533-AEDB-C5C3EA65F0EA}"/>
              </a:ext>
            </a:extLst>
          </p:cNvPr>
          <p:cNvSpPr/>
          <p:nvPr/>
        </p:nvSpPr>
        <p:spPr>
          <a:xfrm>
            <a:off x="6965449" y="3730989"/>
            <a:ext cx="2109873" cy="461665"/>
          </a:xfrm>
          <a:prstGeom prst="rect">
            <a:avLst/>
          </a:prstGeom>
        </p:spPr>
        <p:txBody>
          <a:bodyPr wrap="none">
            <a:spAutoFit/>
          </a:bodyPr>
          <a:lstStyle/>
          <a:p>
            <a:r>
              <a:rPr lang="zh-CN" altLang="en-US" sz="2400" dirty="0">
                <a:solidFill>
                  <a:srgbClr val="4375AF"/>
                </a:solidFill>
                <a:cs typeface="+mn-ea"/>
                <a:sym typeface="+mn-lt"/>
              </a:rPr>
              <a:t>增加医疗费用 </a:t>
            </a:r>
          </a:p>
        </p:txBody>
      </p:sp>
      <p:sp>
        <p:nvSpPr>
          <p:cNvPr id="92167" name="矩形 92166">
            <a:extLst>
              <a:ext uri="{FF2B5EF4-FFF2-40B4-BE49-F238E27FC236}">
                <a16:creationId xmlns:a16="http://schemas.microsoft.com/office/drawing/2014/main" id="{89846A77-E2AF-4692-8EA4-3A426D1AFBA0}"/>
              </a:ext>
            </a:extLst>
          </p:cNvPr>
          <p:cNvSpPr/>
          <p:nvPr/>
        </p:nvSpPr>
        <p:spPr>
          <a:xfrm>
            <a:off x="6965449" y="4319028"/>
            <a:ext cx="1949573" cy="430887"/>
          </a:xfrm>
          <a:prstGeom prst="rect">
            <a:avLst/>
          </a:prstGeom>
        </p:spPr>
        <p:txBody>
          <a:bodyPr wrap="none">
            <a:spAutoFit/>
          </a:bodyPr>
          <a:lstStyle/>
          <a:p>
            <a:r>
              <a:rPr lang="zh-CN" altLang="en-US" sz="2200" dirty="0">
                <a:cs typeface="+mn-ea"/>
                <a:sym typeface="+mn-lt"/>
              </a:rPr>
              <a:t>职业暴露危害 </a:t>
            </a:r>
          </a:p>
        </p:txBody>
      </p:sp>
      <p:sp>
        <p:nvSpPr>
          <p:cNvPr id="92168" name="矩形 92167">
            <a:extLst>
              <a:ext uri="{FF2B5EF4-FFF2-40B4-BE49-F238E27FC236}">
                <a16:creationId xmlns:a16="http://schemas.microsoft.com/office/drawing/2014/main" id="{34B2047E-5F33-4ED7-990D-49EB7D367F99}"/>
              </a:ext>
            </a:extLst>
          </p:cNvPr>
          <p:cNvSpPr/>
          <p:nvPr/>
        </p:nvSpPr>
        <p:spPr>
          <a:xfrm>
            <a:off x="6965449" y="4816459"/>
            <a:ext cx="2109873" cy="461665"/>
          </a:xfrm>
          <a:prstGeom prst="rect">
            <a:avLst/>
          </a:prstGeom>
        </p:spPr>
        <p:txBody>
          <a:bodyPr wrap="none">
            <a:spAutoFit/>
          </a:bodyPr>
          <a:lstStyle/>
          <a:p>
            <a:r>
              <a:rPr lang="zh-CN" altLang="en-US" sz="2400" dirty="0">
                <a:solidFill>
                  <a:srgbClr val="4375AF"/>
                </a:solidFill>
                <a:cs typeface="+mn-ea"/>
                <a:sym typeface="+mn-lt"/>
              </a:rPr>
              <a:t>引起医疗纠纷 </a:t>
            </a:r>
          </a:p>
        </p:txBody>
      </p:sp>
      <p:sp>
        <p:nvSpPr>
          <p:cNvPr id="92169" name="矩形 92168">
            <a:extLst>
              <a:ext uri="{FF2B5EF4-FFF2-40B4-BE49-F238E27FC236}">
                <a16:creationId xmlns:a16="http://schemas.microsoft.com/office/drawing/2014/main" id="{CE18913B-33D1-415F-B16D-2FCB6EE79B68}"/>
              </a:ext>
            </a:extLst>
          </p:cNvPr>
          <p:cNvSpPr/>
          <p:nvPr/>
        </p:nvSpPr>
        <p:spPr>
          <a:xfrm>
            <a:off x="6965449" y="5416956"/>
            <a:ext cx="6096000" cy="634020"/>
          </a:xfrm>
          <a:prstGeom prst="rect">
            <a:avLst/>
          </a:prstGeom>
        </p:spPr>
        <p:txBody>
          <a:bodyPr>
            <a:spAutoFit/>
          </a:bodyPr>
          <a:lstStyle/>
          <a:p>
            <a:pPr algn="just">
              <a:lnSpc>
                <a:spcPct val="80000"/>
              </a:lnSpc>
              <a:buFont typeface="Wingdings 2" panose="05020102010507070707" pitchFamily="18" charset="2"/>
              <a:buNone/>
            </a:pPr>
            <a:r>
              <a:rPr lang="zh-CN" altLang="en-US" sz="2200" dirty="0">
                <a:cs typeface="+mn-ea"/>
                <a:sym typeface="+mn-lt"/>
              </a:rPr>
              <a:t>细菌耐药增加   </a:t>
            </a:r>
            <a:endParaRPr lang="en-US" altLang="zh-CN" sz="2200" dirty="0">
              <a:cs typeface="+mn-ea"/>
              <a:sym typeface="+mn-lt"/>
            </a:endParaRPr>
          </a:p>
          <a:p>
            <a:pPr algn="just">
              <a:lnSpc>
                <a:spcPct val="80000"/>
              </a:lnSpc>
              <a:buFont typeface="Wingdings 2" panose="05020102010507070707" pitchFamily="18" charset="2"/>
              <a:buNone/>
            </a:pPr>
            <a:r>
              <a:rPr lang="zh-CN" altLang="en-US" sz="2200" dirty="0">
                <a:cs typeface="+mn-ea"/>
                <a:sym typeface="+mn-lt"/>
              </a:rPr>
              <a:t>医源性感染、交叉感染医院负有责任</a:t>
            </a:r>
          </a:p>
        </p:txBody>
      </p:sp>
      <p:sp>
        <p:nvSpPr>
          <p:cNvPr id="92176" name="文本框 92175">
            <a:extLst>
              <a:ext uri="{FF2B5EF4-FFF2-40B4-BE49-F238E27FC236}">
                <a16:creationId xmlns:a16="http://schemas.microsoft.com/office/drawing/2014/main" id="{85647732-9359-4FD9-8D8D-C725DDCD8BC6}"/>
              </a:ext>
            </a:extLst>
          </p:cNvPr>
          <p:cNvSpPr txBox="1"/>
          <p:nvPr/>
        </p:nvSpPr>
        <p:spPr>
          <a:xfrm>
            <a:off x="6114587" y="1196595"/>
            <a:ext cx="755374" cy="707886"/>
          </a:xfrm>
          <a:prstGeom prst="rect">
            <a:avLst/>
          </a:prstGeom>
          <a:noFill/>
        </p:spPr>
        <p:txBody>
          <a:bodyPr wrap="square" rtlCol="0">
            <a:spAutoFit/>
          </a:bodyPr>
          <a:lstStyle/>
          <a:p>
            <a:r>
              <a:rPr lang="en-US" altLang="zh-CN" sz="4000" dirty="0">
                <a:solidFill>
                  <a:srgbClr val="4375AF"/>
                </a:solidFill>
                <a:cs typeface="+mn-ea"/>
                <a:sym typeface="+mn-lt"/>
              </a:rPr>
              <a:t>1</a:t>
            </a:r>
            <a:endParaRPr lang="zh-CN" altLang="en-US" sz="4000" dirty="0">
              <a:solidFill>
                <a:srgbClr val="4375AF"/>
              </a:solidFill>
              <a:cs typeface="+mn-ea"/>
              <a:sym typeface="+mn-lt"/>
            </a:endParaRPr>
          </a:p>
        </p:txBody>
      </p:sp>
      <p:sp>
        <p:nvSpPr>
          <p:cNvPr id="49" name="文本框 48">
            <a:extLst>
              <a:ext uri="{FF2B5EF4-FFF2-40B4-BE49-F238E27FC236}">
                <a16:creationId xmlns:a16="http://schemas.microsoft.com/office/drawing/2014/main" id="{7B95466A-797A-4EA6-A7CF-E7A2817D45E5}"/>
              </a:ext>
            </a:extLst>
          </p:cNvPr>
          <p:cNvSpPr txBox="1"/>
          <p:nvPr/>
        </p:nvSpPr>
        <p:spPr>
          <a:xfrm>
            <a:off x="6075898" y="4719138"/>
            <a:ext cx="755374" cy="707886"/>
          </a:xfrm>
          <a:prstGeom prst="rect">
            <a:avLst/>
          </a:prstGeom>
          <a:noFill/>
        </p:spPr>
        <p:txBody>
          <a:bodyPr wrap="square" rtlCol="0">
            <a:spAutoFit/>
          </a:bodyPr>
          <a:lstStyle/>
          <a:p>
            <a:r>
              <a:rPr lang="en-US" altLang="zh-CN" sz="4000" dirty="0">
                <a:solidFill>
                  <a:srgbClr val="4375AF"/>
                </a:solidFill>
                <a:cs typeface="+mn-ea"/>
                <a:sym typeface="+mn-lt"/>
              </a:rPr>
              <a:t>4</a:t>
            </a:r>
            <a:endParaRPr lang="zh-CN" altLang="en-US" sz="4000" dirty="0">
              <a:solidFill>
                <a:srgbClr val="4375AF"/>
              </a:solidFill>
              <a:cs typeface="+mn-ea"/>
              <a:sym typeface="+mn-lt"/>
            </a:endParaRPr>
          </a:p>
        </p:txBody>
      </p:sp>
      <p:sp>
        <p:nvSpPr>
          <p:cNvPr id="50" name="文本框 49">
            <a:extLst>
              <a:ext uri="{FF2B5EF4-FFF2-40B4-BE49-F238E27FC236}">
                <a16:creationId xmlns:a16="http://schemas.microsoft.com/office/drawing/2014/main" id="{3D760CE7-18DC-40C5-948E-75FA76420E82}"/>
              </a:ext>
            </a:extLst>
          </p:cNvPr>
          <p:cNvSpPr txBox="1"/>
          <p:nvPr/>
        </p:nvSpPr>
        <p:spPr>
          <a:xfrm>
            <a:off x="6076035" y="3611142"/>
            <a:ext cx="755374" cy="707886"/>
          </a:xfrm>
          <a:prstGeom prst="rect">
            <a:avLst/>
          </a:prstGeom>
          <a:noFill/>
        </p:spPr>
        <p:txBody>
          <a:bodyPr wrap="square" rtlCol="0">
            <a:spAutoFit/>
          </a:bodyPr>
          <a:lstStyle/>
          <a:p>
            <a:r>
              <a:rPr lang="en-US" altLang="zh-CN" sz="4000" dirty="0">
                <a:solidFill>
                  <a:srgbClr val="4375AF"/>
                </a:solidFill>
                <a:cs typeface="+mn-ea"/>
                <a:sym typeface="+mn-lt"/>
              </a:rPr>
              <a:t>3</a:t>
            </a:r>
            <a:endParaRPr lang="zh-CN" altLang="en-US" sz="4000" dirty="0">
              <a:solidFill>
                <a:srgbClr val="4375AF"/>
              </a:solidFill>
              <a:cs typeface="+mn-ea"/>
              <a:sym typeface="+mn-lt"/>
            </a:endParaRPr>
          </a:p>
        </p:txBody>
      </p:sp>
      <p:sp>
        <p:nvSpPr>
          <p:cNvPr id="51" name="文本框 50">
            <a:extLst>
              <a:ext uri="{FF2B5EF4-FFF2-40B4-BE49-F238E27FC236}">
                <a16:creationId xmlns:a16="http://schemas.microsoft.com/office/drawing/2014/main" id="{BDEC2A9E-61A3-46A7-BF98-38E561A290B1}"/>
              </a:ext>
            </a:extLst>
          </p:cNvPr>
          <p:cNvSpPr txBox="1"/>
          <p:nvPr/>
        </p:nvSpPr>
        <p:spPr>
          <a:xfrm>
            <a:off x="6056244" y="2387592"/>
            <a:ext cx="755374" cy="707886"/>
          </a:xfrm>
          <a:prstGeom prst="rect">
            <a:avLst/>
          </a:prstGeom>
          <a:noFill/>
        </p:spPr>
        <p:txBody>
          <a:bodyPr wrap="square" rtlCol="0">
            <a:spAutoFit/>
          </a:bodyPr>
          <a:lstStyle/>
          <a:p>
            <a:r>
              <a:rPr lang="en-US" altLang="zh-CN" sz="4000" dirty="0">
                <a:solidFill>
                  <a:srgbClr val="4375AF"/>
                </a:solidFill>
                <a:cs typeface="+mn-ea"/>
                <a:sym typeface="+mn-lt"/>
              </a:rPr>
              <a:t>2</a:t>
            </a:r>
            <a:endParaRPr lang="zh-CN" altLang="en-US" sz="4000" dirty="0">
              <a:solidFill>
                <a:srgbClr val="4375AF"/>
              </a:solidFill>
              <a:cs typeface="+mn-ea"/>
              <a:sym typeface="+mn-lt"/>
            </a:endParaRPr>
          </a:p>
        </p:txBody>
      </p:sp>
      <p:sp>
        <p:nvSpPr>
          <p:cNvPr id="9" name="任意多边形: 形状 8">
            <a:extLst>
              <a:ext uri="{FF2B5EF4-FFF2-40B4-BE49-F238E27FC236}">
                <a16:creationId xmlns:a16="http://schemas.microsoft.com/office/drawing/2014/main" id="{B532A054-3527-4EFB-9238-C2BA3A588AC7}"/>
              </a:ext>
            </a:extLst>
          </p:cNvPr>
          <p:cNvSpPr/>
          <p:nvPr/>
        </p:nvSpPr>
        <p:spPr>
          <a:xfrm>
            <a:off x="7469901" y="1121487"/>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13" name="任意多边形: 形状 12">
            <a:extLst>
              <a:ext uri="{FF2B5EF4-FFF2-40B4-BE49-F238E27FC236}">
                <a16:creationId xmlns:a16="http://schemas.microsoft.com/office/drawing/2014/main" id="{53BA37B1-0963-4562-8B5B-C0C398AF02A7}"/>
              </a:ext>
            </a:extLst>
          </p:cNvPr>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zh-CN" altLang="en-US" sz="3600" kern="1200">
              <a:cs typeface="+mn-ea"/>
              <a:sym typeface="+mn-lt"/>
            </a:endParaRPr>
          </a:p>
        </p:txBody>
      </p:sp>
      <p:sp>
        <p:nvSpPr>
          <p:cNvPr id="18" name="任意多边形: 形状 17">
            <a:extLst>
              <a:ext uri="{FF2B5EF4-FFF2-40B4-BE49-F238E27FC236}">
                <a16:creationId xmlns:a16="http://schemas.microsoft.com/office/drawing/2014/main" id="{70E1D473-A105-4C23-9113-7F12918DC88A}"/>
              </a:ext>
            </a:extLst>
          </p:cNvPr>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28" name="矩形 27">
            <a:extLst>
              <a:ext uri="{FF2B5EF4-FFF2-40B4-BE49-F238E27FC236}">
                <a16:creationId xmlns:a16="http://schemas.microsoft.com/office/drawing/2014/main" id="{9082D5BE-4430-4C73-8E6E-8CFD43D9E45A}"/>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C87098F-8E15-43CE-AB1B-A66A2E48A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0658" y="2103216"/>
            <a:ext cx="10287000" cy="4822723"/>
          </a:xfrm>
          <a:prstGeom prst="rect">
            <a:avLst/>
          </a:prstGeom>
        </p:spPr>
      </p:pic>
      <p:sp>
        <p:nvSpPr>
          <p:cNvPr id="7" name="文本框 6">
            <a:extLst>
              <a:ext uri="{FF2B5EF4-FFF2-40B4-BE49-F238E27FC236}">
                <a16:creationId xmlns:a16="http://schemas.microsoft.com/office/drawing/2014/main" id="{679274E8-D10E-43AB-A97B-01849BC4B457}"/>
              </a:ext>
            </a:extLst>
          </p:cNvPr>
          <p:cNvSpPr txBox="1"/>
          <p:nvPr/>
        </p:nvSpPr>
        <p:spPr>
          <a:xfrm>
            <a:off x="899922" y="950373"/>
            <a:ext cx="10801350" cy="1200329"/>
          </a:xfrm>
          <a:prstGeom prst="rect">
            <a:avLst/>
          </a:prstGeom>
          <a:noFill/>
        </p:spPr>
        <p:txBody>
          <a:bodyPr wrap="square">
            <a:spAutoFit/>
          </a:bodyPr>
          <a:lstStyle/>
          <a:p>
            <a:pPr eaLnBrk="1" hangingPunct="1">
              <a:lnSpc>
                <a:spcPct val="90000"/>
              </a:lnSpc>
              <a:buFontTx/>
              <a:buNone/>
            </a:pPr>
            <a:r>
              <a:rPr lang="zh-CN" altLang="en-US" sz="4000" dirty="0">
                <a:solidFill>
                  <a:srgbClr val="4375AF"/>
                </a:solidFill>
                <a:cs typeface="+mn-ea"/>
                <a:sym typeface="+mn-lt"/>
              </a:rPr>
              <a:t>加强医务人员有效沟通、完善医疗环节交接制度，正确及时传递关键信息</a:t>
            </a:r>
          </a:p>
        </p:txBody>
      </p:sp>
      <p:sp>
        <p:nvSpPr>
          <p:cNvPr id="6" name="矩形 5">
            <a:extLst>
              <a:ext uri="{FF2B5EF4-FFF2-40B4-BE49-F238E27FC236}">
                <a16:creationId xmlns:a16="http://schemas.microsoft.com/office/drawing/2014/main" id="{F3657B9D-989A-4ED4-8537-E6202A093574}"/>
              </a:ext>
            </a:extLst>
          </p:cNvPr>
          <p:cNvSpPr/>
          <p:nvPr/>
        </p:nvSpPr>
        <p:spPr>
          <a:xfrm>
            <a:off x="0" y="2103215"/>
            <a:ext cx="12192000" cy="4822724"/>
          </a:xfrm>
          <a:prstGeom prst="rect">
            <a:avLst/>
          </a:prstGeom>
          <a:gradFill flip="none" rotWithShape="1">
            <a:gsLst>
              <a:gs pos="0">
                <a:schemeClr val="bg1">
                  <a:alpha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482" name="Rectangle 3">
            <a:extLst>
              <a:ext uri="{FF2B5EF4-FFF2-40B4-BE49-F238E27FC236}">
                <a16:creationId xmlns:a16="http://schemas.microsoft.com/office/drawing/2014/main" id="{D9EABDDF-2F97-49A9-880D-56C599E7E545}"/>
              </a:ext>
            </a:extLst>
          </p:cNvPr>
          <p:cNvSpPr>
            <a:spLocks noGrp="1" noChangeArrowheads="1"/>
          </p:cNvSpPr>
          <p:nvPr>
            <p:ph idx="1"/>
          </p:nvPr>
        </p:nvSpPr>
        <p:spPr>
          <a:xfrm>
            <a:off x="4824873" y="2636114"/>
            <a:ext cx="7209811" cy="3756925"/>
          </a:xfrm>
        </p:spPr>
        <p:txBody>
          <a:bodyPr>
            <a:noAutofit/>
          </a:bodyPr>
          <a:lstStyle/>
          <a:p>
            <a:pPr eaLnBrk="1" hangingPunct="1">
              <a:lnSpc>
                <a:spcPct val="90000"/>
              </a:lnSpc>
              <a:buFontTx/>
              <a:buNone/>
            </a:pPr>
            <a:r>
              <a:rPr lang="en-US" altLang="zh-CN" sz="2200" dirty="0">
                <a:cs typeface="+mn-ea"/>
                <a:sym typeface="+mn-lt"/>
              </a:rPr>
              <a:t>1.</a:t>
            </a:r>
            <a:r>
              <a:rPr lang="zh-CN" altLang="en-US" sz="2200" dirty="0">
                <a:cs typeface="+mn-ea"/>
                <a:sym typeface="+mn-lt"/>
              </a:rPr>
              <a:t>交接双方同时交接并查看患者；上一班与下一班交接必须认真交接清楚</a:t>
            </a:r>
          </a:p>
          <a:p>
            <a:pPr eaLnBrk="1" hangingPunct="1">
              <a:lnSpc>
                <a:spcPct val="90000"/>
              </a:lnSpc>
              <a:buFontTx/>
              <a:buNone/>
            </a:pPr>
            <a:r>
              <a:rPr lang="en-US" altLang="zh-CN" sz="2200" dirty="0">
                <a:cs typeface="+mn-ea"/>
                <a:sym typeface="+mn-lt"/>
              </a:rPr>
              <a:t>2.</a:t>
            </a:r>
            <a:r>
              <a:rPr lang="zh-CN" altLang="en-US" sz="2200" dirty="0">
                <a:cs typeface="+mn-ea"/>
                <a:sym typeface="+mn-lt"/>
              </a:rPr>
              <a:t>保证正确执行医嘱</a:t>
            </a:r>
          </a:p>
          <a:p>
            <a:pPr eaLnBrk="1" hangingPunct="1">
              <a:lnSpc>
                <a:spcPct val="90000"/>
              </a:lnSpc>
              <a:buFontTx/>
              <a:buNone/>
            </a:pPr>
            <a:r>
              <a:rPr lang="en-US" altLang="zh-CN" sz="2200" dirty="0">
                <a:cs typeface="+mn-ea"/>
                <a:sym typeface="+mn-lt"/>
              </a:rPr>
              <a:t>(1)</a:t>
            </a:r>
            <a:r>
              <a:rPr lang="zh-CN" altLang="en-US" sz="2200" dirty="0">
                <a:cs typeface="+mn-ea"/>
                <a:sym typeface="+mn-lt"/>
              </a:rPr>
              <a:t>在门诊和住院患者常规诊疗活动中，必须以书面方式下达医嘱</a:t>
            </a:r>
            <a:r>
              <a:rPr lang="en-US" altLang="zh-CN" sz="2200" dirty="0">
                <a:cs typeface="+mn-ea"/>
                <a:sym typeface="+mn-lt"/>
              </a:rPr>
              <a:t>.</a:t>
            </a:r>
          </a:p>
          <a:p>
            <a:pPr eaLnBrk="1" hangingPunct="1">
              <a:lnSpc>
                <a:spcPct val="90000"/>
              </a:lnSpc>
              <a:buFontTx/>
              <a:buNone/>
            </a:pPr>
            <a:r>
              <a:rPr lang="en-US" altLang="zh-CN" sz="2200" dirty="0">
                <a:cs typeface="+mn-ea"/>
                <a:sym typeface="+mn-lt"/>
              </a:rPr>
              <a:t>(2)</a:t>
            </a:r>
            <a:r>
              <a:rPr lang="zh-CN" altLang="en-US" sz="2200" dirty="0">
                <a:cs typeface="+mn-ea"/>
                <a:sym typeface="+mn-lt"/>
              </a:rPr>
              <a:t>医嘱准确无误，双人核对医嘱正确方可执行</a:t>
            </a:r>
            <a:endParaRPr lang="en-US" altLang="zh-CN" sz="2200" dirty="0">
              <a:cs typeface="+mn-ea"/>
              <a:sym typeface="+mn-lt"/>
            </a:endParaRPr>
          </a:p>
          <a:p>
            <a:pPr>
              <a:buNone/>
            </a:pPr>
            <a:r>
              <a:rPr lang="en-US" altLang="zh-CN" sz="2200" dirty="0">
                <a:cs typeface="+mn-ea"/>
                <a:sym typeface="+mn-lt"/>
              </a:rPr>
              <a:t>(3)</a:t>
            </a:r>
            <a:r>
              <a:rPr lang="zh-CN" altLang="en-US" sz="2200" dirty="0">
                <a:cs typeface="+mn-ea"/>
                <a:sym typeface="+mn-lt"/>
              </a:rPr>
              <a:t>非紧急抢救情况，不得下达或执行口头医嘱（执行口头医嘱时，护士要大声复诵确认，经医生确认无误方可执行，留安瓿查对；抢救结束后督促医生</a:t>
            </a:r>
            <a:r>
              <a:rPr lang="en-US" altLang="zh-CN" sz="2200" dirty="0">
                <a:cs typeface="+mn-ea"/>
                <a:sym typeface="+mn-lt"/>
              </a:rPr>
              <a:t>6</a:t>
            </a:r>
            <a:r>
              <a:rPr lang="zh-CN" altLang="en-US" sz="2200" dirty="0">
                <a:cs typeface="+mn-ea"/>
                <a:sym typeface="+mn-lt"/>
              </a:rPr>
              <a:t>小时内补开医嘱。）</a:t>
            </a:r>
          </a:p>
          <a:p>
            <a:pPr>
              <a:buNone/>
            </a:pPr>
            <a:r>
              <a:rPr lang="en-US" altLang="zh-CN" sz="2200" dirty="0">
                <a:cs typeface="+mn-ea"/>
                <a:sym typeface="+mn-lt"/>
              </a:rPr>
              <a:t>(4)</a:t>
            </a:r>
            <a:r>
              <a:rPr lang="zh-CN" altLang="en-US" sz="2200" dirty="0">
                <a:cs typeface="+mn-ea"/>
                <a:sym typeface="+mn-lt"/>
              </a:rPr>
              <a:t>无医嘱护士不能擅自用药</a:t>
            </a:r>
          </a:p>
          <a:p>
            <a:pPr eaLnBrk="1" hangingPunct="1">
              <a:lnSpc>
                <a:spcPct val="90000"/>
              </a:lnSpc>
              <a:buFontTx/>
              <a:buNone/>
            </a:pPr>
            <a:endParaRPr lang="zh-CN" altLang="en-US" sz="2200" dirty="0">
              <a:cs typeface="+mn-ea"/>
              <a:sym typeface="+mn-lt"/>
            </a:endParaRPr>
          </a:p>
          <a:p>
            <a:pPr eaLnBrk="1" hangingPunct="1">
              <a:lnSpc>
                <a:spcPct val="90000"/>
              </a:lnSpc>
              <a:buFontTx/>
              <a:buNone/>
            </a:pPr>
            <a:endParaRPr lang="zh-CN" altLang="en-US" sz="2200" dirty="0">
              <a:cs typeface="+mn-ea"/>
              <a:sym typeface="+mn-lt"/>
            </a:endParaRPr>
          </a:p>
          <a:p>
            <a:pPr eaLnBrk="1" hangingPunct="1">
              <a:lnSpc>
                <a:spcPct val="90000"/>
              </a:lnSpc>
            </a:pPr>
            <a:endParaRPr lang="en-US" altLang="zh-CN" sz="2200" dirty="0">
              <a:cs typeface="+mn-ea"/>
              <a:sym typeface="+mn-lt"/>
            </a:endParaRPr>
          </a:p>
        </p:txBody>
      </p:sp>
      <p:sp>
        <p:nvSpPr>
          <p:cNvPr id="8" name="矩形 7">
            <a:extLst>
              <a:ext uri="{FF2B5EF4-FFF2-40B4-BE49-F238E27FC236}">
                <a16:creationId xmlns:a16="http://schemas.microsoft.com/office/drawing/2014/main" id="{D0DA0351-4E79-4615-8005-75F28148C60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2FC38-FAE4-4522-8E2B-EF7FCC7DB568}"/>
              </a:ext>
            </a:extLst>
          </p:cNvPr>
          <p:cNvSpPr>
            <a:spLocks noGrp="1"/>
          </p:cNvSpPr>
          <p:nvPr>
            <p:ph type="ctrTitle"/>
          </p:nvPr>
        </p:nvSpPr>
        <p:spPr>
          <a:xfrm>
            <a:off x="1497330" y="3845556"/>
            <a:ext cx="9197340" cy="1560320"/>
          </a:xfrm>
        </p:spPr>
        <p:txBody>
          <a:bodyPr>
            <a:normAutofit/>
          </a:bodyPr>
          <a:lstStyle/>
          <a:p>
            <a:pPr algn="dist"/>
            <a:r>
              <a:rPr lang="zh-CN" altLang="en-US" sz="5800" b="1" dirty="0">
                <a:solidFill>
                  <a:srgbClr val="4375AF"/>
                </a:solidFill>
                <a:latin typeface="+mn-lt"/>
                <a:ea typeface="+mn-ea"/>
                <a:cs typeface="+mn-ea"/>
                <a:sym typeface="+mn-lt"/>
              </a:rPr>
              <a:t>医院感染控制知识培训</a:t>
            </a:r>
          </a:p>
        </p:txBody>
      </p:sp>
      <p:sp>
        <p:nvSpPr>
          <p:cNvPr id="3" name="副标题 2">
            <a:extLst>
              <a:ext uri="{FF2B5EF4-FFF2-40B4-BE49-F238E27FC236}">
                <a16:creationId xmlns:a16="http://schemas.microsoft.com/office/drawing/2014/main" id="{2ECEB6E9-1A4A-499E-8CBB-E9AABBDE0932}"/>
              </a:ext>
            </a:extLst>
          </p:cNvPr>
          <p:cNvSpPr>
            <a:spLocks noGrp="1"/>
          </p:cNvSpPr>
          <p:nvPr>
            <p:ph type="subTitle" idx="1"/>
          </p:nvPr>
        </p:nvSpPr>
        <p:spPr>
          <a:xfrm>
            <a:off x="1709530" y="5799489"/>
            <a:ext cx="8767860" cy="440822"/>
          </a:xfrm>
        </p:spPr>
        <p:txBody>
          <a:bodyPr>
            <a:normAutofit/>
          </a:bodyPr>
          <a:lstStyle/>
          <a:p>
            <a:r>
              <a:rPr lang="zh-CN" altLang="en-US" sz="2000" smtClean="0">
                <a:latin typeface="微软雅黑" panose="020B0503020204020204" pitchFamily="34" charset="-122"/>
                <a:ea typeface="微软雅黑" panose="020B0503020204020204" pitchFamily="34" charset="-122"/>
              </a:rPr>
              <a:t>汇报人：</a:t>
            </a:r>
            <a:r>
              <a:rPr lang="en-US" altLang="zh-CN" sz="2000" smtClean="0">
                <a:latin typeface="微软雅黑" panose="020B0503020204020204" pitchFamily="34" charset="-122"/>
                <a:ea typeface="微软雅黑" panose="020B0503020204020204" pitchFamily="34" charset="-122"/>
              </a:rPr>
              <a:t>PPT818   </a:t>
            </a:r>
            <a:r>
              <a:rPr lang="zh-CN" altLang="en-US" sz="2000" smtClean="0">
                <a:latin typeface="微软雅黑" panose="020B0503020204020204" pitchFamily="34" charset="-122"/>
                <a:ea typeface="微软雅黑" panose="020B0503020204020204" pitchFamily="34" charset="-122"/>
              </a:rPr>
              <a:t>时间：</a:t>
            </a:r>
            <a:r>
              <a:rPr lang="en-US" altLang="zh-CN" sz="2000" smtClean="0">
                <a:latin typeface="微软雅黑" panose="020B0503020204020204" pitchFamily="34" charset="-122"/>
                <a:ea typeface="微软雅黑" panose="020B0503020204020204" pitchFamily="34" charset="-122"/>
              </a:rPr>
              <a:t>20XX.XX</a:t>
            </a:r>
          </a:p>
          <a:p>
            <a:endParaRPr lang="zh-CN" altLang="en-US" sz="2000" dirty="0">
              <a:solidFill>
                <a:srgbClr val="4375AF"/>
              </a:solidFill>
              <a:cs typeface="+mn-ea"/>
              <a:sym typeface="+mn-lt"/>
            </a:endParaRPr>
          </a:p>
        </p:txBody>
      </p:sp>
      <p:pic>
        <p:nvPicPr>
          <p:cNvPr id="5" name="图片 4" descr="图片包含 背景图案&#10;&#10;描述已自动生成">
            <a:extLst>
              <a:ext uri="{FF2B5EF4-FFF2-40B4-BE49-F238E27FC236}">
                <a16:creationId xmlns:a16="http://schemas.microsoft.com/office/drawing/2014/main" id="{4B270533-3713-4472-BF29-609B083174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 y="256540"/>
            <a:ext cx="11704320" cy="3764276"/>
          </a:xfrm>
          <a:prstGeom prst="rect">
            <a:avLst/>
          </a:prstGeom>
        </p:spPr>
      </p:pic>
      <p:sp>
        <p:nvSpPr>
          <p:cNvPr id="4" name="图文框 3">
            <a:extLst>
              <a:ext uri="{FF2B5EF4-FFF2-40B4-BE49-F238E27FC236}">
                <a16:creationId xmlns:a16="http://schemas.microsoft.com/office/drawing/2014/main" id="{C5C7CBF3-515D-4D44-B474-F76157A72D4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spTree>
    <p:extLst>
      <p:ext uri="{BB962C8B-B14F-4D97-AF65-F5344CB8AC3E}">
        <p14:creationId xmlns:p14="http://schemas.microsoft.com/office/powerpoint/2010/main" val="420965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a:extLst>
              <a:ext uri="{FF2B5EF4-FFF2-40B4-BE49-F238E27FC236}">
                <a16:creationId xmlns:a16="http://schemas.microsoft.com/office/drawing/2014/main" id="{E8F9C6FC-D16F-4E72-9426-E3156911E578}"/>
              </a:ext>
            </a:extLst>
          </p:cNvPr>
          <p:cNvSpPr>
            <a:spLocks noGrp="1" noChangeArrowheads="1"/>
          </p:cNvSpPr>
          <p:nvPr>
            <p:ph type="title"/>
          </p:nvPr>
        </p:nvSpPr>
        <p:spPr>
          <a:xfrm>
            <a:off x="1090234" y="423000"/>
            <a:ext cx="10515600" cy="1325563"/>
          </a:xfrm>
        </p:spPr>
        <p:txBody>
          <a:bodyPr>
            <a:normAutofit/>
          </a:bodyPr>
          <a:lstStyle/>
          <a:p>
            <a:r>
              <a:rPr lang="zh-CN" altLang="en-US" sz="4000" b="1" dirty="0">
                <a:solidFill>
                  <a:srgbClr val="4375AF"/>
                </a:solidFill>
                <a:latin typeface="+mn-lt"/>
                <a:ea typeface="+mn-ea"/>
                <a:cs typeface="+mn-ea"/>
                <a:sym typeface="+mn-lt"/>
              </a:rPr>
              <a:t>医院感染分类</a:t>
            </a:r>
            <a:endParaRPr lang="zh-CN" altLang="en-US" sz="4000" dirty="0">
              <a:solidFill>
                <a:srgbClr val="4375AF"/>
              </a:solidFill>
              <a:latin typeface="+mn-lt"/>
              <a:ea typeface="+mn-ea"/>
              <a:cs typeface="+mn-ea"/>
              <a:sym typeface="+mn-lt"/>
            </a:endParaRPr>
          </a:p>
        </p:txBody>
      </p:sp>
      <p:sp>
        <p:nvSpPr>
          <p:cNvPr id="93186" name="内容占位符 2">
            <a:extLst>
              <a:ext uri="{FF2B5EF4-FFF2-40B4-BE49-F238E27FC236}">
                <a16:creationId xmlns:a16="http://schemas.microsoft.com/office/drawing/2014/main" id="{AD504C9E-16AD-401C-8DD1-4F11CBCB7E1E}"/>
              </a:ext>
            </a:extLst>
          </p:cNvPr>
          <p:cNvSpPr>
            <a:spLocks noGrp="1" noChangeArrowheads="1"/>
          </p:cNvSpPr>
          <p:nvPr>
            <p:ph idx="1"/>
          </p:nvPr>
        </p:nvSpPr>
        <p:spPr>
          <a:xfrm>
            <a:off x="6096000" y="1602304"/>
            <a:ext cx="5645426" cy="4600232"/>
          </a:xfrm>
        </p:spPr>
        <p:txBody>
          <a:bodyPr>
            <a:noAutofit/>
          </a:bodyPr>
          <a:lstStyle/>
          <a:p>
            <a:pPr>
              <a:lnSpc>
                <a:spcPct val="90000"/>
              </a:lnSpc>
              <a:buFont typeface="Wingdings 2" panose="05020102010507070707" pitchFamily="18" charset="2"/>
              <a:buNone/>
            </a:pPr>
            <a:r>
              <a:rPr lang="zh-CN" altLang="en-US" sz="2400" dirty="0">
                <a:solidFill>
                  <a:srgbClr val="4375AF"/>
                </a:solidFill>
                <a:cs typeface="+mn-ea"/>
                <a:sym typeface="+mn-lt"/>
              </a:rPr>
              <a:t>医院感染按其病原体的</a:t>
            </a:r>
            <a:r>
              <a:rPr lang="zh-CN" altLang="en-US" sz="2400" b="1" dirty="0">
                <a:solidFill>
                  <a:srgbClr val="4375AF"/>
                </a:solidFill>
                <a:cs typeface="+mn-ea"/>
                <a:sym typeface="+mn-lt"/>
              </a:rPr>
              <a:t>来源</a:t>
            </a:r>
            <a:r>
              <a:rPr lang="zh-CN" altLang="en-US" sz="2400" dirty="0">
                <a:solidFill>
                  <a:srgbClr val="4375AF"/>
                </a:solidFill>
                <a:cs typeface="+mn-ea"/>
                <a:sym typeface="+mn-lt"/>
              </a:rPr>
              <a:t>可分两类</a:t>
            </a:r>
            <a:r>
              <a:rPr lang="en-US" altLang="zh-CN" sz="2400" dirty="0">
                <a:solidFill>
                  <a:srgbClr val="4375AF"/>
                </a:solidFill>
                <a:cs typeface="+mn-ea"/>
                <a:sym typeface="+mn-lt"/>
              </a:rPr>
              <a:t>:</a:t>
            </a:r>
          </a:p>
          <a:p>
            <a:pPr>
              <a:lnSpc>
                <a:spcPct val="90000"/>
              </a:lnSpc>
              <a:buFont typeface="Wingdings 2" panose="05020102010507070707" pitchFamily="18" charset="2"/>
              <a:buNone/>
            </a:pPr>
            <a:r>
              <a:rPr lang="zh-CN" altLang="en-US" sz="2400" dirty="0">
                <a:solidFill>
                  <a:srgbClr val="4375AF"/>
                </a:solidFill>
                <a:cs typeface="+mn-ea"/>
                <a:sym typeface="+mn-lt"/>
              </a:rPr>
              <a:t>即外源性感染和内源性感染</a:t>
            </a:r>
            <a:endParaRPr lang="en-US" altLang="zh-CN" sz="2400" dirty="0">
              <a:solidFill>
                <a:srgbClr val="4375AF"/>
              </a:solidFill>
              <a:cs typeface="+mn-ea"/>
              <a:sym typeface="+mn-lt"/>
            </a:endParaRPr>
          </a:p>
          <a:p>
            <a:pPr>
              <a:lnSpc>
                <a:spcPct val="90000"/>
              </a:lnSpc>
              <a:buFont typeface="Wingdings 2" panose="05020102010507070707" pitchFamily="18" charset="2"/>
              <a:buNone/>
            </a:pPr>
            <a:endParaRPr lang="zh-CN" altLang="en-US" sz="2400" b="1" dirty="0">
              <a:solidFill>
                <a:srgbClr val="4375AF"/>
              </a:solidFill>
              <a:cs typeface="+mn-ea"/>
              <a:sym typeface="+mn-lt"/>
            </a:endParaRPr>
          </a:p>
          <a:p>
            <a:pPr>
              <a:lnSpc>
                <a:spcPct val="90000"/>
              </a:lnSpc>
              <a:buFont typeface="Wingdings" panose="05000000000000000000" pitchFamily="2" charset="2"/>
              <a:buChar char="l"/>
            </a:pPr>
            <a:r>
              <a:rPr lang="zh-CN" altLang="en-US" sz="2400" dirty="0">
                <a:solidFill>
                  <a:srgbClr val="4375AF"/>
                </a:solidFill>
                <a:cs typeface="+mn-ea"/>
                <a:sym typeface="+mn-lt"/>
              </a:rPr>
              <a:t> </a:t>
            </a:r>
            <a:r>
              <a:rPr lang="en-US" altLang="zh-CN" sz="2400" b="1" dirty="0">
                <a:solidFill>
                  <a:srgbClr val="4375AF"/>
                </a:solidFill>
                <a:cs typeface="+mn-ea"/>
                <a:sym typeface="+mn-lt"/>
              </a:rPr>
              <a:t>1.</a:t>
            </a:r>
            <a:r>
              <a:rPr lang="zh-CN" altLang="en-US" sz="2400" b="1" dirty="0">
                <a:solidFill>
                  <a:srgbClr val="4375AF"/>
                </a:solidFill>
                <a:cs typeface="+mn-ea"/>
                <a:sym typeface="+mn-lt"/>
              </a:rPr>
              <a:t>外源性感染</a:t>
            </a:r>
            <a:r>
              <a:rPr lang="zh-CN" altLang="en-US" sz="2200" dirty="0">
                <a:cs typeface="+mn-ea"/>
                <a:sym typeface="+mn-lt"/>
              </a:rPr>
              <a:t>也称交叉感染</a:t>
            </a:r>
            <a:r>
              <a:rPr lang="en-US" altLang="zh-CN" sz="2200" dirty="0">
                <a:cs typeface="+mn-ea"/>
                <a:sym typeface="+mn-lt"/>
              </a:rPr>
              <a:t>,</a:t>
            </a:r>
            <a:r>
              <a:rPr lang="zh-CN" altLang="en-US" sz="2200" dirty="0">
                <a:cs typeface="+mn-ea"/>
                <a:sym typeface="+mn-lt"/>
              </a:rPr>
              <a:t>是指引起感染的病原体来自病人体外，如病人与病人、病人与医务人员、病人与环境。</a:t>
            </a:r>
            <a:endParaRPr lang="en-US" altLang="zh-CN" sz="2200" dirty="0">
              <a:cs typeface="+mn-ea"/>
              <a:sym typeface="+mn-lt"/>
            </a:endParaRPr>
          </a:p>
          <a:p>
            <a:pPr marL="0" indent="0">
              <a:lnSpc>
                <a:spcPct val="90000"/>
              </a:lnSpc>
              <a:buNone/>
            </a:pPr>
            <a:endParaRPr lang="zh-CN" altLang="en-US" sz="2200" b="1" dirty="0">
              <a:cs typeface="+mn-ea"/>
              <a:sym typeface="+mn-lt"/>
            </a:endParaRPr>
          </a:p>
          <a:p>
            <a:pPr>
              <a:lnSpc>
                <a:spcPct val="90000"/>
              </a:lnSpc>
              <a:buFont typeface="Wingdings" panose="05000000000000000000" pitchFamily="2" charset="2"/>
              <a:buChar char="l"/>
            </a:pPr>
            <a:r>
              <a:rPr lang="en-US" altLang="zh-CN" sz="2400" b="1" dirty="0">
                <a:solidFill>
                  <a:srgbClr val="4375AF"/>
                </a:solidFill>
                <a:cs typeface="+mn-ea"/>
                <a:sym typeface="+mn-lt"/>
              </a:rPr>
              <a:t>2.</a:t>
            </a:r>
            <a:r>
              <a:rPr lang="zh-CN" altLang="en-US" sz="2400" b="1" dirty="0">
                <a:solidFill>
                  <a:srgbClr val="4375AF"/>
                </a:solidFill>
                <a:cs typeface="+mn-ea"/>
                <a:sym typeface="+mn-lt"/>
              </a:rPr>
              <a:t>内源性感染</a:t>
            </a:r>
            <a:r>
              <a:rPr lang="zh-CN" altLang="en-US" sz="2200" dirty="0">
                <a:cs typeface="+mn-ea"/>
                <a:sym typeface="+mn-lt"/>
              </a:rPr>
              <a:t>也称自身交叉感染</a:t>
            </a:r>
            <a:r>
              <a:rPr lang="en-US" altLang="zh-CN" sz="2200" dirty="0">
                <a:cs typeface="+mn-ea"/>
                <a:sym typeface="+mn-lt"/>
              </a:rPr>
              <a:t>,</a:t>
            </a:r>
            <a:r>
              <a:rPr lang="zh-CN" altLang="en-US" sz="2200" dirty="0">
                <a:cs typeface="+mn-ea"/>
                <a:sym typeface="+mn-lt"/>
              </a:rPr>
              <a:t>是指引起感染的病原体来自本人体内或体表的正常菌群或条件致病菌，如肠道、口腔、呼吸道、阴道及皮肤等部位的微生物。</a:t>
            </a:r>
          </a:p>
          <a:p>
            <a:endParaRPr lang="zh-CN" altLang="en-US" sz="2400" dirty="0">
              <a:cs typeface="+mn-ea"/>
              <a:sym typeface="+mn-lt"/>
            </a:endParaRPr>
          </a:p>
        </p:txBody>
      </p:sp>
      <p:sp>
        <p:nvSpPr>
          <p:cNvPr id="6" name="半闭框 5">
            <a:extLst>
              <a:ext uri="{FF2B5EF4-FFF2-40B4-BE49-F238E27FC236}">
                <a16:creationId xmlns:a16="http://schemas.microsoft.com/office/drawing/2014/main" id="{1393C410-9F88-4A68-B751-B93133327EA7}"/>
              </a:ext>
            </a:extLst>
          </p:cNvPr>
          <p:cNvSpPr/>
          <p:nvPr/>
        </p:nvSpPr>
        <p:spPr>
          <a:xfrm flipV="1">
            <a:off x="503582" y="5301702"/>
            <a:ext cx="780703" cy="900834"/>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a16="http://schemas.microsoft.com/office/drawing/2014/main" id="{563BB552-5024-4948-853A-8B122080A6D0}"/>
              </a:ext>
            </a:extLst>
          </p:cNvPr>
          <p:cNvSpPr/>
          <p:nvPr/>
        </p:nvSpPr>
        <p:spPr>
          <a:xfrm>
            <a:off x="5161308" y="1748563"/>
            <a:ext cx="377687" cy="76935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男人拿着手机&#10;&#10;描述已自动生成">
            <a:extLst>
              <a:ext uri="{FF2B5EF4-FFF2-40B4-BE49-F238E27FC236}">
                <a16:creationId xmlns:a16="http://schemas.microsoft.com/office/drawing/2014/main" id="{ED7CC4BD-0D2A-4F80-A752-106E505D97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325" y="1589052"/>
            <a:ext cx="4465983" cy="4454708"/>
          </a:xfrm>
          <a:prstGeom prst="rect">
            <a:avLst/>
          </a:prstGeom>
        </p:spPr>
      </p:pic>
      <p:sp>
        <p:nvSpPr>
          <p:cNvPr id="8" name="矩形 7">
            <a:extLst>
              <a:ext uri="{FF2B5EF4-FFF2-40B4-BE49-F238E27FC236}">
                <a16:creationId xmlns:a16="http://schemas.microsoft.com/office/drawing/2014/main" id="{F459647C-F93D-4B58-9D6D-3CBE1B2618C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a:extLst>
              <a:ext uri="{FF2B5EF4-FFF2-40B4-BE49-F238E27FC236}">
                <a16:creationId xmlns:a16="http://schemas.microsoft.com/office/drawing/2014/main" id="{2DDA0426-3199-4A3F-A0F0-A6C97C134D4F}"/>
              </a:ext>
            </a:extLst>
          </p:cNvPr>
          <p:cNvSpPr>
            <a:spLocks noGrp="1" noChangeArrowheads="1"/>
          </p:cNvSpPr>
          <p:nvPr>
            <p:ph type="title"/>
          </p:nvPr>
        </p:nvSpPr>
        <p:spPr>
          <a:xfrm>
            <a:off x="1077076" y="758376"/>
            <a:ext cx="8229600" cy="792162"/>
          </a:xfrm>
        </p:spPr>
        <p:txBody>
          <a:bodyPr>
            <a:normAutofit/>
          </a:bodyPr>
          <a:lstStyle/>
          <a:p>
            <a:r>
              <a:rPr lang="zh-CN" altLang="en-US" sz="4000" dirty="0">
                <a:solidFill>
                  <a:srgbClr val="4375AF"/>
                </a:solidFill>
                <a:latin typeface="+mn-lt"/>
                <a:ea typeface="+mn-ea"/>
                <a:cs typeface="+mn-ea"/>
                <a:sym typeface="+mn-lt"/>
              </a:rPr>
              <a:t>下列情况肯定为获得性医院感染</a:t>
            </a:r>
            <a:endParaRPr lang="zh-CN" altLang="en-US" sz="4000" dirty="0">
              <a:solidFill>
                <a:schemeClr val="accent4"/>
              </a:solidFill>
              <a:latin typeface="+mn-lt"/>
              <a:ea typeface="+mn-ea"/>
              <a:cs typeface="+mn-ea"/>
              <a:sym typeface="+mn-lt"/>
            </a:endParaRPr>
          </a:p>
        </p:txBody>
      </p:sp>
      <p:sp>
        <p:nvSpPr>
          <p:cNvPr id="6" name="文本框 5">
            <a:extLst>
              <a:ext uri="{FF2B5EF4-FFF2-40B4-BE49-F238E27FC236}">
                <a16:creationId xmlns:a16="http://schemas.microsoft.com/office/drawing/2014/main" id="{9BDD275E-0334-4A9F-B310-CF6D72074A09}"/>
              </a:ext>
            </a:extLst>
          </p:cNvPr>
          <p:cNvSpPr txBox="1"/>
          <p:nvPr/>
        </p:nvSpPr>
        <p:spPr>
          <a:xfrm>
            <a:off x="1077077" y="1614044"/>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有明确潜伏期的感染，自入院时计算起，超过其常规潜伏期而发生的感染。</a:t>
            </a:r>
          </a:p>
        </p:txBody>
      </p:sp>
      <p:sp>
        <p:nvSpPr>
          <p:cNvPr id="7" name="文本框 6">
            <a:extLst>
              <a:ext uri="{FF2B5EF4-FFF2-40B4-BE49-F238E27FC236}">
                <a16:creationId xmlns:a16="http://schemas.microsoft.com/office/drawing/2014/main" id="{FDF787B5-3523-45C2-B4E5-C0DFDB223C5D}"/>
              </a:ext>
            </a:extLst>
          </p:cNvPr>
          <p:cNvSpPr txBox="1"/>
          <p:nvPr/>
        </p:nvSpPr>
        <p:spPr>
          <a:xfrm>
            <a:off x="1077076" y="2448087"/>
            <a:ext cx="5509842"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没有明确潜伏期的感染，发生在入院</a:t>
            </a:r>
            <a:r>
              <a:rPr lang="en-US" altLang="zh-CN" sz="1800" dirty="0">
                <a:solidFill>
                  <a:prstClr val="black"/>
                </a:solidFill>
                <a:latin typeface="+mn-lt"/>
                <a:ea typeface="+mn-ea"/>
                <a:cs typeface="+mn-ea"/>
                <a:sym typeface="+mn-lt"/>
              </a:rPr>
              <a:t>48</a:t>
            </a:r>
            <a:r>
              <a:rPr lang="zh-CN" altLang="en-US" sz="1800" dirty="0">
                <a:latin typeface="+mn-lt"/>
                <a:ea typeface="+mn-ea"/>
                <a:cs typeface="+mn-ea"/>
                <a:sym typeface="+mn-lt"/>
              </a:rPr>
              <a:t>小时以后者。</a:t>
            </a:r>
          </a:p>
        </p:txBody>
      </p:sp>
      <p:sp>
        <p:nvSpPr>
          <p:cNvPr id="8" name="文本框 7">
            <a:extLst>
              <a:ext uri="{FF2B5EF4-FFF2-40B4-BE49-F238E27FC236}">
                <a16:creationId xmlns:a16="http://schemas.microsoft.com/office/drawing/2014/main" id="{84F50FB0-0B6C-4E66-8F87-1B6F611CA46B}"/>
              </a:ext>
            </a:extLst>
          </p:cNvPr>
          <p:cNvSpPr txBox="1"/>
          <p:nvPr/>
        </p:nvSpPr>
        <p:spPr>
          <a:xfrm>
            <a:off x="1077076" y="2923648"/>
            <a:ext cx="4339650"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病人发生的感染是上次住院期间获得的。</a:t>
            </a:r>
          </a:p>
        </p:txBody>
      </p:sp>
      <p:sp>
        <p:nvSpPr>
          <p:cNvPr id="9" name="文本框 8">
            <a:extLst>
              <a:ext uri="{FF2B5EF4-FFF2-40B4-BE49-F238E27FC236}">
                <a16:creationId xmlns:a16="http://schemas.microsoft.com/office/drawing/2014/main" id="{D42E78BA-D8FA-45C6-97A8-25456219B189}"/>
              </a:ext>
            </a:extLst>
          </p:cNvPr>
          <p:cNvSpPr txBox="1"/>
          <p:nvPr/>
        </p:nvSpPr>
        <p:spPr>
          <a:xfrm>
            <a:off x="1077076" y="3477351"/>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在原有医院感染的基础上又出现其他部位新的感染（除外脓毒症的迁徙病灶）。</a:t>
            </a:r>
          </a:p>
        </p:txBody>
      </p:sp>
      <p:sp>
        <p:nvSpPr>
          <p:cNvPr id="10" name="文本框 9">
            <a:extLst>
              <a:ext uri="{FF2B5EF4-FFF2-40B4-BE49-F238E27FC236}">
                <a16:creationId xmlns:a16="http://schemas.microsoft.com/office/drawing/2014/main" id="{1B05981F-7F0A-4CE9-B95A-0AD51491F681}"/>
              </a:ext>
            </a:extLst>
          </p:cNvPr>
          <p:cNvSpPr txBox="1"/>
          <p:nvPr/>
        </p:nvSpPr>
        <p:spPr>
          <a:xfrm>
            <a:off x="1077076" y="4225004"/>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在已知病原体的原有感染部位又分离到新的病原体（除外污染菌，复数菌或混合感染），属另一次医院感染。</a:t>
            </a:r>
          </a:p>
        </p:txBody>
      </p:sp>
      <p:sp>
        <p:nvSpPr>
          <p:cNvPr id="11" name="文本框 10">
            <a:extLst>
              <a:ext uri="{FF2B5EF4-FFF2-40B4-BE49-F238E27FC236}">
                <a16:creationId xmlns:a16="http://schemas.microsoft.com/office/drawing/2014/main" id="{05A9ADE5-6EE3-496B-8D59-A8B027FE6843}"/>
              </a:ext>
            </a:extLst>
          </p:cNvPr>
          <p:cNvSpPr txBox="1"/>
          <p:nvPr/>
        </p:nvSpPr>
        <p:spPr>
          <a:xfrm>
            <a:off x="1077076" y="4919680"/>
            <a:ext cx="4801314"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新生儿经产道获得的感染。</a:t>
            </a:r>
            <a:r>
              <a:rPr lang="zh-CN" altLang="en-US" sz="1800" kern="1200" dirty="0">
                <a:solidFill>
                  <a:prstClr val="black"/>
                </a:solidFill>
                <a:latin typeface="+mn-lt"/>
                <a:ea typeface="+mn-ea"/>
                <a:cs typeface="+mn-ea"/>
                <a:sym typeface="+mn-lt"/>
              </a:rPr>
              <a:t>分娩过程中和产后</a:t>
            </a:r>
            <a:endParaRPr lang="zh-CN" altLang="en-US" sz="1800" dirty="0">
              <a:latin typeface="+mn-lt"/>
              <a:ea typeface="+mn-ea"/>
              <a:cs typeface="+mn-ea"/>
              <a:sym typeface="+mn-lt"/>
            </a:endParaRPr>
          </a:p>
        </p:txBody>
      </p:sp>
      <p:sp>
        <p:nvSpPr>
          <p:cNvPr id="12" name="文本框 11">
            <a:extLst>
              <a:ext uri="{FF2B5EF4-FFF2-40B4-BE49-F238E27FC236}">
                <a16:creationId xmlns:a16="http://schemas.microsoft.com/office/drawing/2014/main" id="{DDC46638-E40A-4845-9D3C-62EEA84201A1}"/>
              </a:ext>
            </a:extLst>
          </p:cNvPr>
          <p:cNvSpPr txBox="1"/>
          <p:nvPr/>
        </p:nvSpPr>
        <p:spPr>
          <a:xfrm>
            <a:off x="1077076" y="5481670"/>
            <a:ext cx="3877985"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住院中由于治疗措施而激活的感染。</a:t>
            </a:r>
            <a:endParaRPr lang="zh-CN" altLang="en-US" sz="1800" dirty="0">
              <a:latin typeface="+mn-lt"/>
              <a:ea typeface="+mn-ea"/>
              <a:cs typeface="+mn-ea"/>
              <a:sym typeface="+mn-lt"/>
            </a:endParaRPr>
          </a:p>
        </p:txBody>
      </p:sp>
      <p:sp>
        <p:nvSpPr>
          <p:cNvPr id="13" name="文本框 12">
            <a:extLst>
              <a:ext uri="{FF2B5EF4-FFF2-40B4-BE49-F238E27FC236}">
                <a16:creationId xmlns:a16="http://schemas.microsoft.com/office/drawing/2014/main" id="{069CD1CB-BFA5-4D32-BA2D-E7523D0C0A1A}"/>
              </a:ext>
            </a:extLst>
          </p:cNvPr>
          <p:cNvSpPr txBox="1"/>
          <p:nvPr/>
        </p:nvSpPr>
        <p:spPr>
          <a:xfrm>
            <a:off x="1077076" y="5928808"/>
            <a:ext cx="4108817"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kern="1200" dirty="0">
                <a:solidFill>
                  <a:prstClr val="black"/>
                </a:solidFill>
                <a:latin typeface="+mn-lt"/>
                <a:ea typeface="+mn-ea"/>
                <a:cs typeface="+mn-ea"/>
                <a:sym typeface="+mn-lt"/>
              </a:rPr>
              <a:t>医务人员在医院工作期间获得的感染。</a:t>
            </a:r>
            <a:endParaRPr lang="zh-CN" altLang="en-US" sz="1800" dirty="0">
              <a:latin typeface="+mn-lt"/>
              <a:ea typeface="+mn-ea"/>
              <a:cs typeface="+mn-ea"/>
              <a:sym typeface="+mn-lt"/>
            </a:endParaRPr>
          </a:p>
        </p:txBody>
      </p:sp>
      <p:sp>
        <p:nvSpPr>
          <p:cNvPr id="20" name="椭圆 19">
            <a:extLst>
              <a:ext uri="{FF2B5EF4-FFF2-40B4-BE49-F238E27FC236}">
                <a16:creationId xmlns:a16="http://schemas.microsoft.com/office/drawing/2014/main" id="{25FBA4B3-CA80-4AE0-856A-52BD9DA317E6}"/>
              </a:ext>
            </a:extLst>
          </p:cNvPr>
          <p:cNvSpPr/>
          <p:nvPr/>
        </p:nvSpPr>
        <p:spPr>
          <a:xfrm>
            <a:off x="760774" y="172449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E9B972DC-1859-49F7-9107-39A1B0749662}"/>
              </a:ext>
            </a:extLst>
          </p:cNvPr>
          <p:cNvSpPr/>
          <p:nvPr/>
        </p:nvSpPr>
        <p:spPr>
          <a:xfrm>
            <a:off x="760774" y="4319972"/>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47777125-68AD-4127-9894-5156FF439968}"/>
              </a:ext>
            </a:extLst>
          </p:cNvPr>
          <p:cNvSpPr/>
          <p:nvPr/>
        </p:nvSpPr>
        <p:spPr>
          <a:xfrm>
            <a:off x="760774" y="6019498"/>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4A23C543-2364-43A4-83A3-A1E08C30CD19}"/>
              </a:ext>
            </a:extLst>
          </p:cNvPr>
          <p:cNvSpPr/>
          <p:nvPr/>
        </p:nvSpPr>
        <p:spPr>
          <a:xfrm>
            <a:off x="754148" y="5036961"/>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B7A33AC1-DC1A-4B8B-A9E9-8C78FE0E8169}"/>
              </a:ext>
            </a:extLst>
          </p:cNvPr>
          <p:cNvSpPr/>
          <p:nvPr/>
        </p:nvSpPr>
        <p:spPr>
          <a:xfrm>
            <a:off x="760774" y="3562574"/>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DCF6AED1-7E9F-40BD-8D71-754FF532F860}"/>
              </a:ext>
            </a:extLst>
          </p:cNvPr>
          <p:cNvSpPr/>
          <p:nvPr/>
        </p:nvSpPr>
        <p:spPr>
          <a:xfrm>
            <a:off x="760774" y="302717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BB715209-6EAA-4C4B-9AAB-FFDCE6D42197}"/>
              </a:ext>
            </a:extLst>
          </p:cNvPr>
          <p:cNvSpPr/>
          <p:nvPr/>
        </p:nvSpPr>
        <p:spPr>
          <a:xfrm>
            <a:off x="760245" y="252707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F106A9FF-1AD9-4563-8147-7E891F5C0211}"/>
              </a:ext>
            </a:extLst>
          </p:cNvPr>
          <p:cNvSpPr/>
          <p:nvPr/>
        </p:nvSpPr>
        <p:spPr>
          <a:xfrm>
            <a:off x="7543496" y="1947254"/>
            <a:ext cx="4108817" cy="4401417"/>
          </a:xfrm>
          <a:prstGeom prst="rect">
            <a:avLst/>
          </a:prstGeom>
          <a:blipFill>
            <a:blip r:embed="rId3"/>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9F3A71F-DB5F-4D63-BA95-0FC14FECC3BD}"/>
              </a:ext>
            </a:extLst>
          </p:cNvPr>
          <p:cNvSpPr/>
          <p:nvPr/>
        </p:nvSpPr>
        <p:spPr>
          <a:xfrm>
            <a:off x="760774" y="555215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BD58DC14-D566-49BF-BF1F-069FE25B93E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1D868D51-C4BF-44FB-B4CA-5D5526A92D9B}"/>
              </a:ext>
            </a:extLst>
          </p:cNvPr>
          <p:cNvSpPr/>
          <p:nvPr/>
        </p:nvSpPr>
        <p:spPr>
          <a:xfrm>
            <a:off x="3246782" y="1992317"/>
            <a:ext cx="1344017" cy="3884741"/>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A706C266-ABFA-41DC-8642-081CDC13D5FF}"/>
              </a:ext>
            </a:extLst>
          </p:cNvPr>
          <p:cNvSpPr>
            <a:spLocks noGrp="1"/>
          </p:cNvSpPr>
          <p:nvPr>
            <p:ph type="title"/>
          </p:nvPr>
        </p:nvSpPr>
        <p:spPr>
          <a:xfrm>
            <a:off x="1079124" y="815802"/>
            <a:ext cx="8229600" cy="639762"/>
          </a:xfrm>
        </p:spPr>
        <p:txBody>
          <a:bodyPr rtlCol="0">
            <a:normAutofit fontScale="90000"/>
          </a:bodyPr>
          <a:lstStyle/>
          <a:p>
            <a:pPr>
              <a:defRPr/>
            </a:pPr>
            <a:r>
              <a:rPr lang="zh-CN" altLang="en-US" dirty="0">
                <a:solidFill>
                  <a:srgbClr val="4375AF"/>
                </a:solidFill>
                <a:latin typeface="+mn-lt"/>
                <a:ea typeface="+mn-ea"/>
                <a:cs typeface="+mn-ea"/>
                <a:sym typeface="+mn-lt"/>
              </a:rPr>
              <a:t>下列情况不属于医院感染</a:t>
            </a:r>
          </a:p>
        </p:txBody>
      </p:sp>
      <p:sp>
        <p:nvSpPr>
          <p:cNvPr id="5" name="文本框 4">
            <a:extLst>
              <a:ext uri="{FF2B5EF4-FFF2-40B4-BE49-F238E27FC236}">
                <a16:creationId xmlns:a16="http://schemas.microsoft.com/office/drawing/2014/main" id="{3082462A-3633-43D4-9B80-57CFD1275D75}"/>
              </a:ext>
            </a:extLst>
          </p:cNvPr>
          <p:cNvSpPr txBox="1"/>
          <p:nvPr/>
        </p:nvSpPr>
        <p:spPr>
          <a:xfrm>
            <a:off x="5193924" y="1939309"/>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在皮肤、粘摸开放性伤口只有细菌定植而无临床症状或体征者。</a:t>
            </a:r>
          </a:p>
        </p:txBody>
      </p:sp>
      <p:sp>
        <p:nvSpPr>
          <p:cNvPr id="6" name="文本框 5">
            <a:extLst>
              <a:ext uri="{FF2B5EF4-FFF2-40B4-BE49-F238E27FC236}">
                <a16:creationId xmlns:a16="http://schemas.microsoft.com/office/drawing/2014/main" id="{03C451A0-29F5-4EBB-9A97-D33EE7B74CEF}"/>
              </a:ext>
            </a:extLst>
          </p:cNvPr>
          <p:cNvSpPr txBox="1"/>
          <p:nvPr/>
        </p:nvSpPr>
        <p:spPr>
          <a:xfrm>
            <a:off x="5193924" y="3000689"/>
            <a:ext cx="6878806" cy="397032"/>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由损伤而产生的炎症或由非生物因子刺激产生的炎症。</a:t>
            </a:r>
          </a:p>
        </p:txBody>
      </p:sp>
      <p:sp>
        <p:nvSpPr>
          <p:cNvPr id="7" name="文本框 6">
            <a:extLst>
              <a:ext uri="{FF2B5EF4-FFF2-40B4-BE49-F238E27FC236}">
                <a16:creationId xmlns:a16="http://schemas.microsoft.com/office/drawing/2014/main" id="{0F6850A6-BB2B-4F95-9C37-6E19BDBDF47B}"/>
              </a:ext>
            </a:extLst>
          </p:cNvPr>
          <p:cNvSpPr txBox="1"/>
          <p:nvPr/>
        </p:nvSpPr>
        <p:spPr>
          <a:xfrm>
            <a:off x="5193924" y="3757370"/>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prstClr val="black"/>
                </a:solidFill>
                <a:latin typeface="+mn-lt"/>
                <a:ea typeface="+mn-ea"/>
                <a:cs typeface="+mn-ea"/>
                <a:sym typeface="+mn-lt"/>
              </a:rPr>
              <a:t>婴儿经胎盘获得的感染，如单纯疱疹、弓形体病、水痘等，弓形体发生在出生后</a:t>
            </a:r>
            <a:r>
              <a:rPr lang="en-US" altLang="zh-CN" sz="2200" dirty="0">
                <a:solidFill>
                  <a:prstClr val="black"/>
                </a:solidFill>
                <a:latin typeface="+mn-lt"/>
                <a:ea typeface="+mn-ea"/>
                <a:cs typeface="+mn-ea"/>
                <a:sym typeface="+mn-lt"/>
              </a:rPr>
              <a:t>48</a:t>
            </a:r>
            <a:r>
              <a:rPr lang="zh-CN" altLang="en-US" sz="2200" dirty="0">
                <a:latin typeface="+mn-lt"/>
                <a:ea typeface="+mn-ea"/>
                <a:cs typeface="+mn-ea"/>
                <a:sym typeface="+mn-lt"/>
              </a:rPr>
              <a:t>小时以内者。</a:t>
            </a:r>
          </a:p>
        </p:txBody>
      </p:sp>
      <p:sp>
        <p:nvSpPr>
          <p:cNvPr id="8" name="文本框 7">
            <a:extLst>
              <a:ext uri="{FF2B5EF4-FFF2-40B4-BE49-F238E27FC236}">
                <a16:creationId xmlns:a16="http://schemas.microsoft.com/office/drawing/2014/main" id="{1BB85822-9499-4AFC-A4CE-564420140924}"/>
              </a:ext>
            </a:extLst>
          </p:cNvPr>
          <p:cNvSpPr txBox="1"/>
          <p:nvPr/>
        </p:nvSpPr>
        <p:spPr>
          <a:xfrm>
            <a:off x="5193924" y="4818750"/>
            <a:ext cx="6878806" cy="397032"/>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患者原有的慢性感染在医院内急性发作。</a:t>
            </a:r>
          </a:p>
        </p:txBody>
      </p:sp>
      <p:sp>
        <p:nvSpPr>
          <p:cNvPr id="9" name="文本框 8">
            <a:extLst>
              <a:ext uri="{FF2B5EF4-FFF2-40B4-BE49-F238E27FC236}">
                <a16:creationId xmlns:a16="http://schemas.microsoft.com/office/drawing/2014/main" id="{75A20203-1576-437E-9148-EFE220817191}"/>
              </a:ext>
            </a:extLst>
          </p:cNvPr>
          <p:cNvSpPr txBox="1"/>
          <p:nvPr/>
        </p:nvSpPr>
        <p:spPr>
          <a:xfrm>
            <a:off x="5193924" y="5575431"/>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prstClr val="black"/>
                </a:solidFill>
                <a:latin typeface="+mn-lt"/>
                <a:ea typeface="+mn-ea"/>
                <a:cs typeface="+mn-ea"/>
                <a:sym typeface="+mn-lt"/>
              </a:rPr>
              <a:t>与并发症或入院时已存在的感染有关的感染，除非病原体或症状强烈提示为医院内感染。</a:t>
            </a:r>
            <a:endParaRPr lang="zh-CN" altLang="en-US" sz="2200" dirty="0">
              <a:latin typeface="+mn-lt"/>
              <a:ea typeface="+mn-ea"/>
              <a:cs typeface="+mn-ea"/>
              <a:sym typeface="+mn-lt"/>
            </a:endParaRPr>
          </a:p>
        </p:txBody>
      </p:sp>
      <p:sp>
        <p:nvSpPr>
          <p:cNvPr id="12" name="椭圆 11">
            <a:extLst>
              <a:ext uri="{FF2B5EF4-FFF2-40B4-BE49-F238E27FC236}">
                <a16:creationId xmlns:a16="http://schemas.microsoft.com/office/drawing/2014/main" id="{223D30DD-F5C8-4ECD-94F8-8FA5AA03CBED}"/>
              </a:ext>
            </a:extLst>
          </p:cNvPr>
          <p:cNvSpPr/>
          <p:nvPr/>
        </p:nvSpPr>
        <p:spPr>
          <a:xfrm>
            <a:off x="4860168" y="5644050"/>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03064E91-2A1B-4566-94FE-8B47F2E610A3}"/>
              </a:ext>
            </a:extLst>
          </p:cNvPr>
          <p:cNvSpPr/>
          <p:nvPr/>
        </p:nvSpPr>
        <p:spPr>
          <a:xfrm>
            <a:off x="4861524" y="4927266"/>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7352074-66CA-408C-97CA-E401F8AE2FB0}"/>
              </a:ext>
            </a:extLst>
          </p:cNvPr>
          <p:cNvSpPr/>
          <p:nvPr/>
        </p:nvSpPr>
        <p:spPr>
          <a:xfrm>
            <a:off x="4861524" y="3856798"/>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728736DF-18DC-4339-9F0E-D134C70ED809}"/>
              </a:ext>
            </a:extLst>
          </p:cNvPr>
          <p:cNvSpPr/>
          <p:nvPr/>
        </p:nvSpPr>
        <p:spPr>
          <a:xfrm>
            <a:off x="4861524" y="3109205"/>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FDF2DBCD-1448-4AAD-9FB3-77BE629743FE}"/>
              </a:ext>
            </a:extLst>
          </p:cNvPr>
          <p:cNvSpPr/>
          <p:nvPr/>
        </p:nvSpPr>
        <p:spPr>
          <a:xfrm>
            <a:off x="4861524" y="2062162"/>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id="{43CA6907-B324-4891-A900-4324108011C6}"/>
              </a:ext>
            </a:extLst>
          </p:cNvPr>
          <p:cNvCxnSpPr/>
          <p:nvPr/>
        </p:nvCxnSpPr>
        <p:spPr>
          <a:xfrm>
            <a:off x="3957515" y="5575431"/>
            <a:ext cx="733755"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图片 20" descr="男人手上拿着手机&#10;&#10;描述已自动生成">
            <a:extLst>
              <a:ext uri="{FF2B5EF4-FFF2-40B4-BE49-F238E27FC236}">
                <a16:creationId xmlns:a16="http://schemas.microsoft.com/office/drawing/2014/main" id="{6275D2F6-DA5D-4C04-9CD2-7B55F45269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5325" y="2242162"/>
            <a:ext cx="3262190" cy="3581888"/>
          </a:xfrm>
          <a:custGeom>
            <a:avLst/>
            <a:gdLst>
              <a:gd name="connsiteX0" fmla="*/ 0 w 3424607"/>
              <a:gd name="connsiteY0" fmla="*/ 0 h 3878516"/>
              <a:gd name="connsiteX1" fmla="*/ 3424607 w 3424607"/>
              <a:gd name="connsiteY1" fmla="*/ 0 h 3878516"/>
              <a:gd name="connsiteX2" fmla="*/ 3424607 w 3424607"/>
              <a:gd name="connsiteY2" fmla="*/ 3878516 h 3878516"/>
              <a:gd name="connsiteX3" fmla="*/ 0 w 3424607"/>
              <a:gd name="connsiteY3" fmla="*/ 3878516 h 3878516"/>
            </a:gdLst>
            <a:ahLst/>
            <a:cxnLst>
              <a:cxn ang="0">
                <a:pos x="connsiteX0" y="connsiteY0"/>
              </a:cxn>
              <a:cxn ang="0">
                <a:pos x="connsiteX1" y="connsiteY1"/>
              </a:cxn>
              <a:cxn ang="0">
                <a:pos x="connsiteX2" y="connsiteY2"/>
              </a:cxn>
              <a:cxn ang="0">
                <a:pos x="connsiteX3" y="connsiteY3"/>
              </a:cxn>
            </a:cxnLst>
            <a:rect l="l" t="t" r="r" b="b"/>
            <a:pathLst>
              <a:path w="3424607" h="3878516">
                <a:moveTo>
                  <a:pt x="0" y="0"/>
                </a:moveTo>
                <a:lnTo>
                  <a:pt x="3424607" y="0"/>
                </a:lnTo>
                <a:lnTo>
                  <a:pt x="3424607" y="3878516"/>
                </a:lnTo>
                <a:lnTo>
                  <a:pt x="0" y="3878516"/>
                </a:lnTo>
                <a:close/>
              </a:path>
            </a:pathLst>
          </a:custGeom>
        </p:spPr>
      </p:pic>
      <p:sp>
        <p:nvSpPr>
          <p:cNvPr id="17" name="矩形 16">
            <a:extLst>
              <a:ext uri="{FF2B5EF4-FFF2-40B4-BE49-F238E27FC236}">
                <a16:creationId xmlns:a16="http://schemas.microsoft.com/office/drawing/2014/main" id="{7FDAD33B-C700-4784-87BA-D66CA536658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BBD46648-AEEC-4DDB-B5BC-BABB000F7B87}"/>
              </a:ext>
            </a:extLst>
          </p:cNvPr>
          <p:cNvSpPr/>
          <p:nvPr/>
        </p:nvSpPr>
        <p:spPr>
          <a:xfrm>
            <a:off x="6114506" y="373201"/>
            <a:ext cx="5421926" cy="3010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B2237287-07F4-4A61-B7ED-7318FCBB8DAD}"/>
              </a:ext>
            </a:extLst>
          </p:cNvPr>
          <p:cNvSpPr/>
          <p:nvPr/>
        </p:nvSpPr>
        <p:spPr>
          <a:xfrm>
            <a:off x="684700" y="3520438"/>
            <a:ext cx="5421926" cy="301008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a16="http://schemas.microsoft.com/office/drawing/2014/main" id="{B18881A4-7422-478C-95FE-A775B8BDBF97}"/>
              </a:ext>
            </a:extLst>
          </p:cNvPr>
          <p:cNvSpPr>
            <a:spLocks noGrp="1"/>
          </p:cNvSpPr>
          <p:nvPr>
            <p:ph type="title"/>
          </p:nvPr>
        </p:nvSpPr>
        <p:spPr>
          <a:xfrm>
            <a:off x="938022" y="743168"/>
            <a:ext cx="8229600" cy="941163"/>
          </a:xfrm>
        </p:spPr>
        <p:txBody>
          <a:bodyPr>
            <a:noAutofit/>
          </a:bodyPr>
          <a:lstStyle/>
          <a:p>
            <a:r>
              <a:rPr lang="zh-CN" altLang="en-US" sz="4000" dirty="0">
                <a:solidFill>
                  <a:srgbClr val="4375AF"/>
                </a:solidFill>
                <a:latin typeface="+mn-lt"/>
                <a:ea typeface="+mn-ea"/>
                <a:cs typeface="+mn-ea"/>
                <a:sym typeface="+mn-lt"/>
              </a:rPr>
              <a:t>医院感染的传播过程</a:t>
            </a:r>
          </a:p>
        </p:txBody>
      </p:sp>
      <p:sp>
        <p:nvSpPr>
          <p:cNvPr id="96258" name="内容占位符 2">
            <a:extLst>
              <a:ext uri="{FF2B5EF4-FFF2-40B4-BE49-F238E27FC236}">
                <a16:creationId xmlns:a16="http://schemas.microsoft.com/office/drawing/2014/main" id="{173134BC-1E81-4B85-AE15-56842A143C6F}"/>
              </a:ext>
            </a:extLst>
          </p:cNvPr>
          <p:cNvSpPr>
            <a:spLocks noGrp="1" noChangeArrowheads="1"/>
          </p:cNvSpPr>
          <p:nvPr>
            <p:ph idx="1"/>
          </p:nvPr>
        </p:nvSpPr>
        <p:spPr>
          <a:xfrm>
            <a:off x="899922" y="1713909"/>
            <a:ext cx="4152900" cy="1743075"/>
          </a:xfrm>
        </p:spPr>
        <p:txBody>
          <a:bodyPr>
            <a:normAutofit fontScale="92500"/>
          </a:bodyPr>
          <a:lstStyle/>
          <a:p>
            <a:pPr marL="369888" indent="-369888" defTabSz="984250">
              <a:buClr>
                <a:schemeClr val="folHlink"/>
              </a:buClr>
              <a:buSzPct val="90000"/>
              <a:buNone/>
            </a:pPr>
            <a:r>
              <a:rPr lang="zh-CN" altLang="en-US" sz="2400" dirty="0">
                <a:cs typeface="+mn-ea"/>
                <a:sym typeface="+mn-lt"/>
              </a:rPr>
              <a:t>医院感染的传播过程的</a:t>
            </a:r>
            <a:r>
              <a:rPr lang="en-US" altLang="zh-CN" sz="2400" dirty="0">
                <a:cs typeface="+mn-ea"/>
                <a:sym typeface="+mn-lt"/>
              </a:rPr>
              <a:t>3</a:t>
            </a:r>
            <a:r>
              <a:rPr lang="zh-CN" altLang="en-US" sz="2400" dirty="0">
                <a:cs typeface="+mn-ea"/>
                <a:sym typeface="+mn-lt"/>
              </a:rPr>
              <a:t>个环节</a:t>
            </a:r>
            <a:endParaRPr lang="en-US" altLang="zh-CN" sz="2400" dirty="0">
              <a:cs typeface="+mn-ea"/>
              <a:sym typeface="+mn-lt"/>
            </a:endParaRPr>
          </a:p>
          <a:p>
            <a:pPr defTabSz="984250">
              <a:buClr>
                <a:srgbClr val="4375AF"/>
              </a:buClr>
              <a:buSzPct val="90000"/>
              <a:buFont typeface="Wingdings" panose="05000000000000000000" pitchFamily="2" charset="2"/>
              <a:buChar char="l"/>
            </a:pPr>
            <a:r>
              <a:rPr lang="en-US" altLang="zh-CN" sz="2200" dirty="0">
                <a:cs typeface="+mn-ea"/>
                <a:sym typeface="+mn-lt"/>
              </a:rPr>
              <a:t> </a:t>
            </a:r>
            <a:r>
              <a:rPr lang="zh-CN" altLang="en-US" sz="2200" dirty="0">
                <a:cs typeface="+mn-ea"/>
                <a:sym typeface="+mn-lt"/>
              </a:rPr>
              <a:t>传染源</a:t>
            </a:r>
            <a:endParaRPr lang="en-US" altLang="zh-CN" sz="2200" dirty="0">
              <a:cs typeface="+mn-ea"/>
              <a:sym typeface="+mn-lt"/>
            </a:endParaRPr>
          </a:p>
          <a:p>
            <a:pPr defTabSz="984250">
              <a:buClr>
                <a:srgbClr val="4375AF"/>
              </a:buClr>
              <a:buSzPct val="90000"/>
              <a:buFont typeface="Wingdings" panose="05000000000000000000" pitchFamily="2" charset="2"/>
              <a:buChar char="l"/>
            </a:pPr>
            <a:r>
              <a:rPr lang="zh-CN" altLang="en-US" sz="2200" dirty="0">
                <a:cs typeface="+mn-ea"/>
                <a:sym typeface="+mn-lt"/>
              </a:rPr>
              <a:t> 传播途径</a:t>
            </a:r>
            <a:endParaRPr lang="en-US" altLang="zh-CN" sz="2200" dirty="0">
              <a:cs typeface="+mn-ea"/>
              <a:sym typeface="+mn-lt"/>
            </a:endParaRPr>
          </a:p>
          <a:p>
            <a:pPr defTabSz="984250">
              <a:buClr>
                <a:srgbClr val="4375AF"/>
              </a:buClr>
              <a:buSzPct val="90000"/>
              <a:buFont typeface="Wingdings" panose="05000000000000000000" pitchFamily="2" charset="2"/>
              <a:buChar char="l"/>
            </a:pPr>
            <a:r>
              <a:rPr lang="zh-CN" altLang="en-US" sz="2200" dirty="0">
                <a:cs typeface="+mn-ea"/>
                <a:sym typeface="+mn-lt"/>
              </a:rPr>
              <a:t> 易感人群</a:t>
            </a:r>
          </a:p>
        </p:txBody>
      </p:sp>
      <p:sp>
        <p:nvSpPr>
          <p:cNvPr id="4" name="标题 5">
            <a:extLst>
              <a:ext uri="{FF2B5EF4-FFF2-40B4-BE49-F238E27FC236}">
                <a16:creationId xmlns:a16="http://schemas.microsoft.com/office/drawing/2014/main" id="{CCFB0622-2318-4C4F-82BD-302128DD497D}"/>
              </a:ext>
            </a:extLst>
          </p:cNvPr>
          <p:cNvSpPr txBox="1">
            <a:spLocks noChangeArrowheads="1"/>
          </p:cNvSpPr>
          <p:nvPr/>
        </p:nvSpPr>
        <p:spPr>
          <a:xfrm>
            <a:off x="6391689" y="3303519"/>
            <a:ext cx="4877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rgbClr val="4375AF"/>
                </a:solidFill>
                <a:latin typeface="+mn-lt"/>
                <a:ea typeface="+mn-ea"/>
                <a:cs typeface="+mn-ea"/>
                <a:sym typeface="+mn-lt"/>
              </a:rPr>
              <a:t>医院</a:t>
            </a:r>
            <a:r>
              <a:rPr lang="zh-CN" altLang="en-US" b="1" dirty="0">
                <a:solidFill>
                  <a:srgbClr val="4375AF"/>
                </a:solidFill>
                <a:latin typeface="+mn-lt"/>
                <a:ea typeface="+mn-ea"/>
                <a:cs typeface="+mn-ea"/>
                <a:sym typeface="+mn-lt"/>
              </a:rPr>
              <a:t>感染可发生于</a:t>
            </a:r>
          </a:p>
        </p:txBody>
      </p:sp>
      <p:sp>
        <p:nvSpPr>
          <p:cNvPr id="5" name="内容占位符 6">
            <a:extLst>
              <a:ext uri="{FF2B5EF4-FFF2-40B4-BE49-F238E27FC236}">
                <a16:creationId xmlns:a16="http://schemas.microsoft.com/office/drawing/2014/main" id="{EFC15124-7C8D-46D9-971F-B30C8C79D769}"/>
              </a:ext>
            </a:extLst>
          </p:cNvPr>
          <p:cNvSpPr txBox="1">
            <a:spLocks noChangeArrowheads="1"/>
          </p:cNvSpPr>
          <p:nvPr/>
        </p:nvSpPr>
        <p:spPr>
          <a:xfrm>
            <a:off x="6687378" y="4499536"/>
            <a:ext cx="4286250" cy="2219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Font typeface="Wingdings" panose="05000000000000000000" pitchFamily="2" charset="2"/>
              <a:buChar char="l"/>
            </a:pPr>
            <a:r>
              <a:rPr lang="zh-CN" altLang="en-US" sz="2200" dirty="0">
                <a:cs typeface="+mn-ea"/>
                <a:sym typeface="+mn-lt"/>
              </a:rPr>
              <a:t> 门诊病人</a:t>
            </a:r>
          </a:p>
          <a:p>
            <a:pPr>
              <a:buClr>
                <a:srgbClr val="4375AF"/>
              </a:buClr>
              <a:buFont typeface="Wingdings" panose="05000000000000000000" pitchFamily="2" charset="2"/>
              <a:buChar char="l"/>
            </a:pPr>
            <a:r>
              <a:rPr lang="zh-CN" altLang="en-US" sz="2200" dirty="0">
                <a:cs typeface="+mn-ea"/>
                <a:sym typeface="+mn-lt"/>
              </a:rPr>
              <a:t> 住院病人</a:t>
            </a:r>
          </a:p>
          <a:p>
            <a:pPr>
              <a:buClr>
                <a:srgbClr val="4375AF"/>
              </a:buClr>
              <a:buFont typeface="Wingdings" panose="05000000000000000000" pitchFamily="2" charset="2"/>
              <a:buChar char="l"/>
            </a:pPr>
            <a:r>
              <a:rPr lang="zh-CN" altLang="en-US" sz="2200" dirty="0">
                <a:cs typeface="+mn-ea"/>
                <a:sym typeface="+mn-lt"/>
              </a:rPr>
              <a:t> 医务人员</a:t>
            </a:r>
          </a:p>
          <a:p>
            <a:pPr>
              <a:buClr>
                <a:srgbClr val="4375AF"/>
              </a:buClr>
              <a:buFont typeface="Wingdings" panose="05000000000000000000" pitchFamily="2" charset="2"/>
              <a:buChar char="l"/>
            </a:pPr>
            <a:r>
              <a:rPr lang="zh-CN" altLang="en-US" sz="2200" dirty="0">
                <a:cs typeface="+mn-ea"/>
                <a:sym typeface="+mn-lt"/>
              </a:rPr>
              <a:t> 陪护人员</a:t>
            </a:r>
          </a:p>
          <a:p>
            <a:pPr marL="0" indent="0">
              <a:buClr>
                <a:srgbClr val="4375AF"/>
              </a:buClr>
              <a:buNone/>
            </a:pPr>
            <a:r>
              <a:rPr lang="zh-CN" altLang="en-US" sz="2200" dirty="0">
                <a:solidFill>
                  <a:srgbClr val="4375AF"/>
                </a:solidFill>
                <a:cs typeface="+mn-ea"/>
                <a:sym typeface="+mn-lt"/>
              </a:rPr>
              <a:t>★</a:t>
            </a:r>
            <a:r>
              <a:rPr lang="zh-CN" altLang="en-US" sz="2200" dirty="0">
                <a:cs typeface="+mn-ea"/>
                <a:sym typeface="+mn-lt"/>
              </a:rPr>
              <a:t>主要发生于住院病人</a:t>
            </a:r>
          </a:p>
        </p:txBody>
      </p:sp>
      <p:sp>
        <p:nvSpPr>
          <p:cNvPr id="8" name="矩形 7">
            <a:extLst>
              <a:ext uri="{FF2B5EF4-FFF2-40B4-BE49-F238E27FC236}">
                <a16:creationId xmlns:a16="http://schemas.microsoft.com/office/drawing/2014/main" id="{41880554-03DF-485D-AFD0-2B147D20F248}"/>
              </a:ext>
            </a:extLst>
          </p:cNvPr>
          <p:cNvSpPr/>
          <p:nvPr/>
        </p:nvSpPr>
        <p:spPr>
          <a:xfrm>
            <a:off x="0" y="3429000"/>
            <a:ext cx="12192000" cy="45719"/>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图片包含 图形用户界面&#10;&#10;描述已自动生成">
            <a:extLst>
              <a:ext uri="{FF2B5EF4-FFF2-40B4-BE49-F238E27FC236}">
                <a16:creationId xmlns:a16="http://schemas.microsoft.com/office/drawing/2014/main" id="{BA6E9295-11C7-4192-A33B-F24A9C7EA9CB}"/>
              </a:ext>
            </a:extLst>
          </p:cNvPr>
          <p:cNvPicPr>
            <a:picLocks noChangeAspect="1"/>
          </p:cNvPicPr>
          <p:nvPr/>
        </p:nvPicPr>
        <p:blipFill>
          <a:blip r:embed="rId4"/>
          <a:srcRect/>
          <a:stretch/>
        </p:blipFill>
        <p:spPr>
          <a:xfrm>
            <a:off x="3105683" y="1764963"/>
            <a:ext cx="30101" cy="2493529"/>
          </a:xfrm>
          <a:custGeom>
            <a:avLst/>
            <a:gdLst>
              <a:gd name="connsiteX0" fmla="*/ 0 w 30101"/>
              <a:gd name="connsiteY0" fmla="*/ 0 h 2493529"/>
              <a:gd name="connsiteX1" fmla="*/ 30101 w 30101"/>
              <a:gd name="connsiteY1" fmla="*/ 0 h 2493529"/>
              <a:gd name="connsiteX2" fmla="*/ 30101 w 30101"/>
              <a:gd name="connsiteY2" fmla="*/ 2493529 h 2493529"/>
              <a:gd name="connsiteX3" fmla="*/ 0 w 30101"/>
              <a:gd name="connsiteY3" fmla="*/ 2493529 h 2493529"/>
              <a:gd name="connsiteX4" fmla="*/ 0 w 30101"/>
              <a:gd name="connsiteY4" fmla="*/ 0 h 249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1" h="2493529">
                <a:moveTo>
                  <a:pt x="0" y="0"/>
                </a:moveTo>
                <a:lnTo>
                  <a:pt x="30101" y="0"/>
                </a:lnTo>
                <a:lnTo>
                  <a:pt x="30101" y="2493529"/>
                </a:lnTo>
                <a:lnTo>
                  <a:pt x="0" y="2493529"/>
                </a:lnTo>
                <a:lnTo>
                  <a:pt x="0" y="0"/>
                </a:lnTo>
                <a:close/>
              </a:path>
            </a:pathLst>
          </a:custGeom>
        </p:spPr>
      </p:pic>
      <p:sp>
        <p:nvSpPr>
          <p:cNvPr id="11" name="矩形 10">
            <a:extLst>
              <a:ext uri="{FF2B5EF4-FFF2-40B4-BE49-F238E27FC236}">
                <a16:creationId xmlns:a16="http://schemas.microsoft.com/office/drawing/2014/main" id="{1606CB49-9635-490C-8B79-20BEC0C311C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wjeskw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3944</Words>
  <Application>Microsoft Office PowerPoint</Application>
  <PresentationFormat>宽屏</PresentationFormat>
  <Paragraphs>409</Paragraphs>
  <Slides>51</Slides>
  <Notes>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51</vt:i4>
      </vt:variant>
    </vt:vector>
  </HeadingPairs>
  <TitlesOfParts>
    <vt:vector size="60" baseType="lpstr">
      <vt:lpstr>等线</vt:lpstr>
      <vt:lpstr>宋体</vt:lpstr>
      <vt:lpstr>微软雅黑</vt:lpstr>
      <vt:lpstr>Arial</vt:lpstr>
      <vt:lpstr>Calibri</vt:lpstr>
      <vt:lpstr>Wingdings</vt:lpstr>
      <vt:lpstr>Wingdings 2</vt:lpstr>
      <vt:lpstr>第一PPT，www.1ppt.com​</vt:lpstr>
      <vt:lpstr>自定义设计方案</vt:lpstr>
      <vt:lpstr>医院感染控制知识培训</vt:lpstr>
      <vt:lpstr>目录</vt:lpstr>
      <vt:lpstr>医院感染相关知识</vt:lpstr>
      <vt:lpstr>医院感染的定义</vt:lpstr>
      <vt:lpstr>医院感染的危害</vt:lpstr>
      <vt:lpstr>医院感染分类</vt:lpstr>
      <vt:lpstr>下列情况肯定为获得性医院感染</vt:lpstr>
      <vt:lpstr>下列情况不属于医院感染</vt:lpstr>
      <vt:lpstr>医院感染的传播过程</vt:lpstr>
      <vt:lpstr>医院感染的来源</vt:lpstr>
      <vt:lpstr>医院感染的控制</vt:lpstr>
      <vt:lpstr>医院感染管理措施</vt:lpstr>
      <vt:lpstr>感染预防与控制新观点</vt:lpstr>
      <vt:lpstr>医院环境消毒与监测</vt:lpstr>
      <vt:lpstr>环境监测</vt:lpstr>
      <vt:lpstr>紫外线灯效果的监测</vt:lpstr>
      <vt:lpstr>消毒、灭菌质量管理</vt:lpstr>
      <vt:lpstr>重视清洗</vt:lpstr>
      <vt:lpstr>新消毒灭菌方法</vt:lpstr>
      <vt:lpstr>与医院消毒相关的定义</vt:lpstr>
      <vt:lpstr>高度危险物品</vt:lpstr>
      <vt:lpstr>中度危险物品</vt:lpstr>
      <vt:lpstr>低度危险物品</vt:lpstr>
      <vt:lpstr>消毒、灭菌工作中的自我保护</vt:lpstr>
      <vt:lpstr>手卫生</vt:lpstr>
      <vt:lpstr>PowerPoint 演示文稿</vt:lpstr>
      <vt:lpstr>手卫生最重要的理由?</vt:lpstr>
      <vt:lpstr>洗手指征</vt:lpstr>
      <vt:lpstr>消毒指征</vt:lpstr>
      <vt:lpstr>五个重要时刻</vt:lpstr>
      <vt:lpstr>PowerPoint 演示文稿</vt:lpstr>
      <vt:lpstr>洗手方法：</vt:lpstr>
      <vt:lpstr>医疗废物管理</vt:lpstr>
      <vt:lpstr>PowerPoint 演示文稿</vt:lpstr>
      <vt:lpstr>医疗废物的分类</vt:lpstr>
      <vt:lpstr>PowerPoint 演示文稿</vt:lpstr>
      <vt:lpstr>PowerPoint 演示文稿</vt:lpstr>
      <vt:lpstr>PowerPoint 演示文稿</vt:lpstr>
      <vt:lpstr>不属于医疗废物的物品</vt:lpstr>
      <vt:lpstr>医疗废物的分类收集</vt:lpstr>
      <vt:lpstr>PowerPoint 演示文稿</vt:lpstr>
      <vt:lpstr>医疗废物管理要求</vt:lpstr>
      <vt:lpstr>医疗废物的管理</vt:lpstr>
      <vt:lpstr>医疗废物管理中存在的问题</vt:lpstr>
      <vt:lpstr>PowerPoint 演示文稿</vt:lpstr>
      <vt:lpstr>WHO(病人安全研究）</vt:lpstr>
      <vt:lpstr>患者安全问题引起世界范围的高度重视</vt:lpstr>
      <vt:lpstr>医院协会患者安全目标</vt:lpstr>
      <vt:lpstr>PowerPoint 演示文稿</vt:lpstr>
      <vt:lpstr>PowerPoint 演示文稿</vt:lpstr>
      <vt:lpstr>医院感染控制知识培训</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165</cp:revision>
  <dcterms:created xsi:type="dcterms:W3CDTF">2021-07-05T09:26:54Z</dcterms:created>
  <dcterms:modified xsi:type="dcterms:W3CDTF">2023-04-17T04:10:04Z</dcterms:modified>
</cp:coreProperties>
</file>