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37"/>
  </p:notesMasterIdLst>
  <p:sldIdLst>
    <p:sldId id="328" r:id="rId3"/>
    <p:sldId id="259" r:id="rId4"/>
    <p:sldId id="258" r:id="rId5"/>
    <p:sldId id="263" r:id="rId6"/>
    <p:sldId id="294" r:id="rId7"/>
    <p:sldId id="295" r:id="rId8"/>
    <p:sldId id="296" r:id="rId9"/>
    <p:sldId id="297" r:id="rId10"/>
    <p:sldId id="298" r:id="rId11"/>
    <p:sldId id="299" r:id="rId12"/>
    <p:sldId id="300" r:id="rId13"/>
    <p:sldId id="301" r:id="rId14"/>
    <p:sldId id="304" r:id="rId15"/>
    <p:sldId id="305" r:id="rId16"/>
    <p:sldId id="306" r:id="rId17"/>
    <p:sldId id="302" r:id="rId18"/>
    <p:sldId id="303" r:id="rId19"/>
    <p:sldId id="323" r:id="rId20"/>
    <p:sldId id="308" r:id="rId21"/>
    <p:sldId id="309" r:id="rId22"/>
    <p:sldId id="325" r:id="rId23"/>
    <p:sldId id="312" r:id="rId24"/>
    <p:sldId id="324" r:id="rId25"/>
    <p:sldId id="314" r:id="rId26"/>
    <p:sldId id="310" r:id="rId27"/>
    <p:sldId id="315" r:id="rId28"/>
    <p:sldId id="326" r:id="rId29"/>
    <p:sldId id="317" r:id="rId30"/>
    <p:sldId id="318" r:id="rId31"/>
    <p:sldId id="319" r:id="rId32"/>
    <p:sldId id="327" r:id="rId33"/>
    <p:sldId id="321" r:id="rId34"/>
    <p:sldId id="322" r:id="rId35"/>
    <p:sldId id="331"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107" userDrawn="1">
          <p15:clr>
            <a:srgbClr val="A4A3A4"/>
          </p15:clr>
        </p15:guide>
        <p15:guide id="3" pos="295" userDrawn="1">
          <p15:clr>
            <a:srgbClr val="A4A3A4"/>
          </p15:clr>
        </p15:guide>
        <p15:guide id="4" pos="5465" userDrawn="1">
          <p15:clr>
            <a:srgbClr val="A4A3A4"/>
          </p15:clr>
        </p15:guide>
        <p15:guide id="5" pos="340" userDrawn="1">
          <p15:clr>
            <a:srgbClr val="A4A3A4"/>
          </p15:clr>
        </p15:guide>
        <p15:guide id="6" pos="2336" userDrawn="1">
          <p15:clr>
            <a:srgbClr val="A4A3A4"/>
          </p15:clr>
        </p15:guide>
        <p15:guide id="7" orient="horz" pos="16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1AF51"/>
    <a:srgbClr val="7A007A"/>
    <a:srgbClr val="FF99FF"/>
    <a:srgbClr val="582C00"/>
    <a:srgbClr val="FF9933"/>
    <a:srgbClr val="082F32"/>
    <a:srgbClr val="167D84"/>
    <a:srgbClr val="191211"/>
    <a:srgbClr val="5A4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46" autoAdjust="0"/>
  </p:normalViewPr>
  <p:slideViewPr>
    <p:cSldViewPr>
      <p:cViewPr varScale="1">
        <p:scale>
          <a:sx n="139" d="100"/>
          <a:sy n="139" d="100"/>
        </p:scale>
        <p:origin x="804" y="132"/>
      </p:cViewPr>
      <p:guideLst>
        <p:guide orient="horz" pos="1711"/>
        <p:guide pos="3107"/>
        <p:guide pos="295"/>
        <p:guide pos="5465"/>
        <p:guide pos="340"/>
        <p:guide pos="2336"/>
        <p:guide orient="horz" pos="1665"/>
      </p:guideLst>
    </p:cSldViewPr>
  </p:slideViewPr>
  <p:notesTextViewPr>
    <p:cViewPr>
      <p:scale>
        <a:sx n="150" d="100"/>
        <a:sy n="15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40411-446B-4D09-9899-26160189FCCF}"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2327E8-637C-44CF-93AB-13708E0D4F8F}" type="slidenum">
              <a:rPr lang="zh-CN" altLang="en-US" smtClean="0"/>
              <a:t>‹#›</a:t>
            </a:fld>
            <a:endParaRPr lang="zh-CN" altLang="en-US"/>
          </a:p>
        </p:txBody>
      </p:sp>
    </p:spTree>
    <p:extLst>
      <p:ext uri="{BB962C8B-B14F-4D97-AF65-F5344CB8AC3E}">
        <p14:creationId xmlns:p14="http://schemas.microsoft.com/office/powerpoint/2010/main" val="224103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a:t>
            </a:fld>
            <a:endParaRPr lang="zh-CN" altLang="en-US"/>
          </a:p>
        </p:txBody>
      </p:sp>
    </p:spTree>
    <p:extLst>
      <p:ext uri="{BB962C8B-B14F-4D97-AF65-F5344CB8AC3E}">
        <p14:creationId xmlns:p14="http://schemas.microsoft.com/office/powerpoint/2010/main" val="314556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10</a:t>
            </a:fld>
            <a:endParaRPr lang="zh-CN" altLang="en-US"/>
          </a:p>
        </p:txBody>
      </p:sp>
    </p:spTree>
    <p:extLst>
      <p:ext uri="{BB962C8B-B14F-4D97-AF65-F5344CB8AC3E}">
        <p14:creationId xmlns:p14="http://schemas.microsoft.com/office/powerpoint/2010/main" val="20455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11</a:t>
            </a:fld>
            <a:endParaRPr lang="zh-CN" altLang="en-US"/>
          </a:p>
        </p:txBody>
      </p:sp>
    </p:spTree>
    <p:extLst>
      <p:ext uri="{BB962C8B-B14F-4D97-AF65-F5344CB8AC3E}">
        <p14:creationId xmlns:p14="http://schemas.microsoft.com/office/powerpoint/2010/main" val="834935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12</a:t>
            </a:fld>
            <a:endParaRPr lang="zh-CN" altLang="en-US"/>
          </a:p>
        </p:txBody>
      </p:sp>
    </p:spTree>
    <p:extLst>
      <p:ext uri="{BB962C8B-B14F-4D97-AF65-F5344CB8AC3E}">
        <p14:creationId xmlns:p14="http://schemas.microsoft.com/office/powerpoint/2010/main" val="191154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13</a:t>
            </a:fld>
            <a:endParaRPr lang="zh-CN" altLang="en-US"/>
          </a:p>
        </p:txBody>
      </p:sp>
    </p:spTree>
    <p:extLst>
      <p:ext uri="{BB962C8B-B14F-4D97-AF65-F5344CB8AC3E}">
        <p14:creationId xmlns:p14="http://schemas.microsoft.com/office/powerpoint/2010/main" val="113774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14</a:t>
            </a:fld>
            <a:endParaRPr lang="zh-CN" altLang="en-US"/>
          </a:p>
        </p:txBody>
      </p:sp>
    </p:spTree>
    <p:extLst>
      <p:ext uri="{BB962C8B-B14F-4D97-AF65-F5344CB8AC3E}">
        <p14:creationId xmlns:p14="http://schemas.microsoft.com/office/powerpoint/2010/main" val="378111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15</a:t>
            </a:fld>
            <a:endParaRPr lang="zh-CN" altLang="en-US"/>
          </a:p>
        </p:txBody>
      </p:sp>
    </p:spTree>
    <p:extLst>
      <p:ext uri="{BB962C8B-B14F-4D97-AF65-F5344CB8AC3E}">
        <p14:creationId xmlns:p14="http://schemas.microsoft.com/office/powerpoint/2010/main" val="3380829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16</a:t>
            </a:fld>
            <a:endParaRPr lang="zh-CN" altLang="en-US"/>
          </a:p>
        </p:txBody>
      </p:sp>
    </p:spTree>
    <p:extLst>
      <p:ext uri="{BB962C8B-B14F-4D97-AF65-F5344CB8AC3E}">
        <p14:creationId xmlns:p14="http://schemas.microsoft.com/office/powerpoint/2010/main" val="1928088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17</a:t>
            </a:fld>
            <a:endParaRPr lang="zh-CN" altLang="en-US"/>
          </a:p>
        </p:txBody>
      </p:sp>
    </p:spTree>
    <p:extLst>
      <p:ext uri="{BB962C8B-B14F-4D97-AF65-F5344CB8AC3E}">
        <p14:creationId xmlns:p14="http://schemas.microsoft.com/office/powerpoint/2010/main" val="2785691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18</a:t>
            </a:fld>
            <a:endParaRPr lang="zh-CN" altLang="en-US"/>
          </a:p>
        </p:txBody>
      </p:sp>
    </p:spTree>
    <p:extLst>
      <p:ext uri="{BB962C8B-B14F-4D97-AF65-F5344CB8AC3E}">
        <p14:creationId xmlns:p14="http://schemas.microsoft.com/office/powerpoint/2010/main" val="2676760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19</a:t>
            </a:fld>
            <a:endParaRPr lang="zh-CN" altLang="en-US"/>
          </a:p>
        </p:txBody>
      </p:sp>
    </p:spTree>
    <p:extLst>
      <p:ext uri="{BB962C8B-B14F-4D97-AF65-F5344CB8AC3E}">
        <p14:creationId xmlns:p14="http://schemas.microsoft.com/office/powerpoint/2010/main" val="263902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a:t>
            </a:fld>
            <a:endParaRPr lang="zh-CN" altLang="en-US"/>
          </a:p>
        </p:txBody>
      </p:sp>
    </p:spTree>
    <p:extLst>
      <p:ext uri="{BB962C8B-B14F-4D97-AF65-F5344CB8AC3E}">
        <p14:creationId xmlns:p14="http://schemas.microsoft.com/office/powerpoint/2010/main" val="229875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20</a:t>
            </a:fld>
            <a:endParaRPr lang="zh-CN" altLang="en-US"/>
          </a:p>
        </p:txBody>
      </p:sp>
    </p:spTree>
    <p:extLst>
      <p:ext uri="{BB962C8B-B14F-4D97-AF65-F5344CB8AC3E}">
        <p14:creationId xmlns:p14="http://schemas.microsoft.com/office/powerpoint/2010/main" val="379711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21</a:t>
            </a:fld>
            <a:endParaRPr lang="zh-CN" altLang="en-US"/>
          </a:p>
        </p:txBody>
      </p:sp>
    </p:spTree>
    <p:extLst>
      <p:ext uri="{BB962C8B-B14F-4D97-AF65-F5344CB8AC3E}">
        <p14:creationId xmlns:p14="http://schemas.microsoft.com/office/powerpoint/2010/main" val="931917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22</a:t>
            </a:fld>
            <a:endParaRPr lang="zh-CN" altLang="en-US"/>
          </a:p>
        </p:txBody>
      </p:sp>
    </p:spTree>
    <p:extLst>
      <p:ext uri="{BB962C8B-B14F-4D97-AF65-F5344CB8AC3E}">
        <p14:creationId xmlns:p14="http://schemas.microsoft.com/office/powerpoint/2010/main" val="210331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23</a:t>
            </a:fld>
            <a:endParaRPr lang="zh-CN" altLang="en-US"/>
          </a:p>
        </p:txBody>
      </p:sp>
    </p:spTree>
    <p:extLst>
      <p:ext uri="{BB962C8B-B14F-4D97-AF65-F5344CB8AC3E}">
        <p14:creationId xmlns:p14="http://schemas.microsoft.com/office/powerpoint/2010/main" val="2893907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24</a:t>
            </a:fld>
            <a:endParaRPr lang="zh-CN" altLang="en-US"/>
          </a:p>
        </p:txBody>
      </p:sp>
    </p:spTree>
    <p:extLst>
      <p:ext uri="{BB962C8B-B14F-4D97-AF65-F5344CB8AC3E}">
        <p14:creationId xmlns:p14="http://schemas.microsoft.com/office/powerpoint/2010/main" val="312822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25</a:t>
            </a:fld>
            <a:endParaRPr lang="zh-CN" altLang="en-US"/>
          </a:p>
        </p:txBody>
      </p:sp>
    </p:spTree>
    <p:extLst>
      <p:ext uri="{BB962C8B-B14F-4D97-AF65-F5344CB8AC3E}">
        <p14:creationId xmlns:p14="http://schemas.microsoft.com/office/powerpoint/2010/main" val="1568316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26</a:t>
            </a:fld>
            <a:endParaRPr lang="zh-CN" altLang="en-US"/>
          </a:p>
        </p:txBody>
      </p:sp>
    </p:spTree>
    <p:extLst>
      <p:ext uri="{BB962C8B-B14F-4D97-AF65-F5344CB8AC3E}">
        <p14:creationId xmlns:p14="http://schemas.microsoft.com/office/powerpoint/2010/main" val="1619623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27</a:t>
            </a:fld>
            <a:endParaRPr lang="zh-CN" altLang="en-US"/>
          </a:p>
        </p:txBody>
      </p:sp>
    </p:spTree>
    <p:extLst>
      <p:ext uri="{BB962C8B-B14F-4D97-AF65-F5344CB8AC3E}">
        <p14:creationId xmlns:p14="http://schemas.microsoft.com/office/powerpoint/2010/main" val="1119504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28</a:t>
            </a:fld>
            <a:endParaRPr lang="zh-CN" altLang="en-US"/>
          </a:p>
        </p:txBody>
      </p:sp>
    </p:spTree>
    <p:extLst>
      <p:ext uri="{BB962C8B-B14F-4D97-AF65-F5344CB8AC3E}">
        <p14:creationId xmlns:p14="http://schemas.microsoft.com/office/powerpoint/2010/main" val="1758476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29</a:t>
            </a:fld>
            <a:endParaRPr lang="zh-CN" altLang="en-US"/>
          </a:p>
        </p:txBody>
      </p:sp>
    </p:spTree>
    <p:extLst>
      <p:ext uri="{BB962C8B-B14F-4D97-AF65-F5344CB8AC3E}">
        <p14:creationId xmlns:p14="http://schemas.microsoft.com/office/powerpoint/2010/main" val="318535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3</a:t>
            </a:fld>
            <a:endParaRPr lang="zh-CN" altLang="en-US"/>
          </a:p>
        </p:txBody>
      </p:sp>
    </p:spTree>
    <p:extLst>
      <p:ext uri="{BB962C8B-B14F-4D97-AF65-F5344CB8AC3E}">
        <p14:creationId xmlns:p14="http://schemas.microsoft.com/office/powerpoint/2010/main" val="1010721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30</a:t>
            </a:fld>
            <a:endParaRPr lang="zh-CN" altLang="en-US"/>
          </a:p>
        </p:txBody>
      </p:sp>
    </p:spTree>
    <p:extLst>
      <p:ext uri="{BB962C8B-B14F-4D97-AF65-F5344CB8AC3E}">
        <p14:creationId xmlns:p14="http://schemas.microsoft.com/office/powerpoint/2010/main" val="434947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31</a:t>
            </a:fld>
            <a:endParaRPr lang="zh-CN" altLang="en-US"/>
          </a:p>
        </p:txBody>
      </p:sp>
    </p:spTree>
    <p:extLst>
      <p:ext uri="{BB962C8B-B14F-4D97-AF65-F5344CB8AC3E}">
        <p14:creationId xmlns:p14="http://schemas.microsoft.com/office/powerpoint/2010/main" val="1544661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32</a:t>
            </a:fld>
            <a:endParaRPr lang="zh-CN" altLang="en-US"/>
          </a:p>
        </p:txBody>
      </p:sp>
    </p:spTree>
    <p:extLst>
      <p:ext uri="{BB962C8B-B14F-4D97-AF65-F5344CB8AC3E}">
        <p14:creationId xmlns:p14="http://schemas.microsoft.com/office/powerpoint/2010/main" val="2196729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33</a:t>
            </a:fld>
            <a:endParaRPr lang="zh-CN" altLang="en-US"/>
          </a:p>
        </p:txBody>
      </p:sp>
    </p:spTree>
    <p:extLst>
      <p:ext uri="{BB962C8B-B14F-4D97-AF65-F5344CB8AC3E}">
        <p14:creationId xmlns:p14="http://schemas.microsoft.com/office/powerpoint/2010/main" val="3508090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34</a:t>
            </a:fld>
            <a:endParaRPr lang="zh-CN" altLang="en-US"/>
          </a:p>
        </p:txBody>
      </p:sp>
    </p:spTree>
    <p:extLst>
      <p:ext uri="{BB962C8B-B14F-4D97-AF65-F5344CB8AC3E}">
        <p14:creationId xmlns:p14="http://schemas.microsoft.com/office/powerpoint/2010/main" val="297164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2327E8-637C-44CF-93AB-13708E0D4F8F}" type="slidenum">
              <a:rPr lang="zh-CN" altLang="en-US" smtClean="0"/>
              <a:t>4</a:t>
            </a:fld>
            <a:endParaRPr lang="zh-CN" altLang="en-US"/>
          </a:p>
        </p:txBody>
      </p:sp>
    </p:spTree>
    <p:extLst>
      <p:ext uri="{BB962C8B-B14F-4D97-AF65-F5344CB8AC3E}">
        <p14:creationId xmlns:p14="http://schemas.microsoft.com/office/powerpoint/2010/main" val="194727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5</a:t>
            </a:fld>
            <a:endParaRPr lang="zh-CN" altLang="en-US"/>
          </a:p>
        </p:txBody>
      </p:sp>
    </p:spTree>
    <p:extLst>
      <p:ext uri="{BB962C8B-B14F-4D97-AF65-F5344CB8AC3E}">
        <p14:creationId xmlns:p14="http://schemas.microsoft.com/office/powerpoint/2010/main" val="402146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6</a:t>
            </a:fld>
            <a:endParaRPr lang="zh-CN" altLang="en-US"/>
          </a:p>
        </p:txBody>
      </p:sp>
    </p:spTree>
    <p:extLst>
      <p:ext uri="{BB962C8B-B14F-4D97-AF65-F5344CB8AC3E}">
        <p14:creationId xmlns:p14="http://schemas.microsoft.com/office/powerpoint/2010/main" val="14928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7</a:t>
            </a:fld>
            <a:endParaRPr lang="zh-CN" altLang="en-US"/>
          </a:p>
        </p:txBody>
      </p:sp>
    </p:spTree>
    <p:extLst>
      <p:ext uri="{BB962C8B-B14F-4D97-AF65-F5344CB8AC3E}">
        <p14:creationId xmlns:p14="http://schemas.microsoft.com/office/powerpoint/2010/main" val="296308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8</a:t>
            </a:fld>
            <a:endParaRPr lang="zh-CN" altLang="en-US"/>
          </a:p>
        </p:txBody>
      </p:sp>
    </p:spTree>
    <p:extLst>
      <p:ext uri="{BB962C8B-B14F-4D97-AF65-F5344CB8AC3E}">
        <p14:creationId xmlns:p14="http://schemas.microsoft.com/office/powerpoint/2010/main" val="103956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2327E8-637C-44CF-93AB-13708E0D4F8F}" type="slidenum">
              <a:rPr lang="zh-CN" altLang="en-US" smtClean="0"/>
              <a:t>9</a:t>
            </a:fld>
            <a:endParaRPr lang="zh-CN" altLang="en-US"/>
          </a:p>
        </p:txBody>
      </p:sp>
    </p:spTree>
    <p:extLst>
      <p:ext uri="{BB962C8B-B14F-4D97-AF65-F5344CB8AC3E}">
        <p14:creationId xmlns:p14="http://schemas.microsoft.com/office/powerpoint/2010/main" val="303728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41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561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1059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26180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5951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00593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6233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9176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3840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05073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7530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341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24989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1958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77381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3527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86167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51520" y="4876006"/>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210421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68593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9611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00329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2858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541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16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触电急救</a:t>
            </a:r>
          </a:p>
        </p:txBody>
      </p:sp>
      <p:grpSp>
        <p:nvGrpSpPr>
          <p:cNvPr id="8" name="组合 7">
            <a:extLst>
              <a:ext uri="{FF2B5EF4-FFF2-40B4-BE49-F238E27FC236}">
                <a16:creationId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a16="http://schemas.microsoft.com/office/drawing/2014/main" id="{86CE9F64-78E4-4867-A9F0-D061685DD086}"/>
                </a:ext>
              </a:extLst>
            </p:cNvPr>
            <p:cNvCxnSpPr/>
            <p:nvPr/>
          </p:nvCxnSpPr>
          <p:spPr>
            <a:xfrm>
              <a:off x="-51325" y="296710"/>
              <a:ext cx="360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0C2CFC70-2A41-43D0-B6F7-304242F19EFF}"/>
                </a:ext>
              </a:extLst>
            </p:cNvPr>
            <p:cNvCxnSpPr/>
            <p:nvPr/>
          </p:nvCxnSpPr>
          <p:spPr>
            <a:xfrm>
              <a:off x="-51325" y="255070"/>
              <a:ext cx="3600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a16="http://schemas.microsoft.com/office/drawing/2014/main" id="{96D3E450-BC89-46C5-92C1-9EADF6EBA01A}"/>
                </a:ext>
              </a:extLst>
            </p:cNvPr>
            <p:cNvCxnSpPr/>
            <p:nvPr/>
          </p:nvCxnSpPr>
          <p:spPr>
            <a:xfrm>
              <a:off x="-51325" y="296710"/>
              <a:ext cx="360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520E4A17-E0B7-4D77-AC94-5589DCB2BAC6}"/>
                </a:ext>
              </a:extLst>
            </p:cNvPr>
            <p:cNvCxnSpPr/>
            <p:nvPr/>
          </p:nvCxnSpPr>
          <p:spPr>
            <a:xfrm>
              <a:off x="-51325" y="255070"/>
              <a:ext cx="3600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0" name="图片 19">
            <a:extLst>
              <a:ext uri="{FF2B5EF4-FFF2-40B4-BE49-F238E27FC236}">
                <a16:creationId xmlns:a16="http://schemas.microsoft.com/office/drawing/2014/main" id="{88129C6F-6F62-4B4F-BE75-0AE301621B21}"/>
              </a:ext>
            </a:extLst>
          </p:cNvPr>
          <p:cNvPicPr>
            <a:picLocks noChangeAspect="1"/>
          </p:cNvPicPr>
          <p:nvPr userDrawn="1"/>
        </p:nvPicPr>
        <p:blipFill>
          <a:blip r:embed="rId2"/>
          <a:stretch>
            <a:fillRect/>
          </a:stretch>
        </p:blipFill>
        <p:spPr>
          <a:xfrm>
            <a:off x="423529" y="-5188"/>
            <a:ext cx="727474" cy="854133"/>
          </a:xfrm>
          <a:prstGeom prst="rect">
            <a:avLst/>
          </a:prstGeom>
        </p:spPr>
      </p:pic>
      <p:grpSp>
        <p:nvGrpSpPr>
          <p:cNvPr id="2" name="组合 1">
            <a:extLst>
              <a:ext uri="{FF2B5EF4-FFF2-40B4-BE49-F238E27FC236}">
                <a16:creationId xmlns:a16="http://schemas.microsoft.com/office/drawing/2014/main" id="{BA6D2B0F-5C2C-4B81-B833-EA11AAC0FFD2}"/>
              </a:ext>
            </a:extLst>
          </p:cNvPr>
          <p:cNvGrpSpPr/>
          <p:nvPr userDrawn="1"/>
        </p:nvGrpSpPr>
        <p:grpSpPr>
          <a:xfrm>
            <a:off x="6408093" y="101192"/>
            <a:ext cx="2772152" cy="670358"/>
            <a:chOff x="6401891" y="4621882"/>
            <a:chExt cx="2772152" cy="670358"/>
          </a:xfrm>
        </p:grpSpPr>
        <p:pic>
          <p:nvPicPr>
            <p:cNvPr id="14" name="图片 13">
              <a:extLst>
                <a:ext uri="{FF2B5EF4-FFF2-40B4-BE49-F238E27FC236}">
                  <a16:creationId xmlns:a16="http://schemas.microsoft.com/office/drawing/2014/main" id="{A77A6733-F247-42B7-8EF8-C0087AC0EEF0}"/>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16" name="图片 15">
              <a:extLst>
                <a:ext uri="{FF2B5EF4-FFF2-40B4-BE49-F238E27FC236}">
                  <a16:creationId xmlns:a16="http://schemas.microsoft.com/office/drawing/2014/main" id="{DB143E60-96F9-4FF9-9BA3-F293C83DBF5E}"/>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18" name="图片 17">
              <a:extLst>
                <a:ext uri="{FF2B5EF4-FFF2-40B4-BE49-F238E27FC236}">
                  <a16:creationId xmlns:a16="http://schemas.microsoft.com/office/drawing/2014/main" id="{A4D609B4-CAE9-4D7F-B8E7-BAFA0529F2F1}"/>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19" name="图片 18">
              <a:extLst>
                <a:ext uri="{FF2B5EF4-FFF2-40B4-BE49-F238E27FC236}">
                  <a16:creationId xmlns:a16="http://schemas.microsoft.com/office/drawing/2014/main" id="{C5C5C944-95D6-45C6-9E2F-AA44E8057EDC}"/>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21" name="图片 20">
              <a:extLst>
                <a:ext uri="{FF2B5EF4-FFF2-40B4-BE49-F238E27FC236}">
                  <a16:creationId xmlns:a16="http://schemas.microsoft.com/office/drawing/2014/main" id="{E8748E03-32BA-4105-9BE4-A66BF7DE4F59}"/>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22" name="图片 21">
              <a:extLst>
                <a:ext uri="{FF2B5EF4-FFF2-40B4-BE49-F238E27FC236}">
                  <a16:creationId xmlns:a16="http://schemas.microsoft.com/office/drawing/2014/main" id="{20A9ABF7-33EF-4107-BC59-E668CDD3A91D}"/>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23" name="图片 22">
              <a:extLst>
                <a:ext uri="{FF2B5EF4-FFF2-40B4-BE49-F238E27FC236}">
                  <a16:creationId xmlns:a16="http://schemas.microsoft.com/office/drawing/2014/main" id="{D4D74AC1-6484-4313-9DA7-55DDC13AF9A9}"/>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24" name="图片 23">
              <a:extLst>
                <a:ext uri="{FF2B5EF4-FFF2-40B4-BE49-F238E27FC236}">
                  <a16:creationId xmlns:a16="http://schemas.microsoft.com/office/drawing/2014/main" id="{41B7DEDE-A087-48C8-A7CE-33D167A4BAA5}"/>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25268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页1">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a16="http://schemas.microsoft.com/office/drawing/2014/main" id="{86CE9F64-78E4-4867-A9F0-D061685DD086}"/>
                </a:ext>
              </a:extLst>
            </p:cNvPr>
            <p:cNvCxnSpPr/>
            <p:nvPr/>
          </p:nvCxnSpPr>
          <p:spPr>
            <a:xfrm>
              <a:off x="-51325" y="296710"/>
              <a:ext cx="360000" cy="0"/>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0C2CFC70-2A41-43D0-B6F7-304242F19EFF}"/>
                </a:ext>
              </a:extLst>
            </p:cNvPr>
            <p:cNvCxnSpPr/>
            <p:nvPr/>
          </p:nvCxnSpPr>
          <p:spPr>
            <a:xfrm>
              <a:off x="-51325" y="255070"/>
              <a:ext cx="360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a16="http://schemas.microsoft.com/office/drawing/2014/main" id="{96D3E450-BC89-46C5-92C1-9EADF6EBA01A}"/>
                </a:ext>
              </a:extLst>
            </p:cNvPr>
            <p:cNvCxnSpPr/>
            <p:nvPr/>
          </p:nvCxnSpPr>
          <p:spPr>
            <a:xfrm>
              <a:off x="-51325" y="296710"/>
              <a:ext cx="360000" cy="0"/>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520E4A17-E0B7-4D77-AC94-5589DCB2BAC6}"/>
                </a:ext>
              </a:extLst>
            </p:cNvPr>
            <p:cNvCxnSpPr/>
            <p:nvPr/>
          </p:nvCxnSpPr>
          <p:spPr>
            <a:xfrm>
              <a:off x="-51325" y="255070"/>
              <a:ext cx="360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骨折急救</a:t>
            </a:r>
          </a:p>
        </p:txBody>
      </p:sp>
      <p:pic>
        <p:nvPicPr>
          <p:cNvPr id="16" name="图片 15">
            <a:extLst>
              <a:ext uri="{FF2B5EF4-FFF2-40B4-BE49-F238E27FC236}">
                <a16:creationId xmlns:a16="http://schemas.microsoft.com/office/drawing/2014/main" id="{81005CC9-F3E2-41A4-B0C4-6571855E6E57}"/>
              </a:ext>
            </a:extLst>
          </p:cNvPr>
          <p:cNvPicPr>
            <a:picLocks noChangeAspect="1"/>
          </p:cNvPicPr>
          <p:nvPr userDrawn="1"/>
        </p:nvPicPr>
        <p:blipFill>
          <a:blip r:embed="rId2"/>
          <a:stretch>
            <a:fillRect/>
          </a:stretch>
        </p:blipFill>
        <p:spPr>
          <a:xfrm>
            <a:off x="430710" y="-13822"/>
            <a:ext cx="727474" cy="857380"/>
          </a:xfrm>
          <a:prstGeom prst="rect">
            <a:avLst/>
          </a:prstGeom>
        </p:spPr>
      </p:pic>
      <p:grpSp>
        <p:nvGrpSpPr>
          <p:cNvPr id="26" name="组合 25">
            <a:extLst>
              <a:ext uri="{FF2B5EF4-FFF2-40B4-BE49-F238E27FC236}">
                <a16:creationId xmlns:a16="http://schemas.microsoft.com/office/drawing/2014/main" id="{F7F600F7-103A-43D5-8451-2AA7181DDD5E}"/>
              </a:ext>
            </a:extLst>
          </p:cNvPr>
          <p:cNvGrpSpPr/>
          <p:nvPr userDrawn="1"/>
        </p:nvGrpSpPr>
        <p:grpSpPr>
          <a:xfrm>
            <a:off x="6408093" y="101192"/>
            <a:ext cx="2772152" cy="670358"/>
            <a:chOff x="6401891" y="4621882"/>
            <a:chExt cx="2772152" cy="670358"/>
          </a:xfrm>
        </p:grpSpPr>
        <p:pic>
          <p:nvPicPr>
            <p:cNvPr id="27" name="图片 26">
              <a:extLst>
                <a:ext uri="{FF2B5EF4-FFF2-40B4-BE49-F238E27FC236}">
                  <a16:creationId xmlns:a16="http://schemas.microsoft.com/office/drawing/2014/main" id="{4C34340D-DF26-4BFA-BA42-C79720287203}"/>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28" name="图片 27">
              <a:extLst>
                <a:ext uri="{FF2B5EF4-FFF2-40B4-BE49-F238E27FC236}">
                  <a16:creationId xmlns:a16="http://schemas.microsoft.com/office/drawing/2014/main" id="{DE99EEE1-CA30-4005-A39F-EE1437370D50}"/>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29" name="图片 28">
              <a:extLst>
                <a:ext uri="{FF2B5EF4-FFF2-40B4-BE49-F238E27FC236}">
                  <a16:creationId xmlns:a16="http://schemas.microsoft.com/office/drawing/2014/main" id="{7178134C-CAC1-4CC9-95E2-C7B9AEEDC63E}"/>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30" name="图片 29">
              <a:extLst>
                <a:ext uri="{FF2B5EF4-FFF2-40B4-BE49-F238E27FC236}">
                  <a16:creationId xmlns:a16="http://schemas.microsoft.com/office/drawing/2014/main" id="{D0C06597-2A3E-47C5-9DAA-83C4159094A6}"/>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31" name="图片 30">
              <a:extLst>
                <a:ext uri="{FF2B5EF4-FFF2-40B4-BE49-F238E27FC236}">
                  <a16:creationId xmlns:a16="http://schemas.microsoft.com/office/drawing/2014/main" id="{B29AD1A9-8BE3-4F32-A712-8E9779264FAB}"/>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32" name="图片 31">
              <a:extLst>
                <a:ext uri="{FF2B5EF4-FFF2-40B4-BE49-F238E27FC236}">
                  <a16:creationId xmlns:a16="http://schemas.microsoft.com/office/drawing/2014/main" id="{D2AAC9B8-259F-4FD6-9B1E-6B012F7224D5}"/>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33" name="图片 32">
              <a:extLst>
                <a:ext uri="{FF2B5EF4-FFF2-40B4-BE49-F238E27FC236}">
                  <a16:creationId xmlns:a16="http://schemas.microsoft.com/office/drawing/2014/main" id="{260BBE98-6272-4C71-8D90-B5C3A51DF525}"/>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34" name="图片 33">
              <a:extLst>
                <a:ext uri="{FF2B5EF4-FFF2-40B4-BE49-F238E27FC236}">
                  <a16:creationId xmlns:a16="http://schemas.microsoft.com/office/drawing/2014/main" id="{30D5AAB5-964C-4866-99FC-95ADCA6D35D9}"/>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243044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容页1">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a16="http://schemas.microsoft.com/office/drawing/2014/main" id="{86CE9F64-78E4-4867-A9F0-D061685DD086}"/>
                </a:ext>
              </a:extLst>
            </p:cNvPr>
            <p:cNvCxnSpPr/>
            <p:nvPr/>
          </p:nvCxnSpPr>
          <p:spPr>
            <a:xfrm>
              <a:off x="-51325" y="296710"/>
              <a:ext cx="360000" cy="0"/>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0C2CFC70-2A41-43D0-B6F7-304242F19EFF}"/>
                </a:ext>
              </a:extLst>
            </p:cNvPr>
            <p:cNvCxnSpPr/>
            <p:nvPr/>
          </p:nvCxnSpPr>
          <p:spPr>
            <a:xfrm>
              <a:off x="-51325" y="255070"/>
              <a:ext cx="3600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a16="http://schemas.microsoft.com/office/drawing/2014/main" id="{96D3E450-BC89-46C5-92C1-9EADF6EBA01A}"/>
                </a:ext>
              </a:extLst>
            </p:cNvPr>
            <p:cNvCxnSpPr/>
            <p:nvPr/>
          </p:nvCxnSpPr>
          <p:spPr>
            <a:xfrm>
              <a:off x="-51325" y="296710"/>
              <a:ext cx="360000" cy="0"/>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520E4A17-E0B7-4D77-AC94-5589DCB2BAC6}"/>
                </a:ext>
              </a:extLst>
            </p:cNvPr>
            <p:cNvCxnSpPr/>
            <p:nvPr/>
          </p:nvCxnSpPr>
          <p:spPr>
            <a:xfrm>
              <a:off x="-51325" y="255070"/>
              <a:ext cx="3600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烫伤急救</a:t>
            </a:r>
          </a:p>
        </p:txBody>
      </p:sp>
      <p:pic>
        <p:nvPicPr>
          <p:cNvPr id="16" name="图片 15">
            <a:extLst>
              <a:ext uri="{FF2B5EF4-FFF2-40B4-BE49-F238E27FC236}">
                <a16:creationId xmlns:a16="http://schemas.microsoft.com/office/drawing/2014/main" id="{7C164942-C26A-45BC-8017-6C5D10392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379" y="-12523"/>
            <a:ext cx="727474" cy="854782"/>
          </a:xfrm>
          <a:prstGeom prst="rect">
            <a:avLst/>
          </a:prstGeom>
        </p:spPr>
      </p:pic>
      <p:grpSp>
        <p:nvGrpSpPr>
          <p:cNvPr id="14" name="组合 13">
            <a:extLst>
              <a:ext uri="{FF2B5EF4-FFF2-40B4-BE49-F238E27FC236}">
                <a16:creationId xmlns:a16="http://schemas.microsoft.com/office/drawing/2014/main" id="{4D349F67-921E-4FAD-AD55-A202074D80CF}"/>
              </a:ext>
            </a:extLst>
          </p:cNvPr>
          <p:cNvGrpSpPr/>
          <p:nvPr userDrawn="1"/>
        </p:nvGrpSpPr>
        <p:grpSpPr>
          <a:xfrm>
            <a:off x="6408093" y="101192"/>
            <a:ext cx="2772152" cy="670358"/>
            <a:chOff x="6401891" y="4621882"/>
            <a:chExt cx="2772152" cy="670358"/>
          </a:xfrm>
        </p:grpSpPr>
        <p:pic>
          <p:nvPicPr>
            <p:cNvPr id="18" name="图片 17">
              <a:extLst>
                <a:ext uri="{FF2B5EF4-FFF2-40B4-BE49-F238E27FC236}">
                  <a16:creationId xmlns:a16="http://schemas.microsoft.com/office/drawing/2014/main" id="{6816CA3E-D8C5-4C6B-817F-6CC7A7D575BC}"/>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19" name="图片 18">
              <a:extLst>
                <a:ext uri="{FF2B5EF4-FFF2-40B4-BE49-F238E27FC236}">
                  <a16:creationId xmlns:a16="http://schemas.microsoft.com/office/drawing/2014/main" id="{78B8292B-A41F-4AA6-8120-A3B2ABD34597}"/>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20" name="图片 19">
              <a:extLst>
                <a:ext uri="{FF2B5EF4-FFF2-40B4-BE49-F238E27FC236}">
                  <a16:creationId xmlns:a16="http://schemas.microsoft.com/office/drawing/2014/main" id="{DD563D30-8B30-4EC4-B81F-66220AC631B1}"/>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21" name="图片 20">
              <a:extLst>
                <a:ext uri="{FF2B5EF4-FFF2-40B4-BE49-F238E27FC236}">
                  <a16:creationId xmlns:a16="http://schemas.microsoft.com/office/drawing/2014/main" id="{9BAD8660-0E7E-49B6-B8B5-6149D3442924}"/>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22" name="图片 21">
              <a:extLst>
                <a:ext uri="{FF2B5EF4-FFF2-40B4-BE49-F238E27FC236}">
                  <a16:creationId xmlns:a16="http://schemas.microsoft.com/office/drawing/2014/main" id="{F9EF7FC5-42B3-4834-882A-B7423020921A}"/>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23" name="图片 22">
              <a:extLst>
                <a:ext uri="{FF2B5EF4-FFF2-40B4-BE49-F238E27FC236}">
                  <a16:creationId xmlns:a16="http://schemas.microsoft.com/office/drawing/2014/main" id="{3B2A3BD8-A3A0-4A1C-B497-50C48A8A17DB}"/>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24" name="图片 23">
              <a:extLst>
                <a:ext uri="{FF2B5EF4-FFF2-40B4-BE49-F238E27FC236}">
                  <a16:creationId xmlns:a16="http://schemas.microsoft.com/office/drawing/2014/main" id="{A8506A19-1FC1-46B5-8C41-61E128C2D456}"/>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25" name="图片 24">
              <a:extLst>
                <a:ext uri="{FF2B5EF4-FFF2-40B4-BE49-F238E27FC236}">
                  <a16:creationId xmlns:a16="http://schemas.microsoft.com/office/drawing/2014/main" id="{13B35DDC-48A3-486B-BC3F-A52CF21CCC5B}"/>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161649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容页1">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a16="http://schemas.microsoft.com/office/drawing/2014/main" id="{86CE9F64-78E4-4867-A9F0-D061685DD086}"/>
                </a:ext>
              </a:extLst>
            </p:cNvPr>
            <p:cNvCxnSpPr/>
            <p:nvPr/>
          </p:nvCxnSpPr>
          <p:spPr>
            <a:xfrm>
              <a:off x="-51325" y="296710"/>
              <a:ext cx="360000" cy="0"/>
            </a:xfrm>
            <a:prstGeom prst="line">
              <a:avLst/>
            </a:prstGeom>
            <a:ln w="222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0C2CFC70-2A41-43D0-B6F7-304242F19EFF}"/>
                </a:ext>
              </a:extLst>
            </p:cNvPr>
            <p:cNvCxnSpPr/>
            <p:nvPr/>
          </p:nvCxnSpPr>
          <p:spPr>
            <a:xfrm>
              <a:off x="-51325" y="255070"/>
              <a:ext cx="36000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a16="http://schemas.microsoft.com/office/drawing/2014/main" id="{96D3E450-BC89-46C5-92C1-9EADF6EBA01A}"/>
                </a:ext>
              </a:extLst>
            </p:cNvPr>
            <p:cNvCxnSpPr/>
            <p:nvPr/>
          </p:nvCxnSpPr>
          <p:spPr>
            <a:xfrm>
              <a:off x="-51325" y="296710"/>
              <a:ext cx="360000" cy="0"/>
            </a:xfrm>
            <a:prstGeom prst="line">
              <a:avLst/>
            </a:prstGeom>
            <a:ln w="222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520E4A17-E0B7-4D77-AC94-5589DCB2BAC6}"/>
                </a:ext>
              </a:extLst>
            </p:cNvPr>
            <p:cNvCxnSpPr/>
            <p:nvPr/>
          </p:nvCxnSpPr>
          <p:spPr>
            <a:xfrm>
              <a:off x="-51325" y="255070"/>
              <a:ext cx="36000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中暑急救</a:t>
            </a:r>
          </a:p>
        </p:txBody>
      </p:sp>
      <p:pic>
        <p:nvPicPr>
          <p:cNvPr id="16" name="图片 15">
            <a:extLst>
              <a:ext uri="{FF2B5EF4-FFF2-40B4-BE49-F238E27FC236}">
                <a16:creationId xmlns:a16="http://schemas.microsoft.com/office/drawing/2014/main" id="{D59E624C-5C27-4D7E-A4D6-4BFA51EBDB59}"/>
              </a:ext>
            </a:extLst>
          </p:cNvPr>
          <p:cNvPicPr>
            <a:picLocks noChangeAspect="1"/>
          </p:cNvPicPr>
          <p:nvPr userDrawn="1"/>
        </p:nvPicPr>
        <p:blipFill>
          <a:blip r:embed="rId2"/>
          <a:stretch>
            <a:fillRect/>
          </a:stretch>
        </p:blipFill>
        <p:spPr>
          <a:xfrm>
            <a:off x="418744" y="-13986"/>
            <a:ext cx="727474" cy="854133"/>
          </a:xfrm>
          <a:prstGeom prst="rect">
            <a:avLst/>
          </a:prstGeom>
        </p:spPr>
      </p:pic>
      <p:grpSp>
        <p:nvGrpSpPr>
          <p:cNvPr id="14" name="组合 13">
            <a:extLst>
              <a:ext uri="{FF2B5EF4-FFF2-40B4-BE49-F238E27FC236}">
                <a16:creationId xmlns:a16="http://schemas.microsoft.com/office/drawing/2014/main" id="{DED53333-5A4C-4055-A143-27EAE2303C6F}"/>
              </a:ext>
            </a:extLst>
          </p:cNvPr>
          <p:cNvGrpSpPr/>
          <p:nvPr userDrawn="1"/>
        </p:nvGrpSpPr>
        <p:grpSpPr>
          <a:xfrm>
            <a:off x="6408093" y="101192"/>
            <a:ext cx="2772152" cy="670358"/>
            <a:chOff x="6401891" y="4621882"/>
            <a:chExt cx="2772152" cy="670358"/>
          </a:xfrm>
        </p:grpSpPr>
        <p:pic>
          <p:nvPicPr>
            <p:cNvPr id="18" name="图片 17">
              <a:extLst>
                <a:ext uri="{FF2B5EF4-FFF2-40B4-BE49-F238E27FC236}">
                  <a16:creationId xmlns:a16="http://schemas.microsoft.com/office/drawing/2014/main" id="{627E43B0-4C85-4F16-B064-2B4C5BF44E29}"/>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19" name="图片 18">
              <a:extLst>
                <a:ext uri="{FF2B5EF4-FFF2-40B4-BE49-F238E27FC236}">
                  <a16:creationId xmlns:a16="http://schemas.microsoft.com/office/drawing/2014/main" id="{8AE810A8-227E-440A-991C-57272E5352AD}"/>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20" name="图片 19">
              <a:extLst>
                <a:ext uri="{FF2B5EF4-FFF2-40B4-BE49-F238E27FC236}">
                  <a16:creationId xmlns:a16="http://schemas.microsoft.com/office/drawing/2014/main" id="{01521CFD-2927-4C75-BDAE-55D5D662D0E4}"/>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21" name="图片 20">
              <a:extLst>
                <a:ext uri="{FF2B5EF4-FFF2-40B4-BE49-F238E27FC236}">
                  <a16:creationId xmlns:a16="http://schemas.microsoft.com/office/drawing/2014/main" id="{20576CE2-EE65-497A-BC79-535A9B7F3D76}"/>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22" name="图片 21">
              <a:extLst>
                <a:ext uri="{FF2B5EF4-FFF2-40B4-BE49-F238E27FC236}">
                  <a16:creationId xmlns:a16="http://schemas.microsoft.com/office/drawing/2014/main" id="{EAD34DEE-1FD7-4AB5-949A-09055E0872D6}"/>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23" name="图片 22">
              <a:extLst>
                <a:ext uri="{FF2B5EF4-FFF2-40B4-BE49-F238E27FC236}">
                  <a16:creationId xmlns:a16="http://schemas.microsoft.com/office/drawing/2014/main" id="{F17F6B77-F581-438A-A878-A9341B3FB253}"/>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24" name="图片 23">
              <a:extLst>
                <a:ext uri="{FF2B5EF4-FFF2-40B4-BE49-F238E27FC236}">
                  <a16:creationId xmlns:a16="http://schemas.microsoft.com/office/drawing/2014/main" id="{54DD7778-C6FD-48DF-908B-0A829FBD3E86}"/>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25" name="图片 24">
              <a:extLst>
                <a:ext uri="{FF2B5EF4-FFF2-40B4-BE49-F238E27FC236}">
                  <a16:creationId xmlns:a16="http://schemas.microsoft.com/office/drawing/2014/main" id="{8AE9D503-E109-423D-8996-D414CA0A1F48}"/>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183678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内容页1">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a16="http://schemas.microsoft.com/office/drawing/2014/main" id="{86CE9F64-78E4-4867-A9F0-D061685DD086}"/>
                </a:ext>
              </a:extLst>
            </p:cNvPr>
            <p:cNvCxnSpPr/>
            <p:nvPr/>
          </p:nvCxnSpPr>
          <p:spPr>
            <a:xfrm>
              <a:off x="-51325" y="296710"/>
              <a:ext cx="360000" cy="0"/>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0C2CFC70-2A41-43D0-B6F7-304242F19EFF}"/>
                </a:ext>
              </a:extLst>
            </p:cNvPr>
            <p:cNvCxnSpPr/>
            <p:nvPr/>
          </p:nvCxnSpPr>
          <p:spPr>
            <a:xfrm>
              <a:off x="-51325" y="255070"/>
              <a:ext cx="360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a16="http://schemas.microsoft.com/office/drawing/2014/main" id="{96D3E450-BC89-46C5-92C1-9EADF6EBA01A}"/>
                </a:ext>
              </a:extLst>
            </p:cNvPr>
            <p:cNvCxnSpPr/>
            <p:nvPr/>
          </p:nvCxnSpPr>
          <p:spPr>
            <a:xfrm>
              <a:off x="-51325" y="296710"/>
              <a:ext cx="360000" cy="0"/>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520E4A17-E0B7-4D77-AC94-5589DCB2BAC6}"/>
                </a:ext>
              </a:extLst>
            </p:cNvPr>
            <p:cNvCxnSpPr/>
            <p:nvPr/>
          </p:nvCxnSpPr>
          <p:spPr>
            <a:xfrm>
              <a:off x="-51325" y="255070"/>
              <a:ext cx="360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溺水急救</a:t>
            </a:r>
          </a:p>
        </p:txBody>
      </p:sp>
      <p:pic>
        <p:nvPicPr>
          <p:cNvPr id="16" name="图片 15">
            <a:extLst>
              <a:ext uri="{FF2B5EF4-FFF2-40B4-BE49-F238E27FC236}">
                <a16:creationId xmlns:a16="http://schemas.microsoft.com/office/drawing/2014/main" id="{ACF2E239-C5D4-4BEC-816E-DA54E738D3BA}"/>
              </a:ext>
            </a:extLst>
          </p:cNvPr>
          <p:cNvPicPr>
            <a:picLocks noChangeAspect="1"/>
          </p:cNvPicPr>
          <p:nvPr userDrawn="1"/>
        </p:nvPicPr>
        <p:blipFill>
          <a:blip r:embed="rId2"/>
          <a:stretch>
            <a:fillRect/>
          </a:stretch>
        </p:blipFill>
        <p:spPr>
          <a:xfrm>
            <a:off x="421234" y="0"/>
            <a:ext cx="727474" cy="857380"/>
          </a:xfrm>
          <a:prstGeom prst="rect">
            <a:avLst/>
          </a:prstGeom>
        </p:spPr>
      </p:pic>
      <p:grpSp>
        <p:nvGrpSpPr>
          <p:cNvPr id="14" name="组合 13">
            <a:extLst>
              <a:ext uri="{FF2B5EF4-FFF2-40B4-BE49-F238E27FC236}">
                <a16:creationId xmlns:a16="http://schemas.microsoft.com/office/drawing/2014/main" id="{DBD22115-4F57-49CE-8311-FCDB5DD017F8}"/>
              </a:ext>
            </a:extLst>
          </p:cNvPr>
          <p:cNvGrpSpPr/>
          <p:nvPr userDrawn="1"/>
        </p:nvGrpSpPr>
        <p:grpSpPr>
          <a:xfrm>
            <a:off x="6408093" y="101192"/>
            <a:ext cx="2772152" cy="670358"/>
            <a:chOff x="6401891" y="4621882"/>
            <a:chExt cx="2772152" cy="670358"/>
          </a:xfrm>
        </p:grpSpPr>
        <p:pic>
          <p:nvPicPr>
            <p:cNvPr id="18" name="图片 17">
              <a:extLst>
                <a:ext uri="{FF2B5EF4-FFF2-40B4-BE49-F238E27FC236}">
                  <a16:creationId xmlns:a16="http://schemas.microsoft.com/office/drawing/2014/main" id="{FC3D122F-9759-428A-98FE-088A843F5116}"/>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19" name="图片 18">
              <a:extLst>
                <a:ext uri="{FF2B5EF4-FFF2-40B4-BE49-F238E27FC236}">
                  <a16:creationId xmlns:a16="http://schemas.microsoft.com/office/drawing/2014/main" id="{65FA38FF-6C1F-40B6-A1B4-5D102EA0B20E}"/>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20" name="图片 19">
              <a:extLst>
                <a:ext uri="{FF2B5EF4-FFF2-40B4-BE49-F238E27FC236}">
                  <a16:creationId xmlns:a16="http://schemas.microsoft.com/office/drawing/2014/main" id="{CD024EBC-1C97-48F0-B50D-758066B643F1}"/>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21" name="图片 20">
              <a:extLst>
                <a:ext uri="{FF2B5EF4-FFF2-40B4-BE49-F238E27FC236}">
                  <a16:creationId xmlns:a16="http://schemas.microsoft.com/office/drawing/2014/main" id="{F06C4773-8493-49A6-8208-422009878516}"/>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22" name="图片 21">
              <a:extLst>
                <a:ext uri="{FF2B5EF4-FFF2-40B4-BE49-F238E27FC236}">
                  <a16:creationId xmlns:a16="http://schemas.microsoft.com/office/drawing/2014/main" id="{09E0CDEE-C0C0-417B-8347-B52A2332AC0B}"/>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23" name="图片 22">
              <a:extLst>
                <a:ext uri="{FF2B5EF4-FFF2-40B4-BE49-F238E27FC236}">
                  <a16:creationId xmlns:a16="http://schemas.microsoft.com/office/drawing/2014/main" id="{536D6044-E4BF-48E6-B33E-0AFA4740E027}"/>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24" name="图片 23">
              <a:extLst>
                <a:ext uri="{FF2B5EF4-FFF2-40B4-BE49-F238E27FC236}">
                  <a16:creationId xmlns:a16="http://schemas.microsoft.com/office/drawing/2014/main" id="{84BC5656-45C5-4789-A091-7666C3AAF803}"/>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25" name="图片 24">
              <a:extLst>
                <a:ext uri="{FF2B5EF4-FFF2-40B4-BE49-F238E27FC236}">
                  <a16:creationId xmlns:a16="http://schemas.microsoft.com/office/drawing/2014/main" id="{32EFE613-D1E9-45CB-8A34-409BE183715E}"/>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342084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内容页1">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C0694FC7-B823-4400-B6A5-1EA6E1E18254}"/>
              </a:ext>
            </a:extLst>
          </p:cNvPr>
          <p:cNvGrpSpPr/>
          <p:nvPr userDrawn="1"/>
        </p:nvGrpSpPr>
        <p:grpSpPr>
          <a:xfrm>
            <a:off x="0" y="611362"/>
            <a:ext cx="396000" cy="36000"/>
            <a:chOff x="-51325" y="255070"/>
            <a:chExt cx="360000" cy="41640"/>
          </a:xfrm>
        </p:grpSpPr>
        <p:cxnSp>
          <p:nvCxnSpPr>
            <p:cNvPr id="9" name="直接连接符 8">
              <a:extLst>
                <a:ext uri="{FF2B5EF4-FFF2-40B4-BE49-F238E27FC236}">
                  <a16:creationId xmlns:a16="http://schemas.microsoft.com/office/drawing/2014/main" id="{86CE9F64-78E4-4867-A9F0-D061685DD086}"/>
                </a:ext>
              </a:extLst>
            </p:cNvPr>
            <p:cNvCxnSpPr/>
            <p:nvPr/>
          </p:nvCxnSpPr>
          <p:spPr>
            <a:xfrm>
              <a:off x="-51325" y="296710"/>
              <a:ext cx="360000" cy="0"/>
            </a:xfrm>
            <a:prstGeom prst="line">
              <a:avLst/>
            </a:prstGeom>
            <a:ln w="222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0C2CFC70-2A41-43D0-B6F7-304242F19EFF}"/>
                </a:ext>
              </a:extLst>
            </p:cNvPr>
            <p:cNvCxnSpPr/>
            <p:nvPr/>
          </p:nvCxnSpPr>
          <p:spPr>
            <a:xfrm>
              <a:off x="-51325" y="255070"/>
              <a:ext cx="360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47DDF57D-251F-49D8-B387-16E2E42061E6}"/>
              </a:ext>
            </a:extLst>
          </p:cNvPr>
          <p:cNvGrpSpPr/>
          <p:nvPr userDrawn="1"/>
        </p:nvGrpSpPr>
        <p:grpSpPr>
          <a:xfrm>
            <a:off x="1187624" y="611362"/>
            <a:ext cx="7956000" cy="36000"/>
            <a:chOff x="-51325" y="255070"/>
            <a:chExt cx="360000" cy="41640"/>
          </a:xfrm>
        </p:grpSpPr>
        <p:cxnSp>
          <p:nvCxnSpPr>
            <p:cNvPr id="12" name="直接连接符 11">
              <a:extLst>
                <a:ext uri="{FF2B5EF4-FFF2-40B4-BE49-F238E27FC236}">
                  <a16:creationId xmlns:a16="http://schemas.microsoft.com/office/drawing/2014/main" id="{96D3E450-BC89-46C5-92C1-9EADF6EBA01A}"/>
                </a:ext>
              </a:extLst>
            </p:cNvPr>
            <p:cNvCxnSpPr/>
            <p:nvPr/>
          </p:nvCxnSpPr>
          <p:spPr>
            <a:xfrm>
              <a:off x="-51325" y="296710"/>
              <a:ext cx="360000" cy="0"/>
            </a:xfrm>
            <a:prstGeom prst="line">
              <a:avLst/>
            </a:prstGeom>
            <a:ln w="222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520E4A17-E0B7-4D77-AC94-5589DCB2BAC6}"/>
                </a:ext>
              </a:extLst>
            </p:cNvPr>
            <p:cNvCxnSpPr/>
            <p:nvPr/>
          </p:nvCxnSpPr>
          <p:spPr>
            <a:xfrm>
              <a:off x="-51325" y="255070"/>
              <a:ext cx="360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CE2E368D-768B-4860-AEA8-E8B024910B20}"/>
              </a:ext>
            </a:extLst>
          </p:cNvPr>
          <p:cNvSpPr txBox="1"/>
          <p:nvPr userDrawn="1"/>
        </p:nvSpPr>
        <p:spPr>
          <a:xfrm>
            <a:off x="1187624" y="123478"/>
            <a:ext cx="1930400"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其他急救</a:t>
            </a:r>
          </a:p>
        </p:txBody>
      </p:sp>
      <p:pic>
        <p:nvPicPr>
          <p:cNvPr id="16" name="图片 15">
            <a:extLst>
              <a:ext uri="{FF2B5EF4-FFF2-40B4-BE49-F238E27FC236}">
                <a16:creationId xmlns:a16="http://schemas.microsoft.com/office/drawing/2014/main" id="{FA5296F6-61B3-4739-8987-18F4BE43BAF3}"/>
              </a:ext>
            </a:extLst>
          </p:cNvPr>
          <p:cNvPicPr>
            <a:picLocks noChangeAspect="1"/>
          </p:cNvPicPr>
          <p:nvPr userDrawn="1"/>
        </p:nvPicPr>
        <p:blipFill>
          <a:blip r:embed="rId2"/>
          <a:stretch>
            <a:fillRect/>
          </a:stretch>
        </p:blipFill>
        <p:spPr>
          <a:xfrm>
            <a:off x="431781" y="-9331"/>
            <a:ext cx="727474" cy="854133"/>
          </a:xfrm>
          <a:prstGeom prst="rect">
            <a:avLst/>
          </a:prstGeom>
        </p:spPr>
      </p:pic>
      <p:grpSp>
        <p:nvGrpSpPr>
          <p:cNvPr id="14" name="组合 13">
            <a:extLst>
              <a:ext uri="{FF2B5EF4-FFF2-40B4-BE49-F238E27FC236}">
                <a16:creationId xmlns:a16="http://schemas.microsoft.com/office/drawing/2014/main" id="{FDE28250-5FBE-4DAB-B036-4DCF3789B633}"/>
              </a:ext>
            </a:extLst>
          </p:cNvPr>
          <p:cNvGrpSpPr/>
          <p:nvPr userDrawn="1"/>
        </p:nvGrpSpPr>
        <p:grpSpPr>
          <a:xfrm>
            <a:off x="6408093" y="101192"/>
            <a:ext cx="2772152" cy="670358"/>
            <a:chOff x="6401891" y="4621882"/>
            <a:chExt cx="2772152" cy="670358"/>
          </a:xfrm>
        </p:grpSpPr>
        <p:pic>
          <p:nvPicPr>
            <p:cNvPr id="18" name="图片 17">
              <a:extLst>
                <a:ext uri="{FF2B5EF4-FFF2-40B4-BE49-F238E27FC236}">
                  <a16:creationId xmlns:a16="http://schemas.microsoft.com/office/drawing/2014/main" id="{B411F233-40F6-4AE1-B94A-9AF9CD48A5E6}"/>
                </a:ext>
              </a:extLst>
            </p:cNvPr>
            <p:cNvPicPr>
              <a:picLocks noChangeAspect="1"/>
            </p:cNvPicPr>
            <p:nvPr userDrawn="1"/>
          </p:nvPicPr>
          <p:blipFill>
            <a:blip r:embed="rId3"/>
            <a:stretch>
              <a:fillRect/>
            </a:stretch>
          </p:blipFill>
          <p:spPr>
            <a:xfrm>
              <a:off x="6401891" y="4665570"/>
              <a:ext cx="458844" cy="626670"/>
            </a:xfrm>
            <a:prstGeom prst="rect">
              <a:avLst/>
            </a:prstGeom>
          </p:spPr>
        </p:pic>
        <p:pic>
          <p:nvPicPr>
            <p:cNvPr id="19" name="图片 18">
              <a:extLst>
                <a:ext uri="{FF2B5EF4-FFF2-40B4-BE49-F238E27FC236}">
                  <a16:creationId xmlns:a16="http://schemas.microsoft.com/office/drawing/2014/main" id="{BB7366A3-5EE3-410A-B6D0-0B8F431816FD}"/>
                </a:ext>
              </a:extLst>
            </p:cNvPr>
            <p:cNvPicPr>
              <a:picLocks noChangeAspect="1"/>
            </p:cNvPicPr>
            <p:nvPr userDrawn="1"/>
          </p:nvPicPr>
          <p:blipFill>
            <a:blip r:embed="rId4"/>
            <a:stretch>
              <a:fillRect/>
            </a:stretch>
          </p:blipFill>
          <p:spPr>
            <a:xfrm>
              <a:off x="7028958" y="4650457"/>
              <a:ext cx="474913" cy="626670"/>
            </a:xfrm>
            <a:prstGeom prst="rect">
              <a:avLst/>
            </a:prstGeom>
          </p:spPr>
        </p:pic>
        <p:pic>
          <p:nvPicPr>
            <p:cNvPr id="20" name="图片 19">
              <a:extLst>
                <a:ext uri="{FF2B5EF4-FFF2-40B4-BE49-F238E27FC236}">
                  <a16:creationId xmlns:a16="http://schemas.microsoft.com/office/drawing/2014/main" id="{D7308F01-DE61-460E-9899-3972164FC3EC}"/>
                </a:ext>
              </a:extLst>
            </p:cNvPr>
            <p:cNvPicPr>
              <a:picLocks noChangeAspect="1"/>
            </p:cNvPicPr>
            <p:nvPr userDrawn="1"/>
          </p:nvPicPr>
          <p:blipFill>
            <a:blip r:embed="rId5"/>
            <a:stretch>
              <a:fillRect/>
            </a:stretch>
          </p:blipFill>
          <p:spPr>
            <a:xfrm>
              <a:off x="6738787" y="4657950"/>
              <a:ext cx="440990" cy="626670"/>
            </a:xfrm>
            <a:prstGeom prst="rect">
              <a:avLst/>
            </a:prstGeom>
          </p:spPr>
        </p:pic>
        <p:pic>
          <p:nvPicPr>
            <p:cNvPr id="21" name="图片 20">
              <a:extLst>
                <a:ext uri="{FF2B5EF4-FFF2-40B4-BE49-F238E27FC236}">
                  <a16:creationId xmlns:a16="http://schemas.microsoft.com/office/drawing/2014/main" id="{A49A18DF-CECC-4D9E-8DE9-E8860D123478}"/>
                </a:ext>
              </a:extLst>
            </p:cNvPr>
            <p:cNvPicPr>
              <a:picLocks noChangeAspect="1"/>
            </p:cNvPicPr>
            <p:nvPr userDrawn="1"/>
          </p:nvPicPr>
          <p:blipFill>
            <a:blip r:embed="rId6"/>
            <a:stretch>
              <a:fillRect/>
            </a:stretch>
          </p:blipFill>
          <p:spPr>
            <a:xfrm>
              <a:off x="7334002" y="4631407"/>
              <a:ext cx="524903" cy="626670"/>
            </a:xfrm>
            <a:prstGeom prst="rect">
              <a:avLst/>
            </a:prstGeom>
          </p:spPr>
        </p:pic>
        <p:pic>
          <p:nvPicPr>
            <p:cNvPr id="22" name="图片 21">
              <a:extLst>
                <a:ext uri="{FF2B5EF4-FFF2-40B4-BE49-F238E27FC236}">
                  <a16:creationId xmlns:a16="http://schemas.microsoft.com/office/drawing/2014/main" id="{EDF96E1B-DD49-40D5-A09F-834D2BD0A73F}"/>
                </a:ext>
              </a:extLst>
            </p:cNvPr>
            <p:cNvPicPr>
              <a:picLocks noChangeAspect="1"/>
            </p:cNvPicPr>
            <p:nvPr userDrawn="1"/>
          </p:nvPicPr>
          <p:blipFill>
            <a:blip r:embed="rId7"/>
            <a:stretch>
              <a:fillRect/>
            </a:stretch>
          </p:blipFill>
          <p:spPr>
            <a:xfrm>
              <a:off x="7997061" y="4621882"/>
              <a:ext cx="524903" cy="626670"/>
            </a:xfrm>
            <a:prstGeom prst="rect">
              <a:avLst/>
            </a:prstGeom>
          </p:spPr>
        </p:pic>
        <p:pic>
          <p:nvPicPr>
            <p:cNvPr id="23" name="图片 22">
              <a:extLst>
                <a:ext uri="{FF2B5EF4-FFF2-40B4-BE49-F238E27FC236}">
                  <a16:creationId xmlns:a16="http://schemas.microsoft.com/office/drawing/2014/main" id="{C4C47BDD-771A-4F9C-8668-D674F05EA932}"/>
                </a:ext>
              </a:extLst>
            </p:cNvPr>
            <p:cNvPicPr>
              <a:picLocks noChangeAspect="1"/>
            </p:cNvPicPr>
            <p:nvPr userDrawn="1"/>
          </p:nvPicPr>
          <p:blipFill>
            <a:blip r:embed="rId8"/>
            <a:stretch>
              <a:fillRect/>
            </a:stretch>
          </p:blipFill>
          <p:spPr>
            <a:xfrm>
              <a:off x="7698561" y="4657950"/>
              <a:ext cx="458844" cy="626670"/>
            </a:xfrm>
            <a:prstGeom prst="rect">
              <a:avLst/>
            </a:prstGeom>
          </p:spPr>
        </p:pic>
        <p:pic>
          <p:nvPicPr>
            <p:cNvPr id="24" name="图片 23">
              <a:extLst>
                <a:ext uri="{FF2B5EF4-FFF2-40B4-BE49-F238E27FC236}">
                  <a16:creationId xmlns:a16="http://schemas.microsoft.com/office/drawing/2014/main" id="{49E8D58B-2679-45F1-AE1F-2CA6F9E51B09}"/>
                </a:ext>
              </a:extLst>
            </p:cNvPr>
            <p:cNvPicPr>
              <a:picLocks noChangeAspect="1"/>
            </p:cNvPicPr>
            <p:nvPr userDrawn="1"/>
          </p:nvPicPr>
          <p:blipFill>
            <a:blip r:embed="rId5"/>
            <a:stretch>
              <a:fillRect/>
            </a:stretch>
          </p:blipFill>
          <p:spPr>
            <a:xfrm>
              <a:off x="8361620" y="4657950"/>
              <a:ext cx="440990" cy="626670"/>
            </a:xfrm>
            <a:prstGeom prst="rect">
              <a:avLst/>
            </a:prstGeom>
          </p:spPr>
        </p:pic>
        <p:pic>
          <p:nvPicPr>
            <p:cNvPr id="25" name="图片 24">
              <a:extLst>
                <a:ext uri="{FF2B5EF4-FFF2-40B4-BE49-F238E27FC236}">
                  <a16:creationId xmlns:a16="http://schemas.microsoft.com/office/drawing/2014/main" id="{C71FE368-DA58-4CA5-B028-9F5D0C8256DC}"/>
                </a:ext>
              </a:extLst>
            </p:cNvPr>
            <p:cNvPicPr>
              <a:picLocks noChangeAspect="1"/>
            </p:cNvPicPr>
            <p:nvPr userDrawn="1"/>
          </p:nvPicPr>
          <p:blipFill>
            <a:blip r:embed="rId9"/>
            <a:stretch>
              <a:fillRect/>
            </a:stretch>
          </p:blipFill>
          <p:spPr>
            <a:xfrm>
              <a:off x="8632741" y="4659982"/>
              <a:ext cx="541302" cy="627053"/>
            </a:xfrm>
            <a:prstGeom prst="rect">
              <a:avLst/>
            </a:prstGeom>
          </p:spPr>
        </p:pic>
      </p:grpSp>
    </p:spTree>
    <p:extLst>
      <p:ext uri="{BB962C8B-B14F-4D97-AF65-F5344CB8AC3E}">
        <p14:creationId xmlns:p14="http://schemas.microsoft.com/office/powerpoint/2010/main" val="85304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469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9770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png"/><Relationship Id="rId17"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png"/><Relationship Id="rId5" Type="http://schemas.openxmlformats.org/officeDocument/2006/relationships/image" Target="../media/image16.png"/><Relationship Id="rId15" Type="http://schemas.openxmlformats.org/officeDocument/2006/relationships/image" Target="../media/image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notesSlide" Target="../notesSlides/notesSlide2.xml"/><Relationship Id="rId7" Type="http://schemas.openxmlformats.org/officeDocument/2006/relationships/image" Target="../media/image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slideLayout" Target="../slideLayouts/slideLayout2.xml"/><Relationship Id="rId16" Type="http://schemas.openxmlformats.org/officeDocument/2006/relationships/image" Target="../media/image30.png"/><Relationship Id="rId1" Type="http://schemas.openxmlformats.org/officeDocument/2006/relationships/themeOverride" Target="../theme/themeOverride1.xml"/><Relationship Id="rId6" Type="http://schemas.openxmlformats.org/officeDocument/2006/relationships/image" Target="../media/image13.png"/><Relationship Id="rId11" Type="http://schemas.openxmlformats.org/officeDocument/2006/relationships/image" Target="../media/image9.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12.pn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2.png"/><Relationship Id="rId18" Type="http://schemas.openxmlformats.org/officeDocument/2006/relationships/image" Target="../media/image59.png"/><Relationship Id="rId3" Type="http://schemas.openxmlformats.org/officeDocument/2006/relationships/image" Target="../media/image18.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58.png"/><Relationship Id="rId2" Type="http://schemas.openxmlformats.org/officeDocument/2006/relationships/notesSlide" Target="../notesSlides/notesSlide34.xml"/><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6.png"/><Relationship Id="rId5" Type="http://schemas.openxmlformats.org/officeDocument/2006/relationships/image" Target="../media/image20.png"/><Relationship Id="rId15" Type="http://schemas.openxmlformats.org/officeDocument/2006/relationships/image" Target="../media/image56.png"/><Relationship Id="rId10"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4.pn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V="1">
            <a:off x="-3251" y="0"/>
            <a:ext cx="9144000"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lumMod val="65000"/>
                  <a:lumOff val="35000"/>
                </a:schemeClr>
              </a:solidFill>
              <a:cs typeface="+mn-ea"/>
              <a:sym typeface="+mn-lt"/>
            </a:endParaRPr>
          </a:p>
        </p:txBody>
      </p:sp>
      <p:cxnSp>
        <p:nvCxnSpPr>
          <p:cNvPr id="36" name="直接连接符 35"/>
          <p:cNvCxnSpPr/>
          <p:nvPr/>
        </p:nvCxnSpPr>
        <p:spPr>
          <a:xfrm flipV="1">
            <a:off x="0" y="2458171"/>
            <a:ext cx="9144000" cy="0"/>
          </a:xfrm>
          <a:prstGeom prst="line">
            <a:avLst/>
          </a:prstGeom>
          <a:ln w="38100">
            <a:solidFill>
              <a:schemeClr val="tx1">
                <a:lumMod val="65000"/>
                <a:lumOff val="3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flipV="1">
            <a:off x="4422147" y="2294914"/>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pic>
        <p:nvPicPr>
          <p:cNvPr id="31" name="图片 30">
            <a:extLst>
              <a:ext uri="{FF2B5EF4-FFF2-40B4-BE49-F238E27FC236}">
                <a16:creationId xmlns:a16="http://schemas.microsoft.com/office/drawing/2014/main" id="{161C9193-536A-4444-9D9F-55EE1CBEFB18}"/>
              </a:ext>
            </a:extLst>
          </p:cNvPr>
          <p:cNvPicPr>
            <a:picLocks noChangeAspect="1"/>
          </p:cNvPicPr>
          <p:nvPr/>
        </p:nvPicPr>
        <p:blipFill>
          <a:blip r:embed="rId3"/>
          <a:stretch>
            <a:fillRect/>
          </a:stretch>
        </p:blipFill>
        <p:spPr>
          <a:xfrm>
            <a:off x="1326780" y="411510"/>
            <a:ext cx="1682148" cy="1663176"/>
          </a:xfrm>
          <a:prstGeom prst="rect">
            <a:avLst/>
          </a:prstGeom>
        </p:spPr>
      </p:pic>
      <p:pic>
        <p:nvPicPr>
          <p:cNvPr id="32" name="图片 31">
            <a:extLst>
              <a:ext uri="{FF2B5EF4-FFF2-40B4-BE49-F238E27FC236}">
                <a16:creationId xmlns:a16="http://schemas.microsoft.com/office/drawing/2014/main" id="{6CE036D8-9435-421C-90B0-57564B92DF41}"/>
              </a:ext>
            </a:extLst>
          </p:cNvPr>
          <p:cNvPicPr>
            <a:picLocks noChangeAspect="1"/>
          </p:cNvPicPr>
          <p:nvPr/>
        </p:nvPicPr>
        <p:blipFill>
          <a:blip r:embed="rId4"/>
          <a:stretch>
            <a:fillRect/>
          </a:stretch>
        </p:blipFill>
        <p:spPr>
          <a:xfrm>
            <a:off x="4506642" y="411510"/>
            <a:ext cx="1682148" cy="1663176"/>
          </a:xfrm>
          <a:prstGeom prst="rect">
            <a:avLst/>
          </a:prstGeom>
        </p:spPr>
      </p:pic>
      <p:pic>
        <p:nvPicPr>
          <p:cNvPr id="33" name="图片 32">
            <a:extLst>
              <a:ext uri="{FF2B5EF4-FFF2-40B4-BE49-F238E27FC236}">
                <a16:creationId xmlns:a16="http://schemas.microsoft.com/office/drawing/2014/main" id="{F0E32E3B-B497-495B-9991-DE927ECF9A90}"/>
              </a:ext>
            </a:extLst>
          </p:cNvPr>
          <p:cNvPicPr>
            <a:picLocks noChangeAspect="1"/>
          </p:cNvPicPr>
          <p:nvPr/>
        </p:nvPicPr>
        <p:blipFill>
          <a:blip r:embed="rId5"/>
          <a:stretch>
            <a:fillRect/>
          </a:stretch>
        </p:blipFill>
        <p:spPr>
          <a:xfrm>
            <a:off x="2916711" y="411510"/>
            <a:ext cx="1682148" cy="1663176"/>
          </a:xfrm>
          <a:prstGeom prst="rect">
            <a:avLst/>
          </a:prstGeom>
        </p:spPr>
      </p:pic>
      <p:pic>
        <p:nvPicPr>
          <p:cNvPr id="34" name="图片 33">
            <a:extLst>
              <a:ext uri="{FF2B5EF4-FFF2-40B4-BE49-F238E27FC236}">
                <a16:creationId xmlns:a16="http://schemas.microsoft.com/office/drawing/2014/main" id="{EBB2FBB6-E3AE-4A60-85D0-1ACB6EEF29F3}"/>
              </a:ext>
            </a:extLst>
          </p:cNvPr>
          <p:cNvPicPr>
            <a:picLocks noChangeAspect="1"/>
          </p:cNvPicPr>
          <p:nvPr/>
        </p:nvPicPr>
        <p:blipFill>
          <a:blip r:embed="rId6"/>
          <a:stretch>
            <a:fillRect/>
          </a:stretch>
        </p:blipFill>
        <p:spPr>
          <a:xfrm>
            <a:off x="6096573" y="411510"/>
            <a:ext cx="1745387" cy="1663177"/>
          </a:xfrm>
          <a:prstGeom prst="rect">
            <a:avLst/>
          </a:prstGeom>
        </p:spPr>
      </p:pic>
      <p:sp>
        <p:nvSpPr>
          <p:cNvPr id="5" name="文本框 4">
            <a:extLst>
              <a:ext uri="{FF2B5EF4-FFF2-40B4-BE49-F238E27FC236}">
                <a16:creationId xmlns:a16="http://schemas.microsoft.com/office/drawing/2014/main" id="{EBC8A113-F59B-4598-BD1A-1686AABA72F3}"/>
              </a:ext>
            </a:extLst>
          </p:cNvPr>
          <p:cNvSpPr txBox="1"/>
          <p:nvPr/>
        </p:nvSpPr>
        <p:spPr>
          <a:xfrm>
            <a:off x="737574" y="2715766"/>
            <a:ext cx="7668852" cy="923330"/>
          </a:xfrm>
          <a:prstGeom prst="rect">
            <a:avLst/>
          </a:prstGeom>
          <a:noFill/>
        </p:spPr>
        <p:txBody>
          <a:bodyPr wrap="square" rtlCol="0">
            <a:spAutoFit/>
          </a:bodyPr>
          <a:lstStyle/>
          <a:p>
            <a:pPr algn="dist"/>
            <a:r>
              <a:rPr lang="zh-CN" altLang="en-US" sz="5400" b="1" dirty="0">
                <a:solidFill>
                  <a:schemeClr val="tx1">
                    <a:lumMod val="65000"/>
                    <a:lumOff val="35000"/>
                  </a:schemeClr>
                </a:solidFill>
                <a:cs typeface="+mn-ea"/>
                <a:sym typeface="+mn-lt"/>
              </a:rPr>
              <a:t>常用急救知识培训</a:t>
            </a:r>
            <a:r>
              <a:rPr lang="en-US" altLang="zh-CN" sz="5400" b="1" dirty="0">
                <a:solidFill>
                  <a:schemeClr val="tx1">
                    <a:lumMod val="65000"/>
                    <a:lumOff val="35000"/>
                  </a:schemeClr>
                </a:solidFill>
                <a:cs typeface="+mn-ea"/>
                <a:sym typeface="+mn-lt"/>
              </a:rPr>
              <a:t>PPT</a:t>
            </a:r>
            <a:endParaRPr lang="zh-CN" altLang="en-US" sz="5400" b="1" dirty="0">
              <a:solidFill>
                <a:schemeClr val="tx1">
                  <a:lumMod val="65000"/>
                  <a:lumOff val="35000"/>
                </a:schemeClr>
              </a:solidFill>
              <a:cs typeface="+mn-ea"/>
              <a:sym typeface="+mn-lt"/>
            </a:endParaRPr>
          </a:p>
        </p:txBody>
      </p:sp>
      <p:grpSp>
        <p:nvGrpSpPr>
          <p:cNvPr id="8" name="组合 7">
            <a:extLst>
              <a:ext uri="{FF2B5EF4-FFF2-40B4-BE49-F238E27FC236}">
                <a16:creationId xmlns:a16="http://schemas.microsoft.com/office/drawing/2014/main" id="{0CB07E9B-0830-434F-B522-AF46EBB63236}"/>
              </a:ext>
            </a:extLst>
          </p:cNvPr>
          <p:cNvGrpSpPr/>
          <p:nvPr/>
        </p:nvGrpSpPr>
        <p:grpSpPr>
          <a:xfrm>
            <a:off x="3506129" y="3795886"/>
            <a:ext cx="2131742" cy="338554"/>
            <a:chOff x="3553444" y="3900570"/>
            <a:chExt cx="2131742" cy="338554"/>
          </a:xfrm>
        </p:grpSpPr>
        <p:sp>
          <p:nvSpPr>
            <p:cNvPr id="6" name="矩形: 圆角 5">
              <a:extLst>
                <a:ext uri="{FF2B5EF4-FFF2-40B4-BE49-F238E27FC236}">
                  <a16:creationId xmlns:a16="http://schemas.microsoft.com/office/drawing/2014/main" id="{B2F5A4F5-771D-4D84-9573-2B0DB94CCC80}"/>
                </a:ext>
              </a:extLst>
            </p:cNvPr>
            <p:cNvSpPr/>
            <p:nvPr/>
          </p:nvSpPr>
          <p:spPr>
            <a:xfrm>
              <a:off x="3709237" y="3917587"/>
              <a:ext cx="1725526" cy="31034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7" name="文本框 6">
              <a:extLst>
                <a:ext uri="{FF2B5EF4-FFF2-40B4-BE49-F238E27FC236}">
                  <a16:creationId xmlns:a16="http://schemas.microsoft.com/office/drawing/2014/main" id="{310137CA-1000-4AA6-B1F4-4987282D91DB}"/>
                </a:ext>
              </a:extLst>
            </p:cNvPr>
            <p:cNvSpPr txBox="1"/>
            <p:nvPr/>
          </p:nvSpPr>
          <p:spPr>
            <a:xfrm>
              <a:off x="3553444" y="3900570"/>
              <a:ext cx="2131742" cy="338554"/>
            </a:xfrm>
            <a:prstGeom prst="rect">
              <a:avLst/>
            </a:prstGeom>
            <a:noFill/>
          </p:spPr>
          <p:txBody>
            <a:bodyPr wrap="square" rtlCol="0">
              <a:spAutoFit/>
            </a:bodyPr>
            <a:lstStyle/>
            <a:p>
              <a:pPr algn="ctr"/>
              <a:r>
                <a:rPr lang="zh-CN" altLang="en-US" sz="1600" b="1" smtClean="0">
                  <a:solidFill>
                    <a:schemeClr val="tx1">
                      <a:lumMod val="65000"/>
                      <a:lumOff val="35000"/>
                    </a:schemeClr>
                  </a:solidFill>
                  <a:cs typeface="+mn-ea"/>
                  <a:sym typeface="+mn-lt"/>
                </a:rPr>
                <a:t>主讲人：</a:t>
              </a:r>
              <a:r>
                <a:rPr lang="en-US" altLang="zh-CN" sz="1600" b="1" smtClean="0">
                  <a:solidFill>
                    <a:schemeClr val="tx1">
                      <a:lumMod val="65000"/>
                      <a:lumOff val="35000"/>
                    </a:schemeClr>
                  </a:solidFill>
                  <a:cs typeface="+mn-ea"/>
                  <a:sym typeface="+mn-lt"/>
                </a:rPr>
                <a:t>PPT818</a:t>
              </a:r>
              <a:endParaRPr lang="zh-CN" altLang="en-US" sz="1600" b="1" dirty="0">
                <a:solidFill>
                  <a:schemeClr val="tx1">
                    <a:lumMod val="65000"/>
                    <a:lumOff val="35000"/>
                  </a:schemeClr>
                </a:solidFill>
                <a:cs typeface="+mn-ea"/>
                <a:sym typeface="+mn-lt"/>
              </a:endParaRPr>
            </a:p>
          </p:txBody>
        </p:sp>
      </p:grpSp>
      <p:pic>
        <p:nvPicPr>
          <p:cNvPr id="15" name="图片 14">
            <a:extLst>
              <a:ext uri="{FF2B5EF4-FFF2-40B4-BE49-F238E27FC236}">
                <a16:creationId xmlns:a16="http://schemas.microsoft.com/office/drawing/2014/main" id="{96CEA47D-659E-4ABB-ADDD-AD6353FE87D2}"/>
              </a:ext>
            </a:extLst>
          </p:cNvPr>
          <p:cNvPicPr>
            <a:picLocks noChangeAspect="1"/>
          </p:cNvPicPr>
          <p:nvPr/>
        </p:nvPicPr>
        <p:blipFill>
          <a:blip r:embed="rId7"/>
          <a:stretch>
            <a:fillRect/>
          </a:stretch>
        </p:blipFill>
        <p:spPr>
          <a:xfrm>
            <a:off x="1516885" y="4589943"/>
            <a:ext cx="540972" cy="626670"/>
          </a:xfrm>
          <a:prstGeom prst="rect">
            <a:avLst/>
          </a:prstGeom>
        </p:spPr>
      </p:pic>
      <p:pic>
        <p:nvPicPr>
          <p:cNvPr id="16" name="图片 15">
            <a:extLst>
              <a:ext uri="{FF2B5EF4-FFF2-40B4-BE49-F238E27FC236}">
                <a16:creationId xmlns:a16="http://schemas.microsoft.com/office/drawing/2014/main" id="{F8BD7E74-C7E7-4FF3-AA90-4CB1E82A0B7C}"/>
              </a:ext>
            </a:extLst>
          </p:cNvPr>
          <p:cNvPicPr>
            <a:picLocks noChangeAspect="1"/>
          </p:cNvPicPr>
          <p:nvPr/>
        </p:nvPicPr>
        <p:blipFill>
          <a:blip r:embed="rId8"/>
          <a:stretch>
            <a:fillRect/>
          </a:stretch>
        </p:blipFill>
        <p:spPr>
          <a:xfrm>
            <a:off x="1204717" y="4589943"/>
            <a:ext cx="524903" cy="626670"/>
          </a:xfrm>
          <a:prstGeom prst="rect">
            <a:avLst/>
          </a:prstGeom>
        </p:spPr>
      </p:pic>
      <p:pic>
        <p:nvPicPr>
          <p:cNvPr id="17" name="图片 16">
            <a:extLst>
              <a:ext uri="{FF2B5EF4-FFF2-40B4-BE49-F238E27FC236}">
                <a16:creationId xmlns:a16="http://schemas.microsoft.com/office/drawing/2014/main" id="{25C33EED-C386-4599-927A-FF59891EB889}"/>
              </a:ext>
            </a:extLst>
          </p:cNvPr>
          <p:cNvPicPr>
            <a:picLocks noChangeAspect="1"/>
          </p:cNvPicPr>
          <p:nvPr/>
        </p:nvPicPr>
        <p:blipFill>
          <a:blip r:embed="rId9"/>
          <a:stretch>
            <a:fillRect/>
          </a:stretch>
        </p:blipFill>
        <p:spPr>
          <a:xfrm>
            <a:off x="1794798" y="4589943"/>
            <a:ext cx="623099" cy="626670"/>
          </a:xfrm>
          <a:prstGeom prst="rect">
            <a:avLst/>
          </a:prstGeom>
        </p:spPr>
      </p:pic>
      <p:pic>
        <p:nvPicPr>
          <p:cNvPr id="18" name="图片 17">
            <a:extLst>
              <a:ext uri="{FF2B5EF4-FFF2-40B4-BE49-F238E27FC236}">
                <a16:creationId xmlns:a16="http://schemas.microsoft.com/office/drawing/2014/main" id="{35DA048A-9577-48AC-8691-3A364C94465E}"/>
              </a:ext>
            </a:extLst>
          </p:cNvPr>
          <p:cNvPicPr>
            <a:picLocks noChangeAspect="1"/>
          </p:cNvPicPr>
          <p:nvPr/>
        </p:nvPicPr>
        <p:blipFill>
          <a:blip r:embed="rId10"/>
          <a:stretch>
            <a:fillRect/>
          </a:stretch>
        </p:blipFill>
        <p:spPr>
          <a:xfrm>
            <a:off x="2808050" y="4589943"/>
            <a:ext cx="540972" cy="626670"/>
          </a:xfrm>
          <a:prstGeom prst="rect">
            <a:avLst/>
          </a:prstGeom>
        </p:spPr>
      </p:pic>
      <p:pic>
        <p:nvPicPr>
          <p:cNvPr id="19" name="图片 18">
            <a:extLst>
              <a:ext uri="{FF2B5EF4-FFF2-40B4-BE49-F238E27FC236}">
                <a16:creationId xmlns:a16="http://schemas.microsoft.com/office/drawing/2014/main" id="{1BB60B13-205D-4214-9DC5-C39239D764FA}"/>
              </a:ext>
            </a:extLst>
          </p:cNvPr>
          <p:cNvPicPr>
            <a:picLocks noChangeAspect="1"/>
          </p:cNvPicPr>
          <p:nvPr/>
        </p:nvPicPr>
        <p:blipFill>
          <a:blip r:embed="rId11"/>
          <a:stretch>
            <a:fillRect/>
          </a:stretch>
        </p:blipFill>
        <p:spPr>
          <a:xfrm>
            <a:off x="3179153" y="4614581"/>
            <a:ext cx="458844" cy="626670"/>
          </a:xfrm>
          <a:prstGeom prst="rect">
            <a:avLst/>
          </a:prstGeom>
        </p:spPr>
      </p:pic>
      <p:pic>
        <p:nvPicPr>
          <p:cNvPr id="20" name="图片 19">
            <a:extLst>
              <a:ext uri="{FF2B5EF4-FFF2-40B4-BE49-F238E27FC236}">
                <a16:creationId xmlns:a16="http://schemas.microsoft.com/office/drawing/2014/main" id="{77A2DD6C-25EA-4076-A48C-CABE5762FB0D}"/>
              </a:ext>
            </a:extLst>
          </p:cNvPr>
          <p:cNvPicPr>
            <a:picLocks noChangeAspect="1"/>
          </p:cNvPicPr>
          <p:nvPr/>
        </p:nvPicPr>
        <p:blipFill>
          <a:blip r:embed="rId12"/>
          <a:stretch>
            <a:fillRect/>
          </a:stretch>
        </p:blipFill>
        <p:spPr>
          <a:xfrm>
            <a:off x="3806220" y="4599468"/>
            <a:ext cx="474913" cy="626670"/>
          </a:xfrm>
          <a:prstGeom prst="rect">
            <a:avLst/>
          </a:prstGeom>
        </p:spPr>
      </p:pic>
      <p:pic>
        <p:nvPicPr>
          <p:cNvPr id="21" name="图片 20">
            <a:extLst>
              <a:ext uri="{FF2B5EF4-FFF2-40B4-BE49-F238E27FC236}">
                <a16:creationId xmlns:a16="http://schemas.microsoft.com/office/drawing/2014/main" id="{49A9D71B-0EC8-43EA-B909-39A827178359}"/>
              </a:ext>
            </a:extLst>
          </p:cNvPr>
          <p:cNvPicPr>
            <a:picLocks noChangeAspect="1"/>
          </p:cNvPicPr>
          <p:nvPr/>
        </p:nvPicPr>
        <p:blipFill>
          <a:blip r:embed="rId13"/>
          <a:stretch>
            <a:fillRect/>
          </a:stretch>
        </p:blipFill>
        <p:spPr>
          <a:xfrm>
            <a:off x="3516049" y="4606961"/>
            <a:ext cx="440990" cy="626670"/>
          </a:xfrm>
          <a:prstGeom prst="rect">
            <a:avLst/>
          </a:prstGeom>
        </p:spPr>
      </p:pic>
      <p:pic>
        <p:nvPicPr>
          <p:cNvPr id="22" name="图片 21">
            <a:extLst>
              <a:ext uri="{FF2B5EF4-FFF2-40B4-BE49-F238E27FC236}">
                <a16:creationId xmlns:a16="http://schemas.microsoft.com/office/drawing/2014/main" id="{D32306D9-F82A-4433-9688-0638B1105C67}"/>
              </a:ext>
            </a:extLst>
          </p:cNvPr>
          <p:cNvPicPr>
            <a:picLocks noChangeAspect="1"/>
          </p:cNvPicPr>
          <p:nvPr/>
        </p:nvPicPr>
        <p:blipFill>
          <a:blip r:embed="rId14"/>
          <a:stretch>
            <a:fillRect/>
          </a:stretch>
        </p:blipFill>
        <p:spPr>
          <a:xfrm>
            <a:off x="4111264" y="4580418"/>
            <a:ext cx="524903" cy="626670"/>
          </a:xfrm>
          <a:prstGeom prst="rect">
            <a:avLst/>
          </a:prstGeom>
        </p:spPr>
      </p:pic>
      <p:pic>
        <p:nvPicPr>
          <p:cNvPr id="23" name="图片 22">
            <a:extLst>
              <a:ext uri="{FF2B5EF4-FFF2-40B4-BE49-F238E27FC236}">
                <a16:creationId xmlns:a16="http://schemas.microsoft.com/office/drawing/2014/main" id="{0062437A-FDDC-429C-99C6-EA27B11078B3}"/>
              </a:ext>
            </a:extLst>
          </p:cNvPr>
          <p:cNvPicPr>
            <a:picLocks noChangeAspect="1"/>
          </p:cNvPicPr>
          <p:nvPr/>
        </p:nvPicPr>
        <p:blipFill>
          <a:blip r:embed="rId15"/>
          <a:stretch>
            <a:fillRect/>
          </a:stretch>
        </p:blipFill>
        <p:spPr>
          <a:xfrm>
            <a:off x="4774323" y="4570893"/>
            <a:ext cx="524903" cy="626670"/>
          </a:xfrm>
          <a:prstGeom prst="rect">
            <a:avLst/>
          </a:prstGeom>
        </p:spPr>
      </p:pic>
      <p:pic>
        <p:nvPicPr>
          <p:cNvPr id="24" name="图片 23">
            <a:extLst>
              <a:ext uri="{FF2B5EF4-FFF2-40B4-BE49-F238E27FC236}">
                <a16:creationId xmlns:a16="http://schemas.microsoft.com/office/drawing/2014/main" id="{D932C352-61DA-4F3A-8527-BBB0A5EB45EE}"/>
              </a:ext>
            </a:extLst>
          </p:cNvPr>
          <p:cNvPicPr>
            <a:picLocks noChangeAspect="1"/>
          </p:cNvPicPr>
          <p:nvPr/>
        </p:nvPicPr>
        <p:blipFill>
          <a:blip r:embed="rId16"/>
          <a:stretch>
            <a:fillRect/>
          </a:stretch>
        </p:blipFill>
        <p:spPr>
          <a:xfrm>
            <a:off x="4475823" y="4606961"/>
            <a:ext cx="458844" cy="626670"/>
          </a:xfrm>
          <a:prstGeom prst="rect">
            <a:avLst/>
          </a:prstGeom>
        </p:spPr>
      </p:pic>
      <p:pic>
        <p:nvPicPr>
          <p:cNvPr id="25" name="图片 24">
            <a:extLst>
              <a:ext uri="{FF2B5EF4-FFF2-40B4-BE49-F238E27FC236}">
                <a16:creationId xmlns:a16="http://schemas.microsoft.com/office/drawing/2014/main" id="{749FF0D1-08DD-41E7-A997-9EEC0DE13CFE}"/>
              </a:ext>
            </a:extLst>
          </p:cNvPr>
          <p:cNvPicPr>
            <a:picLocks noChangeAspect="1"/>
          </p:cNvPicPr>
          <p:nvPr/>
        </p:nvPicPr>
        <p:blipFill>
          <a:blip r:embed="rId17"/>
          <a:stretch>
            <a:fillRect/>
          </a:stretch>
        </p:blipFill>
        <p:spPr>
          <a:xfrm>
            <a:off x="7398311" y="4564543"/>
            <a:ext cx="540972" cy="626670"/>
          </a:xfrm>
          <a:prstGeom prst="rect">
            <a:avLst/>
          </a:prstGeom>
        </p:spPr>
      </p:pic>
      <p:pic>
        <p:nvPicPr>
          <p:cNvPr id="142" name="图片 141">
            <a:extLst>
              <a:ext uri="{FF2B5EF4-FFF2-40B4-BE49-F238E27FC236}">
                <a16:creationId xmlns:a16="http://schemas.microsoft.com/office/drawing/2014/main" id="{1D8DB58A-C1B6-4124-AA5A-779D44A93CF4}"/>
              </a:ext>
            </a:extLst>
          </p:cNvPr>
          <p:cNvPicPr>
            <a:picLocks noChangeAspect="1"/>
          </p:cNvPicPr>
          <p:nvPr/>
        </p:nvPicPr>
        <p:blipFill>
          <a:blip r:embed="rId9"/>
          <a:stretch>
            <a:fillRect/>
          </a:stretch>
        </p:blipFill>
        <p:spPr>
          <a:xfrm>
            <a:off x="2113671" y="4589943"/>
            <a:ext cx="623099" cy="626670"/>
          </a:xfrm>
          <a:prstGeom prst="rect">
            <a:avLst/>
          </a:prstGeom>
        </p:spPr>
      </p:pic>
      <p:pic>
        <p:nvPicPr>
          <p:cNvPr id="145" name="图片 144">
            <a:extLst>
              <a:ext uri="{FF2B5EF4-FFF2-40B4-BE49-F238E27FC236}">
                <a16:creationId xmlns:a16="http://schemas.microsoft.com/office/drawing/2014/main" id="{D619C8A5-90D8-49CD-8831-780EF79BA31C}"/>
              </a:ext>
            </a:extLst>
          </p:cNvPr>
          <p:cNvPicPr>
            <a:picLocks noChangeAspect="1"/>
          </p:cNvPicPr>
          <p:nvPr/>
        </p:nvPicPr>
        <p:blipFill>
          <a:blip r:embed="rId7"/>
          <a:stretch>
            <a:fillRect/>
          </a:stretch>
        </p:blipFill>
        <p:spPr>
          <a:xfrm>
            <a:off x="2472610" y="4589943"/>
            <a:ext cx="540972" cy="626670"/>
          </a:xfrm>
          <a:prstGeom prst="rect">
            <a:avLst/>
          </a:prstGeom>
        </p:spPr>
      </p:pic>
      <p:pic>
        <p:nvPicPr>
          <p:cNvPr id="146" name="图片 145">
            <a:extLst>
              <a:ext uri="{FF2B5EF4-FFF2-40B4-BE49-F238E27FC236}">
                <a16:creationId xmlns:a16="http://schemas.microsoft.com/office/drawing/2014/main" id="{B5CC435B-8787-4014-8EAD-EF8AE632287D}"/>
              </a:ext>
            </a:extLst>
          </p:cNvPr>
          <p:cNvPicPr>
            <a:picLocks noChangeAspect="1"/>
          </p:cNvPicPr>
          <p:nvPr/>
        </p:nvPicPr>
        <p:blipFill>
          <a:blip r:embed="rId13"/>
          <a:stretch>
            <a:fillRect/>
          </a:stretch>
        </p:blipFill>
        <p:spPr>
          <a:xfrm>
            <a:off x="5138882" y="4606961"/>
            <a:ext cx="440990" cy="626670"/>
          </a:xfrm>
          <a:prstGeom prst="rect">
            <a:avLst/>
          </a:prstGeom>
        </p:spPr>
      </p:pic>
      <p:pic>
        <p:nvPicPr>
          <p:cNvPr id="28" name="图片 27">
            <a:extLst>
              <a:ext uri="{FF2B5EF4-FFF2-40B4-BE49-F238E27FC236}">
                <a16:creationId xmlns:a16="http://schemas.microsoft.com/office/drawing/2014/main" id="{CC864EC5-DE09-4A79-A615-5326476A4EB5}"/>
              </a:ext>
            </a:extLst>
          </p:cNvPr>
          <p:cNvPicPr>
            <a:picLocks noChangeAspect="1"/>
          </p:cNvPicPr>
          <p:nvPr/>
        </p:nvPicPr>
        <p:blipFill>
          <a:blip r:embed="rId18"/>
          <a:stretch>
            <a:fillRect/>
          </a:stretch>
        </p:blipFill>
        <p:spPr>
          <a:xfrm>
            <a:off x="5410003" y="4608993"/>
            <a:ext cx="541302" cy="627053"/>
          </a:xfrm>
          <a:prstGeom prst="rect">
            <a:avLst/>
          </a:prstGeom>
        </p:spPr>
      </p:pic>
      <p:pic>
        <p:nvPicPr>
          <p:cNvPr id="152" name="图片 151">
            <a:extLst>
              <a:ext uri="{FF2B5EF4-FFF2-40B4-BE49-F238E27FC236}">
                <a16:creationId xmlns:a16="http://schemas.microsoft.com/office/drawing/2014/main" id="{64F73AE0-C50D-444A-8404-889E185B7A65}"/>
              </a:ext>
            </a:extLst>
          </p:cNvPr>
          <p:cNvPicPr>
            <a:picLocks noChangeAspect="1"/>
          </p:cNvPicPr>
          <p:nvPr/>
        </p:nvPicPr>
        <p:blipFill>
          <a:blip r:embed="rId16"/>
          <a:stretch>
            <a:fillRect/>
          </a:stretch>
        </p:blipFill>
        <p:spPr>
          <a:xfrm>
            <a:off x="5781436" y="4606961"/>
            <a:ext cx="458844" cy="626670"/>
          </a:xfrm>
          <a:prstGeom prst="rect">
            <a:avLst/>
          </a:prstGeom>
        </p:spPr>
      </p:pic>
      <p:pic>
        <p:nvPicPr>
          <p:cNvPr id="153" name="图片 152">
            <a:extLst>
              <a:ext uri="{FF2B5EF4-FFF2-40B4-BE49-F238E27FC236}">
                <a16:creationId xmlns:a16="http://schemas.microsoft.com/office/drawing/2014/main" id="{9C9AC591-650E-4B4A-BE62-9708F3363174}"/>
              </a:ext>
            </a:extLst>
          </p:cNvPr>
          <p:cNvPicPr>
            <a:picLocks noChangeAspect="1"/>
          </p:cNvPicPr>
          <p:nvPr/>
        </p:nvPicPr>
        <p:blipFill>
          <a:blip r:embed="rId12"/>
          <a:stretch>
            <a:fillRect/>
          </a:stretch>
        </p:blipFill>
        <p:spPr>
          <a:xfrm>
            <a:off x="6098986" y="4589943"/>
            <a:ext cx="474913" cy="626670"/>
          </a:xfrm>
          <a:prstGeom prst="rect">
            <a:avLst/>
          </a:prstGeom>
        </p:spPr>
      </p:pic>
      <p:pic>
        <p:nvPicPr>
          <p:cNvPr id="155" name="图片 154">
            <a:extLst>
              <a:ext uri="{FF2B5EF4-FFF2-40B4-BE49-F238E27FC236}">
                <a16:creationId xmlns:a16="http://schemas.microsoft.com/office/drawing/2014/main" id="{32EF74A9-1CA8-4D60-857A-7E31402CBE4E}"/>
              </a:ext>
            </a:extLst>
          </p:cNvPr>
          <p:cNvPicPr>
            <a:picLocks noChangeAspect="1"/>
          </p:cNvPicPr>
          <p:nvPr/>
        </p:nvPicPr>
        <p:blipFill>
          <a:blip r:embed="rId10"/>
          <a:stretch>
            <a:fillRect/>
          </a:stretch>
        </p:blipFill>
        <p:spPr>
          <a:xfrm>
            <a:off x="6413555" y="4570893"/>
            <a:ext cx="540972" cy="626670"/>
          </a:xfrm>
          <a:prstGeom prst="rect">
            <a:avLst/>
          </a:prstGeom>
        </p:spPr>
      </p:pic>
      <p:pic>
        <p:nvPicPr>
          <p:cNvPr id="156" name="图片 155">
            <a:extLst>
              <a:ext uri="{FF2B5EF4-FFF2-40B4-BE49-F238E27FC236}">
                <a16:creationId xmlns:a16="http://schemas.microsoft.com/office/drawing/2014/main" id="{07906339-03D2-49AE-BE10-BC8934AAD0EE}"/>
              </a:ext>
            </a:extLst>
          </p:cNvPr>
          <p:cNvPicPr>
            <a:picLocks noChangeAspect="1"/>
          </p:cNvPicPr>
          <p:nvPr/>
        </p:nvPicPr>
        <p:blipFill>
          <a:blip r:embed="rId13"/>
          <a:stretch>
            <a:fillRect/>
          </a:stretch>
        </p:blipFill>
        <p:spPr>
          <a:xfrm>
            <a:off x="6794183" y="4606961"/>
            <a:ext cx="440990" cy="626670"/>
          </a:xfrm>
          <a:prstGeom prst="rect">
            <a:avLst/>
          </a:prstGeom>
        </p:spPr>
      </p:pic>
      <p:pic>
        <p:nvPicPr>
          <p:cNvPr id="157" name="图片 156">
            <a:extLst>
              <a:ext uri="{FF2B5EF4-FFF2-40B4-BE49-F238E27FC236}">
                <a16:creationId xmlns:a16="http://schemas.microsoft.com/office/drawing/2014/main" id="{7FA153E4-D403-4770-B460-E3D4E97116A7}"/>
              </a:ext>
            </a:extLst>
          </p:cNvPr>
          <p:cNvPicPr>
            <a:picLocks noChangeAspect="1"/>
          </p:cNvPicPr>
          <p:nvPr/>
        </p:nvPicPr>
        <p:blipFill>
          <a:blip r:embed="rId10"/>
          <a:stretch>
            <a:fillRect/>
          </a:stretch>
        </p:blipFill>
        <p:spPr>
          <a:xfrm>
            <a:off x="7074829" y="4570893"/>
            <a:ext cx="540972" cy="626670"/>
          </a:xfrm>
          <a:prstGeom prst="rect">
            <a:avLst/>
          </a:prstGeom>
        </p:spPr>
      </p:pic>
    </p:spTree>
    <p:extLst>
      <p:ext uri="{BB962C8B-B14F-4D97-AF65-F5344CB8AC3E}">
        <p14:creationId xmlns:p14="http://schemas.microsoft.com/office/powerpoint/2010/main" val="11942693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strVal val="#ppt_x"/>
                                          </p:val>
                                        </p:tav>
                                        <p:tav tm="100000">
                                          <p:val>
                                            <p:strVal val="#ppt_x"/>
                                          </p:val>
                                        </p:tav>
                                      </p:tavLst>
                                    </p:anim>
                                    <p:anim calcmode="lin" valueType="num">
                                      <p:cBhvr>
                                        <p:cTn id="22" dur="750" fill="hold"/>
                                        <p:tgtEl>
                                          <p:spTgt spid="3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5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750"/>
                                        <p:tgtEl>
                                          <p:spTgt spid="33"/>
                                        </p:tgtEl>
                                      </p:cBhvr>
                                    </p:animEffect>
                                    <p:anim calcmode="lin" valueType="num">
                                      <p:cBhvr>
                                        <p:cTn id="26" dur="750" fill="hold"/>
                                        <p:tgtEl>
                                          <p:spTgt spid="33"/>
                                        </p:tgtEl>
                                        <p:attrNameLst>
                                          <p:attrName>ppt_x</p:attrName>
                                        </p:attrNameLst>
                                      </p:cBhvr>
                                      <p:tavLst>
                                        <p:tav tm="0">
                                          <p:val>
                                            <p:strVal val="#ppt_x"/>
                                          </p:val>
                                        </p:tav>
                                        <p:tav tm="100000">
                                          <p:val>
                                            <p:strVal val="#ppt_x"/>
                                          </p:val>
                                        </p:tav>
                                      </p:tavLst>
                                    </p:anim>
                                    <p:anim calcmode="lin" valueType="num">
                                      <p:cBhvr>
                                        <p:cTn id="27" dur="750" fill="hold"/>
                                        <p:tgtEl>
                                          <p:spTgt spid="33"/>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750"/>
                                        <p:tgtEl>
                                          <p:spTgt spid="32"/>
                                        </p:tgtEl>
                                      </p:cBhvr>
                                    </p:animEffect>
                                    <p:anim calcmode="lin" valueType="num">
                                      <p:cBhvr>
                                        <p:cTn id="31" dur="750" fill="hold"/>
                                        <p:tgtEl>
                                          <p:spTgt spid="32"/>
                                        </p:tgtEl>
                                        <p:attrNameLst>
                                          <p:attrName>ppt_x</p:attrName>
                                        </p:attrNameLst>
                                      </p:cBhvr>
                                      <p:tavLst>
                                        <p:tav tm="0">
                                          <p:val>
                                            <p:strVal val="#ppt_x"/>
                                          </p:val>
                                        </p:tav>
                                        <p:tav tm="100000">
                                          <p:val>
                                            <p:strVal val="#ppt_x"/>
                                          </p:val>
                                        </p:tav>
                                      </p:tavLst>
                                    </p:anim>
                                    <p:anim calcmode="lin" valueType="num">
                                      <p:cBhvr>
                                        <p:cTn id="32" dur="750" fill="hold"/>
                                        <p:tgtEl>
                                          <p:spTgt spid="3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75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strVal val="#ppt_x"/>
                                          </p:val>
                                        </p:tav>
                                        <p:tav tm="100000">
                                          <p:val>
                                            <p:strVal val="#ppt_x"/>
                                          </p:val>
                                        </p:tav>
                                      </p:tavLst>
                                    </p:anim>
                                    <p:anim calcmode="lin" valueType="num">
                                      <p:cBhvr>
                                        <p:cTn id="37" dur="75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9" presetClass="entr" presetSubtype="0" decel="100000" fill="hold" grpId="0" nodeType="afterEffect">
                                  <p:stCondLst>
                                    <p:cond delay="0"/>
                                  </p:stCondLst>
                                  <p:iterate type="lt">
                                    <p:tmPct val="10000"/>
                                  </p:iterate>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 calcmode="lin" valueType="num">
                                      <p:cBhvr>
                                        <p:cTn id="43" dur="500" fill="hold"/>
                                        <p:tgtEl>
                                          <p:spTgt spid="5"/>
                                        </p:tgtEl>
                                        <p:attrNameLst>
                                          <p:attrName>style.rotation</p:attrName>
                                        </p:attrNameLst>
                                      </p:cBhvr>
                                      <p:tavLst>
                                        <p:tav tm="0">
                                          <p:val>
                                            <p:fltVal val="360"/>
                                          </p:val>
                                        </p:tav>
                                        <p:tav tm="100000">
                                          <p:val>
                                            <p:fltVal val="0"/>
                                          </p:val>
                                        </p:tav>
                                      </p:tavLst>
                                    </p:anim>
                                    <p:animEffect transition="in" filter="fade">
                                      <p:cBhvr>
                                        <p:cTn id="44" dur="500"/>
                                        <p:tgtEl>
                                          <p:spTgt spid="5"/>
                                        </p:tgtEl>
                                      </p:cBhvr>
                                    </p:animEffect>
                                  </p:childTnLst>
                                </p:cTn>
                              </p:par>
                            </p:childTnLst>
                          </p:cTn>
                        </p:par>
                        <p:par>
                          <p:cTn id="45" fill="hold">
                            <p:stCondLst>
                              <p:cond delay="4000"/>
                            </p:stCondLst>
                            <p:childTnLst>
                              <p:par>
                                <p:cTn id="46" presetID="37"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750"/>
                                        <p:tgtEl>
                                          <p:spTgt spid="8"/>
                                        </p:tgtEl>
                                      </p:cBhvr>
                                    </p:animEffect>
                                    <p:anim calcmode="lin" valueType="num">
                                      <p:cBhvr>
                                        <p:cTn id="49" dur="750" fill="hold"/>
                                        <p:tgtEl>
                                          <p:spTgt spid="8"/>
                                        </p:tgtEl>
                                        <p:attrNameLst>
                                          <p:attrName>ppt_x</p:attrName>
                                        </p:attrNameLst>
                                      </p:cBhvr>
                                      <p:tavLst>
                                        <p:tav tm="0">
                                          <p:val>
                                            <p:strVal val="#ppt_x"/>
                                          </p:val>
                                        </p:tav>
                                        <p:tav tm="100000">
                                          <p:val>
                                            <p:strVal val="#ppt_x"/>
                                          </p:val>
                                        </p:tav>
                                      </p:tavLst>
                                    </p:anim>
                                    <p:anim calcmode="lin" valueType="num">
                                      <p:cBhvr>
                                        <p:cTn id="50" dur="675" decel="100000" fill="hold"/>
                                        <p:tgtEl>
                                          <p:spTgt spid="8"/>
                                        </p:tgtEl>
                                        <p:attrNameLst>
                                          <p:attrName>ppt_y</p:attrName>
                                        </p:attrNameLst>
                                      </p:cBhvr>
                                      <p:tavLst>
                                        <p:tav tm="0">
                                          <p:val>
                                            <p:strVal val="#ppt_y+1"/>
                                          </p:val>
                                        </p:tav>
                                        <p:tav tm="100000">
                                          <p:val>
                                            <p:strVal val="#ppt_y-.03"/>
                                          </p:val>
                                        </p:tav>
                                      </p:tavLst>
                                    </p:anim>
                                    <p:anim calcmode="lin" valueType="num">
                                      <p:cBhvr>
                                        <p:cTn id="51"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47"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anim calcmode="lin" valueType="num">
                                      <p:cBhvr>
                                        <p:cTn id="56" dur="500" fill="hold"/>
                                        <p:tgtEl>
                                          <p:spTgt spid="24"/>
                                        </p:tgtEl>
                                        <p:attrNameLst>
                                          <p:attrName>ppt_x</p:attrName>
                                        </p:attrNameLst>
                                      </p:cBhvr>
                                      <p:tavLst>
                                        <p:tav tm="0">
                                          <p:val>
                                            <p:strVal val="#ppt_x"/>
                                          </p:val>
                                        </p:tav>
                                        <p:tav tm="100000">
                                          <p:val>
                                            <p:strVal val="#ppt_x"/>
                                          </p:val>
                                        </p:tav>
                                      </p:tavLst>
                                    </p:anim>
                                    <p:anim calcmode="lin" valueType="num">
                                      <p:cBhvr>
                                        <p:cTn id="57" dur="500" fill="hold"/>
                                        <p:tgtEl>
                                          <p:spTgt spid="2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25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anim calcmode="lin" valueType="num">
                                      <p:cBhvr>
                                        <p:cTn id="71" dur="500" fill="hold"/>
                                        <p:tgtEl>
                                          <p:spTgt spid="23"/>
                                        </p:tgtEl>
                                        <p:attrNameLst>
                                          <p:attrName>ppt_x</p:attrName>
                                        </p:attrNameLst>
                                      </p:cBhvr>
                                      <p:tavLst>
                                        <p:tav tm="0">
                                          <p:val>
                                            <p:strVal val="#ppt_x"/>
                                          </p:val>
                                        </p:tav>
                                        <p:tav tm="100000">
                                          <p:val>
                                            <p:strVal val="#ppt_x"/>
                                          </p:val>
                                        </p:tav>
                                      </p:tavLst>
                                    </p:anim>
                                    <p:anim calcmode="lin" valueType="num">
                                      <p:cBhvr>
                                        <p:cTn id="72" dur="5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50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anim calcmode="lin" valueType="num">
                                      <p:cBhvr>
                                        <p:cTn id="76" dur="500" fill="hold"/>
                                        <p:tgtEl>
                                          <p:spTgt spid="17"/>
                                        </p:tgtEl>
                                        <p:attrNameLst>
                                          <p:attrName>ppt_x</p:attrName>
                                        </p:attrNameLst>
                                      </p:cBhvr>
                                      <p:tavLst>
                                        <p:tav tm="0">
                                          <p:val>
                                            <p:strVal val="#ppt_x"/>
                                          </p:val>
                                        </p:tav>
                                        <p:tav tm="100000">
                                          <p:val>
                                            <p:strVal val="#ppt_x"/>
                                          </p:val>
                                        </p:tav>
                                      </p:tavLst>
                                    </p:anim>
                                    <p:anim calcmode="lin" valueType="num">
                                      <p:cBhvr>
                                        <p:cTn id="77" dur="500" fill="hold"/>
                                        <p:tgtEl>
                                          <p:spTgt spid="17"/>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500"/>
                                  </p:stCondLst>
                                  <p:childTnLst>
                                    <p:set>
                                      <p:cBhvr>
                                        <p:cTn id="79" dur="1" fill="hold">
                                          <p:stCondLst>
                                            <p:cond delay="0"/>
                                          </p:stCondLst>
                                        </p:cTn>
                                        <p:tgtEl>
                                          <p:spTgt spid="146"/>
                                        </p:tgtEl>
                                        <p:attrNameLst>
                                          <p:attrName>style.visibility</p:attrName>
                                        </p:attrNameLst>
                                      </p:cBhvr>
                                      <p:to>
                                        <p:strVal val="visible"/>
                                      </p:to>
                                    </p:set>
                                    <p:animEffect transition="in" filter="fade">
                                      <p:cBhvr>
                                        <p:cTn id="80" dur="500"/>
                                        <p:tgtEl>
                                          <p:spTgt spid="146"/>
                                        </p:tgtEl>
                                      </p:cBhvr>
                                    </p:animEffect>
                                    <p:anim calcmode="lin" valueType="num">
                                      <p:cBhvr>
                                        <p:cTn id="81" dur="500" fill="hold"/>
                                        <p:tgtEl>
                                          <p:spTgt spid="146"/>
                                        </p:tgtEl>
                                        <p:attrNameLst>
                                          <p:attrName>ppt_x</p:attrName>
                                        </p:attrNameLst>
                                      </p:cBhvr>
                                      <p:tavLst>
                                        <p:tav tm="0">
                                          <p:val>
                                            <p:strVal val="#ppt_x"/>
                                          </p:val>
                                        </p:tav>
                                        <p:tav tm="100000">
                                          <p:val>
                                            <p:strVal val="#ppt_x"/>
                                          </p:val>
                                        </p:tav>
                                      </p:tavLst>
                                    </p:anim>
                                    <p:anim calcmode="lin" valueType="num">
                                      <p:cBhvr>
                                        <p:cTn id="82" dur="500" fill="hold"/>
                                        <p:tgtEl>
                                          <p:spTgt spid="146"/>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750"/>
                                  </p:stCondLst>
                                  <p:childTnLst>
                                    <p:set>
                                      <p:cBhvr>
                                        <p:cTn id="84" dur="1" fill="hold">
                                          <p:stCondLst>
                                            <p:cond delay="0"/>
                                          </p:stCondLst>
                                        </p:cTn>
                                        <p:tgtEl>
                                          <p:spTgt spid="142"/>
                                        </p:tgtEl>
                                        <p:attrNameLst>
                                          <p:attrName>style.visibility</p:attrName>
                                        </p:attrNameLst>
                                      </p:cBhvr>
                                      <p:to>
                                        <p:strVal val="visible"/>
                                      </p:to>
                                    </p:set>
                                    <p:animEffect transition="in" filter="fade">
                                      <p:cBhvr>
                                        <p:cTn id="85" dur="500"/>
                                        <p:tgtEl>
                                          <p:spTgt spid="142"/>
                                        </p:tgtEl>
                                      </p:cBhvr>
                                    </p:animEffect>
                                    <p:anim calcmode="lin" valueType="num">
                                      <p:cBhvr>
                                        <p:cTn id="86" dur="500" fill="hold"/>
                                        <p:tgtEl>
                                          <p:spTgt spid="142"/>
                                        </p:tgtEl>
                                        <p:attrNameLst>
                                          <p:attrName>ppt_x</p:attrName>
                                        </p:attrNameLst>
                                      </p:cBhvr>
                                      <p:tavLst>
                                        <p:tav tm="0">
                                          <p:val>
                                            <p:strVal val="#ppt_x"/>
                                          </p:val>
                                        </p:tav>
                                        <p:tav tm="100000">
                                          <p:val>
                                            <p:strVal val="#ppt_x"/>
                                          </p:val>
                                        </p:tav>
                                      </p:tavLst>
                                    </p:anim>
                                    <p:anim calcmode="lin" valueType="num">
                                      <p:cBhvr>
                                        <p:cTn id="87" dur="500" fill="hold"/>
                                        <p:tgtEl>
                                          <p:spTgt spid="142"/>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75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1000"/>
                                  </p:stCondLst>
                                  <p:childTnLst>
                                    <p:set>
                                      <p:cBhvr>
                                        <p:cTn id="94" dur="1" fill="hold">
                                          <p:stCondLst>
                                            <p:cond delay="0"/>
                                          </p:stCondLst>
                                        </p:cTn>
                                        <p:tgtEl>
                                          <p:spTgt spid="145"/>
                                        </p:tgtEl>
                                        <p:attrNameLst>
                                          <p:attrName>style.visibility</p:attrName>
                                        </p:attrNameLst>
                                      </p:cBhvr>
                                      <p:to>
                                        <p:strVal val="visible"/>
                                      </p:to>
                                    </p:set>
                                    <p:animEffect transition="in" filter="fade">
                                      <p:cBhvr>
                                        <p:cTn id="95" dur="500"/>
                                        <p:tgtEl>
                                          <p:spTgt spid="145"/>
                                        </p:tgtEl>
                                      </p:cBhvr>
                                    </p:animEffect>
                                    <p:anim calcmode="lin" valueType="num">
                                      <p:cBhvr>
                                        <p:cTn id="96" dur="500" fill="hold"/>
                                        <p:tgtEl>
                                          <p:spTgt spid="145"/>
                                        </p:tgtEl>
                                        <p:attrNameLst>
                                          <p:attrName>ppt_x</p:attrName>
                                        </p:attrNameLst>
                                      </p:cBhvr>
                                      <p:tavLst>
                                        <p:tav tm="0">
                                          <p:val>
                                            <p:strVal val="#ppt_x"/>
                                          </p:val>
                                        </p:tav>
                                        <p:tav tm="100000">
                                          <p:val>
                                            <p:strVal val="#ppt_x"/>
                                          </p:val>
                                        </p:tav>
                                      </p:tavLst>
                                    </p:anim>
                                    <p:anim calcmode="lin" valueType="num">
                                      <p:cBhvr>
                                        <p:cTn id="97" dur="500" fill="hold"/>
                                        <p:tgtEl>
                                          <p:spTgt spid="145"/>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1000"/>
                                  </p:stCondLst>
                                  <p:childTnLst>
                                    <p:set>
                                      <p:cBhvr>
                                        <p:cTn id="99" dur="1" fill="hold">
                                          <p:stCondLst>
                                            <p:cond delay="0"/>
                                          </p:stCondLst>
                                        </p:cTn>
                                        <p:tgtEl>
                                          <p:spTgt spid="152"/>
                                        </p:tgtEl>
                                        <p:attrNameLst>
                                          <p:attrName>style.visibility</p:attrName>
                                        </p:attrNameLst>
                                      </p:cBhvr>
                                      <p:to>
                                        <p:strVal val="visible"/>
                                      </p:to>
                                    </p:set>
                                    <p:animEffect transition="in" filter="fade">
                                      <p:cBhvr>
                                        <p:cTn id="100" dur="500"/>
                                        <p:tgtEl>
                                          <p:spTgt spid="152"/>
                                        </p:tgtEl>
                                      </p:cBhvr>
                                    </p:animEffect>
                                    <p:anim calcmode="lin" valueType="num">
                                      <p:cBhvr>
                                        <p:cTn id="101" dur="500" fill="hold"/>
                                        <p:tgtEl>
                                          <p:spTgt spid="152"/>
                                        </p:tgtEl>
                                        <p:attrNameLst>
                                          <p:attrName>ppt_x</p:attrName>
                                        </p:attrNameLst>
                                      </p:cBhvr>
                                      <p:tavLst>
                                        <p:tav tm="0">
                                          <p:val>
                                            <p:strVal val="#ppt_x"/>
                                          </p:val>
                                        </p:tav>
                                        <p:tav tm="100000">
                                          <p:val>
                                            <p:strVal val="#ppt_x"/>
                                          </p:val>
                                        </p:tav>
                                      </p:tavLst>
                                    </p:anim>
                                    <p:anim calcmode="lin" valueType="num">
                                      <p:cBhvr>
                                        <p:cTn id="102" dur="500" fill="hold"/>
                                        <p:tgtEl>
                                          <p:spTgt spid="152"/>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125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anim calcmode="lin" valueType="num">
                                      <p:cBhvr>
                                        <p:cTn id="106" dur="500" fill="hold"/>
                                        <p:tgtEl>
                                          <p:spTgt spid="18"/>
                                        </p:tgtEl>
                                        <p:attrNameLst>
                                          <p:attrName>ppt_x</p:attrName>
                                        </p:attrNameLst>
                                      </p:cBhvr>
                                      <p:tavLst>
                                        <p:tav tm="0">
                                          <p:val>
                                            <p:strVal val="#ppt_x"/>
                                          </p:val>
                                        </p:tav>
                                        <p:tav tm="100000">
                                          <p:val>
                                            <p:strVal val="#ppt_x"/>
                                          </p:val>
                                        </p:tav>
                                      </p:tavLst>
                                    </p:anim>
                                    <p:anim calcmode="lin" valueType="num">
                                      <p:cBhvr>
                                        <p:cTn id="107" dur="500" fill="hold"/>
                                        <p:tgtEl>
                                          <p:spTgt spid="18"/>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1250"/>
                                  </p:stCondLst>
                                  <p:childTnLst>
                                    <p:set>
                                      <p:cBhvr>
                                        <p:cTn id="109" dur="1" fill="hold">
                                          <p:stCondLst>
                                            <p:cond delay="0"/>
                                          </p:stCondLst>
                                        </p:cTn>
                                        <p:tgtEl>
                                          <p:spTgt spid="153"/>
                                        </p:tgtEl>
                                        <p:attrNameLst>
                                          <p:attrName>style.visibility</p:attrName>
                                        </p:attrNameLst>
                                      </p:cBhvr>
                                      <p:to>
                                        <p:strVal val="visible"/>
                                      </p:to>
                                    </p:set>
                                    <p:animEffect transition="in" filter="fade">
                                      <p:cBhvr>
                                        <p:cTn id="110" dur="500"/>
                                        <p:tgtEl>
                                          <p:spTgt spid="153"/>
                                        </p:tgtEl>
                                      </p:cBhvr>
                                    </p:animEffect>
                                    <p:anim calcmode="lin" valueType="num">
                                      <p:cBhvr>
                                        <p:cTn id="111" dur="500" fill="hold"/>
                                        <p:tgtEl>
                                          <p:spTgt spid="153"/>
                                        </p:tgtEl>
                                        <p:attrNameLst>
                                          <p:attrName>ppt_x</p:attrName>
                                        </p:attrNameLst>
                                      </p:cBhvr>
                                      <p:tavLst>
                                        <p:tav tm="0">
                                          <p:val>
                                            <p:strVal val="#ppt_x"/>
                                          </p:val>
                                        </p:tav>
                                        <p:tav tm="100000">
                                          <p:val>
                                            <p:strVal val="#ppt_x"/>
                                          </p:val>
                                        </p:tav>
                                      </p:tavLst>
                                    </p:anim>
                                    <p:anim calcmode="lin" valueType="num">
                                      <p:cBhvr>
                                        <p:cTn id="112" dur="500" fill="hold"/>
                                        <p:tgtEl>
                                          <p:spTgt spid="153"/>
                                        </p:tgtEl>
                                        <p:attrNameLst>
                                          <p:attrName>ppt_y</p:attrName>
                                        </p:attrNameLst>
                                      </p:cBhvr>
                                      <p:tavLst>
                                        <p:tav tm="0">
                                          <p:val>
                                            <p:strVal val="#ppt_y-.1"/>
                                          </p:val>
                                        </p:tav>
                                        <p:tav tm="100000">
                                          <p:val>
                                            <p:strVal val="#ppt_y"/>
                                          </p:val>
                                        </p:tav>
                                      </p:tavLst>
                                    </p:anim>
                                  </p:childTnLst>
                                </p:cTn>
                              </p:par>
                              <p:par>
                                <p:cTn id="113" presetID="47" presetClass="entr" presetSubtype="0" fill="hold" nodeType="withEffect">
                                  <p:stCondLst>
                                    <p:cond delay="1500"/>
                                  </p:stCondLst>
                                  <p:childTnLst>
                                    <p:set>
                                      <p:cBhvr>
                                        <p:cTn id="114" dur="1" fill="hold">
                                          <p:stCondLst>
                                            <p:cond delay="0"/>
                                          </p:stCondLst>
                                        </p:cTn>
                                        <p:tgtEl>
                                          <p:spTgt spid="155"/>
                                        </p:tgtEl>
                                        <p:attrNameLst>
                                          <p:attrName>style.visibility</p:attrName>
                                        </p:attrNameLst>
                                      </p:cBhvr>
                                      <p:to>
                                        <p:strVal val="visible"/>
                                      </p:to>
                                    </p:set>
                                    <p:animEffect transition="in" filter="fade">
                                      <p:cBhvr>
                                        <p:cTn id="115" dur="500"/>
                                        <p:tgtEl>
                                          <p:spTgt spid="155"/>
                                        </p:tgtEl>
                                      </p:cBhvr>
                                    </p:animEffect>
                                    <p:anim calcmode="lin" valueType="num">
                                      <p:cBhvr>
                                        <p:cTn id="116" dur="500" fill="hold"/>
                                        <p:tgtEl>
                                          <p:spTgt spid="155"/>
                                        </p:tgtEl>
                                        <p:attrNameLst>
                                          <p:attrName>ppt_x</p:attrName>
                                        </p:attrNameLst>
                                      </p:cBhvr>
                                      <p:tavLst>
                                        <p:tav tm="0">
                                          <p:val>
                                            <p:strVal val="#ppt_x"/>
                                          </p:val>
                                        </p:tav>
                                        <p:tav tm="100000">
                                          <p:val>
                                            <p:strVal val="#ppt_x"/>
                                          </p:val>
                                        </p:tav>
                                      </p:tavLst>
                                    </p:anim>
                                    <p:anim calcmode="lin" valueType="num">
                                      <p:cBhvr>
                                        <p:cTn id="117" dur="500" fill="hold"/>
                                        <p:tgtEl>
                                          <p:spTgt spid="155"/>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150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500"/>
                                        <p:tgtEl>
                                          <p:spTgt spid="19"/>
                                        </p:tgtEl>
                                      </p:cBhvr>
                                    </p:animEffect>
                                    <p:anim calcmode="lin" valueType="num">
                                      <p:cBhvr>
                                        <p:cTn id="121" dur="500" fill="hold"/>
                                        <p:tgtEl>
                                          <p:spTgt spid="19"/>
                                        </p:tgtEl>
                                        <p:attrNameLst>
                                          <p:attrName>ppt_x</p:attrName>
                                        </p:attrNameLst>
                                      </p:cBhvr>
                                      <p:tavLst>
                                        <p:tav tm="0">
                                          <p:val>
                                            <p:strVal val="#ppt_x"/>
                                          </p:val>
                                        </p:tav>
                                        <p:tav tm="100000">
                                          <p:val>
                                            <p:strVal val="#ppt_x"/>
                                          </p:val>
                                        </p:tav>
                                      </p:tavLst>
                                    </p:anim>
                                    <p:anim calcmode="lin" valueType="num">
                                      <p:cBhvr>
                                        <p:cTn id="122" dur="500" fill="hold"/>
                                        <p:tgtEl>
                                          <p:spTgt spid="19"/>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1750"/>
                                  </p:stCondLst>
                                  <p:childTnLst>
                                    <p:set>
                                      <p:cBhvr>
                                        <p:cTn id="124" dur="1" fill="hold">
                                          <p:stCondLst>
                                            <p:cond delay="0"/>
                                          </p:stCondLst>
                                        </p:cTn>
                                        <p:tgtEl>
                                          <p:spTgt spid="21"/>
                                        </p:tgtEl>
                                        <p:attrNameLst>
                                          <p:attrName>style.visibility</p:attrName>
                                        </p:attrNameLst>
                                      </p:cBhvr>
                                      <p:to>
                                        <p:strVal val="visible"/>
                                      </p:to>
                                    </p:set>
                                    <p:animEffect transition="in" filter="fade">
                                      <p:cBhvr>
                                        <p:cTn id="125" dur="500"/>
                                        <p:tgtEl>
                                          <p:spTgt spid="21"/>
                                        </p:tgtEl>
                                      </p:cBhvr>
                                    </p:animEffect>
                                    <p:anim calcmode="lin" valueType="num">
                                      <p:cBhvr>
                                        <p:cTn id="126" dur="500" fill="hold"/>
                                        <p:tgtEl>
                                          <p:spTgt spid="21"/>
                                        </p:tgtEl>
                                        <p:attrNameLst>
                                          <p:attrName>ppt_x</p:attrName>
                                        </p:attrNameLst>
                                      </p:cBhvr>
                                      <p:tavLst>
                                        <p:tav tm="0">
                                          <p:val>
                                            <p:strVal val="#ppt_x"/>
                                          </p:val>
                                        </p:tav>
                                        <p:tav tm="100000">
                                          <p:val>
                                            <p:strVal val="#ppt_x"/>
                                          </p:val>
                                        </p:tav>
                                      </p:tavLst>
                                    </p:anim>
                                    <p:anim calcmode="lin" valueType="num">
                                      <p:cBhvr>
                                        <p:cTn id="127" dur="500" fill="hold"/>
                                        <p:tgtEl>
                                          <p:spTgt spid="21"/>
                                        </p:tgtEl>
                                        <p:attrNameLst>
                                          <p:attrName>ppt_y</p:attrName>
                                        </p:attrNameLst>
                                      </p:cBhvr>
                                      <p:tavLst>
                                        <p:tav tm="0">
                                          <p:val>
                                            <p:strVal val="#ppt_y+.1"/>
                                          </p:val>
                                        </p:tav>
                                        <p:tav tm="100000">
                                          <p:val>
                                            <p:strVal val="#ppt_y"/>
                                          </p:val>
                                        </p:tav>
                                      </p:tavLst>
                                    </p:anim>
                                  </p:childTnLst>
                                </p:cTn>
                              </p:par>
                              <p:par>
                                <p:cTn id="128" presetID="47" presetClass="entr" presetSubtype="0" fill="hold" nodeType="withEffect">
                                  <p:stCondLst>
                                    <p:cond delay="1750"/>
                                  </p:stCondLst>
                                  <p:childTnLst>
                                    <p:set>
                                      <p:cBhvr>
                                        <p:cTn id="129" dur="1" fill="hold">
                                          <p:stCondLst>
                                            <p:cond delay="0"/>
                                          </p:stCondLst>
                                        </p:cTn>
                                        <p:tgtEl>
                                          <p:spTgt spid="156"/>
                                        </p:tgtEl>
                                        <p:attrNameLst>
                                          <p:attrName>style.visibility</p:attrName>
                                        </p:attrNameLst>
                                      </p:cBhvr>
                                      <p:to>
                                        <p:strVal val="visible"/>
                                      </p:to>
                                    </p:set>
                                    <p:animEffect transition="in" filter="fade">
                                      <p:cBhvr>
                                        <p:cTn id="130" dur="500"/>
                                        <p:tgtEl>
                                          <p:spTgt spid="156"/>
                                        </p:tgtEl>
                                      </p:cBhvr>
                                    </p:animEffect>
                                    <p:anim calcmode="lin" valueType="num">
                                      <p:cBhvr>
                                        <p:cTn id="131" dur="500" fill="hold"/>
                                        <p:tgtEl>
                                          <p:spTgt spid="156"/>
                                        </p:tgtEl>
                                        <p:attrNameLst>
                                          <p:attrName>ppt_x</p:attrName>
                                        </p:attrNameLst>
                                      </p:cBhvr>
                                      <p:tavLst>
                                        <p:tav tm="0">
                                          <p:val>
                                            <p:strVal val="#ppt_x"/>
                                          </p:val>
                                        </p:tav>
                                        <p:tav tm="100000">
                                          <p:val>
                                            <p:strVal val="#ppt_x"/>
                                          </p:val>
                                        </p:tav>
                                      </p:tavLst>
                                    </p:anim>
                                    <p:anim calcmode="lin" valueType="num">
                                      <p:cBhvr>
                                        <p:cTn id="132" dur="500" fill="hold"/>
                                        <p:tgtEl>
                                          <p:spTgt spid="156"/>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200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500"/>
                                        <p:tgtEl>
                                          <p:spTgt spid="20"/>
                                        </p:tgtEl>
                                      </p:cBhvr>
                                    </p:animEffect>
                                    <p:anim calcmode="lin" valueType="num">
                                      <p:cBhvr>
                                        <p:cTn id="136" dur="500" fill="hold"/>
                                        <p:tgtEl>
                                          <p:spTgt spid="20"/>
                                        </p:tgtEl>
                                        <p:attrNameLst>
                                          <p:attrName>ppt_x</p:attrName>
                                        </p:attrNameLst>
                                      </p:cBhvr>
                                      <p:tavLst>
                                        <p:tav tm="0">
                                          <p:val>
                                            <p:strVal val="#ppt_x"/>
                                          </p:val>
                                        </p:tav>
                                        <p:tav tm="100000">
                                          <p:val>
                                            <p:strVal val="#ppt_x"/>
                                          </p:val>
                                        </p:tav>
                                      </p:tavLst>
                                    </p:anim>
                                    <p:anim calcmode="lin" valueType="num">
                                      <p:cBhvr>
                                        <p:cTn id="137" dur="500" fill="hold"/>
                                        <p:tgtEl>
                                          <p:spTgt spid="20"/>
                                        </p:tgtEl>
                                        <p:attrNameLst>
                                          <p:attrName>ppt_y</p:attrName>
                                        </p:attrNameLst>
                                      </p:cBhvr>
                                      <p:tavLst>
                                        <p:tav tm="0">
                                          <p:val>
                                            <p:strVal val="#ppt_y+.1"/>
                                          </p:val>
                                        </p:tav>
                                        <p:tav tm="100000">
                                          <p:val>
                                            <p:strVal val="#ppt_y"/>
                                          </p:val>
                                        </p:tav>
                                      </p:tavLst>
                                    </p:anim>
                                  </p:childTnLst>
                                </p:cTn>
                              </p:par>
                              <p:par>
                                <p:cTn id="138" presetID="47" presetClass="entr" presetSubtype="0" fill="hold" nodeType="withEffect">
                                  <p:stCondLst>
                                    <p:cond delay="2000"/>
                                  </p:stCondLst>
                                  <p:childTnLst>
                                    <p:set>
                                      <p:cBhvr>
                                        <p:cTn id="139" dur="1" fill="hold">
                                          <p:stCondLst>
                                            <p:cond delay="0"/>
                                          </p:stCondLst>
                                        </p:cTn>
                                        <p:tgtEl>
                                          <p:spTgt spid="157"/>
                                        </p:tgtEl>
                                        <p:attrNameLst>
                                          <p:attrName>style.visibility</p:attrName>
                                        </p:attrNameLst>
                                      </p:cBhvr>
                                      <p:to>
                                        <p:strVal val="visible"/>
                                      </p:to>
                                    </p:set>
                                    <p:animEffect transition="in" filter="fade">
                                      <p:cBhvr>
                                        <p:cTn id="140" dur="500"/>
                                        <p:tgtEl>
                                          <p:spTgt spid="157"/>
                                        </p:tgtEl>
                                      </p:cBhvr>
                                    </p:animEffect>
                                    <p:anim calcmode="lin" valueType="num">
                                      <p:cBhvr>
                                        <p:cTn id="141" dur="500" fill="hold"/>
                                        <p:tgtEl>
                                          <p:spTgt spid="157"/>
                                        </p:tgtEl>
                                        <p:attrNameLst>
                                          <p:attrName>ppt_x</p:attrName>
                                        </p:attrNameLst>
                                      </p:cBhvr>
                                      <p:tavLst>
                                        <p:tav tm="0">
                                          <p:val>
                                            <p:strVal val="#ppt_x"/>
                                          </p:val>
                                        </p:tav>
                                        <p:tav tm="100000">
                                          <p:val>
                                            <p:strVal val="#ppt_x"/>
                                          </p:val>
                                        </p:tav>
                                      </p:tavLst>
                                    </p:anim>
                                    <p:anim calcmode="lin" valueType="num">
                                      <p:cBhvr>
                                        <p:cTn id="142" dur="500" fill="hold"/>
                                        <p:tgtEl>
                                          <p:spTgt spid="157"/>
                                        </p:tgtEl>
                                        <p:attrNameLst>
                                          <p:attrName>ppt_y</p:attrName>
                                        </p:attrNameLst>
                                      </p:cBhvr>
                                      <p:tavLst>
                                        <p:tav tm="0">
                                          <p:val>
                                            <p:strVal val="#ppt_y-.1"/>
                                          </p:val>
                                        </p:tav>
                                        <p:tav tm="100000">
                                          <p:val>
                                            <p:strVal val="#ppt_y"/>
                                          </p:val>
                                        </p:tav>
                                      </p:tavLst>
                                    </p:anim>
                                  </p:childTnLst>
                                </p:cTn>
                              </p:par>
                              <p:par>
                                <p:cTn id="143" presetID="47" presetClass="entr" presetSubtype="0" fill="hold" nodeType="withEffect">
                                  <p:stCondLst>
                                    <p:cond delay="225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500"/>
                                        <p:tgtEl>
                                          <p:spTgt spid="25"/>
                                        </p:tgtEl>
                                      </p:cBhvr>
                                    </p:animEffect>
                                    <p:anim calcmode="lin" valueType="num">
                                      <p:cBhvr>
                                        <p:cTn id="146" dur="500" fill="hold"/>
                                        <p:tgtEl>
                                          <p:spTgt spid="25"/>
                                        </p:tgtEl>
                                        <p:attrNameLst>
                                          <p:attrName>ppt_x</p:attrName>
                                        </p:attrNameLst>
                                      </p:cBhvr>
                                      <p:tavLst>
                                        <p:tav tm="0">
                                          <p:val>
                                            <p:strVal val="#ppt_x"/>
                                          </p:val>
                                        </p:tav>
                                        <p:tav tm="100000">
                                          <p:val>
                                            <p:strVal val="#ppt_x"/>
                                          </p:val>
                                        </p:tav>
                                      </p:tavLst>
                                    </p:anim>
                                    <p:anim calcmode="lin" valueType="num">
                                      <p:cBhvr>
                                        <p:cTn id="147" dur="500" fill="hold"/>
                                        <p:tgtEl>
                                          <p:spTgt spid="25"/>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2250"/>
                                  </p:stCondLst>
                                  <p:childTnLst>
                                    <p:set>
                                      <p:cBhvr>
                                        <p:cTn id="149" dur="1" fill="hold">
                                          <p:stCondLst>
                                            <p:cond delay="0"/>
                                          </p:stCondLst>
                                        </p:cTn>
                                        <p:tgtEl>
                                          <p:spTgt spid="22"/>
                                        </p:tgtEl>
                                        <p:attrNameLst>
                                          <p:attrName>style.visibility</p:attrName>
                                        </p:attrNameLst>
                                      </p:cBhvr>
                                      <p:to>
                                        <p:strVal val="visible"/>
                                      </p:to>
                                    </p:set>
                                    <p:animEffect transition="in" filter="fade">
                                      <p:cBhvr>
                                        <p:cTn id="150" dur="500"/>
                                        <p:tgtEl>
                                          <p:spTgt spid="22"/>
                                        </p:tgtEl>
                                      </p:cBhvr>
                                    </p:animEffect>
                                    <p:anim calcmode="lin" valueType="num">
                                      <p:cBhvr>
                                        <p:cTn id="151" dur="500" fill="hold"/>
                                        <p:tgtEl>
                                          <p:spTgt spid="22"/>
                                        </p:tgtEl>
                                        <p:attrNameLst>
                                          <p:attrName>ppt_x</p:attrName>
                                        </p:attrNameLst>
                                      </p:cBhvr>
                                      <p:tavLst>
                                        <p:tav tm="0">
                                          <p:val>
                                            <p:strVal val="#ppt_x"/>
                                          </p:val>
                                        </p:tav>
                                        <p:tav tm="100000">
                                          <p:val>
                                            <p:strVal val="#ppt_x"/>
                                          </p:val>
                                        </p:tav>
                                      </p:tavLst>
                                    </p:anim>
                                    <p:anim calcmode="lin" valueType="num">
                                      <p:cBhvr>
                                        <p:cTn id="15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神志判断 </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a16="http://schemas.microsoft.com/office/drawing/2014/main" id="{FCBDCDF0-DAA6-4D37-BFBC-812BAAA905AB}"/>
              </a:ext>
            </a:extLst>
          </p:cNvPr>
          <p:cNvSpPr/>
          <p:nvPr/>
        </p:nvSpPr>
        <p:spPr>
          <a:xfrm>
            <a:off x="539750" y="2067694"/>
            <a:ext cx="1479892"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摆好体位</a:t>
            </a:r>
          </a:p>
        </p:txBody>
      </p:sp>
      <p:sp>
        <p:nvSpPr>
          <p:cNvPr id="9" name="矩形 8">
            <a:extLst>
              <a:ext uri="{FF2B5EF4-FFF2-40B4-BE49-F238E27FC236}">
                <a16:creationId xmlns:a16="http://schemas.microsoft.com/office/drawing/2014/main" id="{A57EC6C4-CD1D-4102-A127-8B72FD57A467}"/>
              </a:ext>
            </a:extLst>
          </p:cNvPr>
          <p:cNvSpPr/>
          <p:nvPr/>
        </p:nvSpPr>
        <p:spPr>
          <a:xfrm>
            <a:off x="539552" y="2398117"/>
            <a:ext cx="6051657" cy="418191"/>
          </a:xfrm>
          <a:prstGeom prst="rect">
            <a:avLst/>
          </a:prstGeom>
        </p:spPr>
        <p:txBody>
          <a:bodyPr wrap="none">
            <a:spAutoFit/>
          </a:bodyPr>
          <a:lstStyle/>
          <a:p>
            <a:pPr lvl="0">
              <a:lnSpc>
                <a:spcPct val="150000"/>
              </a:lnSpc>
            </a:pPr>
            <a:r>
              <a:rPr lang="zh-CN" altLang="en-US" sz="1600" dirty="0">
                <a:solidFill>
                  <a:srgbClr val="000000">
                    <a:lumMod val="50000"/>
                    <a:lumOff val="50000"/>
                  </a:srgbClr>
                </a:solidFill>
                <a:cs typeface="+mn-ea"/>
                <a:sym typeface="+mn-lt"/>
              </a:rPr>
              <a:t> 不能用力过大，用力过大有时可能加重触电者其它部位的伤情。 </a:t>
            </a:r>
          </a:p>
        </p:txBody>
      </p:sp>
      <p:pic>
        <p:nvPicPr>
          <p:cNvPr id="15" name="图片 14">
            <a:extLst>
              <a:ext uri="{FF2B5EF4-FFF2-40B4-BE49-F238E27FC236}">
                <a16:creationId xmlns:a16="http://schemas.microsoft.com/office/drawing/2014/main" id="{9B59C537-FE87-4EA5-8171-0784D12D7D29}"/>
              </a:ext>
            </a:extLst>
          </p:cNvPr>
          <p:cNvPicPr>
            <a:picLocks noChangeAspect="1"/>
          </p:cNvPicPr>
          <p:nvPr/>
        </p:nvPicPr>
        <p:blipFill rotWithShape="1">
          <a:blip r:embed="rId3"/>
          <a:srcRect t="11633" r="6435" b="3283"/>
          <a:stretch/>
        </p:blipFill>
        <p:spPr>
          <a:xfrm>
            <a:off x="2081850" y="2818333"/>
            <a:ext cx="4980301" cy="2325167"/>
          </a:xfrm>
          <a:prstGeom prst="rect">
            <a:avLst/>
          </a:prstGeom>
        </p:spPr>
      </p:pic>
    </p:spTree>
    <p:extLst>
      <p:ext uri="{BB962C8B-B14F-4D97-AF65-F5344CB8AC3E}">
        <p14:creationId xmlns:p14="http://schemas.microsoft.com/office/powerpoint/2010/main" val="28608535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bg/>
                                          </p:spTgt>
                                        </p:tgtEl>
                                        <p:attrNameLst>
                                          <p:attrName>style.visibility</p:attrName>
                                        </p:attrNameLst>
                                      </p:cBhvr>
                                      <p:to>
                                        <p:strVal val="visible"/>
                                      </p:to>
                                    </p:set>
                                    <p:animEffect transition="in" filter="wipe(left)">
                                      <p:cBhvr>
                                        <p:cTn id="16" dur="500"/>
                                        <p:tgtEl>
                                          <p:spTgt spid="7">
                                            <p:bg/>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500"/>
                                        <p:tgtEl>
                                          <p:spTgt spid="7">
                                            <p:txEl>
                                              <p:pRg st="0" end="0"/>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500"/>
                            </p:stCondLst>
                            <p:childTnLst>
                              <p:par>
                                <p:cTn id="26" presetID="17" presetClass="entr" presetSubtype="1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build="allAtOnce"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呼吸判断</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a16="http://schemas.microsoft.com/office/drawing/2014/main" id="{625B927C-9899-4DEE-8009-F5CDBC22C4EB}"/>
              </a:ext>
            </a:extLst>
          </p:cNvPr>
          <p:cNvSpPr/>
          <p:nvPr/>
        </p:nvSpPr>
        <p:spPr>
          <a:xfrm>
            <a:off x="552450" y="1972369"/>
            <a:ext cx="659155" cy="369332"/>
          </a:xfrm>
          <a:prstGeom prst="rect">
            <a:avLst/>
          </a:prstGeom>
          <a:solidFill>
            <a:schemeClr val="accent3"/>
          </a:solidFill>
          <a:ln>
            <a:noFill/>
          </a:ln>
        </p:spPr>
        <p:txBody>
          <a:bodyPr wrap="none">
            <a:spAutoFit/>
          </a:bodyPr>
          <a:lstStyle/>
          <a:p>
            <a:r>
              <a:rPr lang="zh-CN" altLang="en-US" b="1" dirty="0">
                <a:solidFill>
                  <a:schemeClr val="bg1"/>
                </a:solidFill>
                <a:cs typeface="+mn-ea"/>
                <a:sym typeface="+mn-lt"/>
              </a:rPr>
              <a:t>口诀</a:t>
            </a:r>
          </a:p>
        </p:txBody>
      </p:sp>
      <p:sp>
        <p:nvSpPr>
          <p:cNvPr id="13" name="矩形 12">
            <a:extLst>
              <a:ext uri="{FF2B5EF4-FFF2-40B4-BE49-F238E27FC236}">
                <a16:creationId xmlns:a16="http://schemas.microsoft.com/office/drawing/2014/main" id="{BF187102-D869-4EF3-B30B-DE89523C04D7}"/>
              </a:ext>
            </a:extLst>
          </p:cNvPr>
          <p:cNvSpPr/>
          <p:nvPr/>
        </p:nvSpPr>
        <p:spPr>
          <a:xfrm>
            <a:off x="539552" y="2346602"/>
            <a:ext cx="2232248" cy="418191"/>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cs typeface="+mn-ea"/>
                <a:sym typeface="+mn-lt"/>
              </a:rPr>
              <a:t>抬出（除）看戏</a:t>
            </a:r>
            <a:r>
              <a:rPr lang="en-US" altLang="zh-CN" sz="1600" b="1" dirty="0">
                <a:solidFill>
                  <a:schemeClr val="tx1">
                    <a:lumMod val="65000"/>
                    <a:lumOff val="35000"/>
                  </a:schemeClr>
                </a:solidFill>
                <a:cs typeface="+mn-ea"/>
                <a:sym typeface="+mn-lt"/>
              </a:rPr>
              <a:t>(</a:t>
            </a:r>
            <a:r>
              <a:rPr lang="zh-CN" altLang="en-US" sz="1600" b="1" dirty="0">
                <a:solidFill>
                  <a:schemeClr val="tx1">
                    <a:lumMod val="65000"/>
                    <a:lumOff val="35000"/>
                  </a:schemeClr>
                </a:solidFill>
                <a:cs typeface="+mn-ea"/>
                <a:sym typeface="+mn-lt"/>
              </a:rPr>
              <a:t>吸</a:t>
            </a:r>
            <a:r>
              <a:rPr lang="en-US" altLang="zh-CN" sz="1600" b="1" dirty="0">
                <a:solidFill>
                  <a:schemeClr val="tx1">
                    <a:lumMod val="65000"/>
                    <a:lumOff val="35000"/>
                  </a:schemeClr>
                </a:solidFill>
                <a:cs typeface="+mn-ea"/>
                <a:sym typeface="+mn-lt"/>
              </a:rPr>
              <a:t>) </a:t>
            </a:r>
          </a:p>
        </p:txBody>
      </p:sp>
      <p:sp>
        <p:nvSpPr>
          <p:cNvPr id="19" name="矩形 18">
            <a:extLst>
              <a:ext uri="{FF2B5EF4-FFF2-40B4-BE49-F238E27FC236}">
                <a16:creationId xmlns:a16="http://schemas.microsoft.com/office/drawing/2014/main" id="{893C00F2-07FE-495D-8844-2AA63A638DBF}"/>
              </a:ext>
            </a:extLst>
          </p:cNvPr>
          <p:cNvSpPr/>
          <p:nvPr/>
        </p:nvSpPr>
        <p:spPr>
          <a:xfrm>
            <a:off x="683562" y="3007821"/>
            <a:ext cx="2919709" cy="1754326"/>
          </a:xfrm>
          <a:prstGeom prst="rect">
            <a:avLst/>
          </a:prstGeom>
        </p:spPr>
        <p:txBody>
          <a:bodyPr wrap="square">
            <a:spAutoFit/>
          </a:bodyPr>
          <a:lstStyle/>
          <a:p>
            <a:pPr>
              <a:lnSpc>
                <a:spcPct val="150000"/>
              </a:lnSpc>
            </a:pPr>
            <a:r>
              <a:rPr lang="zh-CN" altLang="en-US" dirty="0">
                <a:solidFill>
                  <a:schemeClr val="tx1">
                    <a:lumMod val="50000"/>
                    <a:lumOff val="50000"/>
                  </a:schemeClr>
                </a:solidFill>
                <a:cs typeface="+mn-ea"/>
                <a:sym typeface="+mn-lt"/>
              </a:rPr>
              <a:t>抬：抑头抬颏。</a:t>
            </a:r>
          </a:p>
          <a:p>
            <a:pPr>
              <a:lnSpc>
                <a:spcPct val="150000"/>
              </a:lnSpc>
            </a:pPr>
            <a:r>
              <a:rPr lang="zh-CN" altLang="en-US" dirty="0">
                <a:solidFill>
                  <a:schemeClr val="tx1">
                    <a:lumMod val="50000"/>
                    <a:lumOff val="50000"/>
                  </a:schemeClr>
                </a:solidFill>
                <a:cs typeface="+mn-ea"/>
                <a:sym typeface="+mn-lt"/>
              </a:rPr>
              <a:t>出（除）：清除异物。</a:t>
            </a:r>
          </a:p>
          <a:p>
            <a:pPr>
              <a:lnSpc>
                <a:spcPct val="150000"/>
              </a:lnSpc>
            </a:pPr>
            <a:r>
              <a:rPr lang="zh-CN" altLang="en-US" dirty="0">
                <a:solidFill>
                  <a:schemeClr val="tx1">
                    <a:lumMod val="50000"/>
                    <a:lumOff val="50000"/>
                  </a:schemeClr>
                </a:solidFill>
                <a:cs typeface="+mn-ea"/>
                <a:sym typeface="+mn-lt"/>
              </a:rPr>
              <a:t>看：看、听、试。</a:t>
            </a:r>
          </a:p>
          <a:p>
            <a:pPr>
              <a:lnSpc>
                <a:spcPct val="150000"/>
              </a:lnSpc>
            </a:pPr>
            <a:r>
              <a:rPr lang="zh-CN" altLang="en-US" dirty="0">
                <a:solidFill>
                  <a:schemeClr val="tx1">
                    <a:lumMod val="50000"/>
                    <a:lumOff val="50000"/>
                  </a:schemeClr>
                </a:solidFill>
                <a:cs typeface="+mn-ea"/>
                <a:sym typeface="+mn-lt"/>
              </a:rPr>
              <a:t>戏：呼吸二口气。</a:t>
            </a:r>
          </a:p>
        </p:txBody>
      </p:sp>
      <p:grpSp>
        <p:nvGrpSpPr>
          <p:cNvPr id="4" name="组合 3">
            <a:extLst>
              <a:ext uri="{FF2B5EF4-FFF2-40B4-BE49-F238E27FC236}">
                <a16:creationId xmlns:a16="http://schemas.microsoft.com/office/drawing/2014/main" id="{5A33AC6B-AC34-442A-9EE6-474461853061}"/>
              </a:ext>
            </a:extLst>
          </p:cNvPr>
          <p:cNvGrpSpPr/>
          <p:nvPr/>
        </p:nvGrpSpPr>
        <p:grpSpPr>
          <a:xfrm>
            <a:off x="4427984" y="2451561"/>
            <a:ext cx="4103886" cy="2330256"/>
            <a:chOff x="4284538" y="2675310"/>
            <a:chExt cx="4175894" cy="2330256"/>
          </a:xfrm>
        </p:grpSpPr>
        <p:sp>
          <p:nvSpPr>
            <p:cNvPr id="7" name="矩形 6">
              <a:extLst>
                <a:ext uri="{FF2B5EF4-FFF2-40B4-BE49-F238E27FC236}">
                  <a16:creationId xmlns:a16="http://schemas.microsoft.com/office/drawing/2014/main" id="{456F9712-05AC-4802-8639-E4E1321CCAC2}"/>
                </a:ext>
              </a:extLst>
            </p:cNvPr>
            <p:cNvSpPr/>
            <p:nvPr/>
          </p:nvSpPr>
          <p:spPr>
            <a:xfrm>
              <a:off x="4284538" y="2675310"/>
              <a:ext cx="4175894" cy="2330256"/>
            </a:xfrm>
            <a:prstGeom prst="rect">
              <a:avLst/>
            </a:prstGeom>
            <a:solidFill>
              <a:srgbClr val="F7A68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23" name="图片 22">
              <a:extLst>
                <a:ext uri="{FF2B5EF4-FFF2-40B4-BE49-F238E27FC236}">
                  <a16:creationId xmlns:a16="http://schemas.microsoft.com/office/drawing/2014/main" id="{2B9EB793-1A27-49DF-9CD6-AC3D0BE8D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079" y="2756143"/>
              <a:ext cx="3960813" cy="2168590"/>
            </a:xfrm>
            <a:prstGeom prst="rect">
              <a:avLst/>
            </a:prstGeom>
          </p:spPr>
        </p:pic>
      </p:grpSp>
    </p:spTree>
    <p:extLst>
      <p:ext uri="{BB962C8B-B14F-4D97-AF65-F5344CB8AC3E}">
        <p14:creationId xmlns:p14="http://schemas.microsoft.com/office/powerpoint/2010/main" val="146433838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P spid="13" grpId="0" build="allAtOnce"/>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呼吸判断</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a16="http://schemas.microsoft.com/office/drawing/2014/main" id="{DD5625A2-1ABC-4C02-9C17-B045F9DA2BCB}"/>
              </a:ext>
            </a:extLst>
          </p:cNvPr>
          <p:cNvSpPr/>
          <p:nvPr/>
        </p:nvSpPr>
        <p:spPr>
          <a:xfrm>
            <a:off x="539750" y="2067694"/>
            <a:ext cx="3209533"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采用仰头抬颏法通畅气道 </a:t>
            </a:r>
          </a:p>
        </p:txBody>
      </p:sp>
      <p:sp>
        <p:nvSpPr>
          <p:cNvPr id="8" name="矩形 7">
            <a:extLst>
              <a:ext uri="{FF2B5EF4-FFF2-40B4-BE49-F238E27FC236}">
                <a16:creationId xmlns:a16="http://schemas.microsoft.com/office/drawing/2014/main" id="{9B847A10-FE1F-4F8C-AD2D-AF8E3847691E}"/>
              </a:ext>
            </a:extLst>
          </p:cNvPr>
          <p:cNvSpPr/>
          <p:nvPr/>
        </p:nvSpPr>
        <p:spPr>
          <a:xfrm>
            <a:off x="527605" y="2858223"/>
            <a:ext cx="3995936" cy="1526187"/>
          </a:xfrm>
          <a:prstGeom prst="rect">
            <a:avLst/>
          </a:prstGeom>
        </p:spPr>
        <p:txBody>
          <a:bodyPr wrap="square">
            <a:spAutoFit/>
          </a:bodyPr>
          <a:lstStyle/>
          <a:p>
            <a:pPr lvl="0">
              <a:lnSpc>
                <a:spcPct val="150000"/>
              </a:lnSpc>
            </a:pPr>
            <a:r>
              <a:rPr lang="zh-CN" altLang="en-US" sz="1600" dirty="0">
                <a:solidFill>
                  <a:srgbClr val="000000">
                    <a:lumMod val="50000"/>
                    <a:lumOff val="50000"/>
                  </a:srgbClr>
                </a:solidFill>
                <a:cs typeface="+mn-ea"/>
                <a:sym typeface="+mn-lt"/>
              </a:rPr>
              <a:t> 用一只手置于伤员前额，另一只手的食指与中指置于下颌骨近下颏处，抬起下颏，头部后仰，使下颏骨同耳垂连线与地面成</a:t>
            </a:r>
            <a:r>
              <a:rPr lang="en-US" altLang="zh-CN" sz="1600" dirty="0">
                <a:solidFill>
                  <a:srgbClr val="000000">
                    <a:lumMod val="50000"/>
                    <a:lumOff val="50000"/>
                  </a:srgbClr>
                </a:solidFill>
                <a:cs typeface="+mn-ea"/>
                <a:sym typeface="+mn-lt"/>
              </a:rPr>
              <a:t>90°</a:t>
            </a:r>
            <a:r>
              <a:rPr lang="zh-CN" altLang="en-US" sz="1600" dirty="0">
                <a:solidFill>
                  <a:srgbClr val="000000">
                    <a:lumMod val="50000"/>
                    <a:lumOff val="50000"/>
                  </a:srgbClr>
                </a:solidFill>
                <a:cs typeface="+mn-ea"/>
                <a:sym typeface="+mn-lt"/>
              </a:rPr>
              <a:t>直角 。</a:t>
            </a:r>
          </a:p>
        </p:txBody>
      </p:sp>
      <p:grpSp>
        <p:nvGrpSpPr>
          <p:cNvPr id="2" name="组合 1">
            <a:extLst>
              <a:ext uri="{FF2B5EF4-FFF2-40B4-BE49-F238E27FC236}">
                <a16:creationId xmlns:a16="http://schemas.microsoft.com/office/drawing/2014/main" id="{29383C61-6E52-4113-928C-B5B117EDC98B}"/>
              </a:ext>
            </a:extLst>
          </p:cNvPr>
          <p:cNvGrpSpPr/>
          <p:nvPr/>
        </p:nvGrpSpPr>
        <p:grpSpPr>
          <a:xfrm>
            <a:off x="4932040" y="2464042"/>
            <a:ext cx="3456384" cy="2160241"/>
            <a:chOff x="5004048" y="2571749"/>
            <a:chExt cx="3456384" cy="2160241"/>
          </a:xfrm>
        </p:grpSpPr>
        <p:sp>
          <p:nvSpPr>
            <p:cNvPr id="11" name="矩形 10">
              <a:extLst>
                <a:ext uri="{FF2B5EF4-FFF2-40B4-BE49-F238E27FC236}">
                  <a16:creationId xmlns:a16="http://schemas.microsoft.com/office/drawing/2014/main" id="{396ECF83-EB3C-4CF6-88F9-BEDA485D6DBD}"/>
                </a:ext>
              </a:extLst>
            </p:cNvPr>
            <p:cNvSpPr/>
            <p:nvPr/>
          </p:nvSpPr>
          <p:spPr>
            <a:xfrm>
              <a:off x="5004048" y="2571749"/>
              <a:ext cx="3456384" cy="2160241"/>
            </a:xfrm>
            <a:prstGeom prst="rect">
              <a:avLst/>
            </a:prstGeom>
            <a:solidFill>
              <a:srgbClr val="F7A68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10" name="图片 9">
              <a:extLst>
                <a:ext uri="{FF2B5EF4-FFF2-40B4-BE49-F238E27FC236}">
                  <a16:creationId xmlns:a16="http://schemas.microsoft.com/office/drawing/2014/main" id="{247C8314-591B-4D4A-8EEB-0D62DDC7BFE0}"/>
                </a:ext>
              </a:extLst>
            </p:cNvPr>
            <p:cNvPicPr>
              <a:picLocks noChangeAspect="1"/>
            </p:cNvPicPr>
            <p:nvPr/>
          </p:nvPicPr>
          <p:blipFill rotWithShape="1">
            <a:blip r:embed="rId3">
              <a:extLst>
                <a:ext uri="{28A0092B-C50C-407E-A947-70E740481C1C}">
                  <a14:useLocalDpi xmlns:a14="http://schemas.microsoft.com/office/drawing/2010/main" val="0"/>
                </a:ext>
              </a:extLst>
            </a:blip>
            <a:srcRect l="3922" t="9342" r="40558" b="18943"/>
            <a:stretch/>
          </p:blipFill>
          <p:spPr>
            <a:xfrm>
              <a:off x="5091844" y="2643472"/>
              <a:ext cx="3280792" cy="2016794"/>
            </a:xfrm>
            <a:prstGeom prst="rect">
              <a:avLst/>
            </a:prstGeom>
          </p:spPr>
        </p:pic>
      </p:grpSp>
    </p:spTree>
    <p:extLst>
      <p:ext uri="{BB962C8B-B14F-4D97-AF65-F5344CB8AC3E}">
        <p14:creationId xmlns:p14="http://schemas.microsoft.com/office/powerpoint/2010/main" val="30020055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1000" fill="hold"/>
                                        <p:tgtEl>
                                          <p:spTgt spid="33"/>
                                        </p:tgtEl>
                                        <p:attrNameLst>
                                          <p:attrName>ppt_w</p:attrName>
                                        </p:attrNameLst>
                                      </p:cBhvr>
                                      <p:tavLst>
                                        <p:tav tm="0">
                                          <p:val>
                                            <p:strVal val="#ppt_w+.3"/>
                                          </p:val>
                                        </p:tav>
                                        <p:tav tm="100000">
                                          <p:val>
                                            <p:strVal val="#ppt_w"/>
                                          </p:val>
                                        </p:tav>
                                      </p:tavLst>
                                    </p:anim>
                                    <p:anim calcmode="lin" valueType="num">
                                      <p:cBhvr>
                                        <p:cTn id="12" dur="1000" fill="hold"/>
                                        <p:tgtEl>
                                          <p:spTgt spid="33"/>
                                        </p:tgtEl>
                                        <p:attrNameLst>
                                          <p:attrName>ppt_h</p:attrName>
                                        </p:attrNameLst>
                                      </p:cBhvr>
                                      <p:tavLst>
                                        <p:tav tm="0">
                                          <p:val>
                                            <p:strVal val="#ppt_h"/>
                                          </p:val>
                                        </p:tav>
                                        <p:tav tm="100000">
                                          <p:val>
                                            <p:strVal val="#ppt_h"/>
                                          </p:val>
                                        </p:tav>
                                      </p:tavLst>
                                    </p:anim>
                                    <p:animEffect transition="in" filter="fade">
                                      <p:cBhvr>
                                        <p:cTn id="13" dur="1000"/>
                                        <p:tgtEl>
                                          <p:spTgt spid="33"/>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呼吸判断</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a16="http://schemas.microsoft.com/office/drawing/2014/main" id="{DD5625A2-1ABC-4C02-9C17-B045F9DA2BCB}"/>
              </a:ext>
            </a:extLst>
          </p:cNvPr>
          <p:cNvSpPr/>
          <p:nvPr/>
        </p:nvSpPr>
        <p:spPr>
          <a:xfrm>
            <a:off x="539750" y="2067694"/>
            <a:ext cx="3209533"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采用仰头抬颏法通畅气道 </a:t>
            </a:r>
          </a:p>
        </p:txBody>
      </p:sp>
      <p:sp>
        <p:nvSpPr>
          <p:cNvPr id="9" name="矩形 8">
            <a:extLst>
              <a:ext uri="{FF2B5EF4-FFF2-40B4-BE49-F238E27FC236}">
                <a16:creationId xmlns:a16="http://schemas.microsoft.com/office/drawing/2014/main" id="{14357637-8FCA-4DFF-A339-4B3FC923D5B8}"/>
              </a:ext>
            </a:extLst>
          </p:cNvPr>
          <p:cNvSpPr/>
          <p:nvPr/>
        </p:nvSpPr>
        <p:spPr>
          <a:xfrm>
            <a:off x="539553" y="2787774"/>
            <a:ext cx="3983988" cy="1200329"/>
          </a:xfrm>
          <a:prstGeom prst="rect">
            <a:avLst/>
          </a:prstGeom>
        </p:spPr>
        <p:txBody>
          <a:bodyPr wrap="square">
            <a:spAutoFit/>
          </a:bodyPr>
          <a:lstStyle/>
          <a:p>
            <a:pPr lvl="0">
              <a:lnSpc>
                <a:spcPct val="150000"/>
              </a:lnSpc>
            </a:pPr>
            <a:r>
              <a:rPr lang="zh-CN" altLang="en-US" sz="1600" dirty="0">
                <a:solidFill>
                  <a:srgbClr val="000000">
                    <a:lumMod val="50000"/>
                    <a:lumOff val="50000"/>
                  </a:srgbClr>
                </a:solidFill>
                <a:cs typeface="+mn-ea"/>
                <a:sym typeface="+mn-lt"/>
              </a:rPr>
              <a:t>要用手的食指来清除口腔异物，因食指与其它指比较，其力度、灵活性等方面都强，另有异物时可与拇指配合进行异物清除。 </a:t>
            </a:r>
          </a:p>
        </p:txBody>
      </p:sp>
      <p:pic>
        <p:nvPicPr>
          <p:cNvPr id="10" name="图片 9">
            <a:extLst>
              <a:ext uri="{FF2B5EF4-FFF2-40B4-BE49-F238E27FC236}">
                <a16:creationId xmlns:a16="http://schemas.microsoft.com/office/drawing/2014/main" id="{3E19FF5F-52B7-46A6-9B35-B34475794A00}"/>
              </a:ext>
            </a:extLst>
          </p:cNvPr>
          <p:cNvPicPr>
            <a:picLocks noChangeAspect="1"/>
          </p:cNvPicPr>
          <p:nvPr/>
        </p:nvPicPr>
        <p:blipFill rotWithShape="1">
          <a:blip r:embed="rId3">
            <a:extLst>
              <a:ext uri="{28A0092B-C50C-407E-A947-70E740481C1C}">
                <a14:useLocalDpi xmlns:a14="http://schemas.microsoft.com/office/drawing/2010/main" val="0"/>
              </a:ext>
            </a:extLst>
          </a:blip>
          <a:srcRect t="8028" b="14501"/>
          <a:stretch/>
        </p:blipFill>
        <p:spPr>
          <a:xfrm>
            <a:off x="5292080" y="2437025"/>
            <a:ext cx="3096344" cy="2078941"/>
          </a:xfrm>
          <a:prstGeom prst="rect">
            <a:avLst/>
          </a:prstGeom>
        </p:spPr>
      </p:pic>
    </p:spTree>
    <p:extLst>
      <p:ext uri="{BB962C8B-B14F-4D97-AF65-F5344CB8AC3E}">
        <p14:creationId xmlns:p14="http://schemas.microsoft.com/office/powerpoint/2010/main" val="117649566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900" fill="hold"/>
                                        <p:tgtEl>
                                          <p:spTgt spid="10"/>
                                        </p:tgtEl>
                                        <p:attrNameLst>
                                          <p:attrName>ppt_w</p:attrName>
                                        </p:attrNameLst>
                                      </p:cBhvr>
                                      <p:tavLst>
                                        <p:tav tm="0">
                                          <p:val>
                                            <p:fltVal val="0"/>
                                          </p:val>
                                        </p:tav>
                                        <p:tav tm="100000">
                                          <p:val>
                                            <p:strVal val="#ppt_w"/>
                                          </p:val>
                                        </p:tav>
                                      </p:tavLst>
                                    </p:anim>
                                    <p:anim calcmode="lin" valueType="num">
                                      <p:cBhvr>
                                        <p:cTn id="8" dur="900" fill="hold"/>
                                        <p:tgtEl>
                                          <p:spTgt spid="10"/>
                                        </p:tgtEl>
                                        <p:attrNameLst>
                                          <p:attrName>ppt_h</p:attrName>
                                        </p:attrNameLst>
                                      </p:cBhvr>
                                      <p:tavLst>
                                        <p:tav tm="0">
                                          <p:val>
                                            <p:fltVal val="0"/>
                                          </p:val>
                                        </p:tav>
                                        <p:tav tm="100000">
                                          <p:val>
                                            <p:strVal val="#ppt_h"/>
                                          </p:val>
                                        </p:tav>
                                      </p:tavLst>
                                    </p:anim>
                                    <p:anim calcmode="lin" valueType="num">
                                      <p:cBhvr>
                                        <p:cTn id="9" dur="900" fill="hold"/>
                                        <p:tgtEl>
                                          <p:spTgt spid="10"/>
                                        </p:tgtEl>
                                        <p:attrNameLst>
                                          <p:attrName>style.rotation</p:attrName>
                                        </p:attrNameLst>
                                      </p:cBhvr>
                                      <p:tavLst>
                                        <p:tav tm="0">
                                          <p:val>
                                            <p:fltVal val="360"/>
                                          </p:val>
                                        </p:tav>
                                        <p:tav tm="100000">
                                          <p:val>
                                            <p:fltVal val="0"/>
                                          </p:val>
                                        </p:tav>
                                      </p:tavLst>
                                    </p:anim>
                                    <p:animEffect transition="in" filter="fade">
                                      <p:cBhvr>
                                        <p:cTn id="10" dur="900"/>
                                        <p:tgtEl>
                                          <p:spTgt spid="10"/>
                                        </p:tgtEl>
                                      </p:cBhvr>
                                    </p:animEffect>
                                  </p:childTnLst>
                                </p:cTn>
                              </p:par>
                            </p:childTnLst>
                          </p:cTn>
                        </p:par>
                        <p:par>
                          <p:cTn id="11" fill="hold">
                            <p:stCondLst>
                              <p:cond delay="1400"/>
                            </p:stCondLst>
                            <p:childTnLst>
                              <p:par>
                                <p:cTn id="12" presetID="6"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700"/>
                                        <p:tgtEl>
                                          <p:spTgt spid="3"/>
                                        </p:tgtEl>
                                      </p:cBhvr>
                                    </p:animEffect>
                                  </p:childTnLst>
                                </p:cTn>
                              </p:par>
                            </p:childTnLst>
                          </p:cTn>
                        </p:par>
                        <p:par>
                          <p:cTn id="15" fill="hold">
                            <p:stCondLst>
                              <p:cond delay="2100"/>
                            </p:stCondLst>
                            <p:childTnLst>
                              <p:par>
                                <p:cTn id="16" presetID="2" presetClass="entr" presetSubtype="4"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par>
                          <p:cTn id="20" fill="hold">
                            <p:stCondLst>
                              <p:cond delay="260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36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呼吸判断</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a16="http://schemas.microsoft.com/office/drawing/2014/main" id="{DD5625A2-1ABC-4C02-9C17-B045F9DA2BCB}"/>
              </a:ext>
            </a:extLst>
          </p:cNvPr>
          <p:cNvSpPr/>
          <p:nvPr/>
        </p:nvSpPr>
        <p:spPr>
          <a:xfrm>
            <a:off x="539750" y="2067694"/>
            <a:ext cx="1717137"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看，听，试</a:t>
            </a:r>
          </a:p>
        </p:txBody>
      </p:sp>
      <p:sp>
        <p:nvSpPr>
          <p:cNvPr id="10" name="矩形 9">
            <a:extLst>
              <a:ext uri="{FF2B5EF4-FFF2-40B4-BE49-F238E27FC236}">
                <a16:creationId xmlns:a16="http://schemas.microsoft.com/office/drawing/2014/main" id="{B857A03E-104D-4B6D-AC10-82B720C5EC76}"/>
              </a:ext>
            </a:extLst>
          </p:cNvPr>
          <p:cNvSpPr/>
          <p:nvPr/>
        </p:nvSpPr>
        <p:spPr>
          <a:xfrm>
            <a:off x="539553" y="2643758"/>
            <a:ext cx="3983988" cy="1569660"/>
          </a:xfrm>
          <a:prstGeom prst="rect">
            <a:avLst/>
          </a:prstGeom>
        </p:spPr>
        <p:txBody>
          <a:bodyPr wrap="square">
            <a:spAutoFit/>
          </a:bodyPr>
          <a:lstStyle/>
          <a:p>
            <a:pPr lvl="0">
              <a:lnSpc>
                <a:spcPct val="150000"/>
              </a:lnSpc>
            </a:pPr>
            <a:r>
              <a:rPr lang="zh-CN" altLang="en-US" sz="1600" dirty="0">
                <a:solidFill>
                  <a:srgbClr val="000000">
                    <a:lumMod val="50000"/>
                    <a:lumOff val="50000"/>
                  </a:srgbClr>
                </a:solidFill>
                <a:cs typeface="+mn-ea"/>
                <a:sym typeface="+mn-lt"/>
              </a:rPr>
              <a:t>看、听动作是一齐做，看是看胸、腹部有无呼吸动作的起伏，听是听鼻孔有无呼吸的气流声。 每项动作操作时间</a:t>
            </a:r>
            <a:r>
              <a:rPr lang="en-US" altLang="zh-CN" sz="1600" dirty="0">
                <a:solidFill>
                  <a:srgbClr val="000000">
                    <a:lumMod val="50000"/>
                    <a:lumOff val="50000"/>
                  </a:srgbClr>
                </a:solidFill>
                <a:cs typeface="+mn-ea"/>
                <a:sym typeface="+mn-lt"/>
              </a:rPr>
              <a:t>3</a:t>
            </a:r>
            <a:r>
              <a:rPr lang="zh-CN" altLang="en-US" sz="1600" dirty="0">
                <a:solidFill>
                  <a:srgbClr val="000000">
                    <a:lumMod val="50000"/>
                    <a:lumOff val="50000"/>
                  </a:srgbClr>
                </a:solidFill>
                <a:cs typeface="+mn-ea"/>
                <a:sym typeface="+mn-lt"/>
              </a:rPr>
              <a:t>至</a:t>
            </a:r>
            <a:r>
              <a:rPr lang="en-US" altLang="zh-CN" sz="1600" dirty="0">
                <a:solidFill>
                  <a:srgbClr val="000000">
                    <a:lumMod val="50000"/>
                    <a:lumOff val="50000"/>
                  </a:srgbClr>
                </a:solidFill>
                <a:cs typeface="+mn-ea"/>
                <a:sym typeface="+mn-lt"/>
              </a:rPr>
              <a:t>5</a:t>
            </a:r>
            <a:r>
              <a:rPr lang="zh-CN" altLang="en-US" sz="1600" dirty="0">
                <a:solidFill>
                  <a:srgbClr val="000000">
                    <a:lumMod val="50000"/>
                    <a:lumOff val="50000"/>
                  </a:srgbClr>
                </a:solidFill>
                <a:cs typeface="+mn-ea"/>
                <a:sym typeface="+mn-lt"/>
              </a:rPr>
              <a:t>秒，注意保持气道通畅。</a:t>
            </a:r>
          </a:p>
        </p:txBody>
      </p:sp>
      <p:pic>
        <p:nvPicPr>
          <p:cNvPr id="11" name="图片 10">
            <a:extLst>
              <a:ext uri="{FF2B5EF4-FFF2-40B4-BE49-F238E27FC236}">
                <a16:creationId xmlns:a16="http://schemas.microsoft.com/office/drawing/2014/main" id="{CDC6DC74-2C51-41A9-9EDE-0F2747073258}"/>
              </a:ext>
            </a:extLst>
          </p:cNvPr>
          <p:cNvPicPr>
            <a:picLocks noChangeAspect="1"/>
          </p:cNvPicPr>
          <p:nvPr/>
        </p:nvPicPr>
        <p:blipFill rotWithShape="1">
          <a:blip r:embed="rId3">
            <a:extLst>
              <a:ext uri="{28A0092B-C50C-407E-A947-70E740481C1C}">
                <a14:useLocalDpi xmlns:a14="http://schemas.microsoft.com/office/drawing/2010/main" val="0"/>
              </a:ext>
            </a:extLst>
          </a:blip>
          <a:srcRect l="4000" t="10190" r="40724" b="10729"/>
          <a:stretch/>
        </p:blipFill>
        <p:spPr>
          <a:xfrm>
            <a:off x="5148064" y="2344813"/>
            <a:ext cx="3348038" cy="2124075"/>
          </a:xfrm>
          <a:prstGeom prst="rect">
            <a:avLst/>
          </a:prstGeom>
        </p:spPr>
      </p:pic>
    </p:spTree>
    <p:extLst>
      <p:ext uri="{BB962C8B-B14F-4D97-AF65-F5344CB8AC3E}">
        <p14:creationId xmlns:p14="http://schemas.microsoft.com/office/powerpoint/2010/main" val="42727071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1100"/>
                                        <p:tgtEl>
                                          <p:spTgt spid="11"/>
                                        </p:tgtEl>
                                      </p:cBhvr>
                                    </p:animEffect>
                                  </p:childTnLst>
                                </p:cTn>
                              </p:par>
                            </p:childTnLst>
                          </p:cTn>
                        </p:par>
                        <p:par>
                          <p:cTn id="8" fill="hold">
                            <p:stCondLst>
                              <p:cond delay="16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700"/>
                                        <p:tgtEl>
                                          <p:spTgt spid="3"/>
                                        </p:tgtEl>
                                      </p:cBhvr>
                                    </p:animEffect>
                                  </p:childTnLst>
                                </p:cTn>
                              </p:par>
                            </p:childTnLst>
                          </p:cTn>
                        </p:par>
                        <p:par>
                          <p:cTn id="12" fill="hold">
                            <p:stCondLst>
                              <p:cond delay="2300"/>
                            </p:stCondLst>
                            <p:childTnLst>
                              <p:par>
                                <p:cTn id="13" presetID="26"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203">
                                          <p:stCondLst>
                                            <p:cond delay="0"/>
                                          </p:stCondLst>
                                        </p:cTn>
                                        <p:tgtEl>
                                          <p:spTgt spid="33"/>
                                        </p:tgtEl>
                                      </p:cBhvr>
                                    </p:animEffect>
                                    <p:anim calcmode="lin" valueType="num">
                                      <p:cBhvr>
                                        <p:cTn id="16" dur="638"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7" dur="2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 dur="232" tmFilter="0, 0; 0.125,0.2665; 0.25,0.4; 0.375,0.465; 0.5,0.5;  0.625,0.535; 0.75,0.6; 0.875,0.7335; 1,1">
                                          <p:stCondLst>
                                            <p:cond delay="232"/>
                                          </p:stCondLst>
                                        </p:cTn>
                                        <p:tgtEl>
                                          <p:spTgt spid="33"/>
                                        </p:tgtEl>
                                        <p:attrNameLst>
                                          <p:attrName>ppt_y</p:attrName>
                                        </p:attrNameLst>
                                      </p:cBhvr>
                                      <p:tavLst>
                                        <p:tav tm="0" fmla="#ppt_y-sin(pi*$)/9">
                                          <p:val>
                                            <p:fltVal val="0"/>
                                          </p:val>
                                        </p:tav>
                                        <p:tav tm="100000">
                                          <p:val>
                                            <p:fltVal val="1"/>
                                          </p:val>
                                        </p:tav>
                                      </p:tavLst>
                                    </p:anim>
                                    <p:anim calcmode="lin" valueType="num">
                                      <p:cBhvr>
                                        <p:cTn id="19" dur="116" tmFilter="0, 0; 0.125,0.2665; 0.25,0.4; 0.375,0.465; 0.5,0.5;  0.625,0.535; 0.75,0.6; 0.875,0.7335; 1,1">
                                          <p:stCondLst>
                                            <p:cond delay="463"/>
                                          </p:stCondLst>
                                        </p:cTn>
                                        <p:tgtEl>
                                          <p:spTgt spid="33"/>
                                        </p:tgtEl>
                                        <p:attrNameLst>
                                          <p:attrName>ppt_y</p:attrName>
                                        </p:attrNameLst>
                                      </p:cBhvr>
                                      <p:tavLst>
                                        <p:tav tm="0" fmla="#ppt_y-sin(pi*$)/27">
                                          <p:val>
                                            <p:fltVal val="0"/>
                                          </p:val>
                                        </p:tav>
                                        <p:tav tm="100000">
                                          <p:val>
                                            <p:fltVal val="1"/>
                                          </p:val>
                                        </p:tav>
                                      </p:tavLst>
                                    </p:anim>
                                    <p:anim calcmode="lin" valueType="num">
                                      <p:cBhvr>
                                        <p:cTn id="20" dur="57" tmFilter="0, 0; 0.125,0.2665; 0.25,0.4; 0.375,0.465; 0.5,0.5;  0.625,0.535; 0.75,0.6; 0.875,0.7335; 1,1">
                                          <p:stCondLst>
                                            <p:cond delay="580"/>
                                          </p:stCondLst>
                                        </p:cTn>
                                        <p:tgtEl>
                                          <p:spTgt spid="33"/>
                                        </p:tgtEl>
                                        <p:attrNameLst>
                                          <p:attrName>ppt_y</p:attrName>
                                        </p:attrNameLst>
                                      </p:cBhvr>
                                      <p:tavLst>
                                        <p:tav tm="0" fmla="#ppt_y-sin(pi*$)/81">
                                          <p:val>
                                            <p:fltVal val="0"/>
                                          </p:val>
                                        </p:tav>
                                        <p:tav tm="100000">
                                          <p:val>
                                            <p:fltVal val="1"/>
                                          </p:val>
                                        </p:tav>
                                      </p:tavLst>
                                    </p:anim>
                                    <p:animScale>
                                      <p:cBhvr>
                                        <p:cTn id="21" dur="9">
                                          <p:stCondLst>
                                            <p:cond delay="227"/>
                                          </p:stCondLst>
                                        </p:cTn>
                                        <p:tgtEl>
                                          <p:spTgt spid="33"/>
                                        </p:tgtEl>
                                      </p:cBhvr>
                                      <p:to x="100000" y="60000"/>
                                    </p:animScale>
                                    <p:animScale>
                                      <p:cBhvr>
                                        <p:cTn id="22" dur="58" decel="50000">
                                          <p:stCondLst>
                                            <p:cond delay="237"/>
                                          </p:stCondLst>
                                        </p:cTn>
                                        <p:tgtEl>
                                          <p:spTgt spid="33"/>
                                        </p:tgtEl>
                                      </p:cBhvr>
                                      <p:to x="100000" y="100000"/>
                                    </p:animScale>
                                    <p:animScale>
                                      <p:cBhvr>
                                        <p:cTn id="23" dur="9">
                                          <p:stCondLst>
                                            <p:cond delay="459"/>
                                          </p:stCondLst>
                                        </p:cTn>
                                        <p:tgtEl>
                                          <p:spTgt spid="33"/>
                                        </p:tgtEl>
                                      </p:cBhvr>
                                      <p:to x="100000" y="80000"/>
                                    </p:animScale>
                                    <p:animScale>
                                      <p:cBhvr>
                                        <p:cTn id="24" dur="58" decel="50000">
                                          <p:stCondLst>
                                            <p:cond delay="468"/>
                                          </p:stCondLst>
                                        </p:cTn>
                                        <p:tgtEl>
                                          <p:spTgt spid="33"/>
                                        </p:tgtEl>
                                      </p:cBhvr>
                                      <p:to x="100000" y="100000"/>
                                    </p:animScale>
                                    <p:animScale>
                                      <p:cBhvr>
                                        <p:cTn id="25" dur="9">
                                          <p:stCondLst>
                                            <p:cond delay="575"/>
                                          </p:stCondLst>
                                        </p:cTn>
                                        <p:tgtEl>
                                          <p:spTgt spid="33"/>
                                        </p:tgtEl>
                                      </p:cBhvr>
                                      <p:to x="100000" y="90000"/>
                                    </p:animScale>
                                    <p:animScale>
                                      <p:cBhvr>
                                        <p:cTn id="26" dur="58" decel="50000">
                                          <p:stCondLst>
                                            <p:cond delay="584"/>
                                          </p:stCondLst>
                                        </p:cTn>
                                        <p:tgtEl>
                                          <p:spTgt spid="33"/>
                                        </p:tgtEl>
                                      </p:cBhvr>
                                      <p:to x="100000" y="100000"/>
                                    </p:animScale>
                                    <p:animScale>
                                      <p:cBhvr>
                                        <p:cTn id="27" dur="9">
                                          <p:stCondLst>
                                            <p:cond delay="633"/>
                                          </p:stCondLst>
                                        </p:cTn>
                                        <p:tgtEl>
                                          <p:spTgt spid="33"/>
                                        </p:tgtEl>
                                      </p:cBhvr>
                                      <p:to x="100000" y="95000"/>
                                    </p:animScale>
                                    <p:animScale>
                                      <p:cBhvr>
                                        <p:cTn id="28" dur="58" decel="50000">
                                          <p:stCondLst>
                                            <p:cond delay="642"/>
                                          </p:stCondLst>
                                        </p:cTn>
                                        <p:tgtEl>
                                          <p:spTgt spid="33"/>
                                        </p:tgtEl>
                                      </p:cBhvr>
                                      <p:to x="100000" y="100000"/>
                                    </p:animScale>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心跳的判定 </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9" name="矩形 8">
            <a:extLst>
              <a:ext uri="{FF2B5EF4-FFF2-40B4-BE49-F238E27FC236}">
                <a16:creationId xmlns:a16="http://schemas.microsoft.com/office/drawing/2014/main" id="{602E9579-CB94-4298-A0D2-5A92123C93F8}"/>
              </a:ext>
            </a:extLst>
          </p:cNvPr>
          <p:cNvSpPr/>
          <p:nvPr/>
        </p:nvSpPr>
        <p:spPr>
          <a:xfrm>
            <a:off x="539750" y="2567023"/>
            <a:ext cx="3983988" cy="1200329"/>
          </a:xfrm>
          <a:prstGeom prst="rect">
            <a:avLst/>
          </a:prstGeom>
        </p:spPr>
        <p:txBody>
          <a:bodyPr wrap="square">
            <a:spAutoFit/>
          </a:bodyPr>
          <a:lstStyle/>
          <a:p>
            <a:pPr lvl="0">
              <a:lnSpc>
                <a:spcPct val="150000"/>
              </a:lnSpc>
            </a:pPr>
            <a:r>
              <a:rPr lang="zh-CN" altLang="en-US" sz="1600" dirty="0">
                <a:solidFill>
                  <a:srgbClr val="000000">
                    <a:lumMod val="50000"/>
                    <a:lumOff val="50000"/>
                  </a:srgbClr>
                </a:solidFill>
                <a:cs typeface="+mn-ea"/>
                <a:sym typeface="+mn-lt"/>
              </a:rPr>
              <a:t>用摸颈动脉判定伤员颈动脉有无搏动，无搏动可判定心跳停止</a:t>
            </a:r>
            <a:r>
              <a:rPr lang="en-US" altLang="zh-CN" sz="1600" dirty="0">
                <a:solidFill>
                  <a:srgbClr val="000000">
                    <a:lumMod val="50000"/>
                    <a:lumOff val="50000"/>
                  </a:srgbClr>
                </a:solidFill>
                <a:cs typeface="+mn-ea"/>
                <a:sym typeface="+mn-lt"/>
              </a:rPr>
              <a:t>.</a:t>
            </a:r>
            <a:r>
              <a:rPr lang="zh-CN" altLang="en-US" sz="1600" dirty="0">
                <a:solidFill>
                  <a:srgbClr val="000000">
                    <a:lumMod val="50000"/>
                    <a:lumOff val="50000"/>
                  </a:srgbClr>
                </a:solidFill>
                <a:cs typeface="+mn-ea"/>
                <a:sym typeface="+mn-lt"/>
              </a:rPr>
              <a:t>动作操作时间不能短于</a:t>
            </a:r>
            <a:r>
              <a:rPr lang="en-US" altLang="zh-CN" sz="1600" dirty="0">
                <a:solidFill>
                  <a:srgbClr val="000000">
                    <a:lumMod val="50000"/>
                    <a:lumOff val="50000"/>
                  </a:srgbClr>
                </a:solidFill>
                <a:cs typeface="+mn-ea"/>
                <a:sym typeface="+mn-lt"/>
              </a:rPr>
              <a:t>6</a:t>
            </a:r>
            <a:r>
              <a:rPr lang="zh-CN" altLang="en-US" sz="1600" dirty="0">
                <a:solidFill>
                  <a:srgbClr val="000000">
                    <a:lumMod val="50000"/>
                    <a:lumOff val="50000"/>
                  </a:srgbClr>
                </a:solidFill>
                <a:cs typeface="+mn-ea"/>
                <a:sym typeface="+mn-lt"/>
              </a:rPr>
              <a:t>秒，注意保持头部后抑。　　</a:t>
            </a:r>
          </a:p>
        </p:txBody>
      </p:sp>
      <p:pic>
        <p:nvPicPr>
          <p:cNvPr id="10" name="图片 9">
            <a:extLst>
              <a:ext uri="{FF2B5EF4-FFF2-40B4-BE49-F238E27FC236}">
                <a16:creationId xmlns:a16="http://schemas.microsoft.com/office/drawing/2014/main" id="{7A93B1EA-320E-4CE0-871A-B6C6DD4F9335}"/>
              </a:ext>
            </a:extLst>
          </p:cNvPr>
          <p:cNvPicPr>
            <a:picLocks noChangeAspect="1"/>
          </p:cNvPicPr>
          <p:nvPr/>
        </p:nvPicPr>
        <p:blipFill rotWithShape="1">
          <a:blip r:embed="rId3">
            <a:extLst>
              <a:ext uri="{28A0092B-C50C-407E-A947-70E740481C1C}">
                <a14:useLocalDpi xmlns:a14="http://schemas.microsoft.com/office/drawing/2010/main" val="0"/>
              </a:ext>
            </a:extLst>
          </a:blip>
          <a:srcRect l="38351" t="9494" r="5560" b="12731"/>
          <a:stretch/>
        </p:blipFill>
        <p:spPr>
          <a:xfrm>
            <a:off x="4932040" y="2355726"/>
            <a:ext cx="3456384" cy="2124076"/>
          </a:xfrm>
          <a:prstGeom prst="rect">
            <a:avLst/>
          </a:prstGeom>
        </p:spPr>
      </p:pic>
    </p:spTree>
    <p:extLst>
      <p:ext uri="{BB962C8B-B14F-4D97-AF65-F5344CB8AC3E}">
        <p14:creationId xmlns:p14="http://schemas.microsoft.com/office/powerpoint/2010/main" val="42359677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900"/>
                                        <p:tgtEl>
                                          <p:spTgt spid="10"/>
                                        </p:tgtEl>
                                      </p:cBhvr>
                                    </p:animEffect>
                                  </p:childTnLst>
                                </p:cTn>
                              </p:par>
                            </p:childTnLst>
                          </p:cTn>
                        </p:par>
                        <p:par>
                          <p:cTn id="8" fill="hold">
                            <p:stCondLst>
                              <p:cond delay="14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9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24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胸外心脏按压</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pic>
        <p:nvPicPr>
          <p:cNvPr id="7" name="图片 6">
            <a:extLst>
              <a:ext uri="{FF2B5EF4-FFF2-40B4-BE49-F238E27FC236}">
                <a16:creationId xmlns:a16="http://schemas.microsoft.com/office/drawing/2014/main" id="{78149693-BA51-4054-B050-528BFFCBE56F}"/>
              </a:ext>
            </a:extLst>
          </p:cNvPr>
          <p:cNvPicPr>
            <a:picLocks noChangeAspect="1"/>
          </p:cNvPicPr>
          <p:nvPr/>
        </p:nvPicPr>
        <p:blipFill rotWithShape="1">
          <a:blip r:embed="rId3">
            <a:extLst>
              <a:ext uri="{28A0092B-C50C-407E-A947-70E740481C1C}">
                <a14:useLocalDpi xmlns:a14="http://schemas.microsoft.com/office/drawing/2010/main" val="0"/>
              </a:ext>
            </a:extLst>
          </a:blip>
          <a:srcRect l="40138" t="7649" r="6685" b="10659"/>
          <a:stretch/>
        </p:blipFill>
        <p:spPr>
          <a:xfrm>
            <a:off x="5076056" y="2355726"/>
            <a:ext cx="3348038" cy="2113959"/>
          </a:xfrm>
          <a:prstGeom prst="rect">
            <a:avLst/>
          </a:prstGeom>
        </p:spPr>
      </p:pic>
      <p:sp>
        <p:nvSpPr>
          <p:cNvPr id="8" name="矩形 7">
            <a:extLst>
              <a:ext uri="{FF2B5EF4-FFF2-40B4-BE49-F238E27FC236}">
                <a16:creationId xmlns:a16="http://schemas.microsoft.com/office/drawing/2014/main" id="{5D6A05CE-4FD0-4CAF-A49E-515F4C306505}"/>
              </a:ext>
            </a:extLst>
          </p:cNvPr>
          <p:cNvSpPr/>
          <p:nvPr/>
        </p:nvSpPr>
        <p:spPr>
          <a:xfrm>
            <a:off x="539750" y="1802359"/>
            <a:ext cx="4320282" cy="3109762"/>
          </a:xfrm>
          <a:prstGeom prst="rect">
            <a:avLst/>
          </a:prstGeom>
        </p:spPr>
        <p:txBody>
          <a:bodyPr wrap="square">
            <a:spAutoFit/>
          </a:bodyPr>
          <a:lstStyle/>
          <a:p>
            <a:pPr algn="just">
              <a:lnSpc>
                <a:spcPct val="150000"/>
              </a:lnSpc>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患者头、胸处于同水平，躺在坚硬平面上。</a:t>
            </a:r>
          </a:p>
          <a:p>
            <a:pPr algn="just">
              <a:lnSpc>
                <a:spcPct val="150000"/>
              </a:lnSpc>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按压位置：胸骨中下三分之一交界处。</a:t>
            </a:r>
          </a:p>
          <a:p>
            <a:pPr algn="just">
              <a:lnSpc>
                <a:spcPct val="150000"/>
              </a:lnSpc>
            </a:pPr>
            <a:r>
              <a:rPr lang="en-US" altLang="zh-CN" sz="1200" dirty="0">
                <a:solidFill>
                  <a:schemeClr val="tx1">
                    <a:lumMod val="50000"/>
                    <a:lumOff val="50000"/>
                  </a:schemeClr>
                </a:solidFill>
                <a:cs typeface="+mn-ea"/>
                <a:sym typeface="+mn-lt"/>
              </a:rPr>
              <a:t>3.</a:t>
            </a:r>
            <a:r>
              <a:rPr lang="zh-CN" altLang="en-US" sz="1200" dirty="0">
                <a:solidFill>
                  <a:schemeClr val="tx1">
                    <a:lumMod val="50000"/>
                    <a:lumOff val="50000"/>
                  </a:schemeClr>
                </a:solidFill>
                <a:cs typeface="+mn-ea"/>
                <a:sym typeface="+mn-lt"/>
              </a:rPr>
              <a:t>下压</a:t>
            </a:r>
            <a:r>
              <a:rPr lang="en-US" altLang="zh-CN" sz="1200" dirty="0">
                <a:solidFill>
                  <a:schemeClr val="tx1">
                    <a:lumMod val="50000"/>
                    <a:lumOff val="50000"/>
                  </a:schemeClr>
                </a:solidFill>
                <a:cs typeface="+mn-ea"/>
                <a:sym typeface="+mn-lt"/>
              </a:rPr>
              <a:t>3.5-4.5</a:t>
            </a:r>
            <a:r>
              <a:rPr lang="zh-CN" altLang="en-US" sz="1200" dirty="0">
                <a:solidFill>
                  <a:schemeClr val="tx1">
                    <a:lumMod val="50000"/>
                    <a:lumOff val="50000"/>
                  </a:schemeClr>
                </a:solidFill>
                <a:cs typeface="+mn-ea"/>
                <a:sym typeface="+mn-lt"/>
              </a:rPr>
              <a:t>厘米，按压时手指不得压在胸壁上，以免引起肋骨骨折。上抬时手不离胸，以免移位，垂直按压，以免压力分散。</a:t>
            </a:r>
            <a:endParaRPr lang="en-US" altLang="zh-CN" sz="1200" dirty="0">
              <a:solidFill>
                <a:schemeClr val="tx1">
                  <a:lumMod val="50000"/>
                  <a:lumOff val="50000"/>
                </a:schemeClr>
              </a:solidFill>
              <a:cs typeface="+mn-ea"/>
              <a:sym typeface="+mn-lt"/>
            </a:endParaRPr>
          </a:p>
          <a:p>
            <a:pPr algn="just">
              <a:lnSpc>
                <a:spcPct val="150000"/>
              </a:lnSpc>
            </a:pPr>
            <a:r>
              <a:rPr lang="en-US" altLang="zh-CN" sz="1200" dirty="0">
                <a:solidFill>
                  <a:schemeClr val="tx1">
                    <a:lumMod val="50000"/>
                    <a:lumOff val="50000"/>
                  </a:schemeClr>
                </a:solidFill>
                <a:cs typeface="+mn-ea"/>
                <a:sym typeface="+mn-lt"/>
              </a:rPr>
              <a:t>4.</a:t>
            </a:r>
            <a:r>
              <a:rPr lang="zh-CN" altLang="en-US" sz="1200" dirty="0">
                <a:solidFill>
                  <a:schemeClr val="tx1">
                    <a:lumMod val="50000"/>
                    <a:lumOff val="50000"/>
                  </a:schemeClr>
                </a:solidFill>
                <a:cs typeface="+mn-ea"/>
                <a:sym typeface="+mn-lt"/>
              </a:rPr>
              <a:t>按压与放松时间相等，用力均匀，每分钟按压</a:t>
            </a:r>
            <a:r>
              <a:rPr lang="en-US" altLang="zh-CN" sz="1200" dirty="0">
                <a:solidFill>
                  <a:schemeClr val="tx1">
                    <a:lumMod val="50000"/>
                    <a:lumOff val="50000"/>
                  </a:schemeClr>
                </a:solidFill>
                <a:cs typeface="+mn-ea"/>
                <a:sym typeface="+mn-lt"/>
              </a:rPr>
              <a:t>80-100</a:t>
            </a:r>
            <a:r>
              <a:rPr lang="zh-CN" altLang="en-US" sz="1200" dirty="0">
                <a:solidFill>
                  <a:schemeClr val="tx1">
                    <a:lumMod val="50000"/>
                    <a:lumOff val="50000"/>
                  </a:schemeClr>
                </a:solidFill>
                <a:cs typeface="+mn-ea"/>
                <a:sym typeface="+mn-lt"/>
              </a:rPr>
              <a:t>次，直至恢复心跳呼吸。</a:t>
            </a:r>
          </a:p>
          <a:p>
            <a:pPr algn="just">
              <a:lnSpc>
                <a:spcPct val="150000"/>
              </a:lnSpc>
            </a:pP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人工呼吸与胸外按压应同时交替进行。按压与呼吸比例：单人 </a:t>
            </a:r>
            <a:r>
              <a:rPr lang="en-US" altLang="zh-CN" sz="1200" dirty="0">
                <a:solidFill>
                  <a:schemeClr val="tx1">
                    <a:lumMod val="50000"/>
                    <a:lumOff val="50000"/>
                  </a:schemeClr>
                </a:solidFill>
                <a:cs typeface="+mn-ea"/>
                <a:sym typeface="+mn-lt"/>
              </a:rPr>
              <a:t>15 </a:t>
            </a:r>
            <a:r>
              <a:rPr lang="zh-CN" altLang="en-US" sz="1200" dirty="0">
                <a:solidFill>
                  <a:schemeClr val="tx1">
                    <a:lumMod val="50000"/>
                    <a:lumOff val="50000"/>
                  </a:schemeClr>
                </a:solidFill>
                <a:cs typeface="+mn-ea"/>
                <a:sym typeface="+mn-lt"/>
              </a:rPr>
              <a:t>：</a:t>
            </a:r>
            <a:r>
              <a:rPr lang="en-US" altLang="zh-CN" sz="1200" dirty="0">
                <a:solidFill>
                  <a:schemeClr val="tx1">
                    <a:lumMod val="50000"/>
                    <a:lumOff val="50000"/>
                  </a:schemeClr>
                </a:solidFill>
                <a:cs typeface="+mn-ea"/>
                <a:sym typeface="+mn-lt"/>
              </a:rPr>
              <a:t>2 </a:t>
            </a:r>
            <a:r>
              <a:rPr lang="zh-CN" altLang="en-US" sz="1200" dirty="0">
                <a:solidFill>
                  <a:schemeClr val="tx1">
                    <a:lumMod val="50000"/>
                    <a:lumOff val="50000"/>
                  </a:schemeClr>
                </a:solidFill>
                <a:cs typeface="+mn-ea"/>
                <a:sym typeface="+mn-lt"/>
              </a:rPr>
              <a:t>双人 </a:t>
            </a:r>
            <a:r>
              <a:rPr lang="en-US" altLang="zh-CN" sz="1200" dirty="0">
                <a:solidFill>
                  <a:schemeClr val="tx1">
                    <a:lumMod val="50000"/>
                    <a:lumOff val="50000"/>
                  </a:schemeClr>
                </a:solidFill>
                <a:cs typeface="+mn-ea"/>
                <a:sym typeface="+mn-lt"/>
              </a:rPr>
              <a:t>5 </a:t>
            </a:r>
            <a:r>
              <a:rPr lang="zh-CN" altLang="en-US" sz="1200" dirty="0">
                <a:solidFill>
                  <a:schemeClr val="tx1">
                    <a:lumMod val="50000"/>
                    <a:lumOff val="50000"/>
                  </a:schemeClr>
                </a:solidFill>
                <a:cs typeface="+mn-ea"/>
                <a:sym typeface="+mn-lt"/>
              </a:rPr>
              <a:t>：</a:t>
            </a: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a:t>
            </a:r>
          </a:p>
          <a:p>
            <a:pPr algn="just">
              <a:lnSpc>
                <a:spcPct val="150000"/>
              </a:lnSpc>
            </a:pPr>
            <a:r>
              <a:rPr lang="en-US" altLang="zh-CN" sz="1200" dirty="0">
                <a:solidFill>
                  <a:schemeClr val="tx1">
                    <a:lumMod val="50000"/>
                    <a:lumOff val="50000"/>
                  </a:schemeClr>
                </a:solidFill>
                <a:cs typeface="+mn-ea"/>
                <a:sym typeface="+mn-lt"/>
              </a:rPr>
              <a:t>6.</a:t>
            </a:r>
            <a:r>
              <a:rPr lang="zh-CN" altLang="en-US" sz="1200" dirty="0">
                <a:solidFill>
                  <a:schemeClr val="tx1">
                    <a:lumMod val="50000"/>
                    <a:lumOff val="50000"/>
                  </a:schemeClr>
                </a:solidFill>
                <a:cs typeface="+mn-ea"/>
                <a:sym typeface="+mn-lt"/>
              </a:rPr>
              <a:t>人工循环时间因病人年龄、身体状况而定，但对触电、溺水、煤气中毒病人，按压时间要稍长些。</a:t>
            </a:r>
          </a:p>
        </p:txBody>
      </p:sp>
    </p:spTree>
    <p:extLst>
      <p:ext uri="{BB962C8B-B14F-4D97-AF65-F5344CB8AC3E}">
        <p14:creationId xmlns:p14="http://schemas.microsoft.com/office/powerpoint/2010/main" val="21769533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50"/>
                                        <p:tgtEl>
                                          <p:spTgt spid="7"/>
                                        </p:tgtEl>
                                      </p:cBhvr>
                                    </p:animEffect>
                                  </p:childTnLst>
                                </p:cTn>
                              </p:par>
                            </p:childTnLst>
                          </p:cTn>
                        </p:par>
                        <p:par>
                          <p:cTn id="8" fill="hold">
                            <p:stCondLst>
                              <p:cond delay="105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950"/>
                                        <p:tgtEl>
                                          <p:spTgt spid="3"/>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1000"/>
                                        <p:tgtEl>
                                          <p:spTgt spid="3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口对口人工呼吸</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a16="http://schemas.microsoft.com/office/drawing/2014/main" id="{70A95529-A9DC-41C7-82D1-480C6799F507}"/>
              </a:ext>
            </a:extLst>
          </p:cNvPr>
          <p:cNvSpPr/>
          <p:nvPr/>
        </p:nvSpPr>
        <p:spPr>
          <a:xfrm>
            <a:off x="539750" y="1802359"/>
            <a:ext cx="4608314" cy="3139321"/>
          </a:xfrm>
          <a:prstGeom prst="rect">
            <a:avLst/>
          </a:prstGeom>
        </p:spPr>
        <p:txBody>
          <a:bodyPr wrap="square">
            <a:spAutoFit/>
          </a:bodyPr>
          <a:lstStyle/>
          <a:p>
            <a:pPr algn="just">
              <a:lnSpc>
                <a:spcPct val="150000"/>
              </a:lnSpc>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）、保持气道通畅；</a:t>
            </a:r>
          </a:p>
          <a:p>
            <a:pPr algn="just">
              <a:lnSpc>
                <a:spcPct val="150000"/>
              </a:lnSpc>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）、用按于前额一手的拇指与食指捏住伤员鼻翼下端 ；</a:t>
            </a:r>
          </a:p>
          <a:p>
            <a:pPr algn="just">
              <a:lnSpc>
                <a:spcPct val="150000"/>
              </a:lnSpc>
            </a:pPr>
            <a:r>
              <a:rPr lang="en-US" altLang="zh-CN" sz="1200" dirty="0">
                <a:solidFill>
                  <a:schemeClr val="tx1">
                    <a:lumMod val="50000"/>
                    <a:lumOff val="50000"/>
                  </a:schemeClr>
                </a:solidFill>
                <a:cs typeface="+mn-ea"/>
                <a:sym typeface="+mn-lt"/>
              </a:rPr>
              <a:t>3</a:t>
            </a:r>
            <a:r>
              <a:rPr lang="zh-CN" altLang="en-US" sz="1200" dirty="0">
                <a:solidFill>
                  <a:schemeClr val="tx1">
                    <a:lumMod val="50000"/>
                    <a:lumOff val="50000"/>
                  </a:schemeClr>
                </a:solidFill>
                <a:cs typeface="+mn-ea"/>
                <a:sym typeface="+mn-lt"/>
              </a:rPr>
              <a:t>）用自己的嘴唇包住伤员微张的嘴；</a:t>
            </a:r>
          </a:p>
          <a:p>
            <a:pPr algn="just">
              <a:lnSpc>
                <a:spcPct val="150000"/>
              </a:lnSpc>
            </a:pPr>
            <a:r>
              <a:rPr lang="en-US" altLang="zh-CN" sz="1200" dirty="0">
                <a:solidFill>
                  <a:schemeClr val="tx1">
                    <a:lumMod val="50000"/>
                    <a:lumOff val="50000"/>
                  </a:schemeClr>
                </a:solidFill>
                <a:cs typeface="+mn-ea"/>
                <a:sym typeface="+mn-lt"/>
              </a:rPr>
              <a:t>4</a:t>
            </a:r>
            <a:r>
              <a:rPr lang="zh-CN" altLang="en-US" sz="1200" dirty="0">
                <a:solidFill>
                  <a:schemeClr val="tx1">
                    <a:lumMod val="50000"/>
                    <a:lumOff val="50000"/>
                  </a:schemeClr>
                </a:solidFill>
                <a:cs typeface="+mn-ea"/>
                <a:sym typeface="+mn-lt"/>
              </a:rPr>
              <a:t>）、一次吹气完毕后，放松捏鼻的手 ，观察伤员胸部有无起伏； </a:t>
            </a:r>
          </a:p>
          <a:p>
            <a:pPr algn="just">
              <a:lnSpc>
                <a:spcPct val="150000"/>
              </a:lnSpc>
            </a:pP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）、抑头抬颏手法要正确，抑头抬颏用力不能过大，用力过大有可能引起触电者伤情加重；</a:t>
            </a: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）、保持气道通畅；</a:t>
            </a:r>
          </a:p>
          <a:p>
            <a:pPr algn="just">
              <a:lnSpc>
                <a:spcPct val="150000"/>
              </a:lnSpc>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）、用按于前额一手的拇指与食指捏住伤员鼻翼下端 ；</a:t>
            </a:r>
          </a:p>
          <a:p>
            <a:pPr algn="just">
              <a:lnSpc>
                <a:spcPct val="150000"/>
              </a:lnSpc>
            </a:pPr>
            <a:r>
              <a:rPr lang="en-US" altLang="zh-CN" sz="1200" dirty="0">
                <a:solidFill>
                  <a:schemeClr val="tx1">
                    <a:lumMod val="50000"/>
                    <a:lumOff val="50000"/>
                  </a:schemeClr>
                </a:solidFill>
                <a:cs typeface="+mn-ea"/>
                <a:sym typeface="+mn-lt"/>
              </a:rPr>
              <a:t>3</a:t>
            </a:r>
            <a:r>
              <a:rPr lang="zh-CN" altLang="en-US" sz="1200" dirty="0">
                <a:solidFill>
                  <a:schemeClr val="tx1">
                    <a:lumMod val="50000"/>
                    <a:lumOff val="50000"/>
                  </a:schemeClr>
                </a:solidFill>
                <a:cs typeface="+mn-ea"/>
                <a:sym typeface="+mn-lt"/>
              </a:rPr>
              <a:t>）用自己的嘴唇包住伤员微张的嘴；</a:t>
            </a:r>
          </a:p>
          <a:p>
            <a:pPr algn="just">
              <a:lnSpc>
                <a:spcPct val="150000"/>
              </a:lnSpc>
            </a:pPr>
            <a:r>
              <a:rPr lang="en-US" altLang="zh-CN" sz="1200" dirty="0">
                <a:solidFill>
                  <a:schemeClr val="tx1">
                    <a:lumMod val="50000"/>
                    <a:lumOff val="50000"/>
                  </a:schemeClr>
                </a:solidFill>
                <a:cs typeface="+mn-ea"/>
                <a:sym typeface="+mn-lt"/>
              </a:rPr>
              <a:t>4</a:t>
            </a:r>
            <a:r>
              <a:rPr lang="zh-CN" altLang="en-US" sz="1200" dirty="0">
                <a:solidFill>
                  <a:schemeClr val="tx1">
                    <a:lumMod val="50000"/>
                    <a:lumOff val="50000"/>
                  </a:schemeClr>
                </a:solidFill>
                <a:cs typeface="+mn-ea"/>
                <a:sym typeface="+mn-lt"/>
              </a:rPr>
              <a:t>）、一次吹气完毕后，放松捏鼻的手 ，观察伤员胸部有无起伏； </a:t>
            </a:r>
          </a:p>
          <a:p>
            <a:pPr algn="just">
              <a:lnSpc>
                <a:spcPct val="150000"/>
              </a:lnSpc>
            </a:pP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）、抑头抬颏手法要正确，抑头抬颏用力不能过大，用力过大有可能引起触电者伤情加重；</a:t>
            </a:r>
          </a:p>
        </p:txBody>
      </p:sp>
      <p:pic>
        <p:nvPicPr>
          <p:cNvPr id="8" name="Picture 4" descr="aid_jijiu22">
            <a:extLst>
              <a:ext uri="{FF2B5EF4-FFF2-40B4-BE49-F238E27FC236}">
                <a16:creationId xmlns:a16="http://schemas.microsoft.com/office/drawing/2014/main" id="{3F0EC4F8-2FC1-442E-9CD3-1BD8D60407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2" t="8749" r="27955" b="10424"/>
          <a:stretch/>
        </p:blipFill>
        <p:spPr bwMode="auto">
          <a:xfrm>
            <a:off x="5202239" y="2211388"/>
            <a:ext cx="3473449"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40253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5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1000"/>
                                        <p:tgtEl>
                                          <p:spTgt spid="33">
                                            <p:txEl>
                                              <p:pRg st="0" end="0"/>
                                            </p:txEl>
                                          </p:spTgt>
                                        </p:tgtEl>
                                      </p:cBhvr>
                                    </p:animEffect>
                                    <p:anim calcmode="lin" valueType="num">
                                      <p:cBhvr>
                                        <p:cTn id="20"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5E3CBAA4-8A1E-494A-926A-DF0C7B3941DF}"/>
              </a:ext>
            </a:extLst>
          </p:cNvPr>
          <p:cNvPicPr>
            <a:picLocks noChangeAspect="1"/>
          </p:cNvPicPr>
          <p:nvPr/>
        </p:nvPicPr>
        <p:blipFill>
          <a:blip r:embed="rId3"/>
          <a:stretch>
            <a:fillRect/>
          </a:stretch>
        </p:blipFill>
        <p:spPr>
          <a:xfrm>
            <a:off x="3115654" y="2094900"/>
            <a:ext cx="669020" cy="788488"/>
          </a:xfrm>
          <a:prstGeom prst="rect">
            <a:avLst/>
          </a:prstGeom>
        </p:spPr>
      </p:pic>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骨折急救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669414"/>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骨折会影响到伤处附近的软组织</a:t>
            </a:r>
            <a:r>
              <a:rPr lang="en-US" altLang="zh-CN" sz="900" kern="1100" spc="110" dirty="0">
                <a:solidFill>
                  <a:schemeClr val="tx1">
                    <a:lumMod val="50000"/>
                    <a:lumOff val="50000"/>
                  </a:schemeClr>
                </a:solidFill>
                <a:cs typeface="+mn-ea"/>
                <a:sym typeface="+mn-lt"/>
              </a:rPr>
              <a:t>,</a:t>
            </a:r>
            <a:r>
              <a:rPr lang="zh-CN" altLang="en-US" sz="900" kern="1100" spc="110" dirty="0">
                <a:solidFill>
                  <a:schemeClr val="tx1">
                    <a:lumMod val="50000"/>
                    <a:lumOff val="50000"/>
                  </a:schemeClr>
                </a:solidFill>
                <a:cs typeface="+mn-ea"/>
                <a:sym typeface="+mn-lt"/>
              </a:rPr>
              <a:t>导致疼痛、肿胀瘀斑出血，断骨还会伤及周围的血管、神经、内脏乱及肌肉</a:t>
            </a:r>
            <a:r>
              <a:rPr lang="en-US" altLang="zh-CN" sz="900" kern="1100" spc="110" dirty="0">
                <a:solidFill>
                  <a:schemeClr val="tx1">
                    <a:lumMod val="50000"/>
                    <a:lumOff val="50000"/>
                  </a:schemeClr>
                </a:solidFill>
                <a:cs typeface="+mn-ea"/>
                <a:sym typeface="+mn-lt"/>
              </a:rPr>
              <a:t>,</a:t>
            </a:r>
            <a:r>
              <a:rPr lang="zh-CN" altLang="en-US" sz="900" kern="1100" spc="110" dirty="0">
                <a:solidFill>
                  <a:schemeClr val="tx1">
                    <a:lumMod val="50000"/>
                    <a:lumOff val="50000"/>
                  </a:schemeClr>
                </a:solidFill>
                <a:cs typeface="+mn-ea"/>
                <a:sym typeface="+mn-lt"/>
              </a:rPr>
              <a:t>使患肢部分或全部失去功能。骨折严重时可产生畸形，如缩短、旋转、成角等。 </a:t>
            </a:r>
          </a:p>
        </p:txBody>
      </p:sp>
      <p:pic>
        <p:nvPicPr>
          <p:cNvPr id="5" name="图片 4">
            <a:extLst>
              <a:ext uri="{FF2B5EF4-FFF2-40B4-BE49-F238E27FC236}">
                <a16:creationId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a16="http://schemas.microsoft.com/office/drawing/2014/main" id="{4FAEC59E-565C-4395-8FC7-6C6F4B57E673}"/>
                </a:ext>
              </a:extLst>
            </p:cNvPr>
            <p:cNvCxnSpPr/>
            <p:nvPr/>
          </p:nvCxnSpPr>
          <p:spPr>
            <a:xfrm>
              <a:off x="-51325" y="296710"/>
              <a:ext cx="360000" cy="0"/>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ED06B99F-C98E-41AD-A684-41BF55085AD5}"/>
                </a:ext>
              </a:extLst>
            </p:cNvPr>
            <p:cNvCxnSpPr/>
            <p:nvPr/>
          </p:nvCxnSpPr>
          <p:spPr>
            <a:xfrm>
              <a:off x="-51325" y="255070"/>
              <a:ext cx="360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21239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3150"/>
                            </p:stCondLst>
                            <p:childTnLst>
                              <p:par>
                                <p:cTn id="51" presetID="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骨折急救</a:t>
            </a:r>
          </a:p>
        </p:txBody>
      </p:sp>
      <p:grpSp>
        <p:nvGrpSpPr>
          <p:cNvPr id="13" name="组合 1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5" name="矩形: 圆角 1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KSO_Shape">
              <a:extLst>
                <a:ext uri="{FF2B5EF4-FFF2-40B4-BE49-F238E27FC236}">
                  <a16:creationId xmlns:a16="http://schemas.microsoft.com/office/drawing/2014/main" id="{CA010314-5587-489E-9908-26E2CF887770}"/>
                </a:ext>
              </a:extLst>
            </p:cNvPr>
            <p:cNvSpPr/>
            <p:nvPr/>
          </p:nvSpPr>
          <p:spPr>
            <a:xfrm>
              <a:off x="4881315" y="1524894"/>
              <a:ext cx="350583" cy="322814"/>
            </a:xfrm>
            <a:custGeom>
              <a:avLst/>
              <a:gdLst>
                <a:gd name="T0" fmla="*/ 3881 w 3978"/>
                <a:gd name="T1" fmla="*/ 431 h 3668"/>
                <a:gd name="T2" fmla="*/ 2377 w 3978"/>
                <a:gd name="T3" fmla="*/ 20 h 3668"/>
                <a:gd name="T4" fmla="*/ 1797 w 3978"/>
                <a:gd name="T5" fmla="*/ 1819 h 3668"/>
                <a:gd name="T6" fmla="*/ 191 w 3978"/>
                <a:gd name="T7" fmla="*/ 1952 h 3668"/>
                <a:gd name="T8" fmla="*/ 62 w 3978"/>
                <a:gd name="T9" fmla="*/ 2790 h 3668"/>
                <a:gd name="T10" fmla="*/ 2503 w 3978"/>
                <a:gd name="T11" fmla="*/ 3646 h 3668"/>
                <a:gd name="T12" fmla="*/ 3158 w 3978"/>
                <a:gd name="T13" fmla="*/ 3294 h 3668"/>
                <a:gd name="T14" fmla="*/ 3968 w 3978"/>
                <a:gd name="T15" fmla="*/ 594 h 3668"/>
                <a:gd name="T16" fmla="*/ 3469 w 3978"/>
                <a:gd name="T17" fmla="*/ 1349 h 3668"/>
                <a:gd name="T18" fmla="*/ 3670 w 3978"/>
                <a:gd name="T19" fmla="*/ 681 h 3668"/>
                <a:gd name="T20" fmla="*/ 3260 w 3978"/>
                <a:gd name="T21" fmla="*/ 2045 h 3668"/>
                <a:gd name="T22" fmla="*/ 2812 w 3978"/>
                <a:gd name="T23" fmla="*/ 803 h 3668"/>
                <a:gd name="T24" fmla="*/ 3260 w 3978"/>
                <a:gd name="T25" fmla="*/ 2045 h 3668"/>
                <a:gd name="T26" fmla="*/ 2207 w 3978"/>
                <a:gd name="T27" fmla="*/ 1361 h 3668"/>
                <a:gd name="T28" fmla="*/ 3161 w 3978"/>
                <a:gd name="T29" fmla="*/ 2374 h 3668"/>
                <a:gd name="T30" fmla="*/ 2527 w 3978"/>
                <a:gd name="T31" fmla="*/ 297 h 3668"/>
                <a:gd name="T32" fmla="*/ 2438 w 3978"/>
                <a:gd name="T33" fmla="*/ 592 h 3668"/>
                <a:gd name="T34" fmla="*/ 2448 w 3978"/>
                <a:gd name="T35" fmla="*/ 3356 h 3668"/>
                <a:gd name="T36" fmla="*/ 2183 w 3978"/>
                <a:gd name="T37" fmla="*/ 2945 h 3668"/>
                <a:gd name="T38" fmla="*/ 1313 w 3978"/>
                <a:gd name="T39" fmla="*/ 3014 h 3668"/>
                <a:gd name="T40" fmla="*/ 791 w 3978"/>
                <a:gd name="T41" fmla="*/ 2859 h 3668"/>
                <a:gd name="T42" fmla="*/ 2039 w 3978"/>
                <a:gd name="T43" fmla="*/ 2721 h 3668"/>
                <a:gd name="T44" fmla="*/ 756 w 3978"/>
                <a:gd name="T45" fmla="*/ 1793 h 3668"/>
                <a:gd name="T46" fmla="*/ 1036 w 3978"/>
                <a:gd name="T47" fmla="*/ 1863 h 3668"/>
                <a:gd name="T48" fmla="*/ 441 w 3978"/>
                <a:gd name="T49" fmla="*/ 2027 h 3668"/>
                <a:gd name="T50" fmla="*/ 292 w 3978"/>
                <a:gd name="T51" fmla="*/ 2666 h 3668"/>
                <a:gd name="T52" fmla="*/ 329 w 3978"/>
                <a:gd name="T53" fmla="*/ 2401 h 3668"/>
                <a:gd name="T54" fmla="*/ 1596 w 3978"/>
                <a:gd name="T55" fmla="*/ 2031 h 3668"/>
                <a:gd name="T56" fmla="*/ 404 w 3978"/>
                <a:gd name="T57" fmla="*/ 2739 h 3668"/>
                <a:gd name="T58" fmla="*/ 375 w 3978"/>
                <a:gd name="T59" fmla="*/ 2734 h 3668"/>
                <a:gd name="T60" fmla="*/ 2773 w 3978"/>
                <a:gd name="T61" fmla="*/ 3378 h 3668"/>
                <a:gd name="T62" fmla="*/ 2010 w 3978"/>
                <a:gd name="T63" fmla="*/ 2019 h 3668"/>
                <a:gd name="T64" fmla="*/ 2966 w 3978"/>
                <a:gd name="T65" fmla="*/ 3024 h 3668"/>
                <a:gd name="T66" fmla="*/ 2773 w 3978"/>
                <a:gd name="T67" fmla="*/ 3378 h 3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78" h="3668">
                  <a:moveTo>
                    <a:pt x="3958" y="494"/>
                  </a:moveTo>
                  <a:cubicBezTo>
                    <a:pt x="3942" y="464"/>
                    <a:pt x="3914" y="441"/>
                    <a:pt x="3881" y="431"/>
                  </a:cubicBezTo>
                  <a:lnTo>
                    <a:pt x="2477" y="10"/>
                  </a:lnTo>
                  <a:cubicBezTo>
                    <a:pt x="2444" y="0"/>
                    <a:pt x="2408" y="3"/>
                    <a:pt x="2377" y="20"/>
                  </a:cubicBezTo>
                  <a:cubicBezTo>
                    <a:pt x="2347" y="36"/>
                    <a:pt x="2324" y="64"/>
                    <a:pt x="2314" y="97"/>
                  </a:cubicBezTo>
                  <a:lnTo>
                    <a:pt x="1797" y="1819"/>
                  </a:lnTo>
                  <a:lnTo>
                    <a:pt x="925" y="1557"/>
                  </a:lnTo>
                  <a:cubicBezTo>
                    <a:pt x="614" y="1463"/>
                    <a:pt x="285" y="1641"/>
                    <a:pt x="191" y="1952"/>
                  </a:cubicBezTo>
                  <a:lnTo>
                    <a:pt x="31" y="2484"/>
                  </a:lnTo>
                  <a:cubicBezTo>
                    <a:pt x="0" y="2587"/>
                    <a:pt x="11" y="2696"/>
                    <a:pt x="62" y="2790"/>
                  </a:cubicBezTo>
                  <a:cubicBezTo>
                    <a:pt x="113" y="2884"/>
                    <a:pt x="197" y="2953"/>
                    <a:pt x="300" y="2984"/>
                  </a:cubicBezTo>
                  <a:lnTo>
                    <a:pt x="2503" y="3646"/>
                  </a:lnTo>
                  <a:cubicBezTo>
                    <a:pt x="2553" y="3661"/>
                    <a:pt x="2604" y="3668"/>
                    <a:pt x="2654" y="3668"/>
                  </a:cubicBezTo>
                  <a:cubicBezTo>
                    <a:pt x="2880" y="3668"/>
                    <a:pt x="3089" y="3521"/>
                    <a:pt x="3158" y="3294"/>
                  </a:cubicBezTo>
                  <a:lnTo>
                    <a:pt x="3158" y="3294"/>
                  </a:lnTo>
                  <a:lnTo>
                    <a:pt x="3968" y="594"/>
                  </a:lnTo>
                  <a:cubicBezTo>
                    <a:pt x="3978" y="561"/>
                    <a:pt x="3975" y="525"/>
                    <a:pt x="3958" y="494"/>
                  </a:cubicBezTo>
                  <a:close/>
                  <a:moveTo>
                    <a:pt x="3469" y="1349"/>
                  </a:moveTo>
                  <a:lnTo>
                    <a:pt x="3096" y="762"/>
                  </a:lnTo>
                  <a:lnTo>
                    <a:pt x="3670" y="681"/>
                  </a:lnTo>
                  <a:lnTo>
                    <a:pt x="3469" y="1349"/>
                  </a:lnTo>
                  <a:close/>
                  <a:moveTo>
                    <a:pt x="3260" y="2045"/>
                  </a:moveTo>
                  <a:lnTo>
                    <a:pt x="2490" y="849"/>
                  </a:lnTo>
                  <a:lnTo>
                    <a:pt x="2812" y="803"/>
                  </a:lnTo>
                  <a:lnTo>
                    <a:pt x="3369" y="1681"/>
                  </a:lnTo>
                  <a:lnTo>
                    <a:pt x="3260" y="2045"/>
                  </a:lnTo>
                  <a:close/>
                  <a:moveTo>
                    <a:pt x="3065" y="2695"/>
                  </a:moveTo>
                  <a:lnTo>
                    <a:pt x="2207" y="1361"/>
                  </a:lnTo>
                  <a:lnTo>
                    <a:pt x="2303" y="1041"/>
                  </a:lnTo>
                  <a:lnTo>
                    <a:pt x="3161" y="2374"/>
                  </a:lnTo>
                  <a:lnTo>
                    <a:pt x="3065" y="2695"/>
                  </a:lnTo>
                  <a:close/>
                  <a:moveTo>
                    <a:pt x="2527" y="297"/>
                  </a:moveTo>
                  <a:lnTo>
                    <a:pt x="3163" y="489"/>
                  </a:lnTo>
                  <a:lnTo>
                    <a:pt x="2438" y="592"/>
                  </a:lnTo>
                  <a:lnTo>
                    <a:pt x="2527" y="297"/>
                  </a:lnTo>
                  <a:close/>
                  <a:moveTo>
                    <a:pt x="2448" y="3356"/>
                  </a:moveTo>
                  <a:lnTo>
                    <a:pt x="1711" y="3135"/>
                  </a:lnTo>
                  <a:lnTo>
                    <a:pt x="2183" y="2945"/>
                  </a:lnTo>
                  <a:lnTo>
                    <a:pt x="2448" y="3356"/>
                  </a:lnTo>
                  <a:close/>
                  <a:moveTo>
                    <a:pt x="1313" y="3014"/>
                  </a:moveTo>
                  <a:cubicBezTo>
                    <a:pt x="1312" y="3014"/>
                    <a:pt x="1311" y="3014"/>
                    <a:pt x="1311" y="3015"/>
                  </a:cubicBezTo>
                  <a:lnTo>
                    <a:pt x="791" y="2859"/>
                  </a:lnTo>
                  <a:lnTo>
                    <a:pt x="1841" y="2412"/>
                  </a:lnTo>
                  <a:lnTo>
                    <a:pt x="2039" y="2721"/>
                  </a:lnTo>
                  <a:lnTo>
                    <a:pt x="1313" y="3014"/>
                  </a:lnTo>
                  <a:close/>
                  <a:moveTo>
                    <a:pt x="756" y="1793"/>
                  </a:moveTo>
                  <a:cubicBezTo>
                    <a:pt x="787" y="1793"/>
                    <a:pt x="819" y="1798"/>
                    <a:pt x="850" y="1807"/>
                  </a:cubicBezTo>
                  <a:lnTo>
                    <a:pt x="1036" y="1863"/>
                  </a:lnTo>
                  <a:lnTo>
                    <a:pt x="423" y="2088"/>
                  </a:lnTo>
                  <a:lnTo>
                    <a:pt x="441" y="2027"/>
                  </a:lnTo>
                  <a:cubicBezTo>
                    <a:pt x="484" y="1885"/>
                    <a:pt x="615" y="1793"/>
                    <a:pt x="756" y="1793"/>
                  </a:cubicBezTo>
                  <a:close/>
                  <a:moveTo>
                    <a:pt x="292" y="2666"/>
                  </a:moveTo>
                  <a:cubicBezTo>
                    <a:pt x="275" y="2633"/>
                    <a:pt x="271" y="2595"/>
                    <a:pt x="281" y="2560"/>
                  </a:cubicBezTo>
                  <a:lnTo>
                    <a:pt x="329" y="2401"/>
                  </a:lnTo>
                  <a:lnTo>
                    <a:pt x="1447" y="1986"/>
                  </a:lnTo>
                  <a:lnTo>
                    <a:pt x="1596" y="2031"/>
                  </a:lnTo>
                  <a:lnTo>
                    <a:pt x="1697" y="2189"/>
                  </a:lnTo>
                  <a:lnTo>
                    <a:pt x="404" y="2739"/>
                  </a:lnTo>
                  <a:cubicBezTo>
                    <a:pt x="402" y="2740"/>
                    <a:pt x="401" y="2741"/>
                    <a:pt x="400" y="2741"/>
                  </a:cubicBezTo>
                  <a:lnTo>
                    <a:pt x="375" y="2734"/>
                  </a:lnTo>
                  <a:cubicBezTo>
                    <a:pt x="339" y="2723"/>
                    <a:pt x="310" y="2699"/>
                    <a:pt x="292" y="2666"/>
                  </a:cubicBezTo>
                  <a:close/>
                  <a:moveTo>
                    <a:pt x="2773" y="3378"/>
                  </a:moveTo>
                  <a:lnTo>
                    <a:pt x="1948" y="2096"/>
                  </a:lnTo>
                  <a:cubicBezTo>
                    <a:pt x="1978" y="2079"/>
                    <a:pt x="2000" y="2052"/>
                    <a:pt x="2010" y="2019"/>
                  </a:cubicBezTo>
                  <a:lnTo>
                    <a:pt x="2108" y="1691"/>
                  </a:lnTo>
                  <a:lnTo>
                    <a:pt x="2966" y="3024"/>
                  </a:lnTo>
                  <a:lnTo>
                    <a:pt x="2907" y="3218"/>
                  </a:lnTo>
                  <a:cubicBezTo>
                    <a:pt x="2886" y="3291"/>
                    <a:pt x="2835" y="3347"/>
                    <a:pt x="2773" y="33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9" name="矩形 8">
            <a:extLst>
              <a:ext uri="{FF2B5EF4-FFF2-40B4-BE49-F238E27FC236}">
                <a16:creationId xmlns:a16="http://schemas.microsoft.com/office/drawing/2014/main" id="{34032179-3C4F-4CE1-8349-D6F445C9D8A9}"/>
              </a:ext>
            </a:extLst>
          </p:cNvPr>
          <p:cNvSpPr/>
          <p:nvPr/>
        </p:nvSpPr>
        <p:spPr>
          <a:xfrm>
            <a:off x="467544" y="1720428"/>
            <a:ext cx="8208145" cy="613694"/>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骨折会影响到伤处附近的软组织</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导致疼痛、肿胀瘀斑出血，断骨还会伤及周围的血管、神经、内脏乱及肌肉</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使患肢部分或全部失去功能。骨折严重时可产生畸形，如缩短、旋转、成角等。 </a:t>
            </a:r>
          </a:p>
        </p:txBody>
      </p:sp>
      <p:sp>
        <p:nvSpPr>
          <p:cNvPr id="10" name="矩形 9">
            <a:extLst>
              <a:ext uri="{FF2B5EF4-FFF2-40B4-BE49-F238E27FC236}">
                <a16:creationId xmlns:a16="http://schemas.microsoft.com/office/drawing/2014/main" id="{BB49C65D-8A72-48AD-8333-188DBE27D807}"/>
              </a:ext>
            </a:extLst>
          </p:cNvPr>
          <p:cNvSpPr/>
          <p:nvPr/>
        </p:nvSpPr>
        <p:spPr>
          <a:xfrm>
            <a:off x="564952" y="3130540"/>
            <a:ext cx="4007048" cy="1200329"/>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用双手稳定及承托受伤部位</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限制骨折处的活动</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并放置软垫</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用绷带</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夹板或树枝、木板等妥善固定伤肢</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如上肢受伤</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则将伤肢固定于躯干</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如下肢受伤</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则将伤肢固定于另一下肢。</a:t>
            </a:r>
          </a:p>
        </p:txBody>
      </p:sp>
      <p:sp>
        <p:nvSpPr>
          <p:cNvPr id="11" name="矩形 10">
            <a:extLst>
              <a:ext uri="{FF2B5EF4-FFF2-40B4-BE49-F238E27FC236}">
                <a16:creationId xmlns:a16="http://schemas.microsoft.com/office/drawing/2014/main" id="{0233BD77-B3E5-421D-86D0-BAA71399C8B3}"/>
              </a:ext>
            </a:extLst>
          </p:cNvPr>
          <p:cNvSpPr/>
          <p:nvPr/>
        </p:nvSpPr>
        <p:spPr>
          <a:xfrm>
            <a:off x="570984" y="2658170"/>
            <a:ext cx="1107996" cy="369332"/>
          </a:xfrm>
          <a:prstGeom prst="rect">
            <a:avLst/>
          </a:prstGeom>
          <a:solidFill>
            <a:schemeClr val="accent1"/>
          </a:solidFill>
        </p:spPr>
        <p:txBody>
          <a:bodyPr wrap="none">
            <a:spAutoFit/>
          </a:bodyPr>
          <a:lstStyle/>
          <a:p>
            <a:r>
              <a:rPr lang="zh-CN" altLang="en-US" b="1" dirty="0">
                <a:solidFill>
                  <a:schemeClr val="bg1"/>
                </a:solidFill>
                <a:cs typeface="+mn-ea"/>
                <a:sym typeface="+mn-lt"/>
              </a:rPr>
              <a:t>应急要点</a:t>
            </a:r>
          </a:p>
        </p:txBody>
      </p:sp>
      <p:pic>
        <p:nvPicPr>
          <p:cNvPr id="12" name="图片 11">
            <a:extLst>
              <a:ext uri="{FF2B5EF4-FFF2-40B4-BE49-F238E27FC236}">
                <a16:creationId xmlns:a16="http://schemas.microsoft.com/office/drawing/2014/main" id="{706BE579-9DA5-493F-B1F4-F9D7337C63DC}"/>
              </a:ext>
            </a:extLst>
          </p:cNvPr>
          <p:cNvPicPr>
            <a:picLocks noChangeAspect="1"/>
          </p:cNvPicPr>
          <p:nvPr/>
        </p:nvPicPr>
        <p:blipFill>
          <a:blip r:embed="rId3"/>
          <a:stretch>
            <a:fillRect/>
          </a:stretch>
        </p:blipFill>
        <p:spPr>
          <a:xfrm>
            <a:off x="4556348" y="3003798"/>
            <a:ext cx="3960813" cy="1656516"/>
          </a:xfrm>
          <a:prstGeom prst="rect">
            <a:avLst/>
          </a:prstGeom>
        </p:spPr>
      </p:pic>
    </p:spTree>
    <p:extLst>
      <p:ext uri="{BB962C8B-B14F-4D97-AF65-F5344CB8AC3E}">
        <p14:creationId xmlns:p14="http://schemas.microsoft.com/office/powerpoint/2010/main" val="273137603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251" y="2716213"/>
            <a:ext cx="9144000"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lumMod val="65000"/>
                  <a:lumOff val="35000"/>
                </a:schemeClr>
              </a:solidFill>
              <a:cs typeface="+mn-ea"/>
              <a:sym typeface="+mn-lt"/>
            </a:endParaRPr>
          </a:p>
        </p:txBody>
      </p:sp>
      <p:cxnSp>
        <p:nvCxnSpPr>
          <p:cNvPr id="36" name="直接连接符 35"/>
          <p:cNvCxnSpPr/>
          <p:nvPr/>
        </p:nvCxnSpPr>
        <p:spPr>
          <a:xfrm>
            <a:off x="0" y="2696119"/>
            <a:ext cx="9144000" cy="0"/>
          </a:xfrm>
          <a:prstGeom prst="line">
            <a:avLst/>
          </a:prstGeom>
          <a:ln w="38100">
            <a:solidFill>
              <a:schemeClr val="tx1">
                <a:lumMod val="65000"/>
                <a:lumOff val="3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4422147" y="2551471"/>
            <a:ext cx="309600" cy="307905"/>
            <a:chOff x="4422147" y="2573593"/>
            <a:chExt cx="309600" cy="307905"/>
          </a:xfrm>
          <a:solidFill>
            <a:schemeClr val="tx1">
              <a:lumMod val="65000"/>
              <a:lumOff val="35000"/>
            </a:schemeClr>
          </a:solidFill>
        </p:grpSpPr>
        <p:sp>
          <p:nvSpPr>
            <p:cNvPr id="38" name="椭圆 37"/>
            <p:cNvSpPr/>
            <p:nvPr/>
          </p:nvSpPr>
          <p:spPr>
            <a:xfrm>
              <a:off x="4422147" y="2573593"/>
              <a:ext cx="309600" cy="3079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a:extLst>
              <a:ext uri="{FF2B5EF4-FFF2-40B4-BE49-F238E27FC236}">
                <a16:creationId xmlns:a16="http://schemas.microsoft.com/office/drawing/2014/main" id="{945865F6-77CB-4A1D-9C19-F1FC5605F636}"/>
              </a:ext>
            </a:extLst>
          </p:cNvPr>
          <p:cNvSpPr txBox="1"/>
          <p:nvPr/>
        </p:nvSpPr>
        <p:spPr>
          <a:xfrm>
            <a:off x="2699792" y="591486"/>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触电急救</a:t>
            </a:r>
          </a:p>
        </p:txBody>
      </p:sp>
      <p:sp>
        <p:nvSpPr>
          <p:cNvPr id="43" name="文本框 42">
            <a:extLst>
              <a:ext uri="{FF2B5EF4-FFF2-40B4-BE49-F238E27FC236}">
                <a16:creationId xmlns:a16="http://schemas.microsoft.com/office/drawing/2014/main" id="{780E70A9-8868-4741-B43D-B671403B0A83}"/>
              </a:ext>
            </a:extLst>
          </p:cNvPr>
          <p:cNvSpPr txBox="1"/>
          <p:nvPr/>
        </p:nvSpPr>
        <p:spPr>
          <a:xfrm>
            <a:off x="5305896" y="591486"/>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骨折急救</a:t>
            </a:r>
          </a:p>
        </p:txBody>
      </p:sp>
      <p:sp>
        <p:nvSpPr>
          <p:cNvPr id="46" name="文本框 45">
            <a:extLst>
              <a:ext uri="{FF2B5EF4-FFF2-40B4-BE49-F238E27FC236}">
                <a16:creationId xmlns:a16="http://schemas.microsoft.com/office/drawing/2014/main" id="{EC9810DC-ED60-4464-8929-925D614632E6}"/>
              </a:ext>
            </a:extLst>
          </p:cNvPr>
          <p:cNvSpPr txBox="1"/>
          <p:nvPr/>
        </p:nvSpPr>
        <p:spPr>
          <a:xfrm>
            <a:off x="2699792" y="1127659"/>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烫伤急救</a:t>
            </a:r>
          </a:p>
        </p:txBody>
      </p:sp>
      <p:sp>
        <p:nvSpPr>
          <p:cNvPr id="51" name="文本框 50">
            <a:extLst>
              <a:ext uri="{FF2B5EF4-FFF2-40B4-BE49-F238E27FC236}">
                <a16:creationId xmlns:a16="http://schemas.microsoft.com/office/drawing/2014/main" id="{F3E6D73D-231B-4850-8990-1F7941FD309B}"/>
              </a:ext>
            </a:extLst>
          </p:cNvPr>
          <p:cNvSpPr txBox="1"/>
          <p:nvPr/>
        </p:nvSpPr>
        <p:spPr>
          <a:xfrm>
            <a:off x="5305896" y="1120712"/>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中暑急救</a:t>
            </a:r>
          </a:p>
        </p:txBody>
      </p:sp>
      <p:sp>
        <p:nvSpPr>
          <p:cNvPr id="53" name="文本框 52">
            <a:extLst>
              <a:ext uri="{FF2B5EF4-FFF2-40B4-BE49-F238E27FC236}">
                <a16:creationId xmlns:a16="http://schemas.microsoft.com/office/drawing/2014/main" id="{0E5E8CDF-4FB5-432D-B108-7525A4BD436E}"/>
              </a:ext>
            </a:extLst>
          </p:cNvPr>
          <p:cNvSpPr txBox="1"/>
          <p:nvPr/>
        </p:nvSpPr>
        <p:spPr>
          <a:xfrm>
            <a:off x="2699792" y="1663833"/>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溺水急救</a:t>
            </a:r>
          </a:p>
        </p:txBody>
      </p:sp>
      <p:sp>
        <p:nvSpPr>
          <p:cNvPr id="65" name="文本框 64">
            <a:extLst>
              <a:ext uri="{FF2B5EF4-FFF2-40B4-BE49-F238E27FC236}">
                <a16:creationId xmlns:a16="http://schemas.microsoft.com/office/drawing/2014/main" id="{F08965A2-0499-4E5E-A8A9-B8D85BAD1AB7}"/>
              </a:ext>
            </a:extLst>
          </p:cNvPr>
          <p:cNvSpPr txBox="1"/>
          <p:nvPr/>
        </p:nvSpPr>
        <p:spPr>
          <a:xfrm>
            <a:off x="5305896" y="1667584"/>
            <a:ext cx="1930400" cy="400110"/>
          </a:xfrm>
          <a:prstGeom prst="rect">
            <a:avLst/>
          </a:prstGeom>
          <a:noFill/>
        </p:spPr>
        <p:txBody>
          <a:bodyPr wrap="square" rtlCol="0">
            <a:spAutoFit/>
          </a:bodyPr>
          <a:lstStyle/>
          <a:p>
            <a:r>
              <a:rPr lang="zh-CN" altLang="en-US" sz="2000" b="1" dirty="0">
                <a:solidFill>
                  <a:schemeClr val="tx1">
                    <a:lumMod val="65000"/>
                    <a:lumOff val="35000"/>
                  </a:schemeClr>
                </a:solidFill>
                <a:cs typeface="+mn-ea"/>
                <a:sym typeface="+mn-lt"/>
              </a:rPr>
              <a:t>其他急救</a:t>
            </a:r>
          </a:p>
        </p:txBody>
      </p:sp>
      <p:pic>
        <p:nvPicPr>
          <p:cNvPr id="3" name="图片 2">
            <a:extLst>
              <a:ext uri="{FF2B5EF4-FFF2-40B4-BE49-F238E27FC236}">
                <a16:creationId xmlns:a16="http://schemas.microsoft.com/office/drawing/2014/main" id="{86296A9E-0EBF-4DA4-B589-027C1D441EA7}"/>
              </a:ext>
            </a:extLst>
          </p:cNvPr>
          <p:cNvPicPr>
            <a:picLocks noChangeAspect="1"/>
          </p:cNvPicPr>
          <p:nvPr/>
        </p:nvPicPr>
        <p:blipFill>
          <a:blip r:embed="rId4"/>
          <a:stretch>
            <a:fillRect/>
          </a:stretch>
        </p:blipFill>
        <p:spPr>
          <a:xfrm>
            <a:off x="4572000" y="3299710"/>
            <a:ext cx="979456" cy="972091"/>
          </a:xfrm>
          <a:prstGeom prst="rect">
            <a:avLst/>
          </a:prstGeom>
        </p:spPr>
      </p:pic>
      <p:pic>
        <p:nvPicPr>
          <p:cNvPr id="4" name="图片 3">
            <a:extLst>
              <a:ext uri="{FF2B5EF4-FFF2-40B4-BE49-F238E27FC236}">
                <a16:creationId xmlns:a16="http://schemas.microsoft.com/office/drawing/2014/main" id="{6218E460-BD24-4442-98D5-EF7C8C4069FF}"/>
              </a:ext>
            </a:extLst>
          </p:cNvPr>
          <p:cNvPicPr>
            <a:picLocks noChangeAspect="1"/>
          </p:cNvPicPr>
          <p:nvPr/>
        </p:nvPicPr>
        <p:blipFill>
          <a:blip r:embed="rId5"/>
          <a:stretch>
            <a:fillRect/>
          </a:stretch>
        </p:blipFill>
        <p:spPr>
          <a:xfrm>
            <a:off x="3592544" y="3299710"/>
            <a:ext cx="979456" cy="972091"/>
          </a:xfrm>
          <a:prstGeom prst="rect">
            <a:avLst/>
          </a:prstGeom>
        </p:spPr>
      </p:pic>
      <p:pic>
        <p:nvPicPr>
          <p:cNvPr id="107" name="图片 106">
            <a:extLst>
              <a:ext uri="{FF2B5EF4-FFF2-40B4-BE49-F238E27FC236}">
                <a16:creationId xmlns:a16="http://schemas.microsoft.com/office/drawing/2014/main" id="{65436D2F-EF05-459B-812B-03A8043E24A6}"/>
              </a:ext>
            </a:extLst>
          </p:cNvPr>
          <p:cNvPicPr>
            <a:picLocks noChangeAspect="1"/>
          </p:cNvPicPr>
          <p:nvPr/>
        </p:nvPicPr>
        <p:blipFill>
          <a:blip r:embed="rId6"/>
          <a:stretch>
            <a:fillRect/>
          </a:stretch>
        </p:blipFill>
        <p:spPr>
          <a:xfrm>
            <a:off x="4932363" y="1635646"/>
            <a:ext cx="415698" cy="488074"/>
          </a:xfrm>
          <a:prstGeom prst="rect">
            <a:avLst/>
          </a:prstGeom>
        </p:spPr>
      </p:pic>
      <p:pic>
        <p:nvPicPr>
          <p:cNvPr id="108" name="图片 107">
            <a:extLst>
              <a:ext uri="{FF2B5EF4-FFF2-40B4-BE49-F238E27FC236}">
                <a16:creationId xmlns:a16="http://schemas.microsoft.com/office/drawing/2014/main" id="{2A680E17-CA3A-4FEE-A199-431A7C1DFE10}"/>
              </a:ext>
            </a:extLst>
          </p:cNvPr>
          <p:cNvPicPr>
            <a:picLocks noChangeAspect="1"/>
          </p:cNvPicPr>
          <p:nvPr/>
        </p:nvPicPr>
        <p:blipFill>
          <a:blip r:embed="rId7"/>
          <a:stretch>
            <a:fillRect/>
          </a:stretch>
        </p:blipFill>
        <p:spPr>
          <a:xfrm>
            <a:off x="2309839" y="555526"/>
            <a:ext cx="415698" cy="488074"/>
          </a:xfrm>
          <a:prstGeom prst="rect">
            <a:avLst/>
          </a:prstGeom>
        </p:spPr>
      </p:pic>
      <p:pic>
        <p:nvPicPr>
          <p:cNvPr id="109" name="图片 108">
            <a:extLst>
              <a:ext uri="{FF2B5EF4-FFF2-40B4-BE49-F238E27FC236}">
                <a16:creationId xmlns:a16="http://schemas.microsoft.com/office/drawing/2014/main" id="{58903020-3999-40D1-91A1-AB2C71E8D059}"/>
              </a:ext>
            </a:extLst>
          </p:cNvPr>
          <p:cNvPicPr>
            <a:picLocks noChangeAspect="1"/>
          </p:cNvPicPr>
          <p:nvPr/>
        </p:nvPicPr>
        <p:blipFill>
          <a:blip r:embed="rId8"/>
          <a:stretch>
            <a:fillRect/>
          </a:stretch>
        </p:blipFill>
        <p:spPr>
          <a:xfrm>
            <a:off x="2309839" y="1094658"/>
            <a:ext cx="415698" cy="489930"/>
          </a:xfrm>
          <a:prstGeom prst="rect">
            <a:avLst/>
          </a:prstGeom>
        </p:spPr>
      </p:pic>
      <p:pic>
        <p:nvPicPr>
          <p:cNvPr id="110" name="图片 109">
            <a:extLst>
              <a:ext uri="{FF2B5EF4-FFF2-40B4-BE49-F238E27FC236}">
                <a16:creationId xmlns:a16="http://schemas.microsoft.com/office/drawing/2014/main" id="{F9414289-305B-44BD-A0FD-380691F99614}"/>
              </a:ext>
            </a:extLst>
          </p:cNvPr>
          <p:cNvPicPr>
            <a:picLocks noChangeAspect="1"/>
          </p:cNvPicPr>
          <p:nvPr/>
        </p:nvPicPr>
        <p:blipFill>
          <a:blip r:embed="rId9"/>
          <a:stretch>
            <a:fillRect/>
          </a:stretch>
        </p:blipFill>
        <p:spPr>
          <a:xfrm>
            <a:off x="2309839" y="1635646"/>
            <a:ext cx="415698" cy="489930"/>
          </a:xfrm>
          <a:prstGeom prst="rect">
            <a:avLst/>
          </a:prstGeom>
        </p:spPr>
      </p:pic>
      <p:pic>
        <p:nvPicPr>
          <p:cNvPr id="111" name="图片 110">
            <a:extLst>
              <a:ext uri="{FF2B5EF4-FFF2-40B4-BE49-F238E27FC236}">
                <a16:creationId xmlns:a16="http://schemas.microsoft.com/office/drawing/2014/main" id="{16440DF4-0B9C-4339-A360-FB673B6007B9}"/>
              </a:ext>
            </a:extLst>
          </p:cNvPr>
          <p:cNvPicPr>
            <a:picLocks noChangeAspect="1"/>
          </p:cNvPicPr>
          <p:nvPr/>
        </p:nvPicPr>
        <p:blipFill>
          <a:blip r:embed="rId10"/>
          <a:stretch>
            <a:fillRect/>
          </a:stretch>
        </p:blipFill>
        <p:spPr>
          <a:xfrm>
            <a:off x="4932363" y="1094658"/>
            <a:ext cx="415698" cy="488074"/>
          </a:xfrm>
          <a:prstGeom prst="rect">
            <a:avLst/>
          </a:prstGeom>
        </p:spPr>
      </p:pic>
      <p:pic>
        <p:nvPicPr>
          <p:cNvPr id="112" name="图片 111">
            <a:extLst>
              <a:ext uri="{FF2B5EF4-FFF2-40B4-BE49-F238E27FC236}">
                <a16:creationId xmlns:a16="http://schemas.microsoft.com/office/drawing/2014/main" id="{2AEA225C-5757-4AB3-AB20-26005BEB3446}"/>
              </a:ext>
            </a:extLst>
          </p:cNvPr>
          <p:cNvPicPr>
            <a:picLocks noChangeAspect="1"/>
          </p:cNvPicPr>
          <p:nvPr/>
        </p:nvPicPr>
        <p:blipFill>
          <a:blip r:embed="rId11"/>
          <a:stretch>
            <a:fillRect/>
          </a:stretch>
        </p:blipFill>
        <p:spPr>
          <a:xfrm>
            <a:off x="4932363" y="555526"/>
            <a:ext cx="415698" cy="489930"/>
          </a:xfrm>
          <a:prstGeom prst="rect">
            <a:avLst/>
          </a:prstGeom>
        </p:spPr>
      </p:pic>
      <p:pic>
        <p:nvPicPr>
          <p:cNvPr id="165" name="图片 164">
            <a:extLst>
              <a:ext uri="{FF2B5EF4-FFF2-40B4-BE49-F238E27FC236}">
                <a16:creationId xmlns:a16="http://schemas.microsoft.com/office/drawing/2014/main" id="{7C390E5B-DCB7-46EE-9147-5A7CF159A7F5}"/>
              </a:ext>
            </a:extLst>
          </p:cNvPr>
          <p:cNvPicPr>
            <a:picLocks noChangeAspect="1"/>
          </p:cNvPicPr>
          <p:nvPr/>
        </p:nvPicPr>
        <p:blipFill>
          <a:blip r:embed="rId12"/>
          <a:stretch>
            <a:fillRect/>
          </a:stretch>
        </p:blipFill>
        <p:spPr>
          <a:xfrm>
            <a:off x="5820284" y="4082329"/>
            <a:ext cx="758379" cy="906465"/>
          </a:xfrm>
          <a:prstGeom prst="rect">
            <a:avLst/>
          </a:prstGeom>
        </p:spPr>
      </p:pic>
      <p:pic>
        <p:nvPicPr>
          <p:cNvPr id="166" name="图片 165">
            <a:extLst>
              <a:ext uri="{FF2B5EF4-FFF2-40B4-BE49-F238E27FC236}">
                <a16:creationId xmlns:a16="http://schemas.microsoft.com/office/drawing/2014/main" id="{030D4387-88C8-4561-9A93-65CFA52F6DC8}"/>
              </a:ext>
            </a:extLst>
          </p:cNvPr>
          <p:cNvPicPr>
            <a:picLocks noChangeAspect="1"/>
          </p:cNvPicPr>
          <p:nvPr/>
        </p:nvPicPr>
        <p:blipFill>
          <a:blip r:embed="rId13"/>
          <a:stretch>
            <a:fillRect/>
          </a:stretch>
        </p:blipFill>
        <p:spPr>
          <a:xfrm>
            <a:off x="4059464" y="4113557"/>
            <a:ext cx="662647" cy="906465"/>
          </a:xfrm>
          <a:prstGeom prst="rect">
            <a:avLst/>
          </a:prstGeom>
        </p:spPr>
      </p:pic>
      <p:pic>
        <p:nvPicPr>
          <p:cNvPr id="167" name="图片 166">
            <a:extLst>
              <a:ext uri="{FF2B5EF4-FFF2-40B4-BE49-F238E27FC236}">
                <a16:creationId xmlns:a16="http://schemas.microsoft.com/office/drawing/2014/main" id="{EA955E4C-C1D6-4D7C-9A6B-87C47107ACC2}"/>
              </a:ext>
            </a:extLst>
          </p:cNvPr>
          <p:cNvPicPr>
            <a:picLocks noChangeAspect="1"/>
          </p:cNvPicPr>
          <p:nvPr/>
        </p:nvPicPr>
        <p:blipFill>
          <a:blip r:embed="rId14"/>
          <a:stretch>
            <a:fillRect/>
          </a:stretch>
        </p:blipFill>
        <p:spPr>
          <a:xfrm>
            <a:off x="4445819" y="4082329"/>
            <a:ext cx="758379" cy="907961"/>
          </a:xfrm>
          <a:prstGeom prst="rect">
            <a:avLst/>
          </a:prstGeom>
        </p:spPr>
      </p:pic>
      <p:pic>
        <p:nvPicPr>
          <p:cNvPr id="168" name="图片 167">
            <a:extLst>
              <a:ext uri="{FF2B5EF4-FFF2-40B4-BE49-F238E27FC236}">
                <a16:creationId xmlns:a16="http://schemas.microsoft.com/office/drawing/2014/main" id="{6DC01FBE-D125-4925-AF3E-A1585A97C6B6}"/>
              </a:ext>
            </a:extLst>
          </p:cNvPr>
          <p:cNvPicPr>
            <a:picLocks noChangeAspect="1"/>
          </p:cNvPicPr>
          <p:nvPr/>
        </p:nvPicPr>
        <p:blipFill>
          <a:blip r:embed="rId15"/>
          <a:stretch>
            <a:fillRect/>
          </a:stretch>
        </p:blipFill>
        <p:spPr>
          <a:xfrm>
            <a:off x="5433926" y="4113557"/>
            <a:ext cx="662647" cy="906465"/>
          </a:xfrm>
          <a:prstGeom prst="rect">
            <a:avLst/>
          </a:prstGeom>
        </p:spPr>
      </p:pic>
      <p:pic>
        <p:nvPicPr>
          <p:cNvPr id="169" name="图片 168">
            <a:extLst>
              <a:ext uri="{FF2B5EF4-FFF2-40B4-BE49-F238E27FC236}">
                <a16:creationId xmlns:a16="http://schemas.microsoft.com/office/drawing/2014/main" id="{4521ED25-373F-4670-88F9-CB4087253F6D}"/>
              </a:ext>
            </a:extLst>
          </p:cNvPr>
          <p:cNvPicPr>
            <a:picLocks noChangeAspect="1"/>
          </p:cNvPicPr>
          <p:nvPr/>
        </p:nvPicPr>
        <p:blipFill>
          <a:blip r:embed="rId16"/>
          <a:stretch>
            <a:fillRect/>
          </a:stretch>
        </p:blipFill>
        <p:spPr>
          <a:xfrm>
            <a:off x="3553444" y="4082329"/>
            <a:ext cx="782312" cy="907961"/>
          </a:xfrm>
          <a:prstGeom prst="rect">
            <a:avLst/>
          </a:prstGeom>
        </p:spPr>
      </p:pic>
      <p:pic>
        <p:nvPicPr>
          <p:cNvPr id="170" name="图片 169">
            <a:extLst>
              <a:ext uri="{FF2B5EF4-FFF2-40B4-BE49-F238E27FC236}">
                <a16:creationId xmlns:a16="http://schemas.microsoft.com/office/drawing/2014/main" id="{99CD06DA-8E66-47EB-90EC-FC8A441B6B07}"/>
              </a:ext>
            </a:extLst>
          </p:cNvPr>
          <p:cNvPicPr>
            <a:picLocks noChangeAspect="1"/>
          </p:cNvPicPr>
          <p:nvPr/>
        </p:nvPicPr>
        <p:blipFill>
          <a:blip r:embed="rId17"/>
          <a:stretch>
            <a:fillRect/>
          </a:stretch>
        </p:blipFill>
        <p:spPr>
          <a:xfrm>
            <a:off x="2565337" y="4082329"/>
            <a:ext cx="758379" cy="907961"/>
          </a:xfrm>
          <a:prstGeom prst="rect">
            <a:avLst/>
          </a:prstGeom>
        </p:spPr>
      </p:pic>
      <p:pic>
        <p:nvPicPr>
          <p:cNvPr id="171" name="图片 170">
            <a:extLst>
              <a:ext uri="{FF2B5EF4-FFF2-40B4-BE49-F238E27FC236}">
                <a16:creationId xmlns:a16="http://schemas.microsoft.com/office/drawing/2014/main" id="{1CF10FA7-863A-443B-BEDD-6B4558E1AB7A}"/>
              </a:ext>
            </a:extLst>
          </p:cNvPr>
          <p:cNvPicPr>
            <a:picLocks noChangeAspect="1"/>
          </p:cNvPicPr>
          <p:nvPr/>
        </p:nvPicPr>
        <p:blipFill>
          <a:blip r:embed="rId18"/>
          <a:stretch>
            <a:fillRect/>
          </a:stretch>
        </p:blipFill>
        <p:spPr>
          <a:xfrm>
            <a:off x="3047424" y="4083077"/>
            <a:ext cx="782312" cy="906465"/>
          </a:xfrm>
          <a:prstGeom prst="rect">
            <a:avLst/>
          </a:prstGeom>
        </p:spPr>
      </p:pic>
      <p:pic>
        <p:nvPicPr>
          <p:cNvPr id="172" name="图片 171">
            <a:extLst>
              <a:ext uri="{FF2B5EF4-FFF2-40B4-BE49-F238E27FC236}">
                <a16:creationId xmlns:a16="http://schemas.microsoft.com/office/drawing/2014/main" id="{4E902AB9-3F3A-4B4B-B524-0EAF6DB87EE1}"/>
              </a:ext>
            </a:extLst>
          </p:cNvPr>
          <p:cNvPicPr>
            <a:picLocks noChangeAspect="1"/>
          </p:cNvPicPr>
          <p:nvPr/>
        </p:nvPicPr>
        <p:blipFill>
          <a:blip r:embed="rId19"/>
          <a:stretch>
            <a:fillRect/>
          </a:stretch>
        </p:blipFill>
        <p:spPr>
          <a:xfrm>
            <a:off x="4927906" y="4082329"/>
            <a:ext cx="782312" cy="907961"/>
          </a:xfrm>
          <a:prstGeom prst="rect">
            <a:avLst/>
          </a:prstGeom>
        </p:spPr>
      </p:pic>
    </p:spTree>
    <p:extLst>
      <p:ext uri="{BB962C8B-B14F-4D97-AF65-F5344CB8AC3E}">
        <p14:creationId xmlns:p14="http://schemas.microsoft.com/office/powerpoint/2010/main" val="22956773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170"/>
                                        </p:tgtEl>
                                        <p:attrNameLst>
                                          <p:attrName>style.visibility</p:attrName>
                                        </p:attrNameLst>
                                      </p:cBhvr>
                                      <p:to>
                                        <p:strVal val="visible"/>
                                      </p:to>
                                    </p:set>
                                    <p:anim calcmode="lin" valueType="num">
                                      <p:cBhvr additive="base">
                                        <p:cTn id="29" dur="150" fill="hold"/>
                                        <p:tgtEl>
                                          <p:spTgt spid="170"/>
                                        </p:tgtEl>
                                        <p:attrNameLst>
                                          <p:attrName>ppt_x</p:attrName>
                                        </p:attrNameLst>
                                      </p:cBhvr>
                                      <p:tavLst>
                                        <p:tav tm="0">
                                          <p:val>
                                            <p:strVal val="#ppt_x"/>
                                          </p:val>
                                        </p:tav>
                                        <p:tav tm="100000">
                                          <p:val>
                                            <p:strVal val="#ppt_x"/>
                                          </p:val>
                                        </p:tav>
                                      </p:tavLst>
                                    </p:anim>
                                    <p:anim calcmode="lin" valueType="num">
                                      <p:cBhvr additive="base">
                                        <p:cTn id="30" dur="150" fill="hold"/>
                                        <p:tgtEl>
                                          <p:spTgt spid="170"/>
                                        </p:tgtEl>
                                        <p:attrNameLst>
                                          <p:attrName>ppt_y</p:attrName>
                                        </p:attrNameLst>
                                      </p:cBhvr>
                                      <p:tavLst>
                                        <p:tav tm="0">
                                          <p:val>
                                            <p:strVal val="1+#ppt_h/2"/>
                                          </p:val>
                                        </p:tav>
                                        <p:tav tm="100000">
                                          <p:val>
                                            <p:strVal val="#ppt_y"/>
                                          </p:val>
                                        </p:tav>
                                      </p:tavLst>
                                    </p:anim>
                                  </p:childTnLst>
                                </p:cTn>
                              </p:par>
                            </p:childTnLst>
                          </p:cTn>
                        </p:par>
                        <p:par>
                          <p:cTn id="31" fill="hold">
                            <p:stCondLst>
                              <p:cond delay="2150"/>
                            </p:stCondLst>
                            <p:childTnLst>
                              <p:par>
                                <p:cTn id="32" presetID="2" presetClass="entr" presetSubtype="4"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 calcmode="lin" valueType="num">
                                      <p:cBhvr additive="base">
                                        <p:cTn id="34" dur="150" fill="hold"/>
                                        <p:tgtEl>
                                          <p:spTgt spid="171"/>
                                        </p:tgtEl>
                                        <p:attrNameLst>
                                          <p:attrName>ppt_x</p:attrName>
                                        </p:attrNameLst>
                                      </p:cBhvr>
                                      <p:tavLst>
                                        <p:tav tm="0">
                                          <p:val>
                                            <p:strVal val="#ppt_x"/>
                                          </p:val>
                                        </p:tav>
                                        <p:tav tm="100000">
                                          <p:val>
                                            <p:strVal val="#ppt_x"/>
                                          </p:val>
                                        </p:tav>
                                      </p:tavLst>
                                    </p:anim>
                                    <p:anim calcmode="lin" valueType="num">
                                      <p:cBhvr additive="base">
                                        <p:cTn id="35" dur="150" fill="hold"/>
                                        <p:tgtEl>
                                          <p:spTgt spid="171"/>
                                        </p:tgtEl>
                                        <p:attrNameLst>
                                          <p:attrName>ppt_y</p:attrName>
                                        </p:attrNameLst>
                                      </p:cBhvr>
                                      <p:tavLst>
                                        <p:tav tm="0">
                                          <p:val>
                                            <p:strVal val="1+#ppt_h/2"/>
                                          </p:val>
                                        </p:tav>
                                        <p:tav tm="100000">
                                          <p:val>
                                            <p:strVal val="#ppt_y"/>
                                          </p:val>
                                        </p:tav>
                                      </p:tavLst>
                                    </p:anim>
                                  </p:childTnLst>
                                </p:cTn>
                              </p:par>
                            </p:childTnLst>
                          </p:cTn>
                        </p:par>
                        <p:par>
                          <p:cTn id="36" fill="hold">
                            <p:stCondLst>
                              <p:cond delay="2300"/>
                            </p:stCondLst>
                            <p:childTnLst>
                              <p:par>
                                <p:cTn id="37" presetID="2" presetClass="entr" presetSubtype="4" fill="hold" nodeType="afterEffect">
                                  <p:stCondLst>
                                    <p:cond delay="0"/>
                                  </p:stCondLst>
                                  <p:childTnLst>
                                    <p:set>
                                      <p:cBhvr>
                                        <p:cTn id="38" dur="1" fill="hold">
                                          <p:stCondLst>
                                            <p:cond delay="0"/>
                                          </p:stCondLst>
                                        </p:cTn>
                                        <p:tgtEl>
                                          <p:spTgt spid="169"/>
                                        </p:tgtEl>
                                        <p:attrNameLst>
                                          <p:attrName>style.visibility</p:attrName>
                                        </p:attrNameLst>
                                      </p:cBhvr>
                                      <p:to>
                                        <p:strVal val="visible"/>
                                      </p:to>
                                    </p:set>
                                    <p:anim calcmode="lin" valueType="num">
                                      <p:cBhvr additive="base">
                                        <p:cTn id="39" dur="150" fill="hold"/>
                                        <p:tgtEl>
                                          <p:spTgt spid="169"/>
                                        </p:tgtEl>
                                        <p:attrNameLst>
                                          <p:attrName>ppt_x</p:attrName>
                                        </p:attrNameLst>
                                      </p:cBhvr>
                                      <p:tavLst>
                                        <p:tav tm="0">
                                          <p:val>
                                            <p:strVal val="#ppt_x"/>
                                          </p:val>
                                        </p:tav>
                                        <p:tav tm="100000">
                                          <p:val>
                                            <p:strVal val="#ppt_x"/>
                                          </p:val>
                                        </p:tav>
                                      </p:tavLst>
                                    </p:anim>
                                    <p:anim calcmode="lin" valueType="num">
                                      <p:cBhvr additive="base">
                                        <p:cTn id="40" dur="150" fill="hold"/>
                                        <p:tgtEl>
                                          <p:spTgt spid="169"/>
                                        </p:tgtEl>
                                        <p:attrNameLst>
                                          <p:attrName>ppt_y</p:attrName>
                                        </p:attrNameLst>
                                      </p:cBhvr>
                                      <p:tavLst>
                                        <p:tav tm="0">
                                          <p:val>
                                            <p:strVal val="1+#ppt_h/2"/>
                                          </p:val>
                                        </p:tav>
                                        <p:tav tm="100000">
                                          <p:val>
                                            <p:strVal val="#ppt_y"/>
                                          </p:val>
                                        </p:tav>
                                      </p:tavLst>
                                    </p:anim>
                                  </p:childTnLst>
                                </p:cTn>
                              </p:par>
                            </p:childTnLst>
                          </p:cTn>
                        </p:par>
                        <p:par>
                          <p:cTn id="41" fill="hold">
                            <p:stCondLst>
                              <p:cond delay="2450"/>
                            </p:stCondLst>
                            <p:childTnLst>
                              <p:par>
                                <p:cTn id="42" presetID="2" presetClass="entr" presetSubtype="4" fill="hold" nodeType="afterEffect">
                                  <p:stCondLst>
                                    <p:cond delay="0"/>
                                  </p:stCondLst>
                                  <p:childTnLst>
                                    <p:set>
                                      <p:cBhvr>
                                        <p:cTn id="43" dur="1" fill="hold">
                                          <p:stCondLst>
                                            <p:cond delay="0"/>
                                          </p:stCondLst>
                                        </p:cTn>
                                        <p:tgtEl>
                                          <p:spTgt spid="166"/>
                                        </p:tgtEl>
                                        <p:attrNameLst>
                                          <p:attrName>style.visibility</p:attrName>
                                        </p:attrNameLst>
                                      </p:cBhvr>
                                      <p:to>
                                        <p:strVal val="visible"/>
                                      </p:to>
                                    </p:set>
                                    <p:anim calcmode="lin" valueType="num">
                                      <p:cBhvr additive="base">
                                        <p:cTn id="44" dur="150" fill="hold"/>
                                        <p:tgtEl>
                                          <p:spTgt spid="166"/>
                                        </p:tgtEl>
                                        <p:attrNameLst>
                                          <p:attrName>ppt_x</p:attrName>
                                        </p:attrNameLst>
                                      </p:cBhvr>
                                      <p:tavLst>
                                        <p:tav tm="0">
                                          <p:val>
                                            <p:strVal val="#ppt_x"/>
                                          </p:val>
                                        </p:tav>
                                        <p:tav tm="100000">
                                          <p:val>
                                            <p:strVal val="#ppt_x"/>
                                          </p:val>
                                        </p:tav>
                                      </p:tavLst>
                                    </p:anim>
                                    <p:anim calcmode="lin" valueType="num">
                                      <p:cBhvr additive="base">
                                        <p:cTn id="45" dur="150" fill="hold"/>
                                        <p:tgtEl>
                                          <p:spTgt spid="166"/>
                                        </p:tgtEl>
                                        <p:attrNameLst>
                                          <p:attrName>ppt_y</p:attrName>
                                        </p:attrNameLst>
                                      </p:cBhvr>
                                      <p:tavLst>
                                        <p:tav tm="0">
                                          <p:val>
                                            <p:strVal val="1+#ppt_h/2"/>
                                          </p:val>
                                        </p:tav>
                                        <p:tav tm="100000">
                                          <p:val>
                                            <p:strVal val="#ppt_y"/>
                                          </p:val>
                                        </p:tav>
                                      </p:tavLst>
                                    </p:anim>
                                  </p:childTnLst>
                                </p:cTn>
                              </p:par>
                            </p:childTnLst>
                          </p:cTn>
                        </p:par>
                        <p:par>
                          <p:cTn id="46" fill="hold">
                            <p:stCondLst>
                              <p:cond delay="2600"/>
                            </p:stCondLst>
                            <p:childTnLst>
                              <p:par>
                                <p:cTn id="47" presetID="2" presetClass="entr" presetSubtype="4" fill="hold" nodeType="afterEffect">
                                  <p:stCondLst>
                                    <p:cond delay="0"/>
                                  </p:stCondLst>
                                  <p:childTnLst>
                                    <p:set>
                                      <p:cBhvr>
                                        <p:cTn id="48" dur="1" fill="hold">
                                          <p:stCondLst>
                                            <p:cond delay="0"/>
                                          </p:stCondLst>
                                        </p:cTn>
                                        <p:tgtEl>
                                          <p:spTgt spid="167"/>
                                        </p:tgtEl>
                                        <p:attrNameLst>
                                          <p:attrName>style.visibility</p:attrName>
                                        </p:attrNameLst>
                                      </p:cBhvr>
                                      <p:to>
                                        <p:strVal val="visible"/>
                                      </p:to>
                                    </p:set>
                                    <p:anim calcmode="lin" valueType="num">
                                      <p:cBhvr additive="base">
                                        <p:cTn id="49" dur="150" fill="hold"/>
                                        <p:tgtEl>
                                          <p:spTgt spid="167"/>
                                        </p:tgtEl>
                                        <p:attrNameLst>
                                          <p:attrName>ppt_x</p:attrName>
                                        </p:attrNameLst>
                                      </p:cBhvr>
                                      <p:tavLst>
                                        <p:tav tm="0">
                                          <p:val>
                                            <p:strVal val="#ppt_x"/>
                                          </p:val>
                                        </p:tav>
                                        <p:tav tm="100000">
                                          <p:val>
                                            <p:strVal val="#ppt_x"/>
                                          </p:val>
                                        </p:tav>
                                      </p:tavLst>
                                    </p:anim>
                                    <p:anim calcmode="lin" valueType="num">
                                      <p:cBhvr additive="base">
                                        <p:cTn id="50" dur="150" fill="hold"/>
                                        <p:tgtEl>
                                          <p:spTgt spid="167"/>
                                        </p:tgtEl>
                                        <p:attrNameLst>
                                          <p:attrName>ppt_y</p:attrName>
                                        </p:attrNameLst>
                                      </p:cBhvr>
                                      <p:tavLst>
                                        <p:tav tm="0">
                                          <p:val>
                                            <p:strVal val="1+#ppt_h/2"/>
                                          </p:val>
                                        </p:tav>
                                        <p:tav tm="100000">
                                          <p:val>
                                            <p:strVal val="#ppt_y"/>
                                          </p:val>
                                        </p:tav>
                                      </p:tavLst>
                                    </p:anim>
                                  </p:childTnLst>
                                </p:cTn>
                              </p:par>
                            </p:childTnLst>
                          </p:cTn>
                        </p:par>
                        <p:par>
                          <p:cTn id="51" fill="hold">
                            <p:stCondLst>
                              <p:cond delay="2750"/>
                            </p:stCondLst>
                            <p:childTnLst>
                              <p:par>
                                <p:cTn id="52" presetID="2" presetClass="entr" presetSubtype="4" fill="hold" nodeType="afterEffect">
                                  <p:stCondLst>
                                    <p:cond delay="0"/>
                                  </p:stCondLst>
                                  <p:childTnLst>
                                    <p:set>
                                      <p:cBhvr>
                                        <p:cTn id="53" dur="1" fill="hold">
                                          <p:stCondLst>
                                            <p:cond delay="0"/>
                                          </p:stCondLst>
                                        </p:cTn>
                                        <p:tgtEl>
                                          <p:spTgt spid="172"/>
                                        </p:tgtEl>
                                        <p:attrNameLst>
                                          <p:attrName>style.visibility</p:attrName>
                                        </p:attrNameLst>
                                      </p:cBhvr>
                                      <p:to>
                                        <p:strVal val="visible"/>
                                      </p:to>
                                    </p:set>
                                    <p:anim calcmode="lin" valueType="num">
                                      <p:cBhvr additive="base">
                                        <p:cTn id="54" dur="150" fill="hold"/>
                                        <p:tgtEl>
                                          <p:spTgt spid="172"/>
                                        </p:tgtEl>
                                        <p:attrNameLst>
                                          <p:attrName>ppt_x</p:attrName>
                                        </p:attrNameLst>
                                      </p:cBhvr>
                                      <p:tavLst>
                                        <p:tav tm="0">
                                          <p:val>
                                            <p:strVal val="#ppt_x"/>
                                          </p:val>
                                        </p:tav>
                                        <p:tav tm="100000">
                                          <p:val>
                                            <p:strVal val="#ppt_x"/>
                                          </p:val>
                                        </p:tav>
                                      </p:tavLst>
                                    </p:anim>
                                    <p:anim calcmode="lin" valueType="num">
                                      <p:cBhvr additive="base">
                                        <p:cTn id="55" dur="150" fill="hold"/>
                                        <p:tgtEl>
                                          <p:spTgt spid="172"/>
                                        </p:tgtEl>
                                        <p:attrNameLst>
                                          <p:attrName>ppt_y</p:attrName>
                                        </p:attrNameLst>
                                      </p:cBhvr>
                                      <p:tavLst>
                                        <p:tav tm="0">
                                          <p:val>
                                            <p:strVal val="1+#ppt_h/2"/>
                                          </p:val>
                                        </p:tav>
                                        <p:tav tm="100000">
                                          <p:val>
                                            <p:strVal val="#ppt_y"/>
                                          </p:val>
                                        </p:tav>
                                      </p:tavLst>
                                    </p:anim>
                                  </p:childTnLst>
                                </p:cTn>
                              </p:par>
                            </p:childTnLst>
                          </p:cTn>
                        </p:par>
                        <p:par>
                          <p:cTn id="56" fill="hold">
                            <p:stCondLst>
                              <p:cond delay="2900"/>
                            </p:stCondLst>
                            <p:childTnLst>
                              <p:par>
                                <p:cTn id="57" presetID="2" presetClass="entr" presetSubtype="4" fill="hold" nodeType="afterEffect">
                                  <p:stCondLst>
                                    <p:cond delay="0"/>
                                  </p:stCondLst>
                                  <p:childTnLst>
                                    <p:set>
                                      <p:cBhvr>
                                        <p:cTn id="58" dur="1" fill="hold">
                                          <p:stCondLst>
                                            <p:cond delay="0"/>
                                          </p:stCondLst>
                                        </p:cTn>
                                        <p:tgtEl>
                                          <p:spTgt spid="168"/>
                                        </p:tgtEl>
                                        <p:attrNameLst>
                                          <p:attrName>style.visibility</p:attrName>
                                        </p:attrNameLst>
                                      </p:cBhvr>
                                      <p:to>
                                        <p:strVal val="visible"/>
                                      </p:to>
                                    </p:set>
                                    <p:anim calcmode="lin" valueType="num">
                                      <p:cBhvr additive="base">
                                        <p:cTn id="59" dur="150" fill="hold"/>
                                        <p:tgtEl>
                                          <p:spTgt spid="168"/>
                                        </p:tgtEl>
                                        <p:attrNameLst>
                                          <p:attrName>ppt_x</p:attrName>
                                        </p:attrNameLst>
                                      </p:cBhvr>
                                      <p:tavLst>
                                        <p:tav tm="0">
                                          <p:val>
                                            <p:strVal val="#ppt_x"/>
                                          </p:val>
                                        </p:tav>
                                        <p:tav tm="100000">
                                          <p:val>
                                            <p:strVal val="#ppt_x"/>
                                          </p:val>
                                        </p:tav>
                                      </p:tavLst>
                                    </p:anim>
                                    <p:anim calcmode="lin" valueType="num">
                                      <p:cBhvr additive="base">
                                        <p:cTn id="60" dur="150" fill="hold"/>
                                        <p:tgtEl>
                                          <p:spTgt spid="168"/>
                                        </p:tgtEl>
                                        <p:attrNameLst>
                                          <p:attrName>ppt_y</p:attrName>
                                        </p:attrNameLst>
                                      </p:cBhvr>
                                      <p:tavLst>
                                        <p:tav tm="0">
                                          <p:val>
                                            <p:strVal val="1+#ppt_h/2"/>
                                          </p:val>
                                        </p:tav>
                                        <p:tav tm="100000">
                                          <p:val>
                                            <p:strVal val="#ppt_y"/>
                                          </p:val>
                                        </p:tav>
                                      </p:tavLst>
                                    </p:anim>
                                  </p:childTnLst>
                                </p:cTn>
                              </p:par>
                            </p:childTnLst>
                          </p:cTn>
                        </p:par>
                        <p:par>
                          <p:cTn id="61" fill="hold">
                            <p:stCondLst>
                              <p:cond delay="3050"/>
                            </p:stCondLst>
                            <p:childTnLst>
                              <p:par>
                                <p:cTn id="62" presetID="2" presetClass="entr" presetSubtype="4" fill="hold" nodeType="after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additive="base">
                                        <p:cTn id="64" dur="150" fill="hold"/>
                                        <p:tgtEl>
                                          <p:spTgt spid="165"/>
                                        </p:tgtEl>
                                        <p:attrNameLst>
                                          <p:attrName>ppt_x</p:attrName>
                                        </p:attrNameLst>
                                      </p:cBhvr>
                                      <p:tavLst>
                                        <p:tav tm="0">
                                          <p:val>
                                            <p:strVal val="#ppt_x"/>
                                          </p:val>
                                        </p:tav>
                                        <p:tav tm="100000">
                                          <p:val>
                                            <p:strVal val="#ppt_x"/>
                                          </p:val>
                                        </p:tav>
                                      </p:tavLst>
                                    </p:anim>
                                    <p:anim calcmode="lin" valueType="num">
                                      <p:cBhvr additive="base">
                                        <p:cTn id="65" dur="150" fill="hold"/>
                                        <p:tgtEl>
                                          <p:spTgt spid="165"/>
                                        </p:tgtEl>
                                        <p:attrNameLst>
                                          <p:attrName>ppt_y</p:attrName>
                                        </p:attrNameLst>
                                      </p:cBhvr>
                                      <p:tavLst>
                                        <p:tav tm="0">
                                          <p:val>
                                            <p:strVal val="1+#ppt_h/2"/>
                                          </p:val>
                                        </p:tav>
                                        <p:tav tm="100000">
                                          <p:val>
                                            <p:strVal val="#ppt_y"/>
                                          </p:val>
                                        </p:tav>
                                      </p:tavLst>
                                    </p:anim>
                                  </p:childTnLst>
                                </p:cTn>
                              </p:par>
                            </p:childTnLst>
                          </p:cTn>
                        </p:par>
                        <p:par>
                          <p:cTn id="66" fill="hold">
                            <p:stCondLst>
                              <p:cond delay="3200"/>
                            </p:stCondLst>
                            <p:childTnLst>
                              <p:par>
                                <p:cTn id="67" presetID="8" presetClass="emph" presetSubtype="0" repeatCount="indefinite" fill="hold" nodeType="afterEffect">
                                  <p:stCondLst>
                                    <p:cond delay="0"/>
                                  </p:stCondLst>
                                  <p:endCondLst>
                                    <p:cond evt="onNext" delay="0">
                                      <p:tgtEl>
                                        <p:sldTgt/>
                                      </p:tgtEl>
                                    </p:cond>
                                  </p:endCondLst>
                                  <p:childTnLst>
                                    <p:animRot by="21600000">
                                      <p:cBhvr>
                                        <p:cTn id="68" dur="1000" fill="hold"/>
                                        <p:tgtEl>
                                          <p:spTgt spid="37"/>
                                        </p:tgtEl>
                                        <p:attrNameLst>
                                          <p:attrName>r</p:attrName>
                                        </p:attrNameLst>
                                      </p:cBhvr>
                                    </p:animRot>
                                  </p:childTnLst>
                                </p:cTn>
                              </p:par>
                            </p:childTnLst>
                          </p:cTn>
                        </p:par>
                        <p:par>
                          <p:cTn id="69" fill="hold">
                            <p:stCondLst>
                              <p:cond delay="4200"/>
                            </p:stCondLst>
                            <p:childTnLst>
                              <p:par>
                                <p:cTn id="70" presetID="53" presetClass="entr" presetSubtype="528" fill="hold" nodeType="afterEffect">
                                  <p:stCondLst>
                                    <p:cond delay="0"/>
                                  </p:st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anim calcmode="lin" valueType="num">
                                      <p:cBhvr>
                                        <p:cTn id="75" dur="500" fill="hold"/>
                                        <p:tgtEl>
                                          <p:spTgt spid="108"/>
                                        </p:tgtEl>
                                        <p:attrNameLst>
                                          <p:attrName>ppt_x</p:attrName>
                                        </p:attrNameLst>
                                      </p:cBhvr>
                                      <p:tavLst>
                                        <p:tav tm="0">
                                          <p:val>
                                            <p:fltVal val="0.5"/>
                                          </p:val>
                                        </p:tav>
                                        <p:tav tm="100000">
                                          <p:val>
                                            <p:strVal val="#ppt_x"/>
                                          </p:val>
                                        </p:tav>
                                      </p:tavLst>
                                    </p:anim>
                                    <p:anim calcmode="lin" valueType="num">
                                      <p:cBhvr>
                                        <p:cTn id="76" dur="500" fill="hold"/>
                                        <p:tgtEl>
                                          <p:spTgt spid="108"/>
                                        </p:tgtEl>
                                        <p:attrNameLst>
                                          <p:attrName>ppt_y</p:attrName>
                                        </p:attrNameLst>
                                      </p:cBhvr>
                                      <p:tavLst>
                                        <p:tav tm="0">
                                          <p:val>
                                            <p:fltVal val="0.5"/>
                                          </p:val>
                                        </p:tav>
                                        <p:tav tm="100000">
                                          <p:val>
                                            <p:strVal val="#ppt_y"/>
                                          </p:val>
                                        </p:tav>
                                      </p:tavLst>
                                    </p:anim>
                                  </p:childTnLst>
                                </p:cTn>
                              </p:par>
                            </p:childTnLst>
                          </p:cTn>
                        </p:par>
                        <p:par>
                          <p:cTn id="77" fill="hold">
                            <p:stCondLst>
                              <p:cond delay="4700"/>
                            </p:stCondLst>
                            <p:childTnLst>
                              <p:par>
                                <p:cTn id="78" presetID="42" presetClass="entr" presetSubtype="0" fill="hold" grpId="0" nodeType="afterEffect">
                                  <p:stCondLst>
                                    <p:cond delay="0"/>
                                  </p:stCondLst>
                                  <p:iterate type="lt">
                                    <p:tmPct val="10000"/>
                                  </p:iterate>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strVal val="#ppt_x"/>
                                          </p:val>
                                        </p:tav>
                                        <p:tav tm="100000">
                                          <p:val>
                                            <p:strVal val="#ppt_x"/>
                                          </p:val>
                                        </p:tav>
                                      </p:tavLst>
                                    </p:anim>
                                    <p:anim calcmode="lin" valueType="num">
                                      <p:cBhvr>
                                        <p:cTn id="82" dur="500" fill="hold"/>
                                        <p:tgtEl>
                                          <p:spTgt spid="41"/>
                                        </p:tgtEl>
                                        <p:attrNameLst>
                                          <p:attrName>ppt_y</p:attrName>
                                        </p:attrNameLst>
                                      </p:cBhvr>
                                      <p:tavLst>
                                        <p:tav tm="0">
                                          <p:val>
                                            <p:strVal val="#ppt_y+.1"/>
                                          </p:val>
                                        </p:tav>
                                        <p:tav tm="100000">
                                          <p:val>
                                            <p:strVal val="#ppt_y"/>
                                          </p:val>
                                        </p:tav>
                                      </p:tavLst>
                                    </p:anim>
                                  </p:childTnLst>
                                </p:cTn>
                              </p:par>
                            </p:childTnLst>
                          </p:cTn>
                        </p:par>
                        <p:par>
                          <p:cTn id="83" fill="hold">
                            <p:stCondLst>
                              <p:cond delay="5350"/>
                            </p:stCondLst>
                            <p:childTnLst>
                              <p:par>
                                <p:cTn id="84" presetID="53" presetClass="entr" presetSubtype="528" fill="hold"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p:cTn id="86" dur="500" fill="hold"/>
                                        <p:tgtEl>
                                          <p:spTgt spid="112"/>
                                        </p:tgtEl>
                                        <p:attrNameLst>
                                          <p:attrName>ppt_w</p:attrName>
                                        </p:attrNameLst>
                                      </p:cBhvr>
                                      <p:tavLst>
                                        <p:tav tm="0">
                                          <p:val>
                                            <p:fltVal val="0"/>
                                          </p:val>
                                        </p:tav>
                                        <p:tav tm="100000">
                                          <p:val>
                                            <p:strVal val="#ppt_w"/>
                                          </p:val>
                                        </p:tav>
                                      </p:tavLst>
                                    </p:anim>
                                    <p:anim calcmode="lin" valueType="num">
                                      <p:cBhvr>
                                        <p:cTn id="87" dur="500" fill="hold"/>
                                        <p:tgtEl>
                                          <p:spTgt spid="112"/>
                                        </p:tgtEl>
                                        <p:attrNameLst>
                                          <p:attrName>ppt_h</p:attrName>
                                        </p:attrNameLst>
                                      </p:cBhvr>
                                      <p:tavLst>
                                        <p:tav tm="0">
                                          <p:val>
                                            <p:fltVal val="0"/>
                                          </p:val>
                                        </p:tav>
                                        <p:tav tm="100000">
                                          <p:val>
                                            <p:strVal val="#ppt_h"/>
                                          </p:val>
                                        </p:tav>
                                      </p:tavLst>
                                    </p:anim>
                                    <p:animEffect transition="in" filter="fade">
                                      <p:cBhvr>
                                        <p:cTn id="88" dur="500"/>
                                        <p:tgtEl>
                                          <p:spTgt spid="112"/>
                                        </p:tgtEl>
                                      </p:cBhvr>
                                    </p:animEffect>
                                    <p:anim calcmode="lin" valueType="num">
                                      <p:cBhvr>
                                        <p:cTn id="89" dur="500" fill="hold"/>
                                        <p:tgtEl>
                                          <p:spTgt spid="112"/>
                                        </p:tgtEl>
                                        <p:attrNameLst>
                                          <p:attrName>ppt_x</p:attrName>
                                        </p:attrNameLst>
                                      </p:cBhvr>
                                      <p:tavLst>
                                        <p:tav tm="0">
                                          <p:val>
                                            <p:fltVal val="0.5"/>
                                          </p:val>
                                        </p:tav>
                                        <p:tav tm="100000">
                                          <p:val>
                                            <p:strVal val="#ppt_x"/>
                                          </p:val>
                                        </p:tav>
                                      </p:tavLst>
                                    </p:anim>
                                    <p:anim calcmode="lin" valueType="num">
                                      <p:cBhvr>
                                        <p:cTn id="90" dur="500" fill="hold"/>
                                        <p:tgtEl>
                                          <p:spTgt spid="112"/>
                                        </p:tgtEl>
                                        <p:attrNameLst>
                                          <p:attrName>ppt_y</p:attrName>
                                        </p:attrNameLst>
                                      </p:cBhvr>
                                      <p:tavLst>
                                        <p:tav tm="0">
                                          <p:val>
                                            <p:fltVal val="0.5"/>
                                          </p:val>
                                        </p:tav>
                                        <p:tav tm="100000">
                                          <p:val>
                                            <p:strVal val="#ppt_y"/>
                                          </p:val>
                                        </p:tav>
                                      </p:tavLst>
                                    </p:anim>
                                  </p:childTnLst>
                                </p:cTn>
                              </p:par>
                            </p:childTnLst>
                          </p:cTn>
                        </p:par>
                        <p:par>
                          <p:cTn id="91" fill="hold">
                            <p:stCondLst>
                              <p:cond delay="5850"/>
                            </p:stCondLst>
                            <p:childTnLst>
                              <p:par>
                                <p:cTn id="92" presetID="42" presetClass="entr" presetSubtype="0" fill="hold" grpId="0" nodeType="afterEffect">
                                  <p:stCondLst>
                                    <p:cond delay="0"/>
                                  </p:stCondLst>
                                  <p:iterate type="lt">
                                    <p:tmPct val="10000"/>
                                  </p:iterate>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anim calcmode="lin" valueType="num">
                                      <p:cBhvr>
                                        <p:cTn id="95" dur="500" fill="hold"/>
                                        <p:tgtEl>
                                          <p:spTgt spid="43"/>
                                        </p:tgtEl>
                                        <p:attrNameLst>
                                          <p:attrName>ppt_x</p:attrName>
                                        </p:attrNameLst>
                                      </p:cBhvr>
                                      <p:tavLst>
                                        <p:tav tm="0">
                                          <p:val>
                                            <p:strVal val="#ppt_x"/>
                                          </p:val>
                                        </p:tav>
                                        <p:tav tm="100000">
                                          <p:val>
                                            <p:strVal val="#ppt_x"/>
                                          </p:val>
                                        </p:tav>
                                      </p:tavLst>
                                    </p:anim>
                                    <p:anim calcmode="lin" valueType="num">
                                      <p:cBhvr>
                                        <p:cTn id="96" dur="500" fill="hold"/>
                                        <p:tgtEl>
                                          <p:spTgt spid="43"/>
                                        </p:tgtEl>
                                        <p:attrNameLst>
                                          <p:attrName>ppt_y</p:attrName>
                                        </p:attrNameLst>
                                      </p:cBhvr>
                                      <p:tavLst>
                                        <p:tav tm="0">
                                          <p:val>
                                            <p:strVal val="#ppt_y+.1"/>
                                          </p:val>
                                        </p:tav>
                                        <p:tav tm="100000">
                                          <p:val>
                                            <p:strVal val="#ppt_y"/>
                                          </p:val>
                                        </p:tav>
                                      </p:tavLst>
                                    </p:anim>
                                  </p:childTnLst>
                                </p:cTn>
                              </p:par>
                            </p:childTnLst>
                          </p:cTn>
                        </p:par>
                        <p:par>
                          <p:cTn id="97" fill="hold">
                            <p:stCondLst>
                              <p:cond delay="6500"/>
                            </p:stCondLst>
                            <p:childTnLst>
                              <p:par>
                                <p:cTn id="98" presetID="53" presetClass="entr" presetSubtype="528" fill="hold" nodeType="afterEffect">
                                  <p:stCondLst>
                                    <p:cond delay="0"/>
                                  </p:stCondLst>
                                  <p:childTnLst>
                                    <p:set>
                                      <p:cBhvr>
                                        <p:cTn id="99" dur="1" fill="hold">
                                          <p:stCondLst>
                                            <p:cond delay="0"/>
                                          </p:stCondLst>
                                        </p:cTn>
                                        <p:tgtEl>
                                          <p:spTgt spid="109"/>
                                        </p:tgtEl>
                                        <p:attrNameLst>
                                          <p:attrName>style.visibility</p:attrName>
                                        </p:attrNameLst>
                                      </p:cBhvr>
                                      <p:to>
                                        <p:strVal val="visible"/>
                                      </p:to>
                                    </p:set>
                                    <p:anim calcmode="lin" valueType="num">
                                      <p:cBhvr>
                                        <p:cTn id="100" dur="500" fill="hold"/>
                                        <p:tgtEl>
                                          <p:spTgt spid="109"/>
                                        </p:tgtEl>
                                        <p:attrNameLst>
                                          <p:attrName>ppt_w</p:attrName>
                                        </p:attrNameLst>
                                      </p:cBhvr>
                                      <p:tavLst>
                                        <p:tav tm="0">
                                          <p:val>
                                            <p:fltVal val="0"/>
                                          </p:val>
                                        </p:tav>
                                        <p:tav tm="100000">
                                          <p:val>
                                            <p:strVal val="#ppt_w"/>
                                          </p:val>
                                        </p:tav>
                                      </p:tavLst>
                                    </p:anim>
                                    <p:anim calcmode="lin" valueType="num">
                                      <p:cBhvr>
                                        <p:cTn id="101" dur="500" fill="hold"/>
                                        <p:tgtEl>
                                          <p:spTgt spid="109"/>
                                        </p:tgtEl>
                                        <p:attrNameLst>
                                          <p:attrName>ppt_h</p:attrName>
                                        </p:attrNameLst>
                                      </p:cBhvr>
                                      <p:tavLst>
                                        <p:tav tm="0">
                                          <p:val>
                                            <p:fltVal val="0"/>
                                          </p:val>
                                        </p:tav>
                                        <p:tav tm="100000">
                                          <p:val>
                                            <p:strVal val="#ppt_h"/>
                                          </p:val>
                                        </p:tav>
                                      </p:tavLst>
                                    </p:anim>
                                    <p:animEffect transition="in" filter="fade">
                                      <p:cBhvr>
                                        <p:cTn id="102" dur="500"/>
                                        <p:tgtEl>
                                          <p:spTgt spid="109"/>
                                        </p:tgtEl>
                                      </p:cBhvr>
                                    </p:animEffect>
                                    <p:anim calcmode="lin" valueType="num">
                                      <p:cBhvr>
                                        <p:cTn id="103" dur="500" fill="hold"/>
                                        <p:tgtEl>
                                          <p:spTgt spid="109"/>
                                        </p:tgtEl>
                                        <p:attrNameLst>
                                          <p:attrName>ppt_x</p:attrName>
                                        </p:attrNameLst>
                                      </p:cBhvr>
                                      <p:tavLst>
                                        <p:tav tm="0">
                                          <p:val>
                                            <p:fltVal val="0.5"/>
                                          </p:val>
                                        </p:tav>
                                        <p:tav tm="100000">
                                          <p:val>
                                            <p:strVal val="#ppt_x"/>
                                          </p:val>
                                        </p:tav>
                                      </p:tavLst>
                                    </p:anim>
                                    <p:anim calcmode="lin" valueType="num">
                                      <p:cBhvr>
                                        <p:cTn id="104" dur="500" fill="hold"/>
                                        <p:tgtEl>
                                          <p:spTgt spid="109"/>
                                        </p:tgtEl>
                                        <p:attrNameLst>
                                          <p:attrName>ppt_y</p:attrName>
                                        </p:attrNameLst>
                                      </p:cBhvr>
                                      <p:tavLst>
                                        <p:tav tm="0">
                                          <p:val>
                                            <p:fltVal val="0.5"/>
                                          </p:val>
                                        </p:tav>
                                        <p:tav tm="100000">
                                          <p:val>
                                            <p:strVal val="#ppt_y"/>
                                          </p:val>
                                        </p:tav>
                                      </p:tavLst>
                                    </p:anim>
                                  </p:childTnLst>
                                </p:cTn>
                              </p:par>
                            </p:childTnLst>
                          </p:cTn>
                        </p:par>
                        <p:par>
                          <p:cTn id="105" fill="hold">
                            <p:stCondLst>
                              <p:cond delay="7000"/>
                            </p:stCondLst>
                            <p:childTnLst>
                              <p:par>
                                <p:cTn id="106" presetID="42" presetClass="entr" presetSubtype="0" fill="hold" grpId="0" nodeType="afterEffect">
                                  <p:stCondLst>
                                    <p:cond delay="0"/>
                                  </p:stCondLst>
                                  <p:iterate type="lt">
                                    <p:tmPct val="10000"/>
                                  </p:iterate>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anim calcmode="lin" valueType="num">
                                      <p:cBhvr>
                                        <p:cTn id="109" dur="500" fill="hold"/>
                                        <p:tgtEl>
                                          <p:spTgt spid="46"/>
                                        </p:tgtEl>
                                        <p:attrNameLst>
                                          <p:attrName>ppt_x</p:attrName>
                                        </p:attrNameLst>
                                      </p:cBhvr>
                                      <p:tavLst>
                                        <p:tav tm="0">
                                          <p:val>
                                            <p:strVal val="#ppt_x"/>
                                          </p:val>
                                        </p:tav>
                                        <p:tav tm="100000">
                                          <p:val>
                                            <p:strVal val="#ppt_x"/>
                                          </p:val>
                                        </p:tav>
                                      </p:tavLst>
                                    </p:anim>
                                    <p:anim calcmode="lin" valueType="num">
                                      <p:cBhvr>
                                        <p:cTn id="110" dur="500" fill="hold"/>
                                        <p:tgtEl>
                                          <p:spTgt spid="46"/>
                                        </p:tgtEl>
                                        <p:attrNameLst>
                                          <p:attrName>ppt_y</p:attrName>
                                        </p:attrNameLst>
                                      </p:cBhvr>
                                      <p:tavLst>
                                        <p:tav tm="0">
                                          <p:val>
                                            <p:strVal val="#ppt_y+.1"/>
                                          </p:val>
                                        </p:tav>
                                        <p:tav tm="100000">
                                          <p:val>
                                            <p:strVal val="#ppt_y"/>
                                          </p:val>
                                        </p:tav>
                                      </p:tavLst>
                                    </p:anim>
                                  </p:childTnLst>
                                </p:cTn>
                              </p:par>
                            </p:childTnLst>
                          </p:cTn>
                        </p:par>
                        <p:par>
                          <p:cTn id="111" fill="hold">
                            <p:stCondLst>
                              <p:cond delay="7650"/>
                            </p:stCondLst>
                            <p:childTnLst>
                              <p:par>
                                <p:cTn id="112" presetID="53" presetClass="entr" presetSubtype="528" fill="hold" nodeType="afterEffect">
                                  <p:stCondLst>
                                    <p:cond delay="0"/>
                                  </p:stCondLst>
                                  <p:childTnLst>
                                    <p:set>
                                      <p:cBhvr>
                                        <p:cTn id="113" dur="1" fill="hold">
                                          <p:stCondLst>
                                            <p:cond delay="0"/>
                                          </p:stCondLst>
                                        </p:cTn>
                                        <p:tgtEl>
                                          <p:spTgt spid="111"/>
                                        </p:tgtEl>
                                        <p:attrNameLst>
                                          <p:attrName>style.visibility</p:attrName>
                                        </p:attrNameLst>
                                      </p:cBhvr>
                                      <p:to>
                                        <p:strVal val="visible"/>
                                      </p:to>
                                    </p:set>
                                    <p:anim calcmode="lin" valueType="num">
                                      <p:cBhvr>
                                        <p:cTn id="114" dur="500" fill="hold"/>
                                        <p:tgtEl>
                                          <p:spTgt spid="111"/>
                                        </p:tgtEl>
                                        <p:attrNameLst>
                                          <p:attrName>ppt_w</p:attrName>
                                        </p:attrNameLst>
                                      </p:cBhvr>
                                      <p:tavLst>
                                        <p:tav tm="0">
                                          <p:val>
                                            <p:fltVal val="0"/>
                                          </p:val>
                                        </p:tav>
                                        <p:tav tm="100000">
                                          <p:val>
                                            <p:strVal val="#ppt_w"/>
                                          </p:val>
                                        </p:tav>
                                      </p:tavLst>
                                    </p:anim>
                                    <p:anim calcmode="lin" valueType="num">
                                      <p:cBhvr>
                                        <p:cTn id="115" dur="500" fill="hold"/>
                                        <p:tgtEl>
                                          <p:spTgt spid="111"/>
                                        </p:tgtEl>
                                        <p:attrNameLst>
                                          <p:attrName>ppt_h</p:attrName>
                                        </p:attrNameLst>
                                      </p:cBhvr>
                                      <p:tavLst>
                                        <p:tav tm="0">
                                          <p:val>
                                            <p:fltVal val="0"/>
                                          </p:val>
                                        </p:tav>
                                        <p:tav tm="100000">
                                          <p:val>
                                            <p:strVal val="#ppt_h"/>
                                          </p:val>
                                        </p:tav>
                                      </p:tavLst>
                                    </p:anim>
                                    <p:animEffect transition="in" filter="fade">
                                      <p:cBhvr>
                                        <p:cTn id="116" dur="500"/>
                                        <p:tgtEl>
                                          <p:spTgt spid="111"/>
                                        </p:tgtEl>
                                      </p:cBhvr>
                                    </p:animEffect>
                                    <p:anim calcmode="lin" valueType="num">
                                      <p:cBhvr>
                                        <p:cTn id="117" dur="500" fill="hold"/>
                                        <p:tgtEl>
                                          <p:spTgt spid="111"/>
                                        </p:tgtEl>
                                        <p:attrNameLst>
                                          <p:attrName>ppt_x</p:attrName>
                                        </p:attrNameLst>
                                      </p:cBhvr>
                                      <p:tavLst>
                                        <p:tav tm="0">
                                          <p:val>
                                            <p:fltVal val="0.5"/>
                                          </p:val>
                                        </p:tav>
                                        <p:tav tm="100000">
                                          <p:val>
                                            <p:strVal val="#ppt_x"/>
                                          </p:val>
                                        </p:tav>
                                      </p:tavLst>
                                    </p:anim>
                                    <p:anim calcmode="lin" valueType="num">
                                      <p:cBhvr>
                                        <p:cTn id="118" dur="500" fill="hold"/>
                                        <p:tgtEl>
                                          <p:spTgt spid="111"/>
                                        </p:tgtEl>
                                        <p:attrNameLst>
                                          <p:attrName>ppt_y</p:attrName>
                                        </p:attrNameLst>
                                      </p:cBhvr>
                                      <p:tavLst>
                                        <p:tav tm="0">
                                          <p:val>
                                            <p:fltVal val="0.5"/>
                                          </p:val>
                                        </p:tav>
                                        <p:tav tm="100000">
                                          <p:val>
                                            <p:strVal val="#ppt_y"/>
                                          </p:val>
                                        </p:tav>
                                      </p:tavLst>
                                    </p:anim>
                                  </p:childTnLst>
                                </p:cTn>
                              </p:par>
                            </p:childTnLst>
                          </p:cTn>
                        </p:par>
                        <p:par>
                          <p:cTn id="119" fill="hold">
                            <p:stCondLst>
                              <p:cond delay="8150"/>
                            </p:stCondLst>
                            <p:childTnLst>
                              <p:par>
                                <p:cTn id="120" presetID="42" presetClass="entr" presetSubtype="0" fill="hold" grpId="0" nodeType="afterEffect">
                                  <p:stCondLst>
                                    <p:cond delay="0"/>
                                  </p:stCondLst>
                                  <p:iterate type="lt">
                                    <p:tmPct val="10000"/>
                                  </p:iterate>
                                  <p:childTnLst>
                                    <p:set>
                                      <p:cBhvr>
                                        <p:cTn id="121" dur="1" fill="hold">
                                          <p:stCondLst>
                                            <p:cond delay="0"/>
                                          </p:stCondLst>
                                        </p:cTn>
                                        <p:tgtEl>
                                          <p:spTgt spid="51"/>
                                        </p:tgtEl>
                                        <p:attrNameLst>
                                          <p:attrName>style.visibility</p:attrName>
                                        </p:attrNameLst>
                                      </p:cBhvr>
                                      <p:to>
                                        <p:strVal val="visible"/>
                                      </p:to>
                                    </p:set>
                                    <p:animEffect transition="in" filter="fade">
                                      <p:cBhvr>
                                        <p:cTn id="122" dur="500"/>
                                        <p:tgtEl>
                                          <p:spTgt spid="51"/>
                                        </p:tgtEl>
                                      </p:cBhvr>
                                    </p:animEffect>
                                    <p:anim calcmode="lin" valueType="num">
                                      <p:cBhvr>
                                        <p:cTn id="123" dur="500" fill="hold"/>
                                        <p:tgtEl>
                                          <p:spTgt spid="51"/>
                                        </p:tgtEl>
                                        <p:attrNameLst>
                                          <p:attrName>ppt_x</p:attrName>
                                        </p:attrNameLst>
                                      </p:cBhvr>
                                      <p:tavLst>
                                        <p:tav tm="0">
                                          <p:val>
                                            <p:strVal val="#ppt_x"/>
                                          </p:val>
                                        </p:tav>
                                        <p:tav tm="100000">
                                          <p:val>
                                            <p:strVal val="#ppt_x"/>
                                          </p:val>
                                        </p:tav>
                                      </p:tavLst>
                                    </p:anim>
                                    <p:anim calcmode="lin" valueType="num">
                                      <p:cBhvr>
                                        <p:cTn id="124" dur="5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8800"/>
                            </p:stCondLst>
                            <p:childTnLst>
                              <p:par>
                                <p:cTn id="126" presetID="53" presetClass="entr" presetSubtype="528" fill="hold" nodeType="afterEffect">
                                  <p:stCondLst>
                                    <p:cond delay="0"/>
                                  </p:stCondLst>
                                  <p:childTnLst>
                                    <p:set>
                                      <p:cBhvr>
                                        <p:cTn id="127" dur="1" fill="hold">
                                          <p:stCondLst>
                                            <p:cond delay="0"/>
                                          </p:stCondLst>
                                        </p:cTn>
                                        <p:tgtEl>
                                          <p:spTgt spid="110"/>
                                        </p:tgtEl>
                                        <p:attrNameLst>
                                          <p:attrName>style.visibility</p:attrName>
                                        </p:attrNameLst>
                                      </p:cBhvr>
                                      <p:to>
                                        <p:strVal val="visible"/>
                                      </p:to>
                                    </p:set>
                                    <p:anim calcmode="lin" valueType="num">
                                      <p:cBhvr>
                                        <p:cTn id="128" dur="500" fill="hold"/>
                                        <p:tgtEl>
                                          <p:spTgt spid="110"/>
                                        </p:tgtEl>
                                        <p:attrNameLst>
                                          <p:attrName>ppt_w</p:attrName>
                                        </p:attrNameLst>
                                      </p:cBhvr>
                                      <p:tavLst>
                                        <p:tav tm="0">
                                          <p:val>
                                            <p:fltVal val="0"/>
                                          </p:val>
                                        </p:tav>
                                        <p:tav tm="100000">
                                          <p:val>
                                            <p:strVal val="#ppt_w"/>
                                          </p:val>
                                        </p:tav>
                                      </p:tavLst>
                                    </p:anim>
                                    <p:anim calcmode="lin" valueType="num">
                                      <p:cBhvr>
                                        <p:cTn id="129" dur="500" fill="hold"/>
                                        <p:tgtEl>
                                          <p:spTgt spid="110"/>
                                        </p:tgtEl>
                                        <p:attrNameLst>
                                          <p:attrName>ppt_h</p:attrName>
                                        </p:attrNameLst>
                                      </p:cBhvr>
                                      <p:tavLst>
                                        <p:tav tm="0">
                                          <p:val>
                                            <p:fltVal val="0"/>
                                          </p:val>
                                        </p:tav>
                                        <p:tav tm="100000">
                                          <p:val>
                                            <p:strVal val="#ppt_h"/>
                                          </p:val>
                                        </p:tav>
                                      </p:tavLst>
                                    </p:anim>
                                    <p:animEffect transition="in" filter="fade">
                                      <p:cBhvr>
                                        <p:cTn id="130" dur="500"/>
                                        <p:tgtEl>
                                          <p:spTgt spid="110"/>
                                        </p:tgtEl>
                                      </p:cBhvr>
                                    </p:animEffect>
                                    <p:anim calcmode="lin" valueType="num">
                                      <p:cBhvr>
                                        <p:cTn id="131" dur="500" fill="hold"/>
                                        <p:tgtEl>
                                          <p:spTgt spid="110"/>
                                        </p:tgtEl>
                                        <p:attrNameLst>
                                          <p:attrName>ppt_x</p:attrName>
                                        </p:attrNameLst>
                                      </p:cBhvr>
                                      <p:tavLst>
                                        <p:tav tm="0">
                                          <p:val>
                                            <p:fltVal val="0.5"/>
                                          </p:val>
                                        </p:tav>
                                        <p:tav tm="100000">
                                          <p:val>
                                            <p:strVal val="#ppt_x"/>
                                          </p:val>
                                        </p:tav>
                                      </p:tavLst>
                                    </p:anim>
                                    <p:anim calcmode="lin" valueType="num">
                                      <p:cBhvr>
                                        <p:cTn id="132" dur="500" fill="hold"/>
                                        <p:tgtEl>
                                          <p:spTgt spid="110"/>
                                        </p:tgtEl>
                                        <p:attrNameLst>
                                          <p:attrName>ppt_y</p:attrName>
                                        </p:attrNameLst>
                                      </p:cBhvr>
                                      <p:tavLst>
                                        <p:tav tm="0">
                                          <p:val>
                                            <p:fltVal val="0.5"/>
                                          </p:val>
                                        </p:tav>
                                        <p:tav tm="100000">
                                          <p:val>
                                            <p:strVal val="#ppt_y"/>
                                          </p:val>
                                        </p:tav>
                                      </p:tavLst>
                                    </p:anim>
                                  </p:childTnLst>
                                </p:cTn>
                              </p:par>
                            </p:childTnLst>
                          </p:cTn>
                        </p:par>
                        <p:par>
                          <p:cTn id="133" fill="hold">
                            <p:stCondLst>
                              <p:cond delay="9300"/>
                            </p:stCondLst>
                            <p:childTnLst>
                              <p:par>
                                <p:cTn id="134" presetID="42" presetClass="entr" presetSubtype="0" fill="hold" grpId="0" nodeType="afterEffect">
                                  <p:stCondLst>
                                    <p:cond delay="0"/>
                                  </p:stCondLst>
                                  <p:iterate type="lt">
                                    <p:tmPct val="10000"/>
                                  </p:iterate>
                                  <p:childTnLst>
                                    <p:set>
                                      <p:cBhvr>
                                        <p:cTn id="135" dur="1" fill="hold">
                                          <p:stCondLst>
                                            <p:cond delay="0"/>
                                          </p:stCondLst>
                                        </p:cTn>
                                        <p:tgtEl>
                                          <p:spTgt spid="53"/>
                                        </p:tgtEl>
                                        <p:attrNameLst>
                                          <p:attrName>style.visibility</p:attrName>
                                        </p:attrNameLst>
                                      </p:cBhvr>
                                      <p:to>
                                        <p:strVal val="visible"/>
                                      </p:to>
                                    </p:set>
                                    <p:animEffect transition="in" filter="fade">
                                      <p:cBhvr>
                                        <p:cTn id="136" dur="500"/>
                                        <p:tgtEl>
                                          <p:spTgt spid="53"/>
                                        </p:tgtEl>
                                      </p:cBhvr>
                                    </p:animEffect>
                                    <p:anim calcmode="lin" valueType="num">
                                      <p:cBhvr>
                                        <p:cTn id="137" dur="500" fill="hold"/>
                                        <p:tgtEl>
                                          <p:spTgt spid="53"/>
                                        </p:tgtEl>
                                        <p:attrNameLst>
                                          <p:attrName>ppt_x</p:attrName>
                                        </p:attrNameLst>
                                      </p:cBhvr>
                                      <p:tavLst>
                                        <p:tav tm="0">
                                          <p:val>
                                            <p:strVal val="#ppt_x"/>
                                          </p:val>
                                        </p:tav>
                                        <p:tav tm="100000">
                                          <p:val>
                                            <p:strVal val="#ppt_x"/>
                                          </p:val>
                                        </p:tav>
                                      </p:tavLst>
                                    </p:anim>
                                    <p:anim calcmode="lin" valueType="num">
                                      <p:cBhvr>
                                        <p:cTn id="138" dur="500" fill="hold"/>
                                        <p:tgtEl>
                                          <p:spTgt spid="53"/>
                                        </p:tgtEl>
                                        <p:attrNameLst>
                                          <p:attrName>ppt_y</p:attrName>
                                        </p:attrNameLst>
                                      </p:cBhvr>
                                      <p:tavLst>
                                        <p:tav tm="0">
                                          <p:val>
                                            <p:strVal val="#ppt_y+.1"/>
                                          </p:val>
                                        </p:tav>
                                        <p:tav tm="100000">
                                          <p:val>
                                            <p:strVal val="#ppt_y"/>
                                          </p:val>
                                        </p:tav>
                                      </p:tavLst>
                                    </p:anim>
                                  </p:childTnLst>
                                </p:cTn>
                              </p:par>
                            </p:childTnLst>
                          </p:cTn>
                        </p:par>
                        <p:par>
                          <p:cTn id="139" fill="hold">
                            <p:stCondLst>
                              <p:cond delay="9950"/>
                            </p:stCondLst>
                            <p:childTnLst>
                              <p:par>
                                <p:cTn id="140" presetID="53" presetClass="entr" presetSubtype="528" fill="hold" nodeType="afterEffect">
                                  <p:stCondLst>
                                    <p:cond delay="0"/>
                                  </p:stCondLst>
                                  <p:childTnLst>
                                    <p:set>
                                      <p:cBhvr>
                                        <p:cTn id="141" dur="1" fill="hold">
                                          <p:stCondLst>
                                            <p:cond delay="0"/>
                                          </p:stCondLst>
                                        </p:cTn>
                                        <p:tgtEl>
                                          <p:spTgt spid="107"/>
                                        </p:tgtEl>
                                        <p:attrNameLst>
                                          <p:attrName>style.visibility</p:attrName>
                                        </p:attrNameLst>
                                      </p:cBhvr>
                                      <p:to>
                                        <p:strVal val="visible"/>
                                      </p:to>
                                    </p:set>
                                    <p:anim calcmode="lin" valueType="num">
                                      <p:cBhvr>
                                        <p:cTn id="142" dur="500" fill="hold"/>
                                        <p:tgtEl>
                                          <p:spTgt spid="107"/>
                                        </p:tgtEl>
                                        <p:attrNameLst>
                                          <p:attrName>ppt_w</p:attrName>
                                        </p:attrNameLst>
                                      </p:cBhvr>
                                      <p:tavLst>
                                        <p:tav tm="0">
                                          <p:val>
                                            <p:fltVal val="0"/>
                                          </p:val>
                                        </p:tav>
                                        <p:tav tm="100000">
                                          <p:val>
                                            <p:strVal val="#ppt_w"/>
                                          </p:val>
                                        </p:tav>
                                      </p:tavLst>
                                    </p:anim>
                                    <p:anim calcmode="lin" valueType="num">
                                      <p:cBhvr>
                                        <p:cTn id="143" dur="500" fill="hold"/>
                                        <p:tgtEl>
                                          <p:spTgt spid="107"/>
                                        </p:tgtEl>
                                        <p:attrNameLst>
                                          <p:attrName>ppt_h</p:attrName>
                                        </p:attrNameLst>
                                      </p:cBhvr>
                                      <p:tavLst>
                                        <p:tav tm="0">
                                          <p:val>
                                            <p:fltVal val="0"/>
                                          </p:val>
                                        </p:tav>
                                        <p:tav tm="100000">
                                          <p:val>
                                            <p:strVal val="#ppt_h"/>
                                          </p:val>
                                        </p:tav>
                                      </p:tavLst>
                                    </p:anim>
                                    <p:animEffect transition="in" filter="fade">
                                      <p:cBhvr>
                                        <p:cTn id="144" dur="500"/>
                                        <p:tgtEl>
                                          <p:spTgt spid="107"/>
                                        </p:tgtEl>
                                      </p:cBhvr>
                                    </p:animEffect>
                                    <p:anim calcmode="lin" valueType="num">
                                      <p:cBhvr>
                                        <p:cTn id="145" dur="500" fill="hold"/>
                                        <p:tgtEl>
                                          <p:spTgt spid="107"/>
                                        </p:tgtEl>
                                        <p:attrNameLst>
                                          <p:attrName>ppt_x</p:attrName>
                                        </p:attrNameLst>
                                      </p:cBhvr>
                                      <p:tavLst>
                                        <p:tav tm="0">
                                          <p:val>
                                            <p:fltVal val="0.5"/>
                                          </p:val>
                                        </p:tav>
                                        <p:tav tm="100000">
                                          <p:val>
                                            <p:strVal val="#ppt_x"/>
                                          </p:val>
                                        </p:tav>
                                      </p:tavLst>
                                    </p:anim>
                                    <p:anim calcmode="lin" valueType="num">
                                      <p:cBhvr>
                                        <p:cTn id="146" dur="500" fill="hold"/>
                                        <p:tgtEl>
                                          <p:spTgt spid="107"/>
                                        </p:tgtEl>
                                        <p:attrNameLst>
                                          <p:attrName>ppt_y</p:attrName>
                                        </p:attrNameLst>
                                      </p:cBhvr>
                                      <p:tavLst>
                                        <p:tav tm="0">
                                          <p:val>
                                            <p:fltVal val="0.5"/>
                                          </p:val>
                                        </p:tav>
                                        <p:tav tm="100000">
                                          <p:val>
                                            <p:strVal val="#ppt_y"/>
                                          </p:val>
                                        </p:tav>
                                      </p:tavLst>
                                    </p:anim>
                                  </p:childTnLst>
                                </p:cTn>
                              </p:par>
                            </p:childTnLst>
                          </p:cTn>
                        </p:par>
                        <p:par>
                          <p:cTn id="147" fill="hold">
                            <p:stCondLst>
                              <p:cond delay="10450"/>
                            </p:stCondLst>
                            <p:childTnLst>
                              <p:par>
                                <p:cTn id="148" presetID="42" presetClass="entr" presetSubtype="0" fill="hold" grpId="0" nodeType="afterEffect">
                                  <p:stCondLst>
                                    <p:cond delay="0"/>
                                  </p:stCondLst>
                                  <p:iterate type="lt">
                                    <p:tmPct val="10000"/>
                                  </p:iterate>
                                  <p:childTnLst>
                                    <p:set>
                                      <p:cBhvr>
                                        <p:cTn id="149" dur="1" fill="hold">
                                          <p:stCondLst>
                                            <p:cond delay="0"/>
                                          </p:stCondLst>
                                        </p:cTn>
                                        <p:tgtEl>
                                          <p:spTgt spid="65"/>
                                        </p:tgtEl>
                                        <p:attrNameLst>
                                          <p:attrName>style.visibility</p:attrName>
                                        </p:attrNameLst>
                                      </p:cBhvr>
                                      <p:to>
                                        <p:strVal val="visible"/>
                                      </p:to>
                                    </p:set>
                                    <p:animEffect transition="in" filter="fade">
                                      <p:cBhvr>
                                        <p:cTn id="150" dur="500"/>
                                        <p:tgtEl>
                                          <p:spTgt spid="65"/>
                                        </p:tgtEl>
                                      </p:cBhvr>
                                    </p:animEffect>
                                    <p:anim calcmode="lin" valueType="num">
                                      <p:cBhvr>
                                        <p:cTn id="151" dur="500" fill="hold"/>
                                        <p:tgtEl>
                                          <p:spTgt spid="65"/>
                                        </p:tgtEl>
                                        <p:attrNameLst>
                                          <p:attrName>ppt_x</p:attrName>
                                        </p:attrNameLst>
                                      </p:cBhvr>
                                      <p:tavLst>
                                        <p:tav tm="0">
                                          <p:val>
                                            <p:strVal val="#ppt_x"/>
                                          </p:val>
                                        </p:tav>
                                        <p:tav tm="100000">
                                          <p:val>
                                            <p:strVal val="#ppt_x"/>
                                          </p:val>
                                        </p:tav>
                                      </p:tavLst>
                                    </p:anim>
                                    <p:anim calcmode="lin" valueType="num">
                                      <p:cBhvr>
                                        <p:cTn id="152"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 grpId="0"/>
      <p:bldP spid="43" grpId="0"/>
      <p:bldP spid="46" grpId="0"/>
      <p:bldP spid="51" grpId="0"/>
      <p:bldP spid="53"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骨折急救</a:t>
            </a:r>
          </a:p>
        </p:txBody>
      </p:sp>
      <p:grpSp>
        <p:nvGrpSpPr>
          <p:cNvPr id="19" name="组合 18">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20" name="矩形: 圆角 19">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KSO_Shape">
              <a:extLst>
                <a:ext uri="{FF2B5EF4-FFF2-40B4-BE49-F238E27FC236}">
                  <a16:creationId xmlns:a16="http://schemas.microsoft.com/office/drawing/2014/main" id="{CA010314-5587-489E-9908-26E2CF887770}"/>
                </a:ext>
              </a:extLst>
            </p:cNvPr>
            <p:cNvSpPr/>
            <p:nvPr/>
          </p:nvSpPr>
          <p:spPr>
            <a:xfrm>
              <a:off x="4881315" y="1524894"/>
              <a:ext cx="350583" cy="322814"/>
            </a:xfrm>
            <a:custGeom>
              <a:avLst/>
              <a:gdLst>
                <a:gd name="T0" fmla="*/ 3881 w 3978"/>
                <a:gd name="T1" fmla="*/ 431 h 3668"/>
                <a:gd name="T2" fmla="*/ 2377 w 3978"/>
                <a:gd name="T3" fmla="*/ 20 h 3668"/>
                <a:gd name="T4" fmla="*/ 1797 w 3978"/>
                <a:gd name="T5" fmla="*/ 1819 h 3668"/>
                <a:gd name="T6" fmla="*/ 191 w 3978"/>
                <a:gd name="T7" fmla="*/ 1952 h 3668"/>
                <a:gd name="T8" fmla="*/ 62 w 3978"/>
                <a:gd name="T9" fmla="*/ 2790 h 3668"/>
                <a:gd name="T10" fmla="*/ 2503 w 3978"/>
                <a:gd name="T11" fmla="*/ 3646 h 3668"/>
                <a:gd name="T12" fmla="*/ 3158 w 3978"/>
                <a:gd name="T13" fmla="*/ 3294 h 3668"/>
                <a:gd name="T14" fmla="*/ 3968 w 3978"/>
                <a:gd name="T15" fmla="*/ 594 h 3668"/>
                <a:gd name="T16" fmla="*/ 3469 w 3978"/>
                <a:gd name="T17" fmla="*/ 1349 h 3668"/>
                <a:gd name="T18" fmla="*/ 3670 w 3978"/>
                <a:gd name="T19" fmla="*/ 681 h 3668"/>
                <a:gd name="T20" fmla="*/ 3260 w 3978"/>
                <a:gd name="T21" fmla="*/ 2045 h 3668"/>
                <a:gd name="T22" fmla="*/ 2812 w 3978"/>
                <a:gd name="T23" fmla="*/ 803 h 3668"/>
                <a:gd name="T24" fmla="*/ 3260 w 3978"/>
                <a:gd name="T25" fmla="*/ 2045 h 3668"/>
                <a:gd name="T26" fmla="*/ 2207 w 3978"/>
                <a:gd name="T27" fmla="*/ 1361 h 3668"/>
                <a:gd name="T28" fmla="*/ 3161 w 3978"/>
                <a:gd name="T29" fmla="*/ 2374 h 3668"/>
                <a:gd name="T30" fmla="*/ 2527 w 3978"/>
                <a:gd name="T31" fmla="*/ 297 h 3668"/>
                <a:gd name="T32" fmla="*/ 2438 w 3978"/>
                <a:gd name="T33" fmla="*/ 592 h 3668"/>
                <a:gd name="T34" fmla="*/ 2448 w 3978"/>
                <a:gd name="T35" fmla="*/ 3356 h 3668"/>
                <a:gd name="T36" fmla="*/ 2183 w 3978"/>
                <a:gd name="T37" fmla="*/ 2945 h 3668"/>
                <a:gd name="T38" fmla="*/ 1313 w 3978"/>
                <a:gd name="T39" fmla="*/ 3014 h 3668"/>
                <a:gd name="T40" fmla="*/ 791 w 3978"/>
                <a:gd name="T41" fmla="*/ 2859 h 3668"/>
                <a:gd name="T42" fmla="*/ 2039 w 3978"/>
                <a:gd name="T43" fmla="*/ 2721 h 3668"/>
                <a:gd name="T44" fmla="*/ 756 w 3978"/>
                <a:gd name="T45" fmla="*/ 1793 h 3668"/>
                <a:gd name="T46" fmla="*/ 1036 w 3978"/>
                <a:gd name="T47" fmla="*/ 1863 h 3668"/>
                <a:gd name="T48" fmla="*/ 441 w 3978"/>
                <a:gd name="T49" fmla="*/ 2027 h 3668"/>
                <a:gd name="T50" fmla="*/ 292 w 3978"/>
                <a:gd name="T51" fmla="*/ 2666 h 3668"/>
                <a:gd name="T52" fmla="*/ 329 w 3978"/>
                <a:gd name="T53" fmla="*/ 2401 h 3668"/>
                <a:gd name="T54" fmla="*/ 1596 w 3978"/>
                <a:gd name="T55" fmla="*/ 2031 h 3668"/>
                <a:gd name="T56" fmla="*/ 404 w 3978"/>
                <a:gd name="T57" fmla="*/ 2739 h 3668"/>
                <a:gd name="T58" fmla="*/ 375 w 3978"/>
                <a:gd name="T59" fmla="*/ 2734 h 3668"/>
                <a:gd name="T60" fmla="*/ 2773 w 3978"/>
                <a:gd name="T61" fmla="*/ 3378 h 3668"/>
                <a:gd name="T62" fmla="*/ 2010 w 3978"/>
                <a:gd name="T63" fmla="*/ 2019 h 3668"/>
                <a:gd name="T64" fmla="*/ 2966 w 3978"/>
                <a:gd name="T65" fmla="*/ 3024 h 3668"/>
                <a:gd name="T66" fmla="*/ 2773 w 3978"/>
                <a:gd name="T67" fmla="*/ 3378 h 3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78" h="3668">
                  <a:moveTo>
                    <a:pt x="3958" y="494"/>
                  </a:moveTo>
                  <a:cubicBezTo>
                    <a:pt x="3942" y="464"/>
                    <a:pt x="3914" y="441"/>
                    <a:pt x="3881" y="431"/>
                  </a:cubicBezTo>
                  <a:lnTo>
                    <a:pt x="2477" y="10"/>
                  </a:lnTo>
                  <a:cubicBezTo>
                    <a:pt x="2444" y="0"/>
                    <a:pt x="2408" y="3"/>
                    <a:pt x="2377" y="20"/>
                  </a:cubicBezTo>
                  <a:cubicBezTo>
                    <a:pt x="2347" y="36"/>
                    <a:pt x="2324" y="64"/>
                    <a:pt x="2314" y="97"/>
                  </a:cubicBezTo>
                  <a:lnTo>
                    <a:pt x="1797" y="1819"/>
                  </a:lnTo>
                  <a:lnTo>
                    <a:pt x="925" y="1557"/>
                  </a:lnTo>
                  <a:cubicBezTo>
                    <a:pt x="614" y="1463"/>
                    <a:pt x="285" y="1641"/>
                    <a:pt x="191" y="1952"/>
                  </a:cubicBezTo>
                  <a:lnTo>
                    <a:pt x="31" y="2484"/>
                  </a:lnTo>
                  <a:cubicBezTo>
                    <a:pt x="0" y="2587"/>
                    <a:pt x="11" y="2696"/>
                    <a:pt x="62" y="2790"/>
                  </a:cubicBezTo>
                  <a:cubicBezTo>
                    <a:pt x="113" y="2884"/>
                    <a:pt x="197" y="2953"/>
                    <a:pt x="300" y="2984"/>
                  </a:cubicBezTo>
                  <a:lnTo>
                    <a:pt x="2503" y="3646"/>
                  </a:lnTo>
                  <a:cubicBezTo>
                    <a:pt x="2553" y="3661"/>
                    <a:pt x="2604" y="3668"/>
                    <a:pt x="2654" y="3668"/>
                  </a:cubicBezTo>
                  <a:cubicBezTo>
                    <a:pt x="2880" y="3668"/>
                    <a:pt x="3089" y="3521"/>
                    <a:pt x="3158" y="3294"/>
                  </a:cubicBezTo>
                  <a:lnTo>
                    <a:pt x="3158" y="3294"/>
                  </a:lnTo>
                  <a:lnTo>
                    <a:pt x="3968" y="594"/>
                  </a:lnTo>
                  <a:cubicBezTo>
                    <a:pt x="3978" y="561"/>
                    <a:pt x="3975" y="525"/>
                    <a:pt x="3958" y="494"/>
                  </a:cubicBezTo>
                  <a:close/>
                  <a:moveTo>
                    <a:pt x="3469" y="1349"/>
                  </a:moveTo>
                  <a:lnTo>
                    <a:pt x="3096" y="762"/>
                  </a:lnTo>
                  <a:lnTo>
                    <a:pt x="3670" y="681"/>
                  </a:lnTo>
                  <a:lnTo>
                    <a:pt x="3469" y="1349"/>
                  </a:lnTo>
                  <a:close/>
                  <a:moveTo>
                    <a:pt x="3260" y="2045"/>
                  </a:moveTo>
                  <a:lnTo>
                    <a:pt x="2490" y="849"/>
                  </a:lnTo>
                  <a:lnTo>
                    <a:pt x="2812" y="803"/>
                  </a:lnTo>
                  <a:lnTo>
                    <a:pt x="3369" y="1681"/>
                  </a:lnTo>
                  <a:lnTo>
                    <a:pt x="3260" y="2045"/>
                  </a:lnTo>
                  <a:close/>
                  <a:moveTo>
                    <a:pt x="3065" y="2695"/>
                  </a:moveTo>
                  <a:lnTo>
                    <a:pt x="2207" y="1361"/>
                  </a:lnTo>
                  <a:lnTo>
                    <a:pt x="2303" y="1041"/>
                  </a:lnTo>
                  <a:lnTo>
                    <a:pt x="3161" y="2374"/>
                  </a:lnTo>
                  <a:lnTo>
                    <a:pt x="3065" y="2695"/>
                  </a:lnTo>
                  <a:close/>
                  <a:moveTo>
                    <a:pt x="2527" y="297"/>
                  </a:moveTo>
                  <a:lnTo>
                    <a:pt x="3163" y="489"/>
                  </a:lnTo>
                  <a:lnTo>
                    <a:pt x="2438" y="592"/>
                  </a:lnTo>
                  <a:lnTo>
                    <a:pt x="2527" y="297"/>
                  </a:lnTo>
                  <a:close/>
                  <a:moveTo>
                    <a:pt x="2448" y="3356"/>
                  </a:moveTo>
                  <a:lnTo>
                    <a:pt x="1711" y="3135"/>
                  </a:lnTo>
                  <a:lnTo>
                    <a:pt x="2183" y="2945"/>
                  </a:lnTo>
                  <a:lnTo>
                    <a:pt x="2448" y="3356"/>
                  </a:lnTo>
                  <a:close/>
                  <a:moveTo>
                    <a:pt x="1313" y="3014"/>
                  </a:moveTo>
                  <a:cubicBezTo>
                    <a:pt x="1312" y="3014"/>
                    <a:pt x="1311" y="3014"/>
                    <a:pt x="1311" y="3015"/>
                  </a:cubicBezTo>
                  <a:lnTo>
                    <a:pt x="791" y="2859"/>
                  </a:lnTo>
                  <a:lnTo>
                    <a:pt x="1841" y="2412"/>
                  </a:lnTo>
                  <a:lnTo>
                    <a:pt x="2039" y="2721"/>
                  </a:lnTo>
                  <a:lnTo>
                    <a:pt x="1313" y="3014"/>
                  </a:lnTo>
                  <a:close/>
                  <a:moveTo>
                    <a:pt x="756" y="1793"/>
                  </a:moveTo>
                  <a:cubicBezTo>
                    <a:pt x="787" y="1793"/>
                    <a:pt x="819" y="1798"/>
                    <a:pt x="850" y="1807"/>
                  </a:cubicBezTo>
                  <a:lnTo>
                    <a:pt x="1036" y="1863"/>
                  </a:lnTo>
                  <a:lnTo>
                    <a:pt x="423" y="2088"/>
                  </a:lnTo>
                  <a:lnTo>
                    <a:pt x="441" y="2027"/>
                  </a:lnTo>
                  <a:cubicBezTo>
                    <a:pt x="484" y="1885"/>
                    <a:pt x="615" y="1793"/>
                    <a:pt x="756" y="1793"/>
                  </a:cubicBezTo>
                  <a:close/>
                  <a:moveTo>
                    <a:pt x="292" y="2666"/>
                  </a:moveTo>
                  <a:cubicBezTo>
                    <a:pt x="275" y="2633"/>
                    <a:pt x="271" y="2595"/>
                    <a:pt x="281" y="2560"/>
                  </a:cubicBezTo>
                  <a:lnTo>
                    <a:pt x="329" y="2401"/>
                  </a:lnTo>
                  <a:lnTo>
                    <a:pt x="1447" y="1986"/>
                  </a:lnTo>
                  <a:lnTo>
                    <a:pt x="1596" y="2031"/>
                  </a:lnTo>
                  <a:lnTo>
                    <a:pt x="1697" y="2189"/>
                  </a:lnTo>
                  <a:lnTo>
                    <a:pt x="404" y="2739"/>
                  </a:lnTo>
                  <a:cubicBezTo>
                    <a:pt x="402" y="2740"/>
                    <a:pt x="401" y="2741"/>
                    <a:pt x="400" y="2741"/>
                  </a:cubicBezTo>
                  <a:lnTo>
                    <a:pt x="375" y="2734"/>
                  </a:lnTo>
                  <a:cubicBezTo>
                    <a:pt x="339" y="2723"/>
                    <a:pt x="310" y="2699"/>
                    <a:pt x="292" y="2666"/>
                  </a:cubicBezTo>
                  <a:close/>
                  <a:moveTo>
                    <a:pt x="2773" y="3378"/>
                  </a:moveTo>
                  <a:lnTo>
                    <a:pt x="1948" y="2096"/>
                  </a:lnTo>
                  <a:cubicBezTo>
                    <a:pt x="1978" y="2079"/>
                    <a:pt x="2000" y="2052"/>
                    <a:pt x="2010" y="2019"/>
                  </a:cubicBezTo>
                  <a:lnTo>
                    <a:pt x="2108" y="1691"/>
                  </a:lnTo>
                  <a:lnTo>
                    <a:pt x="2966" y="3024"/>
                  </a:lnTo>
                  <a:lnTo>
                    <a:pt x="2907" y="3218"/>
                  </a:lnTo>
                  <a:cubicBezTo>
                    <a:pt x="2886" y="3291"/>
                    <a:pt x="2835" y="3347"/>
                    <a:pt x="2773" y="33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0" name="矩形 9">
            <a:extLst>
              <a:ext uri="{FF2B5EF4-FFF2-40B4-BE49-F238E27FC236}">
                <a16:creationId xmlns:a16="http://schemas.microsoft.com/office/drawing/2014/main" id="{BB49C65D-8A72-48AD-8333-188DBE27D807}"/>
              </a:ext>
            </a:extLst>
          </p:cNvPr>
          <p:cNvSpPr/>
          <p:nvPr/>
        </p:nvSpPr>
        <p:spPr>
          <a:xfrm>
            <a:off x="564952" y="2656458"/>
            <a:ext cx="4007048" cy="2068259"/>
          </a:xfrm>
          <a:prstGeom prst="rect">
            <a:avLst/>
          </a:prstGeom>
        </p:spPr>
        <p:txBody>
          <a:bodyPr wrap="square">
            <a:spAutoFit/>
          </a:bodyPr>
          <a:lstStyle/>
          <a:p>
            <a:pPr marL="228600" indent="-228600">
              <a:lnSpc>
                <a:spcPct val="150000"/>
              </a:lnSpc>
              <a:spcBef>
                <a:spcPct val="20000"/>
              </a:spcBef>
              <a:buClr>
                <a:srgbClr val="778495"/>
              </a:buClr>
              <a:buFont typeface="+mj-lt"/>
              <a:buAutoNum type="arabicPeriod"/>
            </a:pPr>
            <a:r>
              <a:rPr lang="zh-CN" altLang="en-US" sz="1200" dirty="0">
                <a:solidFill>
                  <a:srgbClr val="000000">
                    <a:lumMod val="50000"/>
                    <a:lumOff val="50000"/>
                  </a:srgbClr>
                </a:solidFill>
                <a:cs typeface="+mn-ea"/>
                <a:sym typeface="+mn-lt"/>
              </a:rPr>
              <a:t>用木板、门板或担架搬运。</a:t>
            </a:r>
          </a:p>
          <a:p>
            <a:pPr marL="228600" indent="-228600">
              <a:lnSpc>
                <a:spcPct val="150000"/>
              </a:lnSpc>
              <a:spcBef>
                <a:spcPct val="20000"/>
              </a:spcBef>
              <a:buClr>
                <a:srgbClr val="778495"/>
              </a:buClr>
              <a:buFont typeface="+mj-lt"/>
              <a:buAutoNum type="arabicPeriod"/>
            </a:pPr>
            <a:r>
              <a:rPr lang="zh-CN" altLang="en-US" sz="1200" dirty="0">
                <a:solidFill>
                  <a:srgbClr val="000000">
                    <a:lumMod val="50000"/>
                    <a:lumOff val="50000"/>
                  </a:srgbClr>
                </a:solidFill>
                <a:cs typeface="+mn-ea"/>
                <a:sym typeface="+mn-lt"/>
              </a:rPr>
              <a:t>先使伤员两下肢伸直，两上肢伸直放在身旁，木板或担架放在伤员一侧。</a:t>
            </a:r>
            <a:r>
              <a:rPr lang="en-US" altLang="zh-CN" sz="1200" dirty="0">
                <a:solidFill>
                  <a:srgbClr val="000000">
                    <a:lumMod val="50000"/>
                    <a:lumOff val="50000"/>
                  </a:srgbClr>
                </a:solidFill>
                <a:cs typeface="+mn-ea"/>
                <a:sym typeface="+mn-lt"/>
              </a:rPr>
              <a:t>2-3</a:t>
            </a:r>
            <a:r>
              <a:rPr lang="zh-CN" altLang="en-US" sz="1200" dirty="0">
                <a:solidFill>
                  <a:srgbClr val="000000">
                    <a:lumMod val="50000"/>
                    <a:lumOff val="50000"/>
                  </a:srgbClr>
                </a:solidFill>
                <a:cs typeface="+mn-ea"/>
                <a:sym typeface="+mn-lt"/>
              </a:rPr>
              <a:t>人扶伤员躯干，使成一整体滚动至板上，或</a:t>
            </a:r>
            <a:r>
              <a:rPr lang="en-US" altLang="zh-CN" sz="1200" dirty="0">
                <a:solidFill>
                  <a:srgbClr val="000000">
                    <a:lumMod val="50000"/>
                    <a:lumOff val="50000"/>
                  </a:srgbClr>
                </a:solidFill>
                <a:cs typeface="+mn-ea"/>
                <a:sym typeface="+mn-lt"/>
              </a:rPr>
              <a:t>3</a:t>
            </a:r>
            <a:r>
              <a:rPr lang="zh-CN" altLang="en-US" sz="1200" dirty="0">
                <a:solidFill>
                  <a:srgbClr val="000000">
                    <a:lumMod val="50000"/>
                    <a:lumOff val="50000"/>
                  </a:srgbClr>
                </a:solidFill>
                <a:cs typeface="+mn-ea"/>
                <a:sym typeface="+mn-lt"/>
              </a:rPr>
              <a:t>人用手同时将伤员平直托起。注意不要使躯干扭转。禁止搂抱或一人抬头，另一人抬足的方法，因这些方法将增加脊椎的弯曲，加重椎骨和脊髓的损伤。</a:t>
            </a:r>
          </a:p>
        </p:txBody>
      </p:sp>
      <p:sp>
        <p:nvSpPr>
          <p:cNvPr id="12" name="矩形 11">
            <a:extLst>
              <a:ext uri="{FF2B5EF4-FFF2-40B4-BE49-F238E27FC236}">
                <a16:creationId xmlns:a16="http://schemas.microsoft.com/office/drawing/2014/main" id="{3EEEAAD2-FDAF-4246-A186-102A1C5A276D}"/>
              </a:ext>
            </a:extLst>
          </p:cNvPr>
          <p:cNvSpPr/>
          <p:nvPr/>
        </p:nvSpPr>
        <p:spPr>
          <a:xfrm>
            <a:off x="539750" y="2067694"/>
            <a:ext cx="4089581" cy="369332"/>
          </a:xfrm>
          <a:prstGeom prst="rect">
            <a:avLst/>
          </a:prstGeom>
          <a:solidFill>
            <a:schemeClr val="accent1"/>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急救搬运脊椎损伤患者应注意事项</a:t>
            </a:r>
          </a:p>
        </p:txBody>
      </p:sp>
      <p:grpSp>
        <p:nvGrpSpPr>
          <p:cNvPr id="13" name="组合 12">
            <a:extLst>
              <a:ext uri="{FF2B5EF4-FFF2-40B4-BE49-F238E27FC236}">
                <a16:creationId xmlns:a16="http://schemas.microsoft.com/office/drawing/2014/main" id="{5AEF8446-0384-4F48-9BB3-CF8597F93510}"/>
              </a:ext>
            </a:extLst>
          </p:cNvPr>
          <p:cNvGrpSpPr/>
          <p:nvPr/>
        </p:nvGrpSpPr>
        <p:grpSpPr>
          <a:xfrm>
            <a:off x="5364088" y="2086868"/>
            <a:ext cx="2782332" cy="1622893"/>
            <a:chOff x="5320268" y="1779588"/>
            <a:chExt cx="2782332" cy="1358906"/>
          </a:xfrm>
        </p:grpSpPr>
        <p:pic>
          <p:nvPicPr>
            <p:cNvPr id="14" name="图片 13">
              <a:extLst>
                <a:ext uri="{FF2B5EF4-FFF2-40B4-BE49-F238E27FC236}">
                  <a16:creationId xmlns:a16="http://schemas.microsoft.com/office/drawing/2014/main" id="{2B925B8A-E5DC-434F-A572-5CFDC24F83BB}"/>
                </a:ext>
              </a:extLst>
            </p:cNvPr>
            <p:cNvPicPr>
              <a:picLocks noChangeAspect="1"/>
            </p:cNvPicPr>
            <p:nvPr/>
          </p:nvPicPr>
          <p:blipFill rotWithShape="1">
            <a:blip r:embed="rId3">
              <a:extLst>
                <a:ext uri="{28A0092B-C50C-407E-A947-70E740481C1C}">
                  <a14:useLocalDpi xmlns:a14="http://schemas.microsoft.com/office/drawing/2010/main" val="0"/>
                </a:ext>
              </a:extLst>
            </a:blip>
            <a:srcRect r="48465" b="21727"/>
            <a:stretch/>
          </p:blipFill>
          <p:spPr>
            <a:xfrm>
              <a:off x="5500688" y="1779588"/>
              <a:ext cx="2601912" cy="1358906"/>
            </a:xfrm>
            <a:prstGeom prst="rect">
              <a:avLst/>
            </a:prstGeom>
          </p:spPr>
        </p:pic>
        <p:sp>
          <p:nvSpPr>
            <p:cNvPr id="15" name="文本框 14">
              <a:extLst>
                <a:ext uri="{FF2B5EF4-FFF2-40B4-BE49-F238E27FC236}">
                  <a16:creationId xmlns:a16="http://schemas.microsoft.com/office/drawing/2014/main" id="{4A588768-78CF-4F35-9342-B1FC9460CA83}"/>
                </a:ext>
              </a:extLst>
            </p:cNvPr>
            <p:cNvSpPr txBox="1"/>
            <p:nvPr/>
          </p:nvSpPr>
          <p:spPr>
            <a:xfrm>
              <a:off x="5320268" y="1824060"/>
              <a:ext cx="369332" cy="774655"/>
            </a:xfrm>
            <a:prstGeom prst="rect">
              <a:avLst/>
            </a:prstGeom>
            <a:noFill/>
          </p:spPr>
          <p:txBody>
            <a:bodyPr vert="eaVert" wrap="square" rtlCol="0">
              <a:spAutoFit/>
            </a:bodyPr>
            <a:lstStyle/>
            <a:p>
              <a:r>
                <a:rPr lang="zh-CN" altLang="en-US" sz="1200" b="1" dirty="0">
                  <a:solidFill>
                    <a:schemeClr val="tx1">
                      <a:lumMod val="50000"/>
                      <a:lumOff val="50000"/>
                    </a:schemeClr>
                  </a:solidFill>
                  <a:cs typeface="+mn-ea"/>
                  <a:sym typeface="+mn-lt"/>
                </a:rPr>
                <a:t>示意图①</a:t>
              </a:r>
            </a:p>
          </p:txBody>
        </p:sp>
      </p:grpSp>
      <p:grpSp>
        <p:nvGrpSpPr>
          <p:cNvPr id="16" name="组合 15">
            <a:extLst>
              <a:ext uri="{FF2B5EF4-FFF2-40B4-BE49-F238E27FC236}">
                <a16:creationId xmlns:a16="http://schemas.microsoft.com/office/drawing/2014/main" id="{317BB6CF-D7FA-4F4D-886D-2CFD4B2897BB}"/>
              </a:ext>
            </a:extLst>
          </p:cNvPr>
          <p:cNvGrpSpPr/>
          <p:nvPr/>
        </p:nvGrpSpPr>
        <p:grpSpPr>
          <a:xfrm>
            <a:off x="5332765" y="3477233"/>
            <a:ext cx="2915255" cy="1429497"/>
            <a:chOff x="5288945" y="3138494"/>
            <a:chExt cx="2915255" cy="1196969"/>
          </a:xfrm>
        </p:grpSpPr>
        <p:pic>
          <p:nvPicPr>
            <p:cNvPr id="17" name="图片 16">
              <a:extLst>
                <a:ext uri="{FF2B5EF4-FFF2-40B4-BE49-F238E27FC236}">
                  <a16:creationId xmlns:a16="http://schemas.microsoft.com/office/drawing/2014/main" id="{4DC9B6E7-B296-47E8-96D0-EF72A5C0A325}"/>
                </a:ext>
              </a:extLst>
            </p:cNvPr>
            <p:cNvPicPr>
              <a:picLocks noChangeAspect="1"/>
            </p:cNvPicPr>
            <p:nvPr/>
          </p:nvPicPr>
          <p:blipFill rotWithShape="1">
            <a:blip r:embed="rId3">
              <a:extLst>
                <a:ext uri="{28A0092B-C50C-407E-A947-70E740481C1C}">
                  <a14:useLocalDpi xmlns:a14="http://schemas.microsoft.com/office/drawing/2010/main" val="0"/>
                </a:ext>
              </a:extLst>
            </a:blip>
            <a:srcRect l="51925" t="4824" r="2001" b="24053"/>
            <a:stretch/>
          </p:blipFill>
          <p:spPr>
            <a:xfrm>
              <a:off x="5689600" y="3138494"/>
              <a:ext cx="2514600" cy="1196969"/>
            </a:xfrm>
            <a:prstGeom prst="rect">
              <a:avLst/>
            </a:prstGeom>
          </p:spPr>
        </p:pic>
        <p:sp>
          <p:nvSpPr>
            <p:cNvPr id="18" name="文本框 17">
              <a:extLst>
                <a:ext uri="{FF2B5EF4-FFF2-40B4-BE49-F238E27FC236}">
                  <a16:creationId xmlns:a16="http://schemas.microsoft.com/office/drawing/2014/main" id="{E1CC0161-D23B-4457-9031-A39D9EA6F4EE}"/>
                </a:ext>
              </a:extLst>
            </p:cNvPr>
            <p:cNvSpPr txBox="1"/>
            <p:nvPr/>
          </p:nvSpPr>
          <p:spPr>
            <a:xfrm>
              <a:off x="5288945" y="3138494"/>
              <a:ext cx="369332" cy="928091"/>
            </a:xfrm>
            <a:prstGeom prst="rect">
              <a:avLst/>
            </a:prstGeom>
            <a:noFill/>
          </p:spPr>
          <p:txBody>
            <a:bodyPr vert="eaVert" wrap="square" rtlCol="0">
              <a:spAutoFit/>
            </a:bodyPr>
            <a:lstStyle/>
            <a:p>
              <a:r>
                <a:rPr lang="zh-CN" altLang="en-US" sz="1200" b="1" dirty="0">
                  <a:solidFill>
                    <a:schemeClr val="tx1">
                      <a:lumMod val="50000"/>
                      <a:lumOff val="50000"/>
                    </a:schemeClr>
                  </a:solidFill>
                  <a:cs typeface="+mn-ea"/>
                  <a:sym typeface="+mn-lt"/>
                </a:rPr>
                <a:t>示意图②</a:t>
              </a:r>
            </a:p>
          </p:txBody>
        </p:sp>
      </p:grpSp>
    </p:spTree>
    <p:extLst>
      <p:ext uri="{BB962C8B-B14F-4D97-AF65-F5344CB8AC3E}">
        <p14:creationId xmlns:p14="http://schemas.microsoft.com/office/powerpoint/2010/main" val="41065480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010AA45D-E90E-443F-BE0E-BED3875D09F5}"/>
              </a:ext>
            </a:extLst>
          </p:cNvPr>
          <p:cNvPicPr>
            <a:picLocks noChangeAspect="1"/>
          </p:cNvPicPr>
          <p:nvPr/>
        </p:nvPicPr>
        <p:blipFill>
          <a:blip r:embed="rId3"/>
          <a:stretch>
            <a:fillRect/>
          </a:stretch>
        </p:blipFill>
        <p:spPr>
          <a:xfrm>
            <a:off x="3106148" y="2084501"/>
            <a:ext cx="682063" cy="803859"/>
          </a:xfrm>
          <a:prstGeom prst="rect">
            <a:avLst/>
          </a:prstGeom>
        </p:spPr>
      </p:pic>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烫伤急救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456407"/>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烫伤（</a:t>
            </a:r>
            <a:r>
              <a:rPr lang="en-US" altLang="zh-CN" sz="900" kern="1100" spc="110" dirty="0">
                <a:solidFill>
                  <a:schemeClr val="tx1">
                    <a:lumMod val="50000"/>
                    <a:lumOff val="50000"/>
                  </a:schemeClr>
                </a:solidFill>
                <a:cs typeface="+mn-ea"/>
                <a:sym typeface="+mn-lt"/>
              </a:rPr>
              <a:t>scald</a:t>
            </a:r>
            <a:r>
              <a:rPr lang="zh-CN" altLang="en-US" sz="900" kern="1100" spc="110" dirty="0">
                <a:solidFill>
                  <a:schemeClr val="tx1">
                    <a:lumMod val="50000"/>
                    <a:lumOff val="50000"/>
                  </a:schemeClr>
                </a:solidFill>
                <a:cs typeface="+mn-ea"/>
                <a:sym typeface="+mn-lt"/>
              </a:rPr>
              <a:t>）是由无火焰的高温液体（沸水、热油、钢水）、高温固体（烧热的金属等）或高温蒸气等所致的组织损伤。</a:t>
            </a:r>
          </a:p>
        </p:txBody>
      </p:sp>
      <p:pic>
        <p:nvPicPr>
          <p:cNvPr id="5" name="图片 4">
            <a:extLst>
              <a:ext uri="{FF2B5EF4-FFF2-40B4-BE49-F238E27FC236}">
                <a16:creationId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a16="http://schemas.microsoft.com/office/drawing/2014/main" id="{4FAEC59E-565C-4395-8FC7-6C6F4B57E673}"/>
                </a:ext>
              </a:extLst>
            </p:cNvPr>
            <p:cNvCxnSpPr/>
            <p:nvPr/>
          </p:nvCxnSpPr>
          <p:spPr>
            <a:xfrm>
              <a:off x="-51325" y="296710"/>
              <a:ext cx="360000" cy="0"/>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ED06B99F-C98E-41AD-A684-41BF55085AD5}"/>
                </a:ext>
              </a:extLst>
            </p:cNvPr>
            <p:cNvCxnSpPr/>
            <p:nvPr/>
          </p:nvCxnSpPr>
          <p:spPr>
            <a:xfrm>
              <a:off x="-51325" y="255070"/>
              <a:ext cx="3600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50079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anim calcmode="lin" valueType="num">
                                      <p:cBhvr>
                                        <p:cTn id="44" dur="500" fill="hold"/>
                                        <p:tgtEl>
                                          <p:spTgt spid="18"/>
                                        </p:tgtEl>
                                        <p:attrNameLst>
                                          <p:attrName>ppt_x</p:attrName>
                                        </p:attrNameLst>
                                      </p:cBhvr>
                                      <p:tavLst>
                                        <p:tav tm="0">
                                          <p:val>
                                            <p:fltVal val="0.5"/>
                                          </p:val>
                                        </p:tav>
                                        <p:tav tm="100000">
                                          <p:val>
                                            <p:strVal val="#ppt_x"/>
                                          </p:val>
                                        </p:tav>
                                      </p:tavLst>
                                    </p:anim>
                                    <p:anim calcmode="lin" valueType="num">
                                      <p:cBhvr>
                                        <p:cTn id="45" dur="500" fill="hold"/>
                                        <p:tgtEl>
                                          <p:spTgt spid="18"/>
                                        </p:tgtEl>
                                        <p:attrNameLst>
                                          <p:attrName>ppt_y</p:attrName>
                                        </p:attrNameLst>
                                      </p:cBhvr>
                                      <p:tavLst>
                                        <p:tav tm="0">
                                          <p:val>
                                            <p:fltVal val="0.5"/>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3150"/>
                            </p:stCondLst>
                            <p:childTnLst>
                              <p:par>
                                <p:cTn id="51" presetID="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烫伤</a:t>
            </a:r>
          </a:p>
        </p:txBody>
      </p:sp>
      <p:grpSp>
        <p:nvGrpSpPr>
          <p:cNvPr id="18" name="组合 17">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9" name="矩形: 圆角 18">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0" name="KSO_Shape">
              <a:extLst>
                <a:ext uri="{FF2B5EF4-FFF2-40B4-BE49-F238E27FC236}">
                  <a16:creationId xmlns:a16="http://schemas.microsoft.com/office/drawing/2014/main" id="{CA010314-5587-489E-9908-26E2CF887770}"/>
                </a:ext>
              </a:extLst>
            </p:cNvPr>
            <p:cNvSpPr/>
            <p:nvPr/>
          </p:nvSpPr>
          <p:spPr>
            <a:xfrm>
              <a:off x="4951112" y="1511010"/>
              <a:ext cx="210988" cy="350583"/>
            </a:xfrm>
            <a:custGeom>
              <a:avLst/>
              <a:gdLst>
                <a:gd name="connsiteX0" fmla="*/ 314006 w 362930"/>
                <a:gd name="connsiteY0" fmla="*/ 125677 h 603052"/>
                <a:gd name="connsiteX1" fmla="*/ 324358 w 362930"/>
                <a:gd name="connsiteY1" fmla="*/ 131269 h 603052"/>
                <a:gd name="connsiteX2" fmla="*/ 360528 w 362930"/>
                <a:gd name="connsiteY2" fmla="*/ 182809 h 603052"/>
                <a:gd name="connsiteX3" fmla="*/ 361745 w 362930"/>
                <a:gd name="connsiteY3" fmla="*/ 195208 h 603052"/>
                <a:gd name="connsiteX4" fmla="*/ 351150 w 362930"/>
                <a:gd name="connsiteY4" fmla="*/ 201286 h 603052"/>
                <a:gd name="connsiteX5" fmla="*/ 342869 w 362930"/>
                <a:gd name="connsiteY5" fmla="*/ 201286 h 603052"/>
                <a:gd name="connsiteX6" fmla="*/ 342869 w 362930"/>
                <a:gd name="connsiteY6" fmla="*/ 312511 h 603052"/>
                <a:gd name="connsiteX7" fmla="*/ 328377 w 362930"/>
                <a:gd name="connsiteY7" fmla="*/ 327706 h 603052"/>
                <a:gd name="connsiteX8" fmla="*/ 299636 w 362930"/>
                <a:gd name="connsiteY8" fmla="*/ 327706 h 603052"/>
                <a:gd name="connsiteX9" fmla="*/ 284413 w 362930"/>
                <a:gd name="connsiteY9" fmla="*/ 312511 h 603052"/>
                <a:gd name="connsiteX10" fmla="*/ 284413 w 362930"/>
                <a:gd name="connsiteY10" fmla="*/ 201286 h 603052"/>
                <a:gd name="connsiteX11" fmla="*/ 276741 w 362930"/>
                <a:gd name="connsiteY11" fmla="*/ 201286 h 603052"/>
                <a:gd name="connsiteX12" fmla="*/ 266146 w 362930"/>
                <a:gd name="connsiteY12" fmla="*/ 195208 h 603052"/>
                <a:gd name="connsiteX13" fmla="*/ 267363 w 362930"/>
                <a:gd name="connsiteY13" fmla="*/ 182809 h 603052"/>
                <a:gd name="connsiteX14" fmla="*/ 303533 w 362930"/>
                <a:gd name="connsiteY14" fmla="*/ 131269 h 603052"/>
                <a:gd name="connsiteX15" fmla="*/ 314006 w 362930"/>
                <a:gd name="connsiteY15" fmla="*/ 125677 h 603052"/>
                <a:gd name="connsiteX16" fmla="*/ 147199 w 362930"/>
                <a:gd name="connsiteY16" fmla="*/ 45706 h 603052"/>
                <a:gd name="connsiteX17" fmla="*/ 112256 w 362930"/>
                <a:gd name="connsiteY17" fmla="*/ 80837 h 603052"/>
                <a:gd name="connsiteX18" fmla="*/ 112256 w 362930"/>
                <a:gd name="connsiteY18" fmla="*/ 158512 h 603052"/>
                <a:gd name="connsiteX19" fmla="*/ 147199 w 362930"/>
                <a:gd name="connsiteY19" fmla="*/ 156689 h 603052"/>
                <a:gd name="connsiteX20" fmla="*/ 182142 w 362930"/>
                <a:gd name="connsiteY20" fmla="*/ 158512 h 603052"/>
                <a:gd name="connsiteX21" fmla="*/ 182142 w 362930"/>
                <a:gd name="connsiteY21" fmla="*/ 80837 h 603052"/>
                <a:gd name="connsiteX22" fmla="*/ 147199 w 362930"/>
                <a:gd name="connsiteY22" fmla="*/ 45706 h 603052"/>
                <a:gd name="connsiteX23" fmla="*/ 146346 w 362930"/>
                <a:gd name="connsiteY23" fmla="*/ 0 h 603052"/>
                <a:gd name="connsiteX24" fmla="*/ 227555 w 362930"/>
                <a:gd name="connsiteY24" fmla="*/ 80837 h 603052"/>
                <a:gd name="connsiteX25" fmla="*/ 227555 w 362930"/>
                <a:gd name="connsiteY25" fmla="*/ 335016 h 603052"/>
                <a:gd name="connsiteX26" fmla="*/ 293058 w 362930"/>
                <a:gd name="connsiteY26" fmla="*/ 456939 h 603052"/>
                <a:gd name="connsiteX27" fmla="*/ 146590 w 362930"/>
                <a:gd name="connsiteY27" fmla="*/ 603052 h 603052"/>
                <a:gd name="connsiteX28" fmla="*/ 0 w 362930"/>
                <a:gd name="connsiteY28" fmla="*/ 456939 h 603052"/>
                <a:gd name="connsiteX29" fmla="*/ 65259 w 362930"/>
                <a:gd name="connsiteY29" fmla="*/ 335016 h 603052"/>
                <a:gd name="connsiteX30" fmla="*/ 65259 w 362930"/>
                <a:gd name="connsiteY30" fmla="*/ 80837 h 603052"/>
                <a:gd name="connsiteX31" fmla="*/ 146346 w 362930"/>
                <a:gd name="connsiteY31"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2930" h="603052">
                  <a:moveTo>
                    <a:pt x="314006" y="125677"/>
                  </a:moveTo>
                  <a:cubicBezTo>
                    <a:pt x="318025" y="125677"/>
                    <a:pt x="321801" y="127744"/>
                    <a:pt x="324358" y="131269"/>
                  </a:cubicBezTo>
                  <a:lnTo>
                    <a:pt x="360528" y="182809"/>
                  </a:lnTo>
                  <a:cubicBezTo>
                    <a:pt x="363207" y="186821"/>
                    <a:pt x="363694" y="191440"/>
                    <a:pt x="361745" y="195208"/>
                  </a:cubicBezTo>
                  <a:cubicBezTo>
                    <a:pt x="359919" y="198976"/>
                    <a:pt x="355900" y="201286"/>
                    <a:pt x="351150" y="201286"/>
                  </a:cubicBezTo>
                  <a:lnTo>
                    <a:pt x="342869" y="201286"/>
                  </a:lnTo>
                  <a:lnTo>
                    <a:pt x="342869" y="312511"/>
                  </a:lnTo>
                  <a:cubicBezTo>
                    <a:pt x="342869" y="320534"/>
                    <a:pt x="336415" y="327706"/>
                    <a:pt x="328377" y="327706"/>
                  </a:cubicBezTo>
                  <a:lnTo>
                    <a:pt x="299636" y="327706"/>
                  </a:lnTo>
                  <a:cubicBezTo>
                    <a:pt x="291476" y="327706"/>
                    <a:pt x="284413" y="320534"/>
                    <a:pt x="284413" y="312511"/>
                  </a:cubicBezTo>
                  <a:lnTo>
                    <a:pt x="284413" y="201286"/>
                  </a:lnTo>
                  <a:lnTo>
                    <a:pt x="276741" y="201286"/>
                  </a:lnTo>
                  <a:cubicBezTo>
                    <a:pt x="271991" y="201286"/>
                    <a:pt x="267972" y="198855"/>
                    <a:pt x="266146" y="195208"/>
                  </a:cubicBezTo>
                  <a:cubicBezTo>
                    <a:pt x="264197" y="191440"/>
                    <a:pt x="264684" y="186699"/>
                    <a:pt x="267363" y="182809"/>
                  </a:cubicBezTo>
                  <a:lnTo>
                    <a:pt x="303533" y="131269"/>
                  </a:lnTo>
                  <a:cubicBezTo>
                    <a:pt x="306090" y="127744"/>
                    <a:pt x="309866" y="125677"/>
                    <a:pt x="314006" y="125677"/>
                  </a:cubicBezTo>
                  <a:close/>
                  <a:moveTo>
                    <a:pt x="147199" y="45706"/>
                  </a:moveTo>
                  <a:cubicBezTo>
                    <a:pt x="127840" y="45706"/>
                    <a:pt x="112256" y="61509"/>
                    <a:pt x="112256" y="80837"/>
                  </a:cubicBezTo>
                  <a:lnTo>
                    <a:pt x="112256" y="158512"/>
                  </a:lnTo>
                  <a:cubicBezTo>
                    <a:pt x="121996" y="156568"/>
                    <a:pt x="134049" y="156689"/>
                    <a:pt x="147199" y="156689"/>
                  </a:cubicBezTo>
                  <a:cubicBezTo>
                    <a:pt x="160348" y="156689"/>
                    <a:pt x="172401" y="156568"/>
                    <a:pt x="182142" y="158512"/>
                  </a:cubicBezTo>
                  <a:lnTo>
                    <a:pt x="182142" y="80837"/>
                  </a:lnTo>
                  <a:cubicBezTo>
                    <a:pt x="182142" y="61509"/>
                    <a:pt x="166557" y="45706"/>
                    <a:pt x="147199" y="45706"/>
                  </a:cubicBezTo>
                  <a:close/>
                  <a:moveTo>
                    <a:pt x="146346" y="0"/>
                  </a:moveTo>
                  <a:cubicBezTo>
                    <a:pt x="191030" y="0"/>
                    <a:pt x="227555" y="36225"/>
                    <a:pt x="227555" y="80837"/>
                  </a:cubicBezTo>
                  <a:lnTo>
                    <a:pt x="227555" y="335016"/>
                  </a:lnTo>
                  <a:cubicBezTo>
                    <a:pt x="268099" y="362002"/>
                    <a:pt x="293058" y="407464"/>
                    <a:pt x="293058" y="456939"/>
                  </a:cubicBezTo>
                  <a:cubicBezTo>
                    <a:pt x="293058" y="537532"/>
                    <a:pt x="227312" y="603052"/>
                    <a:pt x="146590" y="603052"/>
                  </a:cubicBezTo>
                  <a:cubicBezTo>
                    <a:pt x="65868" y="603052"/>
                    <a:pt x="0" y="537532"/>
                    <a:pt x="0" y="456939"/>
                  </a:cubicBezTo>
                  <a:cubicBezTo>
                    <a:pt x="0" y="407464"/>
                    <a:pt x="24594" y="362002"/>
                    <a:pt x="65259" y="335016"/>
                  </a:cubicBezTo>
                  <a:lnTo>
                    <a:pt x="65259" y="80837"/>
                  </a:lnTo>
                  <a:cubicBezTo>
                    <a:pt x="65259" y="36225"/>
                    <a:pt x="101785" y="0"/>
                    <a:pt x="14634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9" name="矩形 8">
            <a:extLst>
              <a:ext uri="{FF2B5EF4-FFF2-40B4-BE49-F238E27FC236}">
                <a16:creationId xmlns:a16="http://schemas.microsoft.com/office/drawing/2014/main" id="{34032179-3C4F-4CE1-8349-D6F445C9D8A9}"/>
              </a:ext>
            </a:extLst>
          </p:cNvPr>
          <p:cNvSpPr/>
          <p:nvPr/>
        </p:nvSpPr>
        <p:spPr>
          <a:xfrm>
            <a:off x="467544" y="1720428"/>
            <a:ext cx="8208145" cy="700576"/>
          </a:xfrm>
          <a:prstGeom prst="rect">
            <a:avLst/>
          </a:prstGeom>
        </p:spPr>
        <p:txBody>
          <a:bodyPr wrap="square">
            <a:spAutoFit/>
          </a:bodyPr>
          <a:lstStyle/>
          <a:p>
            <a:pPr lvl="0" defTabSz="457200">
              <a:lnSpc>
                <a:spcPct val="150000"/>
              </a:lnSpc>
            </a:pPr>
            <a:r>
              <a:rPr lang="zh-CN" altLang="en-US" sz="1400" dirty="0">
                <a:solidFill>
                  <a:srgbClr val="000000">
                    <a:lumMod val="50000"/>
                    <a:lumOff val="50000"/>
                  </a:srgbClr>
                </a:solidFill>
                <a:cs typeface="+mn-ea"/>
                <a:sym typeface="+mn-lt"/>
              </a:rPr>
              <a:t>烫伤（</a:t>
            </a:r>
            <a:r>
              <a:rPr lang="en-US" altLang="zh-CN" sz="1400" dirty="0">
                <a:solidFill>
                  <a:srgbClr val="000000">
                    <a:lumMod val="50000"/>
                    <a:lumOff val="50000"/>
                  </a:srgbClr>
                </a:solidFill>
                <a:cs typeface="+mn-ea"/>
                <a:sym typeface="+mn-lt"/>
              </a:rPr>
              <a:t>scald</a:t>
            </a:r>
            <a:r>
              <a:rPr lang="zh-CN" altLang="en-US" sz="1400" dirty="0">
                <a:solidFill>
                  <a:srgbClr val="000000">
                    <a:lumMod val="50000"/>
                    <a:lumOff val="50000"/>
                  </a:srgbClr>
                </a:solidFill>
                <a:cs typeface="+mn-ea"/>
                <a:sym typeface="+mn-lt"/>
              </a:rPr>
              <a:t>）是由无火焰的高温液体（沸水、热油、钢水）、高温固体（烧热的金属等）或高温蒸气等所致的组织损伤。</a:t>
            </a:r>
          </a:p>
        </p:txBody>
      </p:sp>
      <p:sp>
        <p:nvSpPr>
          <p:cNvPr id="10" name="矩形 9">
            <a:extLst>
              <a:ext uri="{FF2B5EF4-FFF2-40B4-BE49-F238E27FC236}">
                <a16:creationId xmlns:a16="http://schemas.microsoft.com/office/drawing/2014/main" id="{BB49C65D-8A72-48AD-8333-188DBE27D807}"/>
              </a:ext>
            </a:extLst>
          </p:cNvPr>
          <p:cNvSpPr/>
          <p:nvPr/>
        </p:nvSpPr>
        <p:spPr>
          <a:xfrm>
            <a:off x="570984" y="3396911"/>
            <a:ext cx="1259473" cy="1200329"/>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一度烫伤</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红斑性，皮肤变红，并有火辣辣的刺痛感</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a:t>
            </a:r>
          </a:p>
        </p:txBody>
      </p:sp>
      <p:sp>
        <p:nvSpPr>
          <p:cNvPr id="11" name="矩形 10">
            <a:extLst>
              <a:ext uri="{FF2B5EF4-FFF2-40B4-BE49-F238E27FC236}">
                <a16:creationId xmlns:a16="http://schemas.microsoft.com/office/drawing/2014/main" id="{0233BD77-B3E5-421D-86D0-BAA71399C8B3}"/>
              </a:ext>
            </a:extLst>
          </p:cNvPr>
          <p:cNvSpPr/>
          <p:nvPr/>
        </p:nvSpPr>
        <p:spPr>
          <a:xfrm>
            <a:off x="570984" y="2634799"/>
            <a:ext cx="1107996" cy="369332"/>
          </a:xfrm>
          <a:prstGeom prst="rect">
            <a:avLst/>
          </a:prstGeom>
          <a:solidFill>
            <a:schemeClr val="accent4">
              <a:lumMod val="60000"/>
              <a:lumOff val="40000"/>
            </a:schemeClr>
          </a:solidFill>
        </p:spPr>
        <p:txBody>
          <a:bodyPr wrap="none">
            <a:spAutoFit/>
          </a:bodyPr>
          <a:lstStyle/>
          <a:p>
            <a:r>
              <a:rPr lang="zh-CN" altLang="en-US" b="1" dirty="0">
                <a:solidFill>
                  <a:schemeClr val="bg1"/>
                </a:solidFill>
                <a:cs typeface="+mn-ea"/>
                <a:sym typeface="+mn-lt"/>
              </a:rPr>
              <a:t>烫伤分度</a:t>
            </a:r>
          </a:p>
        </p:txBody>
      </p:sp>
      <p:pic>
        <p:nvPicPr>
          <p:cNvPr id="13" name="图片 12">
            <a:extLst>
              <a:ext uri="{FF2B5EF4-FFF2-40B4-BE49-F238E27FC236}">
                <a16:creationId xmlns:a16="http://schemas.microsoft.com/office/drawing/2014/main" id="{91CA9C07-D53B-4257-9F65-F9902FF41EDE}"/>
              </a:ext>
            </a:extLst>
          </p:cNvPr>
          <p:cNvPicPr>
            <a:picLocks noChangeAspect="1"/>
          </p:cNvPicPr>
          <p:nvPr/>
        </p:nvPicPr>
        <p:blipFill rotWithShape="1">
          <a:blip r:embed="rId3">
            <a:extLst>
              <a:ext uri="{28A0092B-C50C-407E-A947-70E740481C1C}">
                <a14:useLocalDpi xmlns:a14="http://schemas.microsoft.com/office/drawing/2010/main" val="0"/>
              </a:ext>
            </a:extLst>
          </a:blip>
          <a:srcRect t="1895" b="-1"/>
          <a:stretch/>
        </p:blipFill>
        <p:spPr>
          <a:xfrm>
            <a:off x="4860032" y="2499742"/>
            <a:ext cx="3614057" cy="2209711"/>
          </a:xfrm>
          <a:prstGeom prst="rect">
            <a:avLst/>
          </a:prstGeom>
        </p:spPr>
      </p:pic>
      <p:sp>
        <p:nvSpPr>
          <p:cNvPr id="2" name="矩形 1">
            <a:extLst>
              <a:ext uri="{FF2B5EF4-FFF2-40B4-BE49-F238E27FC236}">
                <a16:creationId xmlns:a16="http://schemas.microsoft.com/office/drawing/2014/main" id="{F32837B2-8F9A-4656-B2A2-58CEADD580A7}"/>
              </a:ext>
            </a:extLst>
          </p:cNvPr>
          <p:cNvSpPr/>
          <p:nvPr/>
        </p:nvSpPr>
        <p:spPr>
          <a:xfrm>
            <a:off x="539552" y="3340467"/>
            <a:ext cx="1296150" cy="1368986"/>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B8DEF3D9-4FC1-4099-9EB5-7A5F4947721B}"/>
              </a:ext>
            </a:extLst>
          </p:cNvPr>
          <p:cNvSpPr/>
          <p:nvPr/>
        </p:nvSpPr>
        <p:spPr>
          <a:xfrm>
            <a:off x="1901352" y="3340467"/>
            <a:ext cx="1296150" cy="1368986"/>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43D7BFDE-E395-4343-9880-3B4F7EEC9D26}"/>
              </a:ext>
            </a:extLst>
          </p:cNvPr>
          <p:cNvSpPr/>
          <p:nvPr/>
        </p:nvSpPr>
        <p:spPr>
          <a:xfrm>
            <a:off x="3263153" y="3340467"/>
            <a:ext cx="1296150" cy="1368986"/>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52320B23-C60D-4B1A-87E2-B41409E3366A}"/>
              </a:ext>
            </a:extLst>
          </p:cNvPr>
          <p:cNvSpPr/>
          <p:nvPr/>
        </p:nvSpPr>
        <p:spPr>
          <a:xfrm>
            <a:off x="1870035" y="3535411"/>
            <a:ext cx="1259473" cy="923330"/>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二度烫伤</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水泡性，患处产生水泡</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a:t>
            </a:r>
          </a:p>
        </p:txBody>
      </p:sp>
      <p:sp>
        <p:nvSpPr>
          <p:cNvPr id="17" name="矩形 16">
            <a:extLst>
              <a:ext uri="{FF2B5EF4-FFF2-40B4-BE49-F238E27FC236}">
                <a16:creationId xmlns:a16="http://schemas.microsoft.com/office/drawing/2014/main" id="{395416F2-A6D7-4CDA-9421-53DC0914382F}"/>
              </a:ext>
            </a:extLst>
          </p:cNvPr>
          <p:cNvSpPr/>
          <p:nvPr/>
        </p:nvSpPr>
        <p:spPr>
          <a:xfrm>
            <a:off x="3281491" y="3673910"/>
            <a:ext cx="1259473" cy="613694"/>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三度烫伤</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坏死性，皮肤剥落</a:t>
            </a:r>
            <a:r>
              <a:rPr lang="en-US" altLang="zh-CN" sz="1200" dirty="0">
                <a:solidFill>
                  <a:srgbClr val="000000">
                    <a:lumMod val="50000"/>
                    <a:lumOff val="50000"/>
                  </a:srgbClr>
                </a:solidFill>
                <a:cs typeface="+mn-ea"/>
                <a:sym typeface="+mn-lt"/>
              </a:rPr>
              <a:t>〕</a:t>
            </a:r>
            <a:r>
              <a:rPr lang="zh-CN" altLang="en-US" sz="1200" dirty="0">
                <a:solidFill>
                  <a:srgbClr val="000000">
                    <a:lumMod val="50000"/>
                    <a:lumOff val="50000"/>
                  </a:srgbClr>
                </a:solidFill>
                <a:cs typeface="+mn-ea"/>
                <a:sym typeface="+mn-lt"/>
              </a:rPr>
              <a:t>。</a:t>
            </a:r>
          </a:p>
        </p:txBody>
      </p:sp>
    </p:spTree>
    <p:extLst>
      <p:ext uri="{BB962C8B-B14F-4D97-AF65-F5344CB8AC3E}">
        <p14:creationId xmlns:p14="http://schemas.microsoft.com/office/powerpoint/2010/main" val="177526180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P spid="10" grpId="0"/>
      <p:bldP spid="11" grpId="0" animBg="1"/>
      <p:bldP spid="2" grpId="0" animBg="1"/>
      <p:bldP spid="14" grpId="0" animBg="1"/>
      <p:bldP spid="15"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E03FF9C-600A-4DC5-A6C7-7187EE80E922}"/>
              </a:ext>
            </a:extLst>
          </p:cNvPr>
          <p:cNvPicPr>
            <a:picLocks noChangeAspect="1"/>
          </p:cNvPicPr>
          <p:nvPr/>
        </p:nvPicPr>
        <p:blipFill>
          <a:blip r:embed="rId3"/>
          <a:stretch>
            <a:fillRect/>
          </a:stretch>
        </p:blipFill>
        <p:spPr>
          <a:xfrm>
            <a:off x="3090451" y="2078794"/>
            <a:ext cx="689513" cy="809563"/>
          </a:xfrm>
          <a:prstGeom prst="rect">
            <a:avLst/>
          </a:prstGeom>
        </p:spPr>
      </p:pic>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中暑急救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861774"/>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触电是电击伤的俗称，通常是指人体直接触及电源或高压电经过空气或其他导电介质传递电流通过人体时引起的组织损伤和功能障碍，重者发生心跳和呼吸骤停。超过</a:t>
            </a:r>
            <a:r>
              <a:rPr lang="en-US" altLang="zh-CN" sz="900" kern="1100" spc="110" dirty="0">
                <a:solidFill>
                  <a:schemeClr val="tx1">
                    <a:lumMod val="50000"/>
                    <a:lumOff val="50000"/>
                  </a:schemeClr>
                </a:solidFill>
                <a:cs typeface="+mn-ea"/>
                <a:sym typeface="+mn-lt"/>
              </a:rPr>
              <a:t>1000V</a:t>
            </a:r>
            <a:r>
              <a:rPr lang="zh-CN" altLang="en-US" sz="900" kern="1100" spc="110" dirty="0">
                <a:solidFill>
                  <a:schemeClr val="tx1">
                    <a:lumMod val="50000"/>
                    <a:lumOff val="50000"/>
                  </a:schemeClr>
                </a:solidFill>
                <a:cs typeface="+mn-ea"/>
                <a:sym typeface="+mn-lt"/>
              </a:rPr>
              <a:t>（伏）的高压电还可引起灼伤。闪电损伤（雷击）属于高压电损伤范畴。</a:t>
            </a:r>
          </a:p>
        </p:txBody>
      </p:sp>
      <p:pic>
        <p:nvPicPr>
          <p:cNvPr id="5" name="图片 4">
            <a:extLst>
              <a:ext uri="{FF2B5EF4-FFF2-40B4-BE49-F238E27FC236}">
                <a16:creationId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a16="http://schemas.microsoft.com/office/drawing/2014/main" id="{4FAEC59E-565C-4395-8FC7-6C6F4B57E673}"/>
                </a:ext>
              </a:extLst>
            </p:cNvPr>
            <p:cNvCxnSpPr/>
            <p:nvPr/>
          </p:nvCxnSpPr>
          <p:spPr>
            <a:xfrm>
              <a:off x="-51325" y="296710"/>
              <a:ext cx="360000" cy="0"/>
            </a:xfrm>
            <a:prstGeom prst="line">
              <a:avLst/>
            </a:prstGeom>
            <a:ln w="222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ED06B99F-C98E-41AD-A684-41BF55085AD5}"/>
                </a:ext>
              </a:extLst>
            </p:cNvPr>
            <p:cNvCxnSpPr/>
            <p:nvPr/>
          </p:nvCxnSpPr>
          <p:spPr>
            <a:xfrm>
              <a:off x="-51325" y="255070"/>
              <a:ext cx="36000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23911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anim calcmode="lin" valueType="num">
                                      <p:cBhvr>
                                        <p:cTn id="44" dur="500" fill="hold"/>
                                        <p:tgtEl>
                                          <p:spTgt spid="18"/>
                                        </p:tgtEl>
                                        <p:attrNameLst>
                                          <p:attrName>ppt_x</p:attrName>
                                        </p:attrNameLst>
                                      </p:cBhvr>
                                      <p:tavLst>
                                        <p:tav tm="0">
                                          <p:val>
                                            <p:fltVal val="0.5"/>
                                          </p:val>
                                        </p:tav>
                                        <p:tav tm="100000">
                                          <p:val>
                                            <p:strVal val="#ppt_x"/>
                                          </p:val>
                                        </p:tav>
                                      </p:tavLst>
                                    </p:anim>
                                    <p:anim calcmode="lin" valueType="num">
                                      <p:cBhvr>
                                        <p:cTn id="45" dur="500" fill="hold"/>
                                        <p:tgtEl>
                                          <p:spTgt spid="18"/>
                                        </p:tgtEl>
                                        <p:attrNameLst>
                                          <p:attrName>ppt_y</p:attrName>
                                        </p:attrNameLst>
                                      </p:cBhvr>
                                      <p:tavLst>
                                        <p:tav tm="0">
                                          <p:val>
                                            <p:fltVal val="0.5"/>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3150"/>
                            </p:stCondLst>
                            <p:childTnLst>
                              <p:par>
                                <p:cTn id="51" presetID="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中暑急救</a:t>
            </a:r>
          </a:p>
        </p:txBody>
      </p:sp>
      <p:grpSp>
        <p:nvGrpSpPr>
          <p:cNvPr id="25" name="组合 24">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26" name="矩形: 圆角 25">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7" name="KSO_Shape">
              <a:extLst>
                <a:ext uri="{FF2B5EF4-FFF2-40B4-BE49-F238E27FC236}">
                  <a16:creationId xmlns:a16="http://schemas.microsoft.com/office/drawing/2014/main" id="{CA010314-5587-489E-9908-26E2CF887770}"/>
                </a:ext>
              </a:extLst>
            </p:cNvPr>
            <p:cNvSpPr/>
            <p:nvPr/>
          </p:nvSpPr>
          <p:spPr>
            <a:xfrm>
              <a:off x="4881315" y="1511255"/>
              <a:ext cx="350583" cy="350093"/>
            </a:xfrm>
            <a:custGeom>
              <a:avLst/>
              <a:gdLst>
                <a:gd name="connsiteX0" fmla="*/ 261736 w 605310"/>
                <a:gd name="connsiteY0" fmla="*/ 492053 h 604464"/>
                <a:gd name="connsiteX1" fmla="*/ 302691 w 605310"/>
                <a:gd name="connsiteY1" fmla="*/ 496515 h 604464"/>
                <a:gd name="connsiteX2" fmla="*/ 343646 w 605310"/>
                <a:gd name="connsiteY2" fmla="*/ 492053 h 604464"/>
                <a:gd name="connsiteX3" fmla="*/ 352334 w 605310"/>
                <a:gd name="connsiteY3" fmla="*/ 532705 h 604464"/>
                <a:gd name="connsiteX4" fmla="*/ 303312 w 605310"/>
                <a:gd name="connsiteY4" fmla="*/ 604464 h 604464"/>
                <a:gd name="connsiteX5" fmla="*/ 302070 w 605310"/>
                <a:gd name="connsiteY5" fmla="*/ 604464 h 604464"/>
                <a:gd name="connsiteX6" fmla="*/ 253048 w 605310"/>
                <a:gd name="connsiteY6" fmla="*/ 532705 h 604464"/>
                <a:gd name="connsiteX7" fmla="*/ 261736 w 605310"/>
                <a:gd name="connsiteY7" fmla="*/ 492053 h 604464"/>
                <a:gd name="connsiteX8" fmla="*/ 460876 w 605310"/>
                <a:gd name="connsiteY8" fmla="*/ 414855 h 604464"/>
                <a:gd name="connsiteX9" fmla="*/ 494868 w 605310"/>
                <a:gd name="connsiteY9" fmla="*/ 439149 h 604464"/>
                <a:gd name="connsiteX10" fmla="*/ 507150 w 605310"/>
                <a:gd name="connsiteY10" fmla="*/ 525044 h 604464"/>
                <a:gd name="connsiteX11" fmla="*/ 506158 w 605310"/>
                <a:gd name="connsiteY11" fmla="*/ 525911 h 604464"/>
                <a:gd name="connsiteX12" fmla="*/ 421549 w 605310"/>
                <a:gd name="connsiteY12" fmla="*/ 505832 h 604464"/>
                <a:gd name="connsiteX13" fmla="*/ 400459 w 605310"/>
                <a:gd name="connsiteY13" fmla="*/ 469887 h 604464"/>
                <a:gd name="connsiteX14" fmla="*/ 460876 w 605310"/>
                <a:gd name="connsiteY14" fmla="*/ 414855 h 604464"/>
                <a:gd name="connsiteX15" fmla="*/ 144434 w 605310"/>
                <a:gd name="connsiteY15" fmla="*/ 414855 h 604464"/>
                <a:gd name="connsiteX16" fmla="*/ 204851 w 605310"/>
                <a:gd name="connsiteY16" fmla="*/ 469887 h 604464"/>
                <a:gd name="connsiteX17" fmla="*/ 183761 w 605310"/>
                <a:gd name="connsiteY17" fmla="*/ 505832 h 604464"/>
                <a:gd name="connsiteX18" fmla="*/ 99152 w 605310"/>
                <a:gd name="connsiteY18" fmla="*/ 525911 h 604464"/>
                <a:gd name="connsiteX19" fmla="*/ 98160 w 605310"/>
                <a:gd name="connsiteY19" fmla="*/ 525044 h 604464"/>
                <a:gd name="connsiteX20" fmla="*/ 110442 w 605310"/>
                <a:gd name="connsiteY20" fmla="*/ 439149 h 604464"/>
                <a:gd name="connsiteX21" fmla="*/ 144434 w 605310"/>
                <a:gd name="connsiteY21" fmla="*/ 414855 h 604464"/>
                <a:gd name="connsiteX22" fmla="*/ 533460 w 605310"/>
                <a:gd name="connsiteY22" fmla="*/ 252624 h 604464"/>
                <a:gd name="connsiteX23" fmla="*/ 605310 w 605310"/>
                <a:gd name="connsiteY23" fmla="*/ 301577 h 604464"/>
                <a:gd name="connsiteX24" fmla="*/ 605310 w 605310"/>
                <a:gd name="connsiteY24" fmla="*/ 302816 h 604464"/>
                <a:gd name="connsiteX25" fmla="*/ 533460 w 605310"/>
                <a:gd name="connsiteY25" fmla="*/ 351769 h 604464"/>
                <a:gd name="connsiteX26" fmla="*/ 492758 w 605310"/>
                <a:gd name="connsiteY26" fmla="*/ 343094 h 604464"/>
                <a:gd name="connsiteX27" fmla="*/ 497225 w 605310"/>
                <a:gd name="connsiteY27" fmla="*/ 302197 h 604464"/>
                <a:gd name="connsiteX28" fmla="*/ 492758 w 605310"/>
                <a:gd name="connsiteY28" fmla="*/ 261299 h 604464"/>
                <a:gd name="connsiteX29" fmla="*/ 533460 w 605310"/>
                <a:gd name="connsiteY29" fmla="*/ 252624 h 604464"/>
                <a:gd name="connsiteX30" fmla="*/ 71850 w 605310"/>
                <a:gd name="connsiteY30" fmla="*/ 252624 h 604464"/>
                <a:gd name="connsiteX31" fmla="*/ 112552 w 605310"/>
                <a:gd name="connsiteY31" fmla="*/ 261299 h 604464"/>
                <a:gd name="connsiteX32" fmla="*/ 108085 w 605310"/>
                <a:gd name="connsiteY32" fmla="*/ 302197 h 604464"/>
                <a:gd name="connsiteX33" fmla="*/ 112552 w 605310"/>
                <a:gd name="connsiteY33" fmla="*/ 343094 h 604464"/>
                <a:gd name="connsiteX34" fmla="*/ 71850 w 605310"/>
                <a:gd name="connsiteY34" fmla="*/ 351769 h 604464"/>
                <a:gd name="connsiteX35" fmla="*/ 0 w 605310"/>
                <a:gd name="connsiteY35" fmla="*/ 302816 h 604464"/>
                <a:gd name="connsiteX36" fmla="*/ 0 w 605310"/>
                <a:gd name="connsiteY36" fmla="*/ 301577 h 604464"/>
                <a:gd name="connsiteX37" fmla="*/ 71850 w 605310"/>
                <a:gd name="connsiteY37" fmla="*/ 252624 h 604464"/>
                <a:gd name="connsiteX38" fmla="*/ 302655 w 605310"/>
                <a:gd name="connsiteY38" fmla="*/ 128217 h 604464"/>
                <a:gd name="connsiteX39" fmla="*/ 331072 w 605310"/>
                <a:gd name="connsiteY39" fmla="*/ 130696 h 604464"/>
                <a:gd name="connsiteX40" fmla="*/ 397338 w 605310"/>
                <a:gd name="connsiteY40" fmla="*/ 156346 h 604464"/>
                <a:gd name="connsiteX41" fmla="*/ 439405 w 605310"/>
                <a:gd name="connsiteY41" fmla="*/ 194637 h 604464"/>
                <a:gd name="connsiteX42" fmla="*/ 474399 w 605310"/>
                <a:gd name="connsiteY42" fmla="*/ 273819 h 604464"/>
                <a:gd name="connsiteX43" fmla="*/ 476881 w 605310"/>
                <a:gd name="connsiteY43" fmla="*/ 302196 h 604464"/>
                <a:gd name="connsiteX44" fmla="*/ 474399 w 605310"/>
                <a:gd name="connsiteY44" fmla="*/ 330573 h 604464"/>
                <a:gd name="connsiteX45" fmla="*/ 439405 w 605310"/>
                <a:gd name="connsiteY45" fmla="*/ 409756 h 604464"/>
                <a:gd name="connsiteX46" fmla="*/ 397338 w 605310"/>
                <a:gd name="connsiteY46" fmla="*/ 448170 h 604464"/>
                <a:gd name="connsiteX47" fmla="*/ 331072 w 605310"/>
                <a:gd name="connsiteY47" fmla="*/ 473697 h 604464"/>
                <a:gd name="connsiteX48" fmla="*/ 302655 w 605310"/>
                <a:gd name="connsiteY48" fmla="*/ 476175 h 604464"/>
                <a:gd name="connsiteX49" fmla="*/ 274238 w 605310"/>
                <a:gd name="connsiteY49" fmla="*/ 473697 h 604464"/>
                <a:gd name="connsiteX50" fmla="*/ 207972 w 605310"/>
                <a:gd name="connsiteY50" fmla="*/ 448170 h 604464"/>
                <a:gd name="connsiteX51" fmla="*/ 165905 w 605310"/>
                <a:gd name="connsiteY51" fmla="*/ 409756 h 604464"/>
                <a:gd name="connsiteX52" fmla="*/ 130911 w 605310"/>
                <a:gd name="connsiteY52" fmla="*/ 330573 h 604464"/>
                <a:gd name="connsiteX53" fmla="*/ 128429 w 605310"/>
                <a:gd name="connsiteY53" fmla="*/ 302196 h 604464"/>
                <a:gd name="connsiteX54" fmla="*/ 130911 w 605310"/>
                <a:gd name="connsiteY54" fmla="*/ 273819 h 604464"/>
                <a:gd name="connsiteX55" fmla="*/ 165905 w 605310"/>
                <a:gd name="connsiteY55" fmla="*/ 194637 h 604464"/>
                <a:gd name="connsiteX56" fmla="*/ 207972 w 605310"/>
                <a:gd name="connsiteY56" fmla="*/ 156346 h 604464"/>
                <a:gd name="connsiteX57" fmla="*/ 274238 w 605310"/>
                <a:gd name="connsiteY57" fmla="*/ 130696 h 604464"/>
                <a:gd name="connsiteX58" fmla="*/ 302655 w 605310"/>
                <a:gd name="connsiteY58" fmla="*/ 128217 h 604464"/>
                <a:gd name="connsiteX59" fmla="*/ 484537 w 605310"/>
                <a:gd name="connsiteY59" fmla="*/ 74004 h 604464"/>
                <a:gd name="connsiteX60" fmla="*/ 506161 w 605310"/>
                <a:gd name="connsiteY60" fmla="*/ 78553 h 604464"/>
                <a:gd name="connsiteX61" fmla="*/ 507153 w 605310"/>
                <a:gd name="connsiteY61" fmla="*/ 79420 h 604464"/>
                <a:gd name="connsiteX62" fmla="*/ 494873 w 605310"/>
                <a:gd name="connsiteY62" fmla="*/ 165316 h 604464"/>
                <a:gd name="connsiteX63" fmla="*/ 460885 w 605310"/>
                <a:gd name="connsiteY63" fmla="*/ 189609 h 604464"/>
                <a:gd name="connsiteX64" fmla="*/ 400600 w 605310"/>
                <a:gd name="connsiteY64" fmla="*/ 134577 h 604464"/>
                <a:gd name="connsiteX65" fmla="*/ 421687 w 605310"/>
                <a:gd name="connsiteY65" fmla="*/ 98632 h 604464"/>
                <a:gd name="connsiteX66" fmla="*/ 484537 w 605310"/>
                <a:gd name="connsiteY66" fmla="*/ 74004 h 604464"/>
                <a:gd name="connsiteX67" fmla="*/ 120799 w 605310"/>
                <a:gd name="connsiteY67" fmla="*/ 74004 h 604464"/>
                <a:gd name="connsiteX68" fmla="*/ 183761 w 605310"/>
                <a:gd name="connsiteY68" fmla="*/ 98632 h 604464"/>
                <a:gd name="connsiteX69" fmla="*/ 204851 w 605310"/>
                <a:gd name="connsiteY69" fmla="*/ 134577 h 604464"/>
                <a:gd name="connsiteX70" fmla="*/ 144434 w 605310"/>
                <a:gd name="connsiteY70" fmla="*/ 189609 h 604464"/>
                <a:gd name="connsiteX71" fmla="*/ 110442 w 605310"/>
                <a:gd name="connsiteY71" fmla="*/ 165316 h 604464"/>
                <a:gd name="connsiteX72" fmla="*/ 98160 w 605310"/>
                <a:gd name="connsiteY72" fmla="*/ 79420 h 604464"/>
                <a:gd name="connsiteX73" fmla="*/ 99152 w 605310"/>
                <a:gd name="connsiteY73" fmla="*/ 78553 h 604464"/>
                <a:gd name="connsiteX74" fmla="*/ 120799 w 605310"/>
                <a:gd name="connsiteY74" fmla="*/ 74004 h 604464"/>
                <a:gd name="connsiteX75" fmla="*/ 302070 w 605310"/>
                <a:gd name="connsiteY75" fmla="*/ 0 h 604464"/>
                <a:gd name="connsiteX76" fmla="*/ 303312 w 605310"/>
                <a:gd name="connsiteY76" fmla="*/ 0 h 604464"/>
                <a:gd name="connsiteX77" fmla="*/ 352334 w 605310"/>
                <a:gd name="connsiteY77" fmla="*/ 71759 h 604464"/>
                <a:gd name="connsiteX78" fmla="*/ 343646 w 605310"/>
                <a:gd name="connsiteY78" fmla="*/ 112411 h 604464"/>
                <a:gd name="connsiteX79" fmla="*/ 302691 w 605310"/>
                <a:gd name="connsiteY79" fmla="*/ 107949 h 604464"/>
                <a:gd name="connsiteX80" fmla="*/ 261736 w 605310"/>
                <a:gd name="connsiteY80" fmla="*/ 112411 h 604464"/>
                <a:gd name="connsiteX81" fmla="*/ 253048 w 605310"/>
                <a:gd name="connsiteY81" fmla="*/ 71759 h 604464"/>
                <a:gd name="connsiteX82" fmla="*/ 302070 w 605310"/>
                <a:gd name="connsiteY82" fmla="*/ 0 h 60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5310" h="604464">
                  <a:moveTo>
                    <a:pt x="261736" y="492053"/>
                  </a:moveTo>
                  <a:cubicBezTo>
                    <a:pt x="274891" y="494904"/>
                    <a:pt x="288667" y="496515"/>
                    <a:pt x="302691" y="496515"/>
                  </a:cubicBezTo>
                  <a:cubicBezTo>
                    <a:pt x="316715" y="496515"/>
                    <a:pt x="330491" y="494904"/>
                    <a:pt x="343646" y="492053"/>
                  </a:cubicBezTo>
                  <a:cubicBezTo>
                    <a:pt x="349107" y="503703"/>
                    <a:pt x="352334" y="517584"/>
                    <a:pt x="352334" y="532705"/>
                  </a:cubicBezTo>
                  <a:cubicBezTo>
                    <a:pt x="352334" y="532705"/>
                    <a:pt x="330367" y="604464"/>
                    <a:pt x="303312" y="604464"/>
                  </a:cubicBezTo>
                  <a:lnTo>
                    <a:pt x="302070" y="604464"/>
                  </a:lnTo>
                  <a:cubicBezTo>
                    <a:pt x="275015" y="604464"/>
                    <a:pt x="253048" y="532705"/>
                    <a:pt x="253048" y="532705"/>
                  </a:cubicBezTo>
                  <a:cubicBezTo>
                    <a:pt x="253048" y="517584"/>
                    <a:pt x="256275" y="503703"/>
                    <a:pt x="261736" y="492053"/>
                  </a:cubicBezTo>
                  <a:close/>
                  <a:moveTo>
                    <a:pt x="460876" y="414855"/>
                  </a:moveTo>
                  <a:cubicBezTo>
                    <a:pt x="472786" y="419689"/>
                    <a:pt x="484696" y="427870"/>
                    <a:pt x="494868" y="439149"/>
                  </a:cubicBezTo>
                  <a:cubicBezTo>
                    <a:pt x="494868" y="439149"/>
                    <a:pt x="527124" y="506947"/>
                    <a:pt x="507150" y="525044"/>
                  </a:cubicBezTo>
                  <a:lnTo>
                    <a:pt x="506158" y="525911"/>
                  </a:lnTo>
                  <a:cubicBezTo>
                    <a:pt x="486184" y="544131"/>
                    <a:pt x="421549" y="505832"/>
                    <a:pt x="421549" y="505832"/>
                  </a:cubicBezTo>
                  <a:cubicBezTo>
                    <a:pt x="411376" y="494677"/>
                    <a:pt x="404305" y="482158"/>
                    <a:pt x="400459" y="469887"/>
                  </a:cubicBezTo>
                  <a:cubicBezTo>
                    <a:pt x="424403" y="456005"/>
                    <a:pt x="444872" y="437166"/>
                    <a:pt x="460876" y="414855"/>
                  </a:cubicBezTo>
                  <a:close/>
                  <a:moveTo>
                    <a:pt x="144434" y="414855"/>
                  </a:moveTo>
                  <a:cubicBezTo>
                    <a:pt x="160438" y="437166"/>
                    <a:pt x="181032" y="456005"/>
                    <a:pt x="204851" y="469887"/>
                  </a:cubicBezTo>
                  <a:cubicBezTo>
                    <a:pt x="201005" y="482158"/>
                    <a:pt x="193934" y="494677"/>
                    <a:pt x="183761" y="505832"/>
                  </a:cubicBezTo>
                  <a:cubicBezTo>
                    <a:pt x="183761" y="505832"/>
                    <a:pt x="119126" y="544131"/>
                    <a:pt x="99152" y="525911"/>
                  </a:cubicBezTo>
                  <a:lnTo>
                    <a:pt x="98160" y="525044"/>
                  </a:lnTo>
                  <a:cubicBezTo>
                    <a:pt x="78186" y="506823"/>
                    <a:pt x="110442" y="439149"/>
                    <a:pt x="110442" y="439149"/>
                  </a:cubicBezTo>
                  <a:cubicBezTo>
                    <a:pt x="120738" y="427870"/>
                    <a:pt x="132524" y="419689"/>
                    <a:pt x="144434" y="414855"/>
                  </a:cubicBezTo>
                  <a:close/>
                  <a:moveTo>
                    <a:pt x="533460" y="252624"/>
                  </a:moveTo>
                  <a:cubicBezTo>
                    <a:pt x="533460" y="252624"/>
                    <a:pt x="605310" y="274560"/>
                    <a:pt x="605310" y="301577"/>
                  </a:cubicBezTo>
                  <a:lnTo>
                    <a:pt x="605310" y="302816"/>
                  </a:lnTo>
                  <a:cubicBezTo>
                    <a:pt x="605310" y="329833"/>
                    <a:pt x="533460" y="351769"/>
                    <a:pt x="533460" y="351769"/>
                  </a:cubicBezTo>
                  <a:cubicBezTo>
                    <a:pt x="518321" y="351769"/>
                    <a:pt x="504423" y="348547"/>
                    <a:pt x="492758" y="343094"/>
                  </a:cubicBezTo>
                  <a:cubicBezTo>
                    <a:pt x="495612" y="329957"/>
                    <a:pt x="497225" y="316201"/>
                    <a:pt x="497225" y="302197"/>
                  </a:cubicBezTo>
                  <a:cubicBezTo>
                    <a:pt x="497225" y="288193"/>
                    <a:pt x="495612" y="274436"/>
                    <a:pt x="492758" y="261299"/>
                  </a:cubicBezTo>
                  <a:cubicBezTo>
                    <a:pt x="504423" y="255846"/>
                    <a:pt x="518321" y="252624"/>
                    <a:pt x="533460" y="252624"/>
                  </a:cubicBezTo>
                  <a:close/>
                  <a:moveTo>
                    <a:pt x="71850" y="252624"/>
                  </a:moveTo>
                  <a:cubicBezTo>
                    <a:pt x="86989" y="252624"/>
                    <a:pt x="101011" y="255846"/>
                    <a:pt x="112552" y="261299"/>
                  </a:cubicBezTo>
                  <a:cubicBezTo>
                    <a:pt x="109698" y="274436"/>
                    <a:pt x="108085" y="288193"/>
                    <a:pt x="108085" y="302197"/>
                  </a:cubicBezTo>
                  <a:cubicBezTo>
                    <a:pt x="108085" y="316201"/>
                    <a:pt x="109698" y="329957"/>
                    <a:pt x="112552" y="343094"/>
                  </a:cubicBezTo>
                  <a:cubicBezTo>
                    <a:pt x="101011" y="348547"/>
                    <a:pt x="86989" y="351769"/>
                    <a:pt x="71850" y="351769"/>
                  </a:cubicBezTo>
                  <a:cubicBezTo>
                    <a:pt x="71850" y="351769"/>
                    <a:pt x="0" y="329833"/>
                    <a:pt x="0" y="302816"/>
                  </a:cubicBezTo>
                  <a:lnTo>
                    <a:pt x="0" y="301577"/>
                  </a:lnTo>
                  <a:cubicBezTo>
                    <a:pt x="0" y="274560"/>
                    <a:pt x="71850" y="252624"/>
                    <a:pt x="71850" y="252624"/>
                  </a:cubicBezTo>
                  <a:close/>
                  <a:moveTo>
                    <a:pt x="302655" y="128217"/>
                  </a:moveTo>
                  <a:cubicBezTo>
                    <a:pt x="312334" y="128217"/>
                    <a:pt x="321765" y="129209"/>
                    <a:pt x="331072" y="130696"/>
                  </a:cubicBezTo>
                  <a:cubicBezTo>
                    <a:pt x="355270" y="134661"/>
                    <a:pt x="377607" y="143583"/>
                    <a:pt x="397338" y="156346"/>
                  </a:cubicBezTo>
                  <a:cubicBezTo>
                    <a:pt x="413470" y="166755"/>
                    <a:pt x="427616" y="179643"/>
                    <a:pt x="439405" y="194637"/>
                  </a:cubicBezTo>
                  <a:cubicBezTo>
                    <a:pt x="457274" y="217189"/>
                    <a:pt x="469435" y="244203"/>
                    <a:pt x="474399" y="273819"/>
                  </a:cubicBezTo>
                  <a:cubicBezTo>
                    <a:pt x="475888" y="283113"/>
                    <a:pt x="476881" y="292531"/>
                    <a:pt x="476881" y="302196"/>
                  </a:cubicBezTo>
                  <a:cubicBezTo>
                    <a:pt x="476881" y="311862"/>
                    <a:pt x="475888" y="321279"/>
                    <a:pt x="474399" y="330573"/>
                  </a:cubicBezTo>
                  <a:cubicBezTo>
                    <a:pt x="469435" y="360189"/>
                    <a:pt x="457274" y="387203"/>
                    <a:pt x="439405" y="409756"/>
                  </a:cubicBezTo>
                  <a:cubicBezTo>
                    <a:pt x="427616" y="424750"/>
                    <a:pt x="413470" y="437637"/>
                    <a:pt x="397338" y="448170"/>
                  </a:cubicBezTo>
                  <a:cubicBezTo>
                    <a:pt x="377607" y="460933"/>
                    <a:pt x="355270" y="469732"/>
                    <a:pt x="331072" y="473697"/>
                  </a:cubicBezTo>
                  <a:cubicBezTo>
                    <a:pt x="321765" y="475184"/>
                    <a:pt x="312334" y="476175"/>
                    <a:pt x="302655" y="476175"/>
                  </a:cubicBezTo>
                  <a:cubicBezTo>
                    <a:pt x="292976" y="476175"/>
                    <a:pt x="283545" y="475184"/>
                    <a:pt x="274238" y="473697"/>
                  </a:cubicBezTo>
                  <a:cubicBezTo>
                    <a:pt x="250040" y="469732"/>
                    <a:pt x="227579" y="460933"/>
                    <a:pt x="207972" y="448170"/>
                  </a:cubicBezTo>
                  <a:cubicBezTo>
                    <a:pt x="191840" y="437637"/>
                    <a:pt x="177694" y="424750"/>
                    <a:pt x="165905" y="409756"/>
                  </a:cubicBezTo>
                  <a:cubicBezTo>
                    <a:pt x="148036" y="387203"/>
                    <a:pt x="135875" y="360189"/>
                    <a:pt x="130911" y="330573"/>
                  </a:cubicBezTo>
                  <a:cubicBezTo>
                    <a:pt x="129422" y="321279"/>
                    <a:pt x="128429" y="311862"/>
                    <a:pt x="128429" y="302196"/>
                  </a:cubicBezTo>
                  <a:cubicBezTo>
                    <a:pt x="128429" y="292531"/>
                    <a:pt x="129422" y="283113"/>
                    <a:pt x="130911" y="273819"/>
                  </a:cubicBezTo>
                  <a:cubicBezTo>
                    <a:pt x="135875" y="244203"/>
                    <a:pt x="148036" y="217189"/>
                    <a:pt x="165905" y="194637"/>
                  </a:cubicBezTo>
                  <a:cubicBezTo>
                    <a:pt x="177694" y="179643"/>
                    <a:pt x="191840" y="166755"/>
                    <a:pt x="207972" y="156346"/>
                  </a:cubicBezTo>
                  <a:cubicBezTo>
                    <a:pt x="227703" y="143583"/>
                    <a:pt x="250040" y="134661"/>
                    <a:pt x="274238" y="130696"/>
                  </a:cubicBezTo>
                  <a:cubicBezTo>
                    <a:pt x="283545" y="129209"/>
                    <a:pt x="292976" y="128217"/>
                    <a:pt x="302655" y="128217"/>
                  </a:cubicBezTo>
                  <a:close/>
                  <a:moveTo>
                    <a:pt x="484537" y="74004"/>
                  </a:moveTo>
                  <a:cubicBezTo>
                    <a:pt x="493392" y="72975"/>
                    <a:pt x="501168" y="73998"/>
                    <a:pt x="506161" y="78553"/>
                  </a:cubicBezTo>
                  <a:lnTo>
                    <a:pt x="507153" y="79420"/>
                  </a:lnTo>
                  <a:cubicBezTo>
                    <a:pt x="527124" y="97641"/>
                    <a:pt x="494873" y="165316"/>
                    <a:pt x="494873" y="165316"/>
                  </a:cubicBezTo>
                  <a:cubicBezTo>
                    <a:pt x="484701" y="176595"/>
                    <a:pt x="472793" y="184775"/>
                    <a:pt x="460885" y="189609"/>
                  </a:cubicBezTo>
                  <a:cubicBezTo>
                    <a:pt x="444883" y="167299"/>
                    <a:pt x="424416" y="148459"/>
                    <a:pt x="400600" y="134577"/>
                  </a:cubicBezTo>
                  <a:cubicBezTo>
                    <a:pt x="404321" y="122306"/>
                    <a:pt x="411392" y="109787"/>
                    <a:pt x="421687" y="98632"/>
                  </a:cubicBezTo>
                  <a:cubicBezTo>
                    <a:pt x="421687" y="98632"/>
                    <a:pt x="457970" y="77089"/>
                    <a:pt x="484537" y="74004"/>
                  </a:cubicBezTo>
                  <a:close/>
                  <a:moveTo>
                    <a:pt x="120799" y="74004"/>
                  </a:moveTo>
                  <a:cubicBezTo>
                    <a:pt x="147404" y="77089"/>
                    <a:pt x="183761" y="98632"/>
                    <a:pt x="183761" y="98632"/>
                  </a:cubicBezTo>
                  <a:cubicBezTo>
                    <a:pt x="193934" y="109787"/>
                    <a:pt x="201005" y="122306"/>
                    <a:pt x="204851" y="134577"/>
                  </a:cubicBezTo>
                  <a:cubicBezTo>
                    <a:pt x="181032" y="148459"/>
                    <a:pt x="160438" y="167299"/>
                    <a:pt x="144434" y="189609"/>
                  </a:cubicBezTo>
                  <a:cubicBezTo>
                    <a:pt x="132524" y="184775"/>
                    <a:pt x="120738" y="176595"/>
                    <a:pt x="110442" y="165316"/>
                  </a:cubicBezTo>
                  <a:cubicBezTo>
                    <a:pt x="110442" y="165316"/>
                    <a:pt x="78186" y="97641"/>
                    <a:pt x="98160" y="79420"/>
                  </a:cubicBezTo>
                  <a:lnTo>
                    <a:pt x="99152" y="78553"/>
                  </a:lnTo>
                  <a:cubicBezTo>
                    <a:pt x="104146" y="73998"/>
                    <a:pt x="111930" y="72975"/>
                    <a:pt x="120799" y="74004"/>
                  </a:cubicBezTo>
                  <a:close/>
                  <a:moveTo>
                    <a:pt x="302070" y="0"/>
                  </a:moveTo>
                  <a:lnTo>
                    <a:pt x="303312" y="0"/>
                  </a:lnTo>
                  <a:cubicBezTo>
                    <a:pt x="330367" y="0"/>
                    <a:pt x="352334" y="71759"/>
                    <a:pt x="352334" y="71759"/>
                  </a:cubicBezTo>
                  <a:cubicBezTo>
                    <a:pt x="352334" y="86880"/>
                    <a:pt x="349107" y="100885"/>
                    <a:pt x="343646" y="112411"/>
                  </a:cubicBezTo>
                  <a:cubicBezTo>
                    <a:pt x="330491" y="109560"/>
                    <a:pt x="316715" y="107949"/>
                    <a:pt x="302691" y="107949"/>
                  </a:cubicBezTo>
                  <a:cubicBezTo>
                    <a:pt x="288667" y="107949"/>
                    <a:pt x="274891" y="109560"/>
                    <a:pt x="261736" y="112411"/>
                  </a:cubicBezTo>
                  <a:cubicBezTo>
                    <a:pt x="256275" y="100885"/>
                    <a:pt x="253048" y="86880"/>
                    <a:pt x="253048" y="71759"/>
                  </a:cubicBezTo>
                  <a:cubicBezTo>
                    <a:pt x="253048" y="71759"/>
                    <a:pt x="275015" y="0"/>
                    <a:pt x="302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9" name="矩形 8">
            <a:extLst>
              <a:ext uri="{FF2B5EF4-FFF2-40B4-BE49-F238E27FC236}">
                <a16:creationId xmlns:a16="http://schemas.microsoft.com/office/drawing/2014/main" id="{34032179-3C4F-4CE1-8349-D6F445C9D8A9}"/>
              </a:ext>
            </a:extLst>
          </p:cNvPr>
          <p:cNvSpPr/>
          <p:nvPr/>
        </p:nvSpPr>
        <p:spPr>
          <a:xfrm>
            <a:off x="467544" y="1720428"/>
            <a:ext cx="8208145" cy="377411"/>
          </a:xfrm>
          <a:prstGeom prst="rect">
            <a:avLst/>
          </a:prstGeom>
        </p:spPr>
        <p:txBody>
          <a:bodyPr wrap="square">
            <a:spAutoFit/>
          </a:bodyPr>
          <a:lstStyle/>
          <a:p>
            <a:pPr lvl="0" defTabSz="457200">
              <a:lnSpc>
                <a:spcPct val="150000"/>
              </a:lnSpc>
            </a:pPr>
            <a:r>
              <a:rPr lang="zh-CN" altLang="en-US" sz="1400" dirty="0">
                <a:solidFill>
                  <a:srgbClr val="000000">
                    <a:lumMod val="50000"/>
                    <a:lumOff val="50000"/>
                  </a:srgbClr>
                </a:solidFill>
                <a:cs typeface="+mn-ea"/>
                <a:sym typeface="+mn-lt"/>
              </a:rPr>
              <a:t>中暑是由高温环境引起的体温调节中枢功能障碍、汗腺功能衰竭和（或）水、电解质丢失过量所致疾病。</a:t>
            </a:r>
          </a:p>
        </p:txBody>
      </p:sp>
      <p:sp>
        <p:nvSpPr>
          <p:cNvPr id="11" name="矩形 10">
            <a:extLst>
              <a:ext uri="{FF2B5EF4-FFF2-40B4-BE49-F238E27FC236}">
                <a16:creationId xmlns:a16="http://schemas.microsoft.com/office/drawing/2014/main" id="{0233BD77-B3E5-421D-86D0-BAA71399C8B3}"/>
              </a:ext>
            </a:extLst>
          </p:cNvPr>
          <p:cNvSpPr/>
          <p:nvPr/>
        </p:nvSpPr>
        <p:spPr>
          <a:xfrm>
            <a:off x="570984" y="2427734"/>
            <a:ext cx="1107996" cy="369332"/>
          </a:xfrm>
          <a:prstGeom prst="rect">
            <a:avLst/>
          </a:prstGeom>
          <a:solidFill>
            <a:schemeClr val="accent5">
              <a:lumMod val="40000"/>
              <a:lumOff val="60000"/>
            </a:schemeClr>
          </a:solidFill>
        </p:spPr>
        <p:txBody>
          <a:bodyPr wrap="none">
            <a:spAutoFit/>
          </a:bodyPr>
          <a:lstStyle/>
          <a:p>
            <a:r>
              <a:rPr lang="zh-CN" altLang="en-US" b="1" dirty="0">
                <a:solidFill>
                  <a:schemeClr val="bg1"/>
                </a:solidFill>
                <a:cs typeface="+mn-ea"/>
                <a:sym typeface="+mn-lt"/>
              </a:rPr>
              <a:t>烫伤分度</a:t>
            </a:r>
          </a:p>
        </p:txBody>
      </p:sp>
      <p:pic>
        <p:nvPicPr>
          <p:cNvPr id="13" name="图片 12">
            <a:extLst>
              <a:ext uri="{FF2B5EF4-FFF2-40B4-BE49-F238E27FC236}">
                <a16:creationId xmlns:a16="http://schemas.microsoft.com/office/drawing/2014/main" id="{91CA9C07-D53B-4257-9F65-F9902FF41EDE}"/>
              </a:ext>
            </a:extLst>
          </p:cNvPr>
          <p:cNvPicPr>
            <a:picLocks noChangeAspect="1"/>
          </p:cNvPicPr>
          <p:nvPr/>
        </p:nvPicPr>
        <p:blipFill rotWithShape="1">
          <a:blip r:embed="rId3">
            <a:extLst>
              <a:ext uri="{28A0092B-C50C-407E-A947-70E740481C1C}">
                <a14:useLocalDpi xmlns:a14="http://schemas.microsoft.com/office/drawing/2010/main" val="0"/>
              </a:ext>
            </a:extLst>
          </a:blip>
          <a:srcRect l="5213" r="7924"/>
          <a:stretch/>
        </p:blipFill>
        <p:spPr>
          <a:xfrm>
            <a:off x="5076056" y="2643188"/>
            <a:ext cx="3599633" cy="2234881"/>
          </a:xfrm>
          <a:prstGeom prst="rect">
            <a:avLst/>
          </a:prstGeom>
        </p:spPr>
      </p:pic>
      <p:sp>
        <p:nvSpPr>
          <p:cNvPr id="18" name="矩形 17">
            <a:extLst>
              <a:ext uri="{FF2B5EF4-FFF2-40B4-BE49-F238E27FC236}">
                <a16:creationId xmlns:a16="http://schemas.microsoft.com/office/drawing/2014/main" id="{A0D41318-7467-40D3-9FA4-00D848F374E2}"/>
              </a:ext>
            </a:extLst>
          </p:cNvPr>
          <p:cNvSpPr/>
          <p:nvPr/>
        </p:nvSpPr>
        <p:spPr>
          <a:xfrm>
            <a:off x="564952" y="2900104"/>
            <a:ext cx="4007048" cy="1892826"/>
          </a:xfrm>
          <a:prstGeom prst="rect">
            <a:avLst/>
          </a:prstGeom>
        </p:spPr>
        <p:txBody>
          <a:bodyPr wrap="square">
            <a:spAutoFit/>
          </a:bodyPr>
          <a:lstStyle/>
          <a:p>
            <a:pPr>
              <a:lnSpc>
                <a:spcPct val="150000"/>
              </a:lnSpc>
              <a:spcBef>
                <a:spcPct val="20000"/>
              </a:spcBef>
              <a:buClr>
                <a:srgbClr val="778495"/>
              </a:buClr>
            </a:pPr>
            <a:r>
              <a:rPr lang="en-US" altLang="zh-CN" sz="1400" b="1" dirty="0">
                <a:solidFill>
                  <a:schemeClr val="accent5">
                    <a:lumMod val="60000"/>
                    <a:lumOff val="40000"/>
                  </a:schemeClr>
                </a:solidFill>
                <a:cs typeface="+mn-ea"/>
                <a:sym typeface="+mn-lt"/>
              </a:rPr>
              <a:t>1</a:t>
            </a:r>
            <a:r>
              <a:rPr lang="zh-CN" altLang="en-US" sz="1400" b="1" dirty="0">
                <a:solidFill>
                  <a:schemeClr val="accent5">
                    <a:lumMod val="60000"/>
                    <a:lumOff val="40000"/>
                  </a:schemeClr>
                </a:solidFill>
                <a:cs typeface="+mn-ea"/>
                <a:sym typeface="+mn-lt"/>
              </a:rPr>
              <a:t>、热射病</a:t>
            </a:r>
            <a:r>
              <a:rPr lang="zh-CN" altLang="en-US" sz="1200" dirty="0">
                <a:solidFill>
                  <a:srgbClr val="000000">
                    <a:lumMod val="50000"/>
                    <a:lumOff val="50000"/>
                  </a:srgbClr>
                </a:solidFill>
                <a:cs typeface="+mn-ea"/>
                <a:sym typeface="+mn-lt"/>
              </a:rPr>
              <a:t>： 是因高温引起体温调节中枢功能障碍、热平衡失调使体内热蓄积，临床上以高热、无汗、昏迷为主要症状。 </a:t>
            </a:r>
            <a:br>
              <a:rPr lang="zh-CN" altLang="en-US" sz="1200" dirty="0">
                <a:solidFill>
                  <a:srgbClr val="000000">
                    <a:lumMod val="50000"/>
                    <a:lumOff val="50000"/>
                  </a:srgbClr>
                </a:solidFill>
                <a:cs typeface="+mn-ea"/>
                <a:sym typeface="+mn-lt"/>
              </a:rPr>
            </a:br>
            <a:r>
              <a:rPr lang="en-US" altLang="zh-CN" sz="1400" b="1" dirty="0">
                <a:solidFill>
                  <a:schemeClr val="accent5">
                    <a:lumMod val="60000"/>
                    <a:lumOff val="40000"/>
                  </a:schemeClr>
                </a:solidFill>
                <a:cs typeface="+mn-ea"/>
                <a:sym typeface="+mn-lt"/>
              </a:rPr>
              <a:t>2</a:t>
            </a:r>
            <a:r>
              <a:rPr lang="zh-CN" altLang="en-US" sz="1400" b="1" dirty="0">
                <a:solidFill>
                  <a:schemeClr val="accent5">
                    <a:lumMod val="60000"/>
                    <a:lumOff val="40000"/>
                  </a:schemeClr>
                </a:solidFill>
                <a:cs typeface="+mn-ea"/>
                <a:sym typeface="+mn-lt"/>
              </a:rPr>
              <a:t>、热痉挛： </a:t>
            </a:r>
            <a:r>
              <a:rPr lang="zh-CN" altLang="en-US" sz="1200" dirty="0">
                <a:solidFill>
                  <a:srgbClr val="000000">
                    <a:lumMod val="50000"/>
                    <a:lumOff val="50000"/>
                  </a:srgbClr>
                </a:solidFill>
                <a:cs typeface="+mn-ea"/>
                <a:sym typeface="+mn-lt"/>
              </a:rPr>
              <a:t>是由于失水、失盐引起肌肉痉挛。 </a:t>
            </a:r>
            <a:br>
              <a:rPr lang="zh-CN" altLang="en-US" sz="1200" dirty="0">
                <a:solidFill>
                  <a:srgbClr val="000000">
                    <a:lumMod val="50000"/>
                    <a:lumOff val="50000"/>
                  </a:srgbClr>
                </a:solidFill>
                <a:cs typeface="+mn-ea"/>
                <a:sym typeface="+mn-lt"/>
              </a:rPr>
            </a:br>
            <a:r>
              <a:rPr lang="en-US" altLang="zh-CN" sz="1400" b="1" dirty="0">
                <a:solidFill>
                  <a:schemeClr val="accent5">
                    <a:lumMod val="60000"/>
                    <a:lumOff val="40000"/>
                  </a:schemeClr>
                </a:solidFill>
                <a:cs typeface="+mn-ea"/>
                <a:sym typeface="+mn-lt"/>
              </a:rPr>
              <a:t>3</a:t>
            </a:r>
            <a:r>
              <a:rPr lang="zh-CN" altLang="en-US" sz="1400" b="1" dirty="0">
                <a:solidFill>
                  <a:schemeClr val="accent5">
                    <a:lumMod val="60000"/>
                    <a:lumOff val="40000"/>
                  </a:schemeClr>
                </a:solidFill>
                <a:cs typeface="+mn-ea"/>
                <a:sym typeface="+mn-lt"/>
              </a:rPr>
              <a:t>、热衰竭： </a:t>
            </a:r>
            <a:r>
              <a:rPr lang="zh-CN" altLang="en-US" sz="1200" dirty="0">
                <a:solidFill>
                  <a:srgbClr val="000000">
                    <a:lumMod val="50000"/>
                    <a:lumOff val="50000"/>
                  </a:srgbClr>
                </a:solidFill>
                <a:cs typeface="+mn-ea"/>
                <a:sym typeface="+mn-lt"/>
              </a:rPr>
              <a:t>主要因周围循环不足，引起虚脱或短暂晕厥。 </a:t>
            </a:r>
          </a:p>
        </p:txBody>
      </p:sp>
    </p:spTree>
    <p:extLst>
      <p:ext uri="{BB962C8B-B14F-4D97-AF65-F5344CB8AC3E}">
        <p14:creationId xmlns:p14="http://schemas.microsoft.com/office/powerpoint/2010/main" val="31867572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out)">
                                      <p:cBhvr>
                                        <p:cTn id="7" dur="900"/>
                                        <p:tgtEl>
                                          <p:spTgt spid="25"/>
                                        </p:tgtEl>
                                      </p:cBhvr>
                                    </p:animEffect>
                                  </p:childTnLst>
                                </p:cTn>
                              </p:par>
                            </p:childTnLst>
                          </p:cTn>
                        </p:par>
                        <p:par>
                          <p:cTn id="8" fill="hold">
                            <p:stCondLst>
                              <p:cond delay="900"/>
                            </p:stCondLst>
                            <p:childTnLst>
                              <p:par>
                                <p:cTn id="9" presetID="2" presetClass="entr" presetSubtype="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900"/>
                                        <p:tgtEl>
                                          <p:spTgt spid="9"/>
                                        </p:tgtEl>
                                      </p:cBhvr>
                                    </p:animEffect>
                                  </p:childTnLst>
                                </p:cTn>
                              </p:par>
                            </p:childTnLst>
                          </p:cTn>
                        </p:par>
                        <p:par>
                          <p:cTn id="17" fill="hold">
                            <p:stCondLst>
                              <p:cond delay="23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8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3300"/>
                            </p:stCondLst>
                            <p:childTnLst>
                              <p:par>
                                <p:cTn id="28" presetID="16" presetClass="entr" presetSubtype="2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P spid="11"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中暑急救</a:t>
            </a:r>
          </a:p>
        </p:txBody>
      </p:sp>
      <p:grpSp>
        <p:nvGrpSpPr>
          <p:cNvPr id="29" name="组合 28">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a:solidFill>
            <a:schemeClr val="accent5">
              <a:lumMod val="40000"/>
              <a:lumOff val="60000"/>
            </a:schemeClr>
          </a:solidFill>
        </p:grpSpPr>
        <p:sp>
          <p:nvSpPr>
            <p:cNvPr id="30" name="矩形: 圆角 29">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1" name="KSO_Shape">
              <a:extLst>
                <a:ext uri="{FF2B5EF4-FFF2-40B4-BE49-F238E27FC236}">
                  <a16:creationId xmlns:a16="http://schemas.microsoft.com/office/drawing/2014/main" id="{CA010314-5587-489E-9908-26E2CF887770}"/>
                </a:ext>
              </a:extLst>
            </p:cNvPr>
            <p:cNvSpPr/>
            <p:nvPr/>
          </p:nvSpPr>
          <p:spPr>
            <a:xfrm>
              <a:off x="4881315" y="1511255"/>
              <a:ext cx="350583" cy="350093"/>
            </a:xfrm>
            <a:custGeom>
              <a:avLst/>
              <a:gdLst>
                <a:gd name="connsiteX0" fmla="*/ 261736 w 605310"/>
                <a:gd name="connsiteY0" fmla="*/ 492053 h 604464"/>
                <a:gd name="connsiteX1" fmla="*/ 302691 w 605310"/>
                <a:gd name="connsiteY1" fmla="*/ 496515 h 604464"/>
                <a:gd name="connsiteX2" fmla="*/ 343646 w 605310"/>
                <a:gd name="connsiteY2" fmla="*/ 492053 h 604464"/>
                <a:gd name="connsiteX3" fmla="*/ 352334 w 605310"/>
                <a:gd name="connsiteY3" fmla="*/ 532705 h 604464"/>
                <a:gd name="connsiteX4" fmla="*/ 303312 w 605310"/>
                <a:gd name="connsiteY4" fmla="*/ 604464 h 604464"/>
                <a:gd name="connsiteX5" fmla="*/ 302070 w 605310"/>
                <a:gd name="connsiteY5" fmla="*/ 604464 h 604464"/>
                <a:gd name="connsiteX6" fmla="*/ 253048 w 605310"/>
                <a:gd name="connsiteY6" fmla="*/ 532705 h 604464"/>
                <a:gd name="connsiteX7" fmla="*/ 261736 w 605310"/>
                <a:gd name="connsiteY7" fmla="*/ 492053 h 604464"/>
                <a:gd name="connsiteX8" fmla="*/ 460876 w 605310"/>
                <a:gd name="connsiteY8" fmla="*/ 414855 h 604464"/>
                <a:gd name="connsiteX9" fmla="*/ 494868 w 605310"/>
                <a:gd name="connsiteY9" fmla="*/ 439149 h 604464"/>
                <a:gd name="connsiteX10" fmla="*/ 507150 w 605310"/>
                <a:gd name="connsiteY10" fmla="*/ 525044 h 604464"/>
                <a:gd name="connsiteX11" fmla="*/ 506158 w 605310"/>
                <a:gd name="connsiteY11" fmla="*/ 525911 h 604464"/>
                <a:gd name="connsiteX12" fmla="*/ 421549 w 605310"/>
                <a:gd name="connsiteY12" fmla="*/ 505832 h 604464"/>
                <a:gd name="connsiteX13" fmla="*/ 400459 w 605310"/>
                <a:gd name="connsiteY13" fmla="*/ 469887 h 604464"/>
                <a:gd name="connsiteX14" fmla="*/ 460876 w 605310"/>
                <a:gd name="connsiteY14" fmla="*/ 414855 h 604464"/>
                <a:gd name="connsiteX15" fmla="*/ 144434 w 605310"/>
                <a:gd name="connsiteY15" fmla="*/ 414855 h 604464"/>
                <a:gd name="connsiteX16" fmla="*/ 204851 w 605310"/>
                <a:gd name="connsiteY16" fmla="*/ 469887 h 604464"/>
                <a:gd name="connsiteX17" fmla="*/ 183761 w 605310"/>
                <a:gd name="connsiteY17" fmla="*/ 505832 h 604464"/>
                <a:gd name="connsiteX18" fmla="*/ 99152 w 605310"/>
                <a:gd name="connsiteY18" fmla="*/ 525911 h 604464"/>
                <a:gd name="connsiteX19" fmla="*/ 98160 w 605310"/>
                <a:gd name="connsiteY19" fmla="*/ 525044 h 604464"/>
                <a:gd name="connsiteX20" fmla="*/ 110442 w 605310"/>
                <a:gd name="connsiteY20" fmla="*/ 439149 h 604464"/>
                <a:gd name="connsiteX21" fmla="*/ 144434 w 605310"/>
                <a:gd name="connsiteY21" fmla="*/ 414855 h 604464"/>
                <a:gd name="connsiteX22" fmla="*/ 533460 w 605310"/>
                <a:gd name="connsiteY22" fmla="*/ 252624 h 604464"/>
                <a:gd name="connsiteX23" fmla="*/ 605310 w 605310"/>
                <a:gd name="connsiteY23" fmla="*/ 301577 h 604464"/>
                <a:gd name="connsiteX24" fmla="*/ 605310 w 605310"/>
                <a:gd name="connsiteY24" fmla="*/ 302816 h 604464"/>
                <a:gd name="connsiteX25" fmla="*/ 533460 w 605310"/>
                <a:gd name="connsiteY25" fmla="*/ 351769 h 604464"/>
                <a:gd name="connsiteX26" fmla="*/ 492758 w 605310"/>
                <a:gd name="connsiteY26" fmla="*/ 343094 h 604464"/>
                <a:gd name="connsiteX27" fmla="*/ 497225 w 605310"/>
                <a:gd name="connsiteY27" fmla="*/ 302197 h 604464"/>
                <a:gd name="connsiteX28" fmla="*/ 492758 w 605310"/>
                <a:gd name="connsiteY28" fmla="*/ 261299 h 604464"/>
                <a:gd name="connsiteX29" fmla="*/ 533460 w 605310"/>
                <a:gd name="connsiteY29" fmla="*/ 252624 h 604464"/>
                <a:gd name="connsiteX30" fmla="*/ 71850 w 605310"/>
                <a:gd name="connsiteY30" fmla="*/ 252624 h 604464"/>
                <a:gd name="connsiteX31" fmla="*/ 112552 w 605310"/>
                <a:gd name="connsiteY31" fmla="*/ 261299 h 604464"/>
                <a:gd name="connsiteX32" fmla="*/ 108085 w 605310"/>
                <a:gd name="connsiteY32" fmla="*/ 302197 h 604464"/>
                <a:gd name="connsiteX33" fmla="*/ 112552 w 605310"/>
                <a:gd name="connsiteY33" fmla="*/ 343094 h 604464"/>
                <a:gd name="connsiteX34" fmla="*/ 71850 w 605310"/>
                <a:gd name="connsiteY34" fmla="*/ 351769 h 604464"/>
                <a:gd name="connsiteX35" fmla="*/ 0 w 605310"/>
                <a:gd name="connsiteY35" fmla="*/ 302816 h 604464"/>
                <a:gd name="connsiteX36" fmla="*/ 0 w 605310"/>
                <a:gd name="connsiteY36" fmla="*/ 301577 h 604464"/>
                <a:gd name="connsiteX37" fmla="*/ 71850 w 605310"/>
                <a:gd name="connsiteY37" fmla="*/ 252624 h 604464"/>
                <a:gd name="connsiteX38" fmla="*/ 302655 w 605310"/>
                <a:gd name="connsiteY38" fmla="*/ 128217 h 604464"/>
                <a:gd name="connsiteX39" fmla="*/ 331072 w 605310"/>
                <a:gd name="connsiteY39" fmla="*/ 130696 h 604464"/>
                <a:gd name="connsiteX40" fmla="*/ 397338 w 605310"/>
                <a:gd name="connsiteY40" fmla="*/ 156346 h 604464"/>
                <a:gd name="connsiteX41" fmla="*/ 439405 w 605310"/>
                <a:gd name="connsiteY41" fmla="*/ 194637 h 604464"/>
                <a:gd name="connsiteX42" fmla="*/ 474399 w 605310"/>
                <a:gd name="connsiteY42" fmla="*/ 273819 h 604464"/>
                <a:gd name="connsiteX43" fmla="*/ 476881 w 605310"/>
                <a:gd name="connsiteY43" fmla="*/ 302196 h 604464"/>
                <a:gd name="connsiteX44" fmla="*/ 474399 w 605310"/>
                <a:gd name="connsiteY44" fmla="*/ 330573 h 604464"/>
                <a:gd name="connsiteX45" fmla="*/ 439405 w 605310"/>
                <a:gd name="connsiteY45" fmla="*/ 409756 h 604464"/>
                <a:gd name="connsiteX46" fmla="*/ 397338 w 605310"/>
                <a:gd name="connsiteY46" fmla="*/ 448170 h 604464"/>
                <a:gd name="connsiteX47" fmla="*/ 331072 w 605310"/>
                <a:gd name="connsiteY47" fmla="*/ 473697 h 604464"/>
                <a:gd name="connsiteX48" fmla="*/ 302655 w 605310"/>
                <a:gd name="connsiteY48" fmla="*/ 476175 h 604464"/>
                <a:gd name="connsiteX49" fmla="*/ 274238 w 605310"/>
                <a:gd name="connsiteY49" fmla="*/ 473697 h 604464"/>
                <a:gd name="connsiteX50" fmla="*/ 207972 w 605310"/>
                <a:gd name="connsiteY50" fmla="*/ 448170 h 604464"/>
                <a:gd name="connsiteX51" fmla="*/ 165905 w 605310"/>
                <a:gd name="connsiteY51" fmla="*/ 409756 h 604464"/>
                <a:gd name="connsiteX52" fmla="*/ 130911 w 605310"/>
                <a:gd name="connsiteY52" fmla="*/ 330573 h 604464"/>
                <a:gd name="connsiteX53" fmla="*/ 128429 w 605310"/>
                <a:gd name="connsiteY53" fmla="*/ 302196 h 604464"/>
                <a:gd name="connsiteX54" fmla="*/ 130911 w 605310"/>
                <a:gd name="connsiteY54" fmla="*/ 273819 h 604464"/>
                <a:gd name="connsiteX55" fmla="*/ 165905 w 605310"/>
                <a:gd name="connsiteY55" fmla="*/ 194637 h 604464"/>
                <a:gd name="connsiteX56" fmla="*/ 207972 w 605310"/>
                <a:gd name="connsiteY56" fmla="*/ 156346 h 604464"/>
                <a:gd name="connsiteX57" fmla="*/ 274238 w 605310"/>
                <a:gd name="connsiteY57" fmla="*/ 130696 h 604464"/>
                <a:gd name="connsiteX58" fmla="*/ 302655 w 605310"/>
                <a:gd name="connsiteY58" fmla="*/ 128217 h 604464"/>
                <a:gd name="connsiteX59" fmla="*/ 484537 w 605310"/>
                <a:gd name="connsiteY59" fmla="*/ 74004 h 604464"/>
                <a:gd name="connsiteX60" fmla="*/ 506161 w 605310"/>
                <a:gd name="connsiteY60" fmla="*/ 78553 h 604464"/>
                <a:gd name="connsiteX61" fmla="*/ 507153 w 605310"/>
                <a:gd name="connsiteY61" fmla="*/ 79420 h 604464"/>
                <a:gd name="connsiteX62" fmla="*/ 494873 w 605310"/>
                <a:gd name="connsiteY62" fmla="*/ 165316 h 604464"/>
                <a:gd name="connsiteX63" fmla="*/ 460885 w 605310"/>
                <a:gd name="connsiteY63" fmla="*/ 189609 h 604464"/>
                <a:gd name="connsiteX64" fmla="*/ 400600 w 605310"/>
                <a:gd name="connsiteY64" fmla="*/ 134577 h 604464"/>
                <a:gd name="connsiteX65" fmla="*/ 421687 w 605310"/>
                <a:gd name="connsiteY65" fmla="*/ 98632 h 604464"/>
                <a:gd name="connsiteX66" fmla="*/ 484537 w 605310"/>
                <a:gd name="connsiteY66" fmla="*/ 74004 h 604464"/>
                <a:gd name="connsiteX67" fmla="*/ 120799 w 605310"/>
                <a:gd name="connsiteY67" fmla="*/ 74004 h 604464"/>
                <a:gd name="connsiteX68" fmla="*/ 183761 w 605310"/>
                <a:gd name="connsiteY68" fmla="*/ 98632 h 604464"/>
                <a:gd name="connsiteX69" fmla="*/ 204851 w 605310"/>
                <a:gd name="connsiteY69" fmla="*/ 134577 h 604464"/>
                <a:gd name="connsiteX70" fmla="*/ 144434 w 605310"/>
                <a:gd name="connsiteY70" fmla="*/ 189609 h 604464"/>
                <a:gd name="connsiteX71" fmla="*/ 110442 w 605310"/>
                <a:gd name="connsiteY71" fmla="*/ 165316 h 604464"/>
                <a:gd name="connsiteX72" fmla="*/ 98160 w 605310"/>
                <a:gd name="connsiteY72" fmla="*/ 79420 h 604464"/>
                <a:gd name="connsiteX73" fmla="*/ 99152 w 605310"/>
                <a:gd name="connsiteY73" fmla="*/ 78553 h 604464"/>
                <a:gd name="connsiteX74" fmla="*/ 120799 w 605310"/>
                <a:gd name="connsiteY74" fmla="*/ 74004 h 604464"/>
                <a:gd name="connsiteX75" fmla="*/ 302070 w 605310"/>
                <a:gd name="connsiteY75" fmla="*/ 0 h 604464"/>
                <a:gd name="connsiteX76" fmla="*/ 303312 w 605310"/>
                <a:gd name="connsiteY76" fmla="*/ 0 h 604464"/>
                <a:gd name="connsiteX77" fmla="*/ 352334 w 605310"/>
                <a:gd name="connsiteY77" fmla="*/ 71759 h 604464"/>
                <a:gd name="connsiteX78" fmla="*/ 343646 w 605310"/>
                <a:gd name="connsiteY78" fmla="*/ 112411 h 604464"/>
                <a:gd name="connsiteX79" fmla="*/ 302691 w 605310"/>
                <a:gd name="connsiteY79" fmla="*/ 107949 h 604464"/>
                <a:gd name="connsiteX80" fmla="*/ 261736 w 605310"/>
                <a:gd name="connsiteY80" fmla="*/ 112411 h 604464"/>
                <a:gd name="connsiteX81" fmla="*/ 253048 w 605310"/>
                <a:gd name="connsiteY81" fmla="*/ 71759 h 604464"/>
                <a:gd name="connsiteX82" fmla="*/ 302070 w 605310"/>
                <a:gd name="connsiteY82" fmla="*/ 0 h 60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5310" h="604464">
                  <a:moveTo>
                    <a:pt x="261736" y="492053"/>
                  </a:moveTo>
                  <a:cubicBezTo>
                    <a:pt x="274891" y="494904"/>
                    <a:pt x="288667" y="496515"/>
                    <a:pt x="302691" y="496515"/>
                  </a:cubicBezTo>
                  <a:cubicBezTo>
                    <a:pt x="316715" y="496515"/>
                    <a:pt x="330491" y="494904"/>
                    <a:pt x="343646" y="492053"/>
                  </a:cubicBezTo>
                  <a:cubicBezTo>
                    <a:pt x="349107" y="503703"/>
                    <a:pt x="352334" y="517584"/>
                    <a:pt x="352334" y="532705"/>
                  </a:cubicBezTo>
                  <a:cubicBezTo>
                    <a:pt x="352334" y="532705"/>
                    <a:pt x="330367" y="604464"/>
                    <a:pt x="303312" y="604464"/>
                  </a:cubicBezTo>
                  <a:lnTo>
                    <a:pt x="302070" y="604464"/>
                  </a:lnTo>
                  <a:cubicBezTo>
                    <a:pt x="275015" y="604464"/>
                    <a:pt x="253048" y="532705"/>
                    <a:pt x="253048" y="532705"/>
                  </a:cubicBezTo>
                  <a:cubicBezTo>
                    <a:pt x="253048" y="517584"/>
                    <a:pt x="256275" y="503703"/>
                    <a:pt x="261736" y="492053"/>
                  </a:cubicBezTo>
                  <a:close/>
                  <a:moveTo>
                    <a:pt x="460876" y="414855"/>
                  </a:moveTo>
                  <a:cubicBezTo>
                    <a:pt x="472786" y="419689"/>
                    <a:pt x="484696" y="427870"/>
                    <a:pt x="494868" y="439149"/>
                  </a:cubicBezTo>
                  <a:cubicBezTo>
                    <a:pt x="494868" y="439149"/>
                    <a:pt x="527124" y="506947"/>
                    <a:pt x="507150" y="525044"/>
                  </a:cubicBezTo>
                  <a:lnTo>
                    <a:pt x="506158" y="525911"/>
                  </a:lnTo>
                  <a:cubicBezTo>
                    <a:pt x="486184" y="544131"/>
                    <a:pt x="421549" y="505832"/>
                    <a:pt x="421549" y="505832"/>
                  </a:cubicBezTo>
                  <a:cubicBezTo>
                    <a:pt x="411376" y="494677"/>
                    <a:pt x="404305" y="482158"/>
                    <a:pt x="400459" y="469887"/>
                  </a:cubicBezTo>
                  <a:cubicBezTo>
                    <a:pt x="424403" y="456005"/>
                    <a:pt x="444872" y="437166"/>
                    <a:pt x="460876" y="414855"/>
                  </a:cubicBezTo>
                  <a:close/>
                  <a:moveTo>
                    <a:pt x="144434" y="414855"/>
                  </a:moveTo>
                  <a:cubicBezTo>
                    <a:pt x="160438" y="437166"/>
                    <a:pt x="181032" y="456005"/>
                    <a:pt x="204851" y="469887"/>
                  </a:cubicBezTo>
                  <a:cubicBezTo>
                    <a:pt x="201005" y="482158"/>
                    <a:pt x="193934" y="494677"/>
                    <a:pt x="183761" y="505832"/>
                  </a:cubicBezTo>
                  <a:cubicBezTo>
                    <a:pt x="183761" y="505832"/>
                    <a:pt x="119126" y="544131"/>
                    <a:pt x="99152" y="525911"/>
                  </a:cubicBezTo>
                  <a:lnTo>
                    <a:pt x="98160" y="525044"/>
                  </a:lnTo>
                  <a:cubicBezTo>
                    <a:pt x="78186" y="506823"/>
                    <a:pt x="110442" y="439149"/>
                    <a:pt x="110442" y="439149"/>
                  </a:cubicBezTo>
                  <a:cubicBezTo>
                    <a:pt x="120738" y="427870"/>
                    <a:pt x="132524" y="419689"/>
                    <a:pt x="144434" y="414855"/>
                  </a:cubicBezTo>
                  <a:close/>
                  <a:moveTo>
                    <a:pt x="533460" y="252624"/>
                  </a:moveTo>
                  <a:cubicBezTo>
                    <a:pt x="533460" y="252624"/>
                    <a:pt x="605310" y="274560"/>
                    <a:pt x="605310" y="301577"/>
                  </a:cubicBezTo>
                  <a:lnTo>
                    <a:pt x="605310" y="302816"/>
                  </a:lnTo>
                  <a:cubicBezTo>
                    <a:pt x="605310" y="329833"/>
                    <a:pt x="533460" y="351769"/>
                    <a:pt x="533460" y="351769"/>
                  </a:cubicBezTo>
                  <a:cubicBezTo>
                    <a:pt x="518321" y="351769"/>
                    <a:pt x="504423" y="348547"/>
                    <a:pt x="492758" y="343094"/>
                  </a:cubicBezTo>
                  <a:cubicBezTo>
                    <a:pt x="495612" y="329957"/>
                    <a:pt x="497225" y="316201"/>
                    <a:pt x="497225" y="302197"/>
                  </a:cubicBezTo>
                  <a:cubicBezTo>
                    <a:pt x="497225" y="288193"/>
                    <a:pt x="495612" y="274436"/>
                    <a:pt x="492758" y="261299"/>
                  </a:cubicBezTo>
                  <a:cubicBezTo>
                    <a:pt x="504423" y="255846"/>
                    <a:pt x="518321" y="252624"/>
                    <a:pt x="533460" y="252624"/>
                  </a:cubicBezTo>
                  <a:close/>
                  <a:moveTo>
                    <a:pt x="71850" y="252624"/>
                  </a:moveTo>
                  <a:cubicBezTo>
                    <a:pt x="86989" y="252624"/>
                    <a:pt x="101011" y="255846"/>
                    <a:pt x="112552" y="261299"/>
                  </a:cubicBezTo>
                  <a:cubicBezTo>
                    <a:pt x="109698" y="274436"/>
                    <a:pt x="108085" y="288193"/>
                    <a:pt x="108085" y="302197"/>
                  </a:cubicBezTo>
                  <a:cubicBezTo>
                    <a:pt x="108085" y="316201"/>
                    <a:pt x="109698" y="329957"/>
                    <a:pt x="112552" y="343094"/>
                  </a:cubicBezTo>
                  <a:cubicBezTo>
                    <a:pt x="101011" y="348547"/>
                    <a:pt x="86989" y="351769"/>
                    <a:pt x="71850" y="351769"/>
                  </a:cubicBezTo>
                  <a:cubicBezTo>
                    <a:pt x="71850" y="351769"/>
                    <a:pt x="0" y="329833"/>
                    <a:pt x="0" y="302816"/>
                  </a:cubicBezTo>
                  <a:lnTo>
                    <a:pt x="0" y="301577"/>
                  </a:lnTo>
                  <a:cubicBezTo>
                    <a:pt x="0" y="274560"/>
                    <a:pt x="71850" y="252624"/>
                    <a:pt x="71850" y="252624"/>
                  </a:cubicBezTo>
                  <a:close/>
                  <a:moveTo>
                    <a:pt x="302655" y="128217"/>
                  </a:moveTo>
                  <a:cubicBezTo>
                    <a:pt x="312334" y="128217"/>
                    <a:pt x="321765" y="129209"/>
                    <a:pt x="331072" y="130696"/>
                  </a:cubicBezTo>
                  <a:cubicBezTo>
                    <a:pt x="355270" y="134661"/>
                    <a:pt x="377607" y="143583"/>
                    <a:pt x="397338" y="156346"/>
                  </a:cubicBezTo>
                  <a:cubicBezTo>
                    <a:pt x="413470" y="166755"/>
                    <a:pt x="427616" y="179643"/>
                    <a:pt x="439405" y="194637"/>
                  </a:cubicBezTo>
                  <a:cubicBezTo>
                    <a:pt x="457274" y="217189"/>
                    <a:pt x="469435" y="244203"/>
                    <a:pt x="474399" y="273819"/>
                  </a:cubicBezTo>
                  <a:cubicBezTo>
                    <a:pt x="475888" y="283113"/>
                    <a:pt x="476881" y="292531"/>
                    <a:pt x="476881" y="302196"/>
                  </a:cubicBezTo>
                  <a:cubicBezTo>
                    <a:pt x="476881" y="311862"/>
                    <a:pt x="475888" y="321279"/>
                    <a:pt x="474399" y="330573"/>
                  </a:cubicBezTo>
                  <a:cubicBezTo>
                    <a:pt x="469435" y="360189"/>
                    <a:pt x="457274" y="387203"/>
                    <a:pt x="439405" y="409756"/>
                  </a:cubicBezTo>
                  <a:cubicBezTo>
                    <a:pt x="427616" y="424750"/>
                    <a:pt x="413470" y="437637"/>
                    <a:pt x="397338" y="448170"/>
                  </a:cubicBezTo>
                  <a:cubicBezTo>
                    <a:pt x="377607" y="460933"/>
                    <a:pt x="355270" y="469732"/>
                    <a:pt x="331072" y="473697"/>
                  </a:cubicBezTo>
                  <a:cubicBezTo>
                    <a:pt x="321765" y="475184"/>
                    <a:pt x="312334" y="476175"/>
                    <a:pt x="302655" y="476175"/>
                  </a:cubicBezTo>
                  <a:cubicBezTo>
                    <a:pt x="292976" y="476175"/>
                    <a:pt x="283545" y="475184"/>
                    <a:pt x="274238" y="473697"/>
                  </a:cubicBezTo>
                  <a:cubicBezTo>
                    <a:pt x="250040" y="469732"/>
                    <a:pt x="227579" y="460933"/>
                    <a:pt x="207972" y="448170"/>
                  </a:cubicBezTo>
                  <a:cubicBezTo>
                    <a:pt x="191840" y="437637"/>
                    <a:pt x="177694" y="424750"/>
                    <a:pt x="165905" y="409756"/>
                  </a:cubicBezTo>
                  <a:cubicBezTo>
                    <a:pt x="148036" y="387203"/>
                    <a:pt x="135875" y="360189"/>
                    <a:pt x="130911" y="330573"/>
                  </a:cubicBezTo>
                  <a:cubicBezTo>
                    <a:pt x="129422" y="321279"/>
                    <a:pt x="128429" y="311862"/>
                    <a:pt x="128429" y="302196"/>
                  </a:cubicBezTo>
                  <a:cubicBezTo>
                    <a:pt x="128429" y="292531"/>
                    <a:pt x="129422" y="283113"/>
                    <a:pt x="130911" y="273819"/>
                  </a:cubicBezTo>
                  <a:cubicBezTo>
                    <a:pt x="135875" y="244203"/>
                    <a:pt x="148036" y="217189"/>
                    <a:pt x="165905" y="194637"/>
                  </a:cubicBezTo>
                  <a:cubicBezTo>
                    <a:pt x="177694" y="179643"/>
                    <a:pt x="191840" y="166755"/>
                    <a:pt x="207972" y="156346"/>
                  </a:cubicBezTo>
                  <a:cubicBezTo>
                    <a:pt x="227703" y="143583"/>
                    <a:pt x="250040" y="134661"/>
                    <a:pt x="274238" y="130696"/>
                  </a:cubicBezTo>
                  <a:cubicBezTo>
                    <a:pt x="283545" y="129209"/>
                    <a:pt x="292976" y="128217"/>
                    <a:pt x="302655" y="128217"/>
                  </a:cubicBezTo>
                  <a:close/>
                  <a:moveTo>
                    <a:pt x="484537" y="74004"/>
                  </a:moveTo>
                  <a:cubicBezTo>
                    <a:pt x="493392" y="72975"/>
                    <a:pt x="501168" y="73998"/>
                    <a:pt x="506161" y="78553"/>
                  </a:cubicBezTo>
                  <a:lnTo>
                    <a:pt x="507153" y="79420"/>
                  </a:lnTo>
                  <a:cubicBezTo>
                    <a:pt x="527124" y="97641"/>
                    <a:pt x="494873" y="165316"/>
                    <a:pt x="494873" y="165316"/>
                  </a:cubicBezTo>
                  <a:cubicBezTo>
                    <a:pt x="484701" y="176595"/>
                    <a:pt x="472793" y="184775"/>
                    <a:pt x="460885" y="189609"/>
                  </a:cubicBezTo>
                  <a:cubicBezTo>
                    <a:pt x="444883" y="167299"/>
                    <a:pt x="424416" y="148459"/>
                    <a:pt x="400600" y="134577"/>
                  </a:cubicBezTo>
                  <a:cubicBezTo>
                    <a:pt x="404321" y="122306"/>
                    <a:pt x="411392" y="109787"/>
                    <a:pt x="421687" y="98632"/>
                  </a:cubicBezTo>
                  <a:cubicBezTo>
                    <a:pt x="421687" y="98632"/>
                    <a:pt x="457970" y="77089"/>
                    <a:pt x="484537" y="74004"/>
                  </a:cubicBezTo>
                  <a:close/>
                  <a:moveTo>
                    <a:pt x="120799" y="74004"/>
                  </a:moveTo>
                  <a:cubicBezTo>
                    <a:pt x="147404" y="77089"/>
                    <a:pt x="183761" y="98632"/>
                    <a:pt x="183761" y="98632"/>
                  </a:cubicBezTo>
                  <a:cubicBezTo>
                    <a:pt x="193934" y="109787"/>
                    <a:pt x="201005" y="122306"/>
                    <a:pt x="204851" y="134577"/>
                  </a:cubicBezTo>
                  <a:cubicBezTo>
                    <a:pt x="181032" y="148459"/>
                    <a:pt x="160438" y="167299"/>
                    <a:pt x="144434" y="189609"/>
                  </a:cubicBezTo>
                  <a:cubicBezTo>
                    <a:pt x="132524" y="184775"/>
                    <a:pt x="120738" y="176595"/>
                    <a:pt x="110442" y="165316"/>
                  </a:cubicBezTo>
                  <a:cubicBezTo>
                    <a:pt x="110442" y="165316"/>
                    <a:pt x="78186" y="97641"/>
                    <a:pt x="98160" y="79420"/>
                  </a:cubicBezTo>
                  <a:lnTo>
                    <a:pt x="99152" y="78553"/>
                  </a:lnTo>
                  <a:cubicBezTo>
                    <a:pt x="104146" y="73998"/>
                    <a:pt x="111930" y="72975"/>
                    <a:pt x="120799" y="74004"/>
                  </a:cubicBezTo>
                  <a:close/>
                  <a:moveTo>
                    <a:pt x="302070" y="0"/>
                  </a:moveTo>
                  <a:lnTo>
                    <a:pt x="303312" y="0"/>
                  </a:lnTo>
                  <a:cubicBezTo>
                    <a:pt x="330367" y="0"/>
                    <a:pt x="352334" y="71759"/>
                    <a:pt x="352334" y="71759"/>
                  </a:cubicBezTo>
                  <a:cubicBezTo>
                    <a:pt x="352334" y="86880"/>
                    <a:pt x="349107" y="100885"/>
                    <a:pt x="343646" y="112411"/>
                  </a:cubicBezTo>
                  <a:cubicBezTo>
                    <a:pt x="330491" y="109560"/>
                    <a:pt x="316715" y="107949"/>
                    <a:pt x="302691" y="107949"/>
                  </a:cubicBezTo>
                  <a:cubicBezTo>
                    <a:pt x="288667" y="107949"/>
                    <a:pt x="274891" y="109560"/>
                    <a:pt x="261736" y="112411"/>
                  </a:cubicBezTo>
                  <a:cubicBezTo>
                    <a:pt x="256275" y="100885"/>
                    <a:pt x="253048" y="86880"/>
                    <a:pt x="253048" y="71759"/>
                  </a:cubicBezTo>
                  <a:cubicBezTo>
                    <a:pt x="253048" y="71759"/>
                    <a:pt x="275015" y="0"/>
                    <a:pt x="302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a16="http://schemas.microsoft.com/office/drawing/2014/main" id="{3EEEAAD2-FDAF-4246-A186-102A1C5A276D}"/>
              </a:ext>
            </a:extLst>
          </p:cNvPr>
          <p:cNvSpPr/>
          <p:nvPr/>
        </p:nvSpPr>
        <p:spPr>
          <a:xfrm>
            <a:off x="539750" y="2070820"/>
            <a:ext cx="1717137" cy="369332"/>
          </a:xfrm>
          <a:prstGeom prst="rect">
            <a:avLst/>
          </a:prstGeom>
          <a:solidFill>
            <a:schemeClr val="accent5">
              <a:lumMod val="40000"/>
              <a:lumOff val="60000"/>
            </a:schemeClr>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病因及诱因</a:t>
            </a:r>
          </a:p>
        </p:txBody>
      </p:sp>
      <p:sp>
        <p:nvSpPr>
          <p:cNvPr id="19" name="矩形 18">
            <a:extLst>
              <a:ext uri="{FF2B5EF4-FFF2-40B4-BE49-F238E27FC236}">
                <a16:creationId xmlns:a16="http://schemas.microsoft.com/office/drawing/2014/main" id="{69663794-0DC4-4841-B319-7E66915C7C0B}"/>
              </a:ext>
            </a:extLst>
          </p:cNvPr>
          <p:cNvSpPr/>
          <p:nvPr/>
        </p:nvSpPr>
        <p:spPr>
          <a:xfrm>
            <a:off x="539552" y="2888962"/>
            <a:ext cx="8125585" cy="613694"/>
          </a:xfrm>
          <a:prstGeom prst="rect">
            <a:avLst/>
          </a:prstGeom>
        </p:spPr>
        <p:txBody>
          <a:bodyPr wrap="square">
            <a:spAutoFit/>
          </a:bodyPr>
          <a:lstStyle/>
          <a:p>
            <a:pPr>
              <a:lnSpc>
                <a:spcPct val="150000"/>
              </a:lnSpc>
            </a:pPr>
            <a:r>
              <a:rPr lang="zh-CN" altLang="en-US" sz="1200" dirty="0">
                <a:solidFill>
                  <a:schemeClr val="tx1">
                    <a:lumMod val="50000"/>
                    <a:lumOff val="50000"/>
                  </a:schemeClr>
                </a:solidFill>
                <a:cs typeface="+mn-ea"/>
                <a:sym typeface="+mn-lt"/>
              </a:rPr>
              <a:t>在高温（室温＞</a:t>
            </a:r>
            <a:r>
              <a:rPr lang="en-US" altLang="zh-CN" sz="1200" dirty="0">
                <a:solidFill>
                  <a:schemeClr val="tx1">
                    <a:lumMod val="50000"/>
                    <a:lumOff val="50000"/>
                  </a:schemeClr>
                </a:solidFill>
                <a:cs typeface="+mn-ea"/>
                <a:sym typeface="+mn-lt"/>
              </a:rPr>
              <a:t>35℃</a:t>
            </a:r>
            <a:r>
              <a:rPr lang="zh-CN" altLang="en-US" sz="1200" dirty="0">
                <a:solidFill>
                  <a:schemeClr val="tx1">
                    <a:lumMod val="50000"/>
                    <a:lumOff val="50000"/>
                  </a:schemeClr>
                </a:solidFill>
                <a:cs typeface="+mn-ea"/>
                <a:sym typeface="+mn-lt"/>
              </a:rPr>
              <a:t>）或在强热辐射下从事长时间劳动，如无足够防暑降温措施，可发生中暑；在气温不太高而湿度较高和通风不良的环境下从事重体力劳动也可中暑。 </a:t>
            </a:r>
          </a:p>
        </p:txBody>
      </p:sp>
      <p:sp>
        <p:nvSpPr>
          <p:cNvPr id="20" name="矩形 19">
            <a:extLst>
              <a:ext uri="{FF2B5EF4-FFF2-40B4-BE49-F238E27FC236}">
                <a16:creationId xmlns:a16="http://schemas.microsoft.com/office/drawing/2014/main" id="{1E0A66DF-A6AB-4143-B2D9-BF18C92C3A2A}"/>
              </a:ext>
            </a:extLst>
          </p:cNvPr>
          <p:cNvSpPr/>
          <p:nvPr/>
        </p:nvSpPr>
        <p:spPr>
          <a:xfrm>
            <a:off x="539552" y="3952676"/>
            <a:ext cx="8136136"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cs typeface="+mn-ea"/>
                <a:sym typeface="+mn-lt"/>
              </a:rPr>
              <a:t>年老、体弱、营养不良、疲劳、肥胖、饮酒、饥饿、失水失盐、最近有过发热、穿紧身不透风衣裤、水土不服，及甲亢、糟尿病、心血管病、广泛皮肤损害、先天性汗腺缺乏症、震颤麻痹、智能低下者、应用阿托品等常为中暑诱因。此外，长期大剂量服用氰丙嗪的精神病患者在高温季节易中暑。 </a:t>
            </a:r>
          </a:p>
        </p:txBody>
      </p:sp>
      <p:sp>
        <p:nvSpPr>
          <p:cNvPr id="21" name="矩形 20">
            <a:extLst>
              <a:ext uri="{FF2B5EF4-FFF2-40B4-BE49-F238E27FC236}">
                <a16:creationId xmlns:a16="http://schemas.microsoft.com/office/drawing/2014/main" id="{6C329C63-FBFF-4B0C-B100-ABEC363697D3}"/>
              </a:ext>
            </a:extLst>
          </p:cNvPr>
          <p:cNvSpPr/>
          <p:nvPr/>
        </p:nvSpPr>
        <p:spPr>
          <a:xfrm>
            <a:off x="539552" y="2589390"/>
            <a:ext cx="646331" cy="369332"/>
          </a:xfrm>
          <a:prstGeom prst="rect">
            <a:avLst/>
          </a:prstGeom>
        </p:spPr>
        <p:txBody>
          <a:bodyPr wrap="none">
            <a:spAutoFit/>
          </a:bodyPr>
          <a:lstStyle/>
          <a:p>
            <a:r>
              <a:rPr lang="zh-CN" altLang="en-US" b="1" dirty="0">
                <a:solidFill>
                  <a:schemeClr val="accent5">
                    <a:lumMod val="60000"/>
                    <a:lumOff val="40000"/>
                  </a:schemeClr>
                </a:solidFill>
                <a:cs typeface="+mn-ea"/>
                <a:sym typeface="+mn-lt"/>
              </a:rPr>
              <a:t>病因</a:t>
            </a:r>
          </a:p>
        </p:txBody>
      </p:sp>
      <p:sp>
        <p:nvSpPr>
          <p:cNvPr id="22" name="矩形 21">
            <a:extLst>
              <a:ext uri="{FF2B5EF4-FFF2-40B4-BE49-F238E27FC236}">
                <a16:creationId xmlns:a16="http://schemas.microsoft.com/office/drawing/2014/main" id="{A3C6E115-738F-4343-A07A-E13B9EA87853}"/>
              </a:ext>
            </a:extLst>
          </p:cNvPr>
          <p:cNvSpPr/>
          <p:nvPr/>
        </p:nvSpPr>
        <p:spPr>
          <a:xfrm>
            <a:off x="539552" y="3654996"/>
            <a:ext cx="646331" cy="369332"/>
          </a:xfrm>
          <a:prstGeom prst="rect">
            <a:avLst/>
          </a:prstGeom>
        </p:spPr>
        <p:txBody>
          <a:bodyPr wrap="none">
            <a:spAutoFit/>
          </a:bodyPr>
          <a:lstStyle/>
          <a:p>
            <a:r>
              <a:rPr lang="zh-CN" altLang="en-US" b="1" dirty="0">
                <a:solidFill>
                  <a:schemeClr val="accent5">
                    <a:lumMod val="60000"/>
                    <a:lumOff val="40000"/>
                  </a:schemeClr>
                </a:solidFill>
                <a:cs typeface="+mn-ea"/>
                <a:sym typeface="+mn-lt"/>
              </a:rPr>
              <a:t>诱因</a:t>
            </a:r>
          </a:p>
        </p:txBody>
      </p:sp>
    </p:spTree>
    <p:extLst>
      <p:ext uri="{BB962C8B-B14F-4D97-AF65-F5344CB8AC3E}">
        <p14:creationId xmlns:p14="http://schemas.microsoft.com/office/powerpoint/2010/main" val="31998215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par>
                          <p:cTn id="21" fill="hold">
                            <p:stCondLst>
                              <p:cond delay="2000"/>
                            </p:stCondLst>
                            <p:childTnLst>
                              <p:par>
                                <p:cTn id="22" presetID="3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800" decel="100000"/>
                                        <p:tgtEl>
                                          <p:spTgt spid="19"/>
                                        </p:tgtEl>
                                      </p:cBhvr>
                                    </p:animEffect>
                                    <p:anim calcmode="lin" valueType="num">
                                      <p:cBhvr>
                                        <p:cTn id="25" dur="800" decel="100000" fill="hold"/>
                                        <p:tgtEl>
                                          <p:spTgt spid="19"/>
                                        </p:tgtEl>
                                        <p:attrNameLst>
                                          <p:attrName>style.rotation</p:attrName>
                                        </p:attrNameLst>
                                      </p:cBhvr>
                                      <p:tavLst>
                                        <p:tav tm="0">
                                          <p:val>
                                            <p:fltVal val="-90"/>
                                          </p:val>
                                        </p:tav>
                                        <p:tav tm="100000">
                                          <p:val>
                                            <p:fltVal val="0"/>
                                          </p:val>
                                        </p:tav>
                                      </p:tavLst>
                                    </p:anim>
                                    <p:anim calcmode="lin" valueType="num">
                                      <p:cBhvr>
                                        <p:cTn id="26" dur="800" decel="100000" fill="hold"/>
                                        <p:tgtEl>
                                          <p:spTgt spid="19"/>
                                        </p:tgtEl>
                                        <p:attrNameLst>
                                          <p:attrName>ppt_x</p:attrName>
                                        </p:attrNameLst>
                                      </p:cBhvr>
                                      <p:tavLst>
                                        <p:tav tm="0">
                                          <p:val>
                                            <p:strVal val="#ppt_x+0.4"/>
                                          </p:val>
                                        </p:tav>
                                        <p:tav tm="100000">
                                          <p:val>
                                            <p:strVal val="#ppt_x-0.05"/>
                                          </p:val>
                                        </p:tav>
                                      </p:tavLst>
                                    </p:anim>
                                    <p:anim calcmode="lin" valueType="num">
                                      <p:cBhvr>
                                        <p:cTn id="27" dur="800" decel="100000" fill="hold"/>
                                        <p:tgtEl>
                                          <p:spTgt spid="1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30" fill="hold">
                            <p:stCondLst>
                              <p:cond delay="3000"/>
                            </p:stCondLst>
                            <p:childTnLst>
                              <p:par>
                                <p:cTn id="31" presetID="9"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par>
                          <p:cTn id="34" fill="hold">
                            <p:stCondLst>
                              <p:cond delay="3500"/>
                            </p:stCondLst>
                            <p:childTnLst>
                              <p:par>
                                <p:cTn id="35" presetID="5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Scale>
                                      <p:cBhvr>
                                        <p:cTn id="3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0"/>
                                        </p:tgtEl>
                                        <p:attrNameLst>
                                          <p:attrName>ppt_x</p:attrName>
                                          <p:attrName>ppt_y</p:attrName>
                                        </p:attrNameLst>
                                      </p:cBhvr>
                                    </p:animMotion>
                                    <p:animEffect transition="in" filter="fade">
                                      <p:cBhvr>
                                        <p:cTn id="3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中暑急救</a:t>
            </a:r>
          </a:p>
        </p:txBody>
      </p:sp>
      <p:grpSp>
        <p:nvGrpSpPr>
          <p:cNvPr id="13" name="组合 1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4" name="矩形: 圆角 13">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5" name="KSO_Shape">
              <a:extLst>
                <a:ext uri="{FF2B5EF4-FFF2-40B4-BE49-F238E27FC236}">
                  <a16:creationId xmlns:a16="http://schemas.microsoft.com/office/drawing/2014/main" id="{CA010314-5587-489E-9908-26E2CF887770}"/>
                </a:ext>
              </a:extLst>
            </p:cNvPr>
            <p:cNvSpPr/>
            <p:nvPr/>
          </p:nvSpPr>
          <p:spPr>
            <a:xfrm>
              <a:off x="4881315" y="1511255"/>
              <a:ext cx="350583" cy="350093"/>
            </a:xfrm>
            <a:custGeom>
              <a:avLst/>
              <a:gdLst>
                <a:gd name="connsiteX0" fmla="*/ 261736 w 605310"/>
                <a:gd name="connsiteY0" fmla="*/ 492053 h 604464"/>
                <a:gd name="connsiteX1" fmla="*/ 302691 w 605310"/>
                <a:gd name="connsiteY1" fmla="*/ 496515 h 604464"/>
                <a:gd name="connsiteX2" fmla="*/ 343646 w 605310"/>
                <a:gd name="connsiteY2" fmla="*/ 492053 h 604464"/>
                <a:gd name="connsiteX3" fmla="*/ 352334 w 605310"/>
                <a:gd name="connsiteY3" fmla="*/ 532705 h 604464"/>
                <a:gd name="connsiteX4" fmla="*/ 303312 w 605310"/>
                <a:gd name="connsiteY4" fmla="*/ 604464 h 604464"/>
                <a:gd name="connsiteX5" fmla="*/ 302070 w 605310"/>
                <a:gd name="connsiteY5" fmla="*/ 604464 h 604464"/>
                <a:gd name="connsiteX6" fmla="*/ 253048 w 605310"/>
                <a:gd name="connsiteY6" fmla="*/ 532705 h 604464"/>
                <a:gd name="connsiteX7" fmla="*/ 261736 w 605310"/>
                <a:gd name="connsiteY7" fmla="*/ 492053 h 604464"/>
                <a:gd name="connsiteX8" fmla="*/ 460876 w 605310"/>
                <a:gd name="connsiteY8" fmla="*/ 414855 h 604464"/>
                <a:gd name="connsiteX9" fmla="*/ 494868 w 605310"/>
                <a:gd name="connsiteY9" fmla="*/ 439149 h 604464"/>
                <a:gd name="connsiteX10" fmla="*/ 507150 w 605310"/>
                <a:gd name="connsiteY10" fmla="*/ 525044 h 604464"/>
                <a:gd name="connsiteX11" fmla="*/ 506158 w 605310"/>
                <a:gd name="connsiteY11" fmla="*/ 525911 h 604464"/>
                <a:gd name="connsiteX12" fmla="*/ 421549 w 605310"/>
                <a:gd name="connsiteY12" fmla="*/ 505832 h 604464"/>
                <a:gd name="connsiteX13" fmla="*/ 400459 w 605310"/>
                <a:gd name="connsiteY13" fmla="*/ 469887 h 604464"/>
                <a:gd name="connsiteX14" fmla="*/ 460876 w 605310"/>
                <a:gd name="connsiteY14" fmla="*/ 414855 h 604464"/>
                <a:gd name="connsiteX15" fmla="*/ 144434 w 605310"/>
                <a:gd name="connsiteY15" fmla="*/ 414855 h 604464"/>
                <a:gd name="connsiteX16" fmla="*/ 204851 w 605310"/>
                <a:gd name="connsiteY16" fmla="*/ 469887 h 604464"/>
                <a:gd name="connsiteX17" fmla="*/ 183761 w 605310"/>
                <a:gd name="connsiteY17" fmla="*/ 505832 h 604464"/>
                <a:gd name="connsiteX18" fmla="*/ 99152 w 605310"/>
                <a:gd name="connsiteY18" fmla="*/ 525911 h 604464"/>
                <a:gd name="connsiteX19" fmla="*/ 98160 w 605310"/>
                <a:gd name="connsiteY19" fmla="*/ 525044 h 604464"/>
                <a:gd name="connsiteX20" fmla="*/ 110442 w 605310"/>
                <a:gd name="connsiteY20" fmla="*/ 439149 h 604464"/>
                <a:gd name="connsiteX21" fmla="*/ 144434 w 605310"/>
                <a:gd name="connsiteY21" fmla="*/ 414855 h 604464"/>
                <a:gd name="connsiteX22" fmla="*/ 533460 w 605310"/>
                <a:gd name="connsiteY22" fmla="*/ 252624 h 604464"/>
                <a:gd name="connsiteX23" fmla="*/ 605310 w 605310"/>
                <a:gd name="connsiteY23" fmla="*/ 301577 h 604464"/>
                <a:gd name="connsiteX24" fmla="*/ 605310 w 605310"/>
                <a:gd name="connsiteY24" fmla="*/ 302816 h 604464"/>
                <a:gd name="connsiteX25" fmla="*/ 533460 w 605310"/>
                <a:gd name="connsiteY25" fmla="*/ 351769 h 604464"/>
                <a:gd name="connsiteX26" fmla="*/ 492758 w 605310"/>
                <a:gd name="connsiteY26" fmla="*/ 343094 h 604464"/>
                <a:gd name="connsiteX27" fmla="*/ 497225 w 605310"/>
                <a:gd name="connsiteY27" fmla="*/ 302197 h 604464"/>
                <a:gd name="connsiteX28" fmla="*/ 492758 w 605310"/>
                <a:gd name="connsiteY28" fmla="*/ 261299 h 604464"/>
                <a:gd name="connsiteX29" fmla="*/ 533460 w 605310"/>
                <a:gd name="connsiteY29" fmla="*/ 252624 h 604464"/>
                <a:gd name="connsiteX30" fmla="*/ 71850 w 605310"/>
                <a:gd name="connsiteY30" fmla="*/ 252624 h 604464"/>
                <a:gd name="connsiteX31" fmla="*/ 112552 w 605310"/>
                <a:gd name="connsiteY31" fmla="*/ 261299 h 604464"/>
                <a:gd name="connsiteX32" fmla="*/ 108085 w 605310"/>
                <a:gd name="connsiteY32" fmla="*/ 302197 h 604464"/>
                <a:gd name="connsiteX33" fmla="*/ 112552 w 605310"/>
                <a:gd name="connsiteY33" fmla="*/ 343094 h 604464"/>
                <a:gd name="connsiteX34" fmla="*/ 71850 w 605310"/>
                <a:gd name="connsiteY34" fmla="*/ 351769 h 604464"/>
                <a:gd name="connsiteX35" fmla="*/ 0 w 605310"/>
                <a:gd name="connsiteY35" fmla="*/ 302816 h 604464"/>
                <a:gd name="connsiteX36" fmla="*/ 0 w 605310"/>
                <a:gd name="connsiteY36" fmla="*/ 301577 h 604464"/>
                <a:gd name="connsiteX37" fmla="*/ 71850 w 605310"/>
                <a:gd name="connsiteY37" fmla="*/ 252624 h 604464"/>
                <a:gd name="connsiteX38" fmla="*/ 302655 w 605310"/>
                <a:gd name="connsiteY38" fmla="*/ 128217 h 604464"/>
                <a:gd name="connsiteX39" fmla="*/ 331072 w 605310"/>
                <a:gd name="connsiteY39" fmla="*/ 130696 h 604464"/>
                <a:gd name="connsiteX40" fmla="*/ 397338 w 605310"/>
                <a:gd name="connsiteY40" fmla="*/ 156346 h 604464"/>
                <a:gd name="connsiteX41" fmla="*/ 439405 w 605310"/>
                <a:gd name="connsiteY41" fmla="*/ 194637 h 604464"/>
                <a:gd name="connsiteX42" fmla="*/ 474399 w 605310"/>
                <a:gd name="connsiteY42" fmla="*/ 273819 h 604464"/>
                <a:gd name="connsiteX43" fmla="*/ 476881 w 605310"/>
                <a:gd name="connsiteY43" fmla="*/ 302196 h 604464"/>
                <a:gd name="connsiteX44" fmla="*/ 474399 w 605310"/>
                <a:gd name="connsiteY44" fmla="*/ 330573 h 604464"/>
                <a:gd name="connsiteX45" fmla="*/ 439405 w 605310"/>
                <a:gd name="connsiteY45" fmla="*/ 409756 h 604464"/>
                <a:gd name="connsiteX46" fmla="*/ 397338 w 605310"/>
                <a:gd name="connsiteY46" fmla="*/ 448170 h 604464"/>
                <a:gd name="connsiteX47" fmla="*/ 331072 w 605310"/>
                <a:gd name="connsiteY47" fmla="*/ 473697 h 604464"/>
                <a:gd name="connsiteX48" fmla="*/ 302655 w 605310"/>
                <a:gd name="connsiteY48" fmla="*/ 476175 h 604464"/>
                <a:gd name="connsiteX49" fmla="*/ 274238 w 605310"/>
                <a:gd name="connsiteY49" fmla="*/ 473697 h 604464"/>
                <a:gd name="connsiteX50" fmla="*/ 207972 w 605310"/>
                <a:gd name="connsiteY50" fmla="*/ 448170 h 604464"/>
                <a:gd name="connsiteX51" fmla="*/ 165905 w 605310"/>
                <a:gd name="connsiteY51" fmla="*/ 409756 h 604464"/>
                <a:gd name="connsiteX52" fmla="*/ 130911 w 605310"/>
                <a:gd name="connsiteY52" fmla="*/ 330573 h 604464"/>
                <a:gd name="connsiteX53" fmla="*/ 128429 w 605310"/>
                <a:gd name="connsiteY53" fmla="*/ 302196 h 604464"/>
                <a:gd name="connsiteX54" fmla="*/ 130911 w 605310"/>
                <a:gd name="connsiteY54" fmla="*/ 273819 h 604464"/>
                <a:gd name="connsiteX55" fmla="*/ 165905 w 605310"/>
                <a:gd name="connsiteY55" fmla="*/ 194637 h 604464"/>
                <a:gd name="connsiteX56" fmla="*/ 207972 w 605310"/>
                <a:gd name="connsiteY56" fmla="*/ 156346 h 604464"/>
                <a:gd name="connsiteX57" fmla="*/ 274238 w 605310"/>
                <a:gd name="connsiteY57" fmla="*/ 130696 h 604464"/>
                <a:gd name="connsiteX58" fmla="*/ 302655 w 605310"/>
                <a:gd name="connsiteY58" fmla="*/ 128217 h 604464"/>
                <a:gd name="connsiteX59" fmla="*/ 484537 w 605310"/>
                <a:gd name="connsiteY59" fmla="*/ 74004 h 604464"/>
                <a:gd name="connsiteX60" fmla="*/ 506161 w 605310"/>
                <a:gd name="connsiteY60" fmla="*/ 78553 h 604464"/>
                <a:gd name="connsiteX61" fmla="*/ 507153 w 605310"/>
                <a:gd name="connsiteY61" fmla="*/ 79420 h 604464"/>
                <a:gd name="connsiteX62" fmla="*/ 494873 w 605310"/>
                <a:gd name="connsiteY62" fmla="*/ 165316 h 604464"/>
                <a:gd name="connsiteX63" fmla="*/ 460885 w 605310"/>
                <a:gd name="connsiteY63" fmla="*/ 189609 h 604464"/>
                <a:gd name="connsiteX64" fmla="*/ 400600 w 605310"/>
                <a:gd name="connsiteY64" fmla="*/ 134577 h 604464"/>
                <a:gd name="connsiteX65" fmla="*/ 421687 w 605310"/>
                <a:gd name="connsiteY65" fmla="*/ 98632 h 604464"/>
                <a:gd name="connsiteX66" fmla="*/ 484537 w 605310"/>
                <a:gd name="connsiteY66" fmla="*/ 74004 h 604464"/>
                <a:gd name="connsiteX67" fmla="*/ 120799 w 605310"/>
                <a:gd name="connsiteY67" fmla="*/ 74004 h 604464"/>
                <a:gd name="connsiteX68" fmla="*/ 183761 w 605310"/>
                <a:gd name="connsiteY68" fmla="*/ 98632 h 604464"/>
                <a:gd name="connsiteX69" fmla="*/ 204851 w 605310"/>
                <a:gd name="connsiteY69" fmla="*/ 134577 h 604464"/>
                <a:gd name="connsiteX70" fmla="*/ 144434 w 605310"/>
                <a:gd name="connsiteY70" fmla="*/ 189609 h 604464"/>
                <a:gd name="connsiteX71" fmla="*/ 110442 w 605310"/>
                <a:gd name="connsiteY71" fmla="*/ 165316 h 604464"/>
                <a:gd name="connsiteX72" fmla="*/ 98160 w 605310"/>
                <a:gd name="connsiteY72" fmla="*/ 79420 h 604464"/>
                <a:gd name="connsiteX73" fmla="*/ 99152 w 605310"/>
                <a:gd name="connsiteY73" fmla="*/ 78553 h 604464"/>
                <a:gd name="connsiteX74" fmla="*/ 120799 w 605310"/>
                <a:gd name="connsiteY74" fmla="*/ 74004 h 604464"/>
                <a:gd name="connsiteX75" fmla="*/ 302070 w 605310"/>
                <a:gd name="connsiteY75" fmla="*/ 0 h 604464"/>
                <a:gd name="connsiteX76" fmla="*/ 303312 w 605310"/>
                <a:gd name="connsiteY76" fmla="*/ 0 h 604464"/>
                <a:gd name="connsiteX77" fmla="*/ 352334 w 605310"/>
                <a:gd name="connsiteY77" fmla="*/ 71759 h 604464"/>
                <a:gd name="connsiteX78" fmla="*/ 343646 w 605310"/>
                <a:gd name="connsiteY78" fmla="*/ 112411 h 604464"/>
                <a:gd name="connsiteX79" fmla="*/ 302691 w 605310"/>
                <a:gd name="connsiteY79" fmla="*/ 107949 h 604464"/>
                <a:gd name="connsiteX80" fmla="*/ 261736 w 605310"/>
                <a:gd name="connsiteY80" fmla="*/ 112411 h 604464"/>
                <a:gd name="connsiteX81" fmla="*/ 253048 w 605310"/>
                <a:gd name="connsiteY81" fmla="*/ 71759 h 604464"/>
                <a:gd name="connsiteX82" fmla="*/ 302070 w 605310"/>
                <a:gd name="connsiteY82" fmla="*/ 0 h 60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5310" h="604464">
                  <a:moveTo>
                    <a:pt x="261736" y="492053"/>
                  </a:moveTo>
                  <a:cubicBezTo>
                    <a:pt x="274891" y="494904"/>
                    <a:pt x="288667" y="496515"/>
                    <a:pt x="302691" y="496515"/>
                  </a:cubicBezTo>
                  <a:cubicBezTo>
                    <a:pt x="316715" y="496515"/>
                    <a:pt x="330491" y="494904"/>
                    <a:pt x="343646" y="492053"/>
                  </a:cubicBezTo>
                  <a:cubicBezTo>
                    <a:pt x="349107" y="503703"/>
                    <a:pt x="352334" y="517584"/>
                    <a:pt x="352334" y="532705"/>
                  </a:cubicBezTo>
                  <a:cubicBezTo>
                    <a:pt x="352334" y="532705"/>
                    <a:pt x="330367" y="604464"/>
                    <a:pt x="303312" y="604464"/>
                  </a:cubicBezTo>
                  <a:lnTo>
                    <a:pt x="302070" y="604464"/>
                  </a:lnTo>
                  <a:cubicBezTo>
                    <a:pt x="275015" y="604464"/>
                    <a:pt x="253048" y="532705"/>
                    <a:pt x="253048" y="532705"/>
                  </a:cubicBezTo>
                  <a:cubicBezTo>
                    <a:pt x="253048" y="517584"/>
                    <a:pt x="256275" y="503703"/>
                    <a:pt x="261736" y="492053"/>
                  </a:cubicBezTo>
                  <a:close/>
                  <a:moveTo>
                    <a:pt x="460876" y="414855"/>
                  </a:moveTo>
                  <a:cubicBezTo>
                    <a:pt x="472786" y="419689"/>
                    <a:pt x="484696" y="427870"/>
                    <a:pt x="494868" y="439149"/>
                  </a:cubicBezTo>
                  <a:cubicBezTo>
                    <a:pt x="494868" y="439149"/>
                    <a:pt x="527124" y="506947"/>
                    <a:pt x="507150" y="525044"/>
                  </a:cubicBezTo>
                  <a:lnTo>
                    <a:pt x="506158" y="525911"/>
                  </a:lnTo>
                  <a:cubicBezTo>
                    <a:pt x="486184" y="544131"/>
                    <a:pt x="421549" y="505832"/>
                    <a:pt x="421549" y="505832"/>
                  </a:cubicBezTo>
                  <a:cubicBezTo>
                    <a:pt x="411376" y="494677"/>
                    <a:pt x="404305" y="482158"/>
                    <a:pt x="400459" y="469887"/>
                  </a:cubicBezTo>
                  <a:cubicBezTo>
                    <a:pt x="424403" y="456005"/>
                    <a:pt x="444872" y="437166"/>
                    <a:pt x="460876" y="414855"/>
                  </a:cubicBezTo>
                  <a:close/>
                  <a:moveTo>
                    <a:pt x="144434" y="414855"/>
                  </a:moveTo>
                  <a:cubicBezTo>
                    <a:pt x="160438" y="437166"/>
                    <a:pt x="181032" y="456005"/>
                    <a:pt x="204851" y="469887"/>
                  </a:cubicBezTo>
                  <a:cubicBezTo>
                    <a:pt x="201005" y="482158"/>
                    <a:pt x="193934" y="494677"/>
                    <a:pt x="183761" y="505832"/>
                  </a:cubicBezTo>
                  <a:cubicBezTo>
                    <a:pt x="183761" y="505832"/>
                    <a:pt x="119126" y="544131"/>
                    <a:pt x="99152" y="525911"/>
                  </a:cubicBezTo>
                  <a:lnTo>
                    <a:pt x="98160" y="525044"/>
                  </a:lnTo>
                  <a:cubicBezTo>
                    <a:pt x="78186" y="506823"/>
                    <a:pt x="110442" y="439149"/>
                    <a:pt x="110442" y="439149"/>
                  </a:cubicBezTo>
                  <a:cubicBezTo>
                    <a:pt x="120738" y="427870"/>
                    <a:pt x="132524" y="419689"/>
                    <a:pt x="144434" y="414855"/>
                  </a:cubicBezTo>
                  <a:close/>
                  <a:moveTo>
                    <a:pt x="533460" y="252624"/>
                  </a:moveTo>
                  <a:cubicBezTo>
                    <a:pt x="533460" y="252624"/>
                    <a:pt x="605310" y="274560"/>
                    <a:pt x="605310" y="301577"/>
                  </a:cubicBezTo>
                  <a:lnTo>
                    <a:pt x="605310" y="302816"/>
                  </a:lnTo>
                  <a:cubicBezTo>
                    <a:pt x="605310" y="329833"/>
                    <a:pt x="533460" y="351769"/>
                    <a:pt x="533460" y="351769"/>
                  </a:cubicBezTo>
                  <a:cubicBezTo>
                    <a:pt x="518321" y="351769"/>
                    <a:pt x="504423" y="348547"/>
                    <a:pt x="492758" y="343094"/>
                  </a:cubicBezTo>
                  <a:cubicBezTo>
                    <a:pt x="495612" y="329957"/>
                    <a:pt x="497225" y="316201"/>
                    <a:pt x="497225" y="302197"/>
                  </a:cubicBezTo>
                  <a:cubicBezTo>
                    <a:pt x="497225" y="288193"/>
                    <a:pt x="495612" y="274436"/>
                    <a:pt x="492758" y="261299"/>
                  </a:cubicBezTo>
                  <a:cubicBezTo>
                    <a:pt x="504423" y="255846"/>
                    <a:pt x="518321" y="252624"/>
                    <a:pt x="533460" y="252624"/>
                  </a:cubicBezTo>
                  <a:close/>
                  <a:moveTo>
                    <a:pt x="71850" y="252624"/>
                  </a:moveTo>
                  <a:cubicBezTo>
                    <a:pt x="86989" y="252624"/>
                    <a:pt x="101011" y="255846"/>
                    <a:pt x="112552" y="261299"/>
                  </a:cubicBezTo>
                  <a:cubicBezTo>
                    <a:pt x="109698" y="274436"/>
                    <a:pt x="108085" y="288193"/>
                    <a:pt x="108085" y="302197"/>
                  </a:cubicBezTo>
                  <a:cubicBezTo>
                    <a:pt x="108085" y="316201"/>
                    <a:pt x="109698" y="329957"/>
                    <a:pt x="112552" y="343094"/>
                  </a:cubicBezTo>
                  <a:cubicBezTo>
                    <a:pt x="101011" y="348547"/>
                    <a:pt x="86989" y="351769"/>
                    <a:pt x="71850" y="351769"/>
                  </a:cubicBezTo>
                  <a:cubicBezTo>
                    <a:pt x="71850" y="351769"/>
                    <a:pt x="0" y="329833"/>
                    <a:pt x="0" y="302816"/>
                  </a:cubicBezTo>
                  <a:lnTo>
                    <a:pt x="0" y="301577"/>
                  </a:lnTo>
                  <a:cubicBezTo>
                    <a:pt x="0" y="274560"/>
                    <a:pt x="71850" y="252624"/>
                    <a:pt x="71850" y="252624"/>
                  </a:cubicBezTo>
                  <a:close/>
                  <a:moveTo>
                    <a:pt x="302655" y="128217"/>
                  </a:moveTo>
                  <a:cubicBezTo>
                    <a:pt x="312334" y="128217"/>
                    <a:pt x="321765" y="129209"/>
                    <a:pt x="331072" y="130696"/>
                  </a:cubicBezTo>
                  <a:cubicBezTo>
                    <a:pt x="355270" y="134661"/>
                    <a:pt x="377607" y="143583"/>
                    <a:pt x="397338" y="156346"/>
                  </a:cubicBezTo>
                  <a:cubicBezTo>
                    <a:pt x="413470" y="166755"/>
                    <a:pt x="427616" y="179643"/>
                    <a:pt x="439405" y="194637"/>
                  </a:cubicBezTo>
                  <a:cubicBezTo>
                    <a:pt x="457274" y="217189"/>
                    <a:pt x="469435" y="244203"/>
                    <a:pt x="474399" y="273819"/>
                  </a:cubicBezTo>
                  <a:cubicBezTo>
                    <a:pt x="475888" y="283113"/>
                    <a:pt x="476881" y="292531"/>
                    <a:pt x="476881" y="302196"/>
                  </a:cubicBezTo>
                  <a:cubicBezTo>
                    <a:pt x="476881" y="311862"/>
                    <a:pt x="475888" y="321279"/>
                    <a:pt x="474399" y="330573"/>
                  </a:cubicBezTo>
                  <a:cubicBezTo>
                    <a:pt x="469435" y="360189"/>
                    <a:pt x="457274" y="387203"/>
                    <a:pt x="439405" y="409756"/>
                  </a:cubicBezTo>
                  <a:cubicBezTo>
                    <a:pt x="427616" y="424750"/>
                    <a:pt x="413470" y="437637"/>
                    <a:pt x="397338" y="448170"/>
                  </a:cubicBezTo>
                  <a:cubicBezTo>
                    <a:pt x="377607" y="460933"/>
                    <a:pt x="355270" y="469732"/>
                    <a:pt x="331072" y="473697"/>
                  </a:cubicBezTo>
                  <a:cubicBezTo>
                    <a:pt x="321765" y="475184"/>
                    <a:pt x="312334" y="476175"/>
                    <a:pt x="302655" y="476175"/>
                  </a:cubicBezTo>
                  <a:cubicBezTo>
                    <a:pt x="292976" y="476175"/>
                    <a:pt x="283545" y="475184"/>
                    <a:pt x="274238" y="473697"/>
                  </a:cubicBezTo>
                  <a:cubicBezTo>
                    <a:pt x="250040" y="469732"/>
                    <a:pt x="227579" y="460933"/>
                    <a:pt x="207972" y="448170"/>
                  </a:cubicBezTo>
                  <a:cubicBezTo>
                    <a:pt x="191840" y="437637"/>
                    <a:pt x="177694" y="424750"/>
                    <a:pt x="165905" y="409756"/>
                  </a:cubicBezTo>
                  <a:cubicBezTo>
                    <a:pt x="148036" y="387203"/>
                    <a:pt x="135875" y="360189"/>
                    <a:pt x="130911" y="330573"/>
                  </a:cubicBezTo>
                  <a:cubicBezTo>
                    <a:pt x="129422" y="321279"/>
                    <a:pt x="128429" y="311862"/>
                    <a:pt x="128429" y="302196"/>
                  </a:cubicBezTo>
                  <a:cubicBezTo>
                    <a:pt x="128429" y="292531"/>
                    <a:pt x="129422" y="283113"/>
                    <a:pt x="130911" y="273819"/>
                  </a:cubicBezTo>
                  <a:cubicBezTo>
                    <a:pt x="135875" y="244203"/>
                    <a:pt x="148036" y="217189"/>
                    <a:pt x="165905" y="194637"/>
                  </a:cubicBezTo>
                  <a:cubicBezTo>
                    <a:pt x="177694" y="179643"/>
                    <a:pt x="191840" y="166755"/>
                    <a:pt x="207972" y="156346"/>
                  </a:cubicBezTo>
                  <a:cubicBezTo>
                    <a:pt x="227703" y="143583"/>
                    <a:pt x="250040" y="134661"/>
                    <a:pt x="274238" y="130696"/>
                  </a:cubicBezTo>
                  <a:cubicBezTo>
                    <a:pt x="283545" y="129209"/>
                    <a:pt x="292976" y="128217"/>
                    <a:pt x="302655" y="128217"/>
                  </a:cubicBezTo>
                  <a:close/>
                  <a:moveTo>
                    <a:pt x="484537" y="74004"/>
                  </a:moveTo>
                  <a:cubicBezTo>
                    <a:pt x="493392" y="72975"/>
                    <a:pt x="501168" y="73998"/>
                    <a:pt x="506161" y="78553"/>
                  </a:cubicBezTo>
                  <a:lnTo>
                    <a:pt x="507153" y="79420"/>
                  </a:lnTo>
                  <a:cubicBezTo>
                    <a:pt x="527124" y="97641"/>
                    <a:pt x="494873" y="165316"/>
                    <a:pt x="494873" y="165316"/>
                  </a:cubicBezTo>
                  <a:cubicBezTo>
                    <a:pt x="484701" y="176595"/>
                    <a:pt x="472793" y="184775"/>
                    <a:pt x="460885" y="189609"/>
                  </a:cubicBezTo>
                  <a:cubicBezTo>
                    <a:pt x="444883" y="167299"/>
                    <a:pt x="424416" y="148459"/>
                    <a:pt x="400600" y="134577"/>
                  </a:cubicBezTo>
                  <a:cubicBezTo>
                    <a:pt x="404321" y="122306"/>
                    <a:pt x="411392" y="109787"/>
                    <a:pt x="421687" y="98632"/>
                  </a:cubicBezTo>
                  <a:cubicBezTo>
                    <a:pt x="421687" y="98632"/>
                    <a:pt x="457970" y="77089"/>
                    <a:pt x="484537" y="74004"/>
                  </a:cubicBezTo>
                  <a:close/>
                  <a:moveTo>
                    <a:pt x="120799" y="74004"/>
                  </a:moveTo>
                  <a:cubicBezTo>
                    <a:pt x="147404" y="77089"/>
                    <a:pt x="183761" y="98632"/>
                    <a:pt x="183761" y="98632"/>
                  </a:cubicBezTo>
                  <a:cubicBezTo>
                    <a:pt x="193934" y="109787"/>
                    <a:pt x="201005" y="122306"/>
                    <a:pt x="204851" y="134577"/>
                  </a:cubicBezTo>
                  <a:cubicBezTo>
                    <a:pt x="181032" y="148459"/>
                    <a:pt x="160438" y="167299"/>
                    <a:pt x="144434" y="189609"/>
                  </a:cubicBezTo>
                  <a:cubicBezTo>
                    <a:pt x="132524" y="184775"/>
                    <a:pt x="120738" y="176595"/>
                    <a:pt x="110442" y="165316"/>
                  </a:cubicBezTo>
                  <a:cubicBezTo>
                    <a:pt x="110442" y="165316"/>
                    <a:pt x="78186" y="97641"/>
                    <a:pt x="98160" y="79420"/>
                  </a:cubicBezTo>
                  <a:lnTo>
                    <a:pt x="99152" y="78553"/>
                  </a:lnTo>
                  <a:cubicBezTo>
                    <a:pt x="104146" y="73998"/>
                    <a:pt x="111930" y="72975"/>
                    <a:pt x="120799" y="74004"/>
                  </a:cubicBezTo>
                  <a:close/>
                  <a:moveTo>
                    <a:pt x="302070" y="0"/>
                  </a:moveTo>
                  <a:lnTo>
                    <a:pt x="303312" y="0"/>
                  </a:lnTo>
                  <a:cubicBezTo>
                    <a:pt x="330367" y="0"/>
                    <a:pt x="352334" y="71759"/>
                    <a:pt x="352334" y="71759"/>
                  </a:cubicBezTo>
                  <a:cubicBezTo>
                    <a:pt x="352334" y="86880"/>
                    <a:pt x="349107" y="100885"/>
                    <a:pt x="343646" y="112411"/>
                  </a:cubicBezTo>
                  <a:cubicBezTo>
                    <a:pt x="330491" y="109560"/>
                    <a:pt x="316715" y="107949"/>
                    <a:pt x="302691" y="107949"/>
                  </a:cubicBezTo>
                  <a:cubicBezTo>
                    <a:pt x="288667" y="107949"/>
                    <a:pt x="274891" y="109560"/>
                    <a:pt x="261736" y="112411"/>
                  </a:cubicBezTo>
                  <a:cubicBezTo>
                    <a:pt x="256275" y="100885"/>
                    <a:pt x="253048" y="86880"/>
                    <a:pt x="253048" y="71759"/>
                  </a:cubicBezTo>
                  <a:cubicBezTo>
                    <a:pt x="253048" y="71759"/>
                    <a:pt x="275015" y="0"/>
                    <a:pt x="302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a16="http://schemas.microsoft.com/office/drawing/2014/main" id="{3EEEAAD2-FDAF-4246-A186-102A1C5A276D}"/>
              </a:ext>
            </a:extLst>
          </p:cNvPr>
          <p:cNvSpPr/>
          <p:nvPr/>
        </p:nvSpPr>
        <p:spPr>
          <a:xfrm>
            <a:off x="539750" y="1995686"/>
            <a:ext cx="2666114" cy="369332"/>
          </a:xfrm>
          <a:prstGeom prst="rect">
            <a:avLst/>
          </a:prstGeom>
          <a:solidFill>
            <a:schemeClr val="accent5">
              <a:lumMod val="40000"/>
              <a:lumOff val="60000"/>
            </a:schemeClr>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中暑级别及急救处理</a:t>
            </a:r>
          </a:p>
        </p:txBody>
      </p:sp>
      <p:graphicFrame>
        <p:nvGraphicFramePr>
          <p:cNvPr id="2" name="表格 1">
            <a:extLst>
              <a:ext uri="{FF2B5EF4-FFF2-40B4-BE49-F238E27FC236}">
                <a16:creationId xmlns:a16="http://schemas.microsoft.com/office/drawing/2014/main" id="{92B9CAA3-95D9-4276-9AEC-96BF52B0CAD9}"/>
              </a:ext>
            </a:extLst>
          </p:cNvPr>
          <p:cNvGraphicFramePr>
            <a:graphicFrameLocks noGrp="1"/>
          </p:cNvGraphicFramePr>
          <p:nvPr>
            <p:extLst>
              <p:ext uri="{D42A27DB-BD31-4B8C-83A1-F6EECF244321}">
                <p14:modId xmlns:p14="http://schemas.microsoft.com/office/powerpoint/2010/main" val="1278990973"/>
              </p:ext>
            </p:extLst>
          </p:nvPr>
        </p:nvGraphicFramePr>
        <p:xfrm>
          <a:off x="587634" y="2431079"/>
          <a:ext cx="7968732" cy="2444927"/>
        </p:xfrm>
        <a:graphic>
          <a:graphicData uri="http://schemas.openxmlformats.org/drawingml/2006/table">
            <a:tbl>
              <a:tblPr/>
              <a:tblGrid>
                <a:gridCol w="1122164">
                  <a:extLst>
                    <a:ext uri="{9D8B030D-6E8A-4147-A177-3AD203B41FA5}">
                      <a16:colId xmlns:a16="http://schemas.microsoft.com/office/drawing/2014/main" val="761158001"/>
                    </a:ext>
                  </a:extLst>
                </a:gridCol>
                <a:gridCol w="3645143">
                  <a:extLst>
                    <a:ext uri="{9D8B030D-6E8A-4147-A177-3AD203B41FA5}">
                      <a16:colId xmlns:a16="http://schemas.microsoft.com/office/drawing/2014/main" val="2409293963"/>
                    </a:ext>
                  </a:extLst>
                </a:gridCol>
                <a:gridCol w="3201425">
                  <a:extLst>
                    <a:ext uri="{9D8B030D-6E8A-4147-A177-3AD203B41FA5}">
                      <a16:colId xmlns:a16="http://schemas.microsoft.com/office/drawing/2014/main" val="3178553437"/>
                    </a:ext>
                  </a:extLst>
                </a:gridCol>
              </a:tblGrid>
              <a:tr h="207435">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a:ln>
                            <a:noFill/>
                          </a:ln>
                          <a:solidFill>
                            <a:schemeClr val="tx1">
                              <a:lumMod val="50000"/>
                              <a:lumOff val="50000"/>
                            </a:schemeClr>
                          </a:solidFill>
                          <a:effectLst/>
                          <a:latin typeface="+mn-lt"/>
                          <a:ea typeface="+mn-ea"/>
                          <a:cs typeface="+mn-ea"/>
                          <a:sym typeface="+mn-lt"/>
                        </a:rPr>
                        <a:t>级别</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a:ln>
                            <a:noFill/>
                          </a:ln>
                          <a:solidFill>
                            <a:schemeClr val="tx1">
                              <a:lumMod val="50000"/>
                              <a:lumOff val="50000"/>
                            </a:schemeClr>
                          </a:solidFill>
                          <a:effectLst/>
                          <a:latin typeface="+mn-lt"/>
                          <a:ea typeface="+mn-ea"/>
                          <a:cs typeface="+mn-ea"/>
                          <a:sym typeface="+mn-lt"/>
                        </a:rPr>
                        <a:t>症状说明</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急救措施</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0139033"/>
                  </a:ext>
                </a:extLst>
              </a:tr>
              <a:tr h="596359">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先兆中暑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患者在高温环境中劳动一定时间后，出</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现头昏头痛、口渴、多汗、全身疲乏、</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心悸、注意力不集中、动作不协调等症</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状，体温正常或略有升高。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立即将病人移至阴凉通风处（脱离现场）以增加辐射散热。 </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给予清凉含盐饮料；可选服仁丹、十滴水、开胸顺气丸、藿香正气片等，用风油精涂擦太阳穴、合谷等穴；</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体温高者给予冷敷或酒精擦浴。必要时可静脉滴注含</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5%</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葡萄糖生理盐</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1000</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2000mL</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9963760"/>
                  </a:ext>
                </a:extLst>
              </a:tr>
              <a:tr h="466718">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轻症中暑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除有先兆中暑症状外，出现面色潮</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红、大量出汗、脉搏快速等表现，</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体温升高至</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38.5℃</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以上。</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3924247962"/>
                  </a:ext>
                </a:extLst>
              </a:tr>
              <a:tr h="1073297">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重症中暑 </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ctr" latinLnBrk="0" hangingPunct="1">
                        <a:lnSpc>
                          <a:spcPct val="100000"/>
                        </a:lnSpc>
                        <a:spcBef>
                          <a:spcPct val="0"/>
                        </a:spcBef>
                        <a:spcAft>
                          <a:spcPct val="0"/>
                        </a:spcAft>
                        <a:buClrTx/>
                        <a:buSzTx/>
                        <a:buFont typeface="+mj-lt"/>
                        <a:buAutoNum type="arabicPeriod"/>
                        <a:tabLst/>
                      </a:pP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包括：</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1</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）热射病；</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2</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）热痉挛；</a:t>
                      </a:r>
                      <a:r>
                        <a:rPr kumimoji="1" lang="en-US" altLang="zh-CN" sz="900" b="0" i="0" u="none" strike="noStrike" cap="none" normalizeH="0" baseline="0" dirty="0">
                          <a:ln>
                            <a:noFill/>
                          </a:ln>
                          <a:solidFill>
                            <a:schemeClr val="tx1">
                              <a:lumMod val="50000"/>
                              <a:lumOff val="50000"/>
                            </a:schemeClr>
                          </a:solidFill>
                          <a:effectLst/>
                          <a:latin typeface="+mn-lt"/>
                          <a:ea typeface="+mn-ea"/>
                          <a:cs typeface="+mn-ea"/>
                          <a:sym typeface="+mn-lt"/>
                        </a:rPr>
                        <a:t>3</a:t>
                      </a:r>
                      <a:r>
                        <a:rPr kumimoji="1" lang="zh-CN" altLang="en-US" sz="900" b="0" i="0" u="none" strike="noStrike" cap="none" normalizeH="0" baseline="0" dirty="0">
                          <a:ln>
                            <a:noFill/>
                          </a:ln>
                          <a:solidFill>
                            <a:schemeClr val="tx1">
                              <a:lumMod val="50000"/>
                              <a:lumOff val="50000"/>
                            </a:schemeClr>
                          </a:solidFill>
                          <a:effectLst/>
                          <a:latin typeface="+mn-lt"/>
                          <a:ea typeface="+mn-ea"/>
                          <a:cs typeface="+mn-ea"/>
                          <a:sym typeface="+mn-lt"/>
                        </a:rPr>
                        <a:t>）热衰竭。</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lang="zh-CN" altLang="en-US" sz="900" dirty="0">
                          <a:solidFill>
                            <a:schemeClr val="tx1">
                              <a:lumMod val="50000"/>
                              <a:lumOff val="50000"/>
                            </a:schemeClr>
                          </a:solidFill>
                          <a:latin typeface="+mn-lt"/>
                          <a:ea typeface="+mn-ea"/>
                          <a:cs typeface="+mn-ea"/>
                          <a:sym typeface="+mn-lt"/>
                        </a:rPr>
                        <a:t>热痉挛 ：在补足体液情况下，仍有四肢肌肉抽搐和痉挛性疼痛，可缓慢静注射</a:t>
                      </a:r>
                      <a:r>
                        <a:rPr lang="en-US" altLang="zh-CN" sz="900" dirty="0">
                          <a:solidFill>
                            <a:schemeClr val="tx1">
                              <a:lumMod val="50000"/>
                              <a:lumOff val="50000"/>
                            </a:schemeClr>
                          </a:solidFill>
                          <a:latin typeface="+mn-lt"/>
                          <a:ea typeface="+mn-ea"/>
                          <a:cs typeface="+mn-ea"/>
                          <a:sym typeface="+mn-lt"/>
                        </a:rPr>
                        <a:t>10%</a:t>
                      </a:r>
                      <a:r>
                        <a:rPr lang="zh-CN" altLang="en-US" sz="900" dirty="0">
                          <a:solidFill>
                            <a:schemeClr val="tx1">
                              <a:lumMod val="50000"/>
                              <a:lumOff val="50000"/>
                            </a:schemeClr>
                          </a:solidFill>
                          <a:latin typeface="+mn-lt"/>
                          <a:ea typeface="+mn-ea"/>
                          <a:cs typeface="+mn-ea"/>
                          <a:sym typeface="+mn-lt"/>
                        </a:rPr>
                        <a:t>葡萄糖酸钙</a:t>
                      </a:r>
                      <a:r>
                        <a:rPr lang="en-US" altLang="zh-CN" sz="900" dirty="0">
                          <a:solidFill>
                            <a:schemeClr val="tx1">
                              <a:lumMod val="50000"/>
                              <a:lumOff val="50000"/>
                            </a:schemeClr>
                          </a:solidFill>
                          <a:latin typeface="+mn-lt"/>
                          <a:ea typeface="+mn-ea"/>
                          <a:cs typeface="+mn-ea"/>
                          <a:sym typeface="+mn-lt"/>
                        </a:rPr>
                        <a:t>10mL</a:t>
                      </a:r>
                      <a:r>
                        <a:rPr lang="zh-CN" altLang="en-US" sz="900" dirty="0">
                          <a:solidFill>
                            <a:schemeClr val="tx1">
                              <a:lumMod val="50000"/>
                              <a:lumOff val="50000"/>
                            </a:schemeClr>
                          </a:solidFill>
                          <a:latin typeface="+mn-lt"/>
                          <a:ea typeface="+mn-ea"/>
                          <a:cs typeface="+mn-ea"/>
                          <a:sym typeface="+mn-lt"/>
                        </a:rPr>
                        <a:t>＋维生素</a:t>
                      </a:r>
                      <a:r>
                        <a:rPr lang="en-US" altLang="zh-CN" sz="900" dirty="0">
                          <a:solidFill>
                            <a:schemeClr val="tx1">
                              <a:lumMod val="50000"/>
                              <a:lumOff val="50000"/>
                            </a:schemeClr>
                          </a:solidFill>
                          <a:latin typeface="+mn-lt"/>
                          <a:ea typeface="+mn-ea"/>
                          <a:cs typeface="+mn-ea"/>
                          <a:sym typeface="+mn-lt"/>
                        </a:rPr>
                        <a:t>C0.5g                                          </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lang="zh-CN" altLang="en-US" sz="900" dirty="0">
                          <a:solidFill>
                            <a:schemeClr val="tx1">
                              <a:lumMod val="50000"/>
                              <a:lumOff val="50000"/>
                            </a:schemeClr>
                          </a:solidFill>
                          <a:latin typeface="+mn-lt"/>
                          <a:ea typeface="+mn-ea"/>
                          <a:cs typeface="+mn-ea"/>
                          <a:sym typeface="+mn-lt"/>
                        </a:rPr>
                        <a:t>热衰竭 ：滴注含</a:t>
                      </a:r>
                      <a:r>
                        <a:rPr lang="en-US" altLang="zh-CN" sz="900" dirty="0">
                          <a:solidFill>
                            <a:schemeClr val="tx1">
                              <a:lumMod val="50000"/>
                              <a:lumOff val="50000"/>
                            </a:schemeClr>
                          </a:solidFill>
                          <a:latin typeface="+mn-lt"/>
                          <a:ea typeface="+mn-ea"/>
                          <a:cs typeface="+mn-ea"/>
                          <a:sym typeface="+mn-lt"/>
                        </a:rPr>
                        <a:t>5%</a:t>
                      </a:r>
                      <a:r>
                        <a:rPr lang="zh-CN" altLang="en-US" sz="900" dirty="0">
                          <a:solidFill>
                            <a:schemeClr val="tx1">
                              <a:lumMod val="50000"/>
                              <a:lumOff val="50000"/>
                            </a:schemeClr>
                          </a:solidFill>
                          <a:latin typeface="+mn-lt"/>
                          <a:ea typeface="+mn-ea"/>
                          <a:cs typeface="+mn-ea"/>
                          <a:sym typeface="+mn-lt"/>
                        </a:rPr>
                        <a:t>葡萄糖生理盐水</a:t>
                      </a:r>
                      <a:r>
                        <a:rPr lang="en-US" altLang="zh-CN" sz="900" dirty="0">
                          <a:solidFill>
                            <a:schemeClr val="tx1">
                              <a:lumMod val="50000"/>
                              <a:lumOff val="50000"/>
                            </a:schemeClr>
                          </a:solidFill>
                          <a:latin typeface="+mn-lt"/>
                          <a:ea typeface="+mn-ea"/>
                          <a:cs typeface="+mn-ea"/>
                          <a:sym typeface="+mn-lt"/>
                        </a:rPr>
                        <a:t>2000</a:t>
                      </a:r>
                      <a:r>
                        <a:rPr lang="zh-CN" altLang="en-US" sz="900" dirty="0">
                          <a:solidFill>
                            <a:schemeClr val="tx1">
                              <a:lumMod val="50000"/>
                              <a:lumOff val="50000"/>
                            </a:schemeClr>
                          </a:solidFill>
                          <a:latin typeface="+mn-lt"/>
                          <a:ea typeface="+mn-ea"/>
                          <a:cs typeface="+mn-ea"/>
                          <a:sym typeface="+mn-lt"/>
                        </a:rPr>
                        <a:t>～</a:t>
                      </a:r>
                      <a:r>
                        <a:rPr lang="en-US" altLang="zh-CN" sz="900" dirty="0">
                          <a:solidFill>
                            <a:schemeClr val="tx1">
                              <a:lumMod val="50000"/>
                              <a:lumOff val="50000"/>
                            </a:schemeClr>
                          </a:solidFill>
                          <a:latin typeface="+mn-lt"/>
                          <a:ea typeface="+mn-ea"/>
                          <a:cs typeface="+mn-ea"/>
                          <a:sym typeface="+mn-lt"/>
                        </a:rPr>
                        <a:t>3000mL</a:t>
                      </a:r>
                      <a:r>
                        <a:rPr lang="zh-CN" altLang="en-US" sz="900" dirty="0">
                          <a:solidFill>
                            <a:schemeClr val="tx1">
                              <a:lumMod val="50000"/>
                              <a:lumOff val="50000"/>
                            </a:schemeClr>
                          </a:solidFill>
                          <a:latin typeface="+mn-lt"/>
                          <a:ea typeface="+mn-ea"/>
                          <a:cs typeface="+mn-ea"/>
                          <a:sym typeface="+mn-lt"/>
                        </a:rPr>
                        <a:t>血压维持在</a:t>
                      </a:r>
                      <a:r>
                        <a:rPr lang="en-US" altLang="zh-CN" sz="900" dirty="0">
                          <a:solidFill>
                            <a:schemeClr val="tx1">
                              <a:lumMod val="50000"/>
                              <a:lumOff val="50000"/>
                            </a:schemeClr>
                          </a:solidFill>
                          <a:latin typeface="+mn-lt"/>
                          <a:ea typeface="+mn-ea"/>
                          <a:cs typeface="+mn-ea"/>
                          <a:sym typeface="+mn-lt"/>
                        </a:rPr>
                        <a:t>12kPa</a:t>
                      </a:r>
                      <a:r>
                        <a:rPr lang="zh-CN" altLang="en-US" sz="900" dirty="0">
                          <a:solidFill>
                            <a:schemeClr val="tx1">
                              <a:lumMod val="50000"/>
                              <a:lumOff val="50000"/>
                            </a:schemeClr>
                          </a:solidFill>
                          <a:latin typeface="+mn-lt"/>
                          <a:ea typeface="+mn-ea"/>
                          <a:cs typeface="+mn-ea"/>
                          <a:sym typeface="+mn-lt"/>
                        </a:rPr>
                        <a:t>以上。                                        </a:t>
                      </a:r>
                    </a:p>
                    <a:p>
                      <a:pPr marL="342900" marR="0" lvl="0" indent="-342900" algn="l" defTabSz="914400" rtl="0" eaLnBrk="1" fontAlgn="t" latinLnBrk="0" hangingPunct="1">
                        <a:lnSpc>
                          <a:spcPct val="100000"/>
                        </a:lnSpc>
                        <a:spcBef>
                          <a:spcPct val="0"/>
                        </a:spcBef>
                        <a:spcAft>
                          <a:spcPct val="0"/>
                        </a:spcAft>
                        <a:buClrTx/>
                        <a:buSzTx/>
                        <a:buFont typeface="+mj-lt"/>
                        <a:buAutoNum type="arabicPeriod"/>
                        <a:tabLst/>
                      </a:pPr>
                      <a:r>
                        <a:rPr lang="zh-CN" altLang="en-US" sz="900" dirty="0">
                          <a:solidFill>
                            <a:schemeClr val="tx1">
                              <a:lumMod val="50000"/>
                              <a:lumOff val="50000"/>
                            </a:schemeClr>
                          </a:solidFill>
                          <a:latin typeface="+mn-lt"/>
                          <a:ea typeface="+mn-ea"/>
                          <a:cs typeface="+mn-ea"/>
                          <a:sym typeface="+mn-lt"/>
                        </a:rPr>
                        <a:t>热射病 ：病死率可达</a:t>
                      </a:r>
                      <a:r>
                        <a:rPr lang="en-US" altLang="zh-CN" sz="900" dirty="0">
                          <a:solidFill>
                            <a:schemeClr val="tx1">
                              <a:lumMod val="50000"/>
                              <a:lumOff val="50000"/>
                            </a:schemeClr>
                          </a:solidFill>
                          <a:latin typeface="+mn-lt"/>
                          <a:ea typeface="+mn-ea"/>
                          <a:cs typeface="+mn-ea"/>
                          <a:sym typeface="+mn-lt"/>
                        </a:rPr>
                        <a:t>30%</a:t>
                      </a:r>
                      <a:r>
                        <a:rPr lang="zh-CN" altLang="en-US" sz="900" dirty="0">
                          <a:solidFill>
                            <a:schemeClr val="tx1">
                              <a:lumMod val="50000"/>
                              <a:lumOff val="50000"/>
                            </a:schemeClr>
                          </a:solidFill>
                          <a:latin typeface="+mn-lt"/>
                          <a:ea typeface="+mn-ea"/>
                          <a:cs typeface="+mn-ea"/>
                          <a:sym typeface="+mn-lt"/>
                        </a:rPr>
                        <a:t>。可采取措施：物理降温；药降温 纳洛酮治疗；对症及支持治疗</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747161"/>
                  </a:ext>
                </a:extLst>
              </a:tr>
            </a:tbl>
          </a:graphicData>
        </a:graphic>
      </p:graphicFrame>
    </p:spTree>
    <p:extLst>
      <p:ext uri="{BB962C8B-B14F-4D97-AF65-F5344CB8AC3E}">
        <p14:creationId xmlns:p14="http://schemas.microsoft.com/office/powerpoint/2010/main" val="3600624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800"/>
                                        <p:tgtEl>
                                          <p:spTgt spid="13"/>
                                        </p:tgtEl>
                                      </p:cBhvr>
                                    </p:animEffect>
                                  </p:childTnLst>
                                </p:cTn>
                              </p:par>
                            </p:childTnLst>
                          </p:cTn>
                        </p:par>
                        <p:par>
                          <p:cTn id="8" fill="hold">
                            <p:stCondLst>
                              <p:cond delay="8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3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8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C75F23FA-084F-4942-9847-D3A86B0BDF1A}"/>
              </a:ext>
            </a:extLst>
          </p:cNvPr>
          <p:cNvPicPr>
            <a:picLocks noChangeAspect="1"/>
          </p:cNvPicPr>
          <p:nvPr/>
        </p:nvPicPr>
        <p:blipFill>
          <a:blip r:embed="rId3"/>
          <a:stretch>
            <a:fillRect/>
          </a:stretch>
        </p:blipFill>
        <p:spPr>
          <a:xfrm>
            <a:off x="3090214" y="2080127"/>
            <a:ext cx="688279" cy="811186"/>
          </a:xfrm>
          <a:prstGeom prst="rect">
            <a:avLst/>
          </a:prstGeom>
        </p:spPr>
      </p:pic>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溺水急救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669414"/>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淹溺引起全身缺氧可导致脑水肿。肺部进入污水可发生肺部感染。在病程演变过程中可发生呼吸急速，低氧血症、播散性血管内凝血、急性肾功能衰竭等合并症。</a:t>
            </a:r>
          </a:p>
        </p:txBody>
      </p:sp>
      <p:pic>
        <p:nvPicPr>
          <p:cNvPr id="5" name="图片 4">
            <a:extLst>
              <a:ext uri="{FF2B5EF4-FFF2-40B4-BE49-F238E27FC236}">
                <a16:creationId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a16="http://schemas.microsoft.com/office/drawing/2014/main" id="{4FAEC59E-565C-4395-8FC7-6C6F4B57E673}"/>
                </a:ext>
              </a:extLst>
            </p:cNvPr>
            <p:cNvCxnSpPr/>
            <p:nvPr/>
          </p:nvCxnSpPr>
          <p:spPr>
            <a:xfrm>
              <a:off x="-51325" y="296710"/>
              <a:ext cx="360000" cy="0"/>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ED06B99F-C98E-41AD-A684-41BF55085AD5}"/>
                </a:ext>
              </a:extLst>
            </p:cNvPr>
            <p:cNvCxnSpPr/>
            <p:nvPr/>
          </p:nvCxnSpPr>
          <p:spPr>
            <a:xfrm>
              <a:off x="-51325" y="255070"/>
              <a:ext cx="360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92365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2" presetClass="entr" presetSubtype="2" fill="hold" grpId="0" nodeType="withEffect">
                                  <p:stCondLst>
                                    <p:cond delay="0"/>
                                  </p:stCondLst>
                                  <p:iterate type="lt">
                                    <p:tmPct val="10000"/>
                                  </p:iterate>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1+#ppt_w/2"/>
                                          </p:val>
                                        </p:tav>
                                        <p:tav tm="100000">
                                          <p:val>
                                            <p:strVal val="#ppt_x"/>
                                          </p:val>
                                        </p:tav>
                                      </p:tavLst>
                                    </p:anim>
                                    <p:anim calcmode="lin" valueType="num">
                                      <p:cBhvr additive="base">
                                        <p:cTn id="47" dur="500" fill="hold"/>
                                        <p:tgtEl>
                                          <p:spTgt spid="27"/>
                                        </p:tgtEl>
                                        <p:attrNameLst>
                                          <p:attrName>ppt_y</p:attrName>
                                        </p:attrNameLst>
                                      </p:cBhvr>
                                      <p:tavLst>
                                        <p:tav tm="0">
                                          <p:val>
                                            <p:strVal val="#ppt_y"/>
                                          </p:val>
                                        </p:tav>
                                        <p:tav tm="100000">
                                          <p:val>
                                            <p:strVal val="#ppt_y"/>
                                          </p:val>
                                        </p:tav>
                                      </p:tavLst>
                                    </p:anim>
                                  </p:childTnLst>
                                </p:cTn>
                              </p:par>
                            </p:childTnLst>
                          </p:cTn>
                        </p:par>
                        <p:par>
                          <p:cTn id="48" fill="hold">
                            <p:stCondLst>
                              <p:cond delay="3150"/>
                            </p:stCondLst>
                            <p:childTnLst>
                              <p:par>
                                <p:cTn id="49" presetID="2" presetClass="entr" presetSubtype="4"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溺水急救</a:t>
            </a:r>
          </a:p>
        </p:txBody>
      </p:sp>
      <p:grpSp>
        <p:nvGrpSpPr>
          <p:cNvPr id="14" name="组合 13">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5" name="矩形: 圆角 1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KSO_Shape">
              <a:extLst>
                <a:ext uri="{FF2B5EF4-FFF2-40B4-BE49-F238E27FC236}">
                  <a16:creationId xmlns:a16="http://schemas.microsoft.com/office/drawing/2014/main" id="{CA010314-5587-489E-9908-26E2CF887770}"/>
                </a:ext>
              </a:extLst>
            </p:cNvPr>
            <p:cNvSpPr/>
            <p:nvPr/>
          </p:nvSpPr>
          <p:spPr>
            <a:xfrm>
              <a:off x="4881315" y="1575509"/>
              <a:ext cx="350583" cy="221585"/>
            </a:xfrm>
            <a:custGeom>
              <a:avLst/>
              <a:gdLst>
                <a:gd name="connsiteX0" fmla="*/ 190901 w 601409"/>
                <a:gd name="connsiteY0" fmla="*/ 268391 h 380120"/>
                <a:gd name="connsiteX1" fmla="*/ 271280 w 601409"/>
                <a:gd name="connsiteY1" fmla="*/ 305634 h 380120"/>
                <a:gd name="connsiteX2" fmla="*/ 297116 w 601409"/>
                <a:gd name="connsiteY2" fmla="*/ 317093 h 380120"/>
                <a:gd name="connsiteX3" fmla="*/ 321517 w 601409"/>
                <a:gd name="connsiteY3" fmla="*/ 305634 h 380120"/>
                <a:gd name="connsiteX4" fmla="*/ 401896 w 601409"/>
                <a:gd name="connsiteY4" fmla="*/ 268391 h 380120"/>
                <a:gd name="connsiteX5" fmla="*/ 483711 w 601409"/>
                <a:gd name="connsiteY5" fmla="*/ 305634 h 380120"/>
                <a:gd name="connsiteX6" fmla="*/ 508112 w 601409"/>
                <a:gd name="connsiteY6" fmla="*/ 317093 h 380120"/>
                <a:gd name="connsiteX7" fmla="*/ 532513 w 601409"/>
                <a:gd name="connsiteY7" fmla="*/ 305634 h 380120"/>
                <a:gd name="connsiteX8" fmla="*/ 601409 w 601409"/>
                <a:gd name="connsiteY8" fmla="*/ 271256 h 380120"/>
                <a:gd name="connsiteX9" fmla="*/ 601409 w 601409"/>
                <a:gd name="connsiteY9" fmla="*/ 334282 h 380120"/>
                <a:gd name="connsiteX10" fmla="*/ 579879 w 601409"/>
                <a:gd name="connsiteY10" fmla="*/ 347174 h 380120"/>
                <a:gd name="connsiteX11" fmla="*/ 508112 w 601409"/>
                <a:gd name="connsiteY11" fmla="*/ 380120 h 380120"/>
                <a:gd name="connsiteX12" fmla="*/ 436345 w 601409"/>
                <a:gd name="connsiteY12" fmla="*/ 347174 h 380120"/>
                <a:gd name="connsiteX13" fmla="*/ 401896 w 601409"/>
                <a:gd name="connsiteY13" fmla="*/ 331418 h 380120"/>
                <a:gd name="connsiteX14" fmla="*/ 368883 w 601409"/>
                <a:gd name="connsiteY14" fmla="*/ 347174 h 380120"/>
                <a:gd name="connsiteX15" fmla="*/ 297116 w 601409"/>
                <a:gd name="connsiteY15" fmla="*/ 378688 h 380120"/>
                <a:gd name="connsiteX16" fmla="*/ 225349 w 601409"/>
                <a:gd name="connsiteY16" fmla="*/ 347174 h 380120"/>
                <a:gd name="connsiteX17" fmla="*/ 190901 w 601409"/>
                <a:gd name="connsiteY17" fmla="*/ 331418 h 380120"/>
                <a:gd name="connsiteX18" fmla="*/ 157888 w 601409"/>
                <a:gd name="connsiteY18" fmla="*/ 347174 h 380120"/>
                <a:gd name="connsiteX19" fmla="*/ 86121 w 601409"/>
                <a:gd name="connsiteY19" fmla="*/ 378688 h 380120"/>
                <a:gd name="connsiteX20" fmla="*/ 14353 w 601409"/>
                <a:gd name="connsiteY20" fmla="*/ 347174 h 380120"/>
                <a:gd name="connsiteX21" fmla="*/ 0 w 601409"/>
                <a:gd name="connsiteY21" fmla="*/ 335715 h 380120"/>
                <a:gd name="connsiteX22" fmla="*/ 0 w 601409"/>
                <a:gd name="connsiteY22" fmla="*/ 271256 h 380120"/>
                <a:gd name="connsiteX23" fmla="*/ 60284 w 601409"/>
                <a:gd name="connsiteY23" fmla="*/ 305634 h 380120"/>
                <a:gd name="connsiteX24" fmla="*/ 86121 w 601409"/>
                <a:gd name="connsiteY24" fmla="*/ 317093 h 380120"/>
                <a:gd name="connsiteX25" fmla="*/ 110522 w 601409"/>
                <a:gd name="connsiteY25" fmla="*/ 305634 h 380120"/>
                <a:gd name="connsiteX26" fmla="*/ 190901 w 601409"/>
                <a:gd name="connsiteY26" fmla="*/ 268391 h 380120"/>
                <a:gd name="connsiteX27" fmla="*/ 466460 w 601409"/>
                <a:gd name="connsiteY27" fmla="*/ 90681 h 380120"/>
                <a:gd name="connsiteX28" fmla="*/ 543935 w 601409"/>
                <a:gd name="connsiteY28" fmla="*/ 168041 h 380120"/>
                <a:gd name="connsiteX29" fmla="*/ 466460 w 601409"/>
                <a:gd name="connsiteY29" fmla="*/ 245401 h 380120"/>
                <a:gd name="connsiteX30" fmla="*/ 388985 w 601409"/>
                <a:gd name="connsiteY30" fmla="*/ 168041 h 380120"/>
                <a:gd name="connsiteX31" fmla="*/ 466460 w 601409"/>
                <a:gd name="connsiteY31" fmla="*/ 90681 h 380120"/>
                <a:gd name="connsiteX32" fmla="*/ 412071 w 601409"/>
                <a:gd name="connsiteY32" fmla="*/ 440 h 380120"/>
                <a:gd name="connsiteX33" fmla="*/ 447956 w 601409"/>
                <a:gd name="connsiteY33" fmla="*/ 26239 h 380120"/>
                <a:gd name="connsiteX34" fmla="*/ 422119 w 601409"/>
                <a:gd name="connsiteY34" fmla="*/ 62070 h 380120"/>
                <a:gd name="connsiteX35" fmla="*/ 358961 w 601409"/>
                <a:gd name="connsiteY35" fmla="*/ 92169 h 380120"/>
                <a:gd name="connsiteX36" fmla="*/ 351784 w 601409"/>
                <a:gd name="connsiteY36" fmla="*/ 125135 h 380120"/>
                <a:gd name="connsiteX37" fmla="*/ 379057 w 601409"/>
                <a:gd name="connsiteY37" fmla="*/ 213998 h 380120"/>
                <a:gd name="connsiteX38" fmla="*/ 381928 w 601409"/>
                <a:gd name="connsiteY38" fmla="*/ 249830 h 380120"/>
                <a:gd name="connsiteX39" fmla="*/ 305851 w 601409"/>
                <a:gd name="connsiteY39" fmla="*/ 291395 h 380120"/>
                <a:gd name="connsiteX40" fmla="*/ 287191 w 601409"/>
                <a:gd name="connsiteY40" fmla="*/ 291395 h 380120"/>
                <a:gd name="connsiteX41" fmla="*/ 191019 w 601409"/>
                <a:gd name="connsiteY41" fmla="*/ 248397 h 380120"/>
                <a:gd name="connsiteX42" fmla="*/ 109201 w 601409"/>
                <a:gd name="connsiteY42" fmla="*/ 277062 h 380120"/>
                <a:gd name="connsiteX43" fmla="*/ 158005 w 601409"/>
                <a:gd name="connsiteY43" fmla="*/ 213998 h 380120"/>
                <a:gd name="connsiteX44" fmla="*/ 284320 w 601409"/>
                <a:gd name="connsiteY44" fmla="*/ 169566 h 380120"/>
                <a:gd name="connsiteX45" fmla="*/ 297239 w 601409"/>
                <a:gd name="connsiteY45" fmla="*/ 166700 h 380120"/>
                <a:gd name="connsiteX46" fmla="*/ 290062 w 601409"/>
                <a:gd name="connsiteY46" fmla="*/ 139467 h 380120"/>
                <a:gd name="connsiteX47" fmla="*/ 307287 w 601409"/>
                <a:gd name="connsiteY47" fmla="*/ 56337 h 380120"/>
                <a:gd name="connsiteX48" fmla="*/ 412071 w 601409"/>
                <a:gd name="connsiteY48" fmla="*/ 440 h 3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1409" h="380120">
                  <a:moveTo>
                    <a:pt x="190901" y="268391"/>
                  </a:moveTo>
                  <a:cubicBezTo>
                    <a:pt x="223914" y="268391"/>
                    <a:pt x="252621" y="282715"/>
                    <a:pt x="271280" y="305634"/>
                  </a:cubicBezTo>
                  <a:cubicBezTo>
                    <a:pt x="278457" y="312796"/>
                    <a:pt x="287069" y="317093"/>
                    <a:pt x="297116" y="317093"/>
                  </a:cubicBezTo>
                  <a:cubicBezTo>
                    <a:pt x="305728" y="317093"/>
                    <a:pt x="314340" y="312796"/>
                    <a:pt x="321517" y="305634"/>
                  </a:cubicBezTo>
                  <a:cubicBezTo>
                    <a:pt x="341612" y="282715"/>
                    <a:pt x="370319" y="268391"/>
                    <a:pt x="401896" y="268391"/>
                  </a:cubicBezTo>
                  <a:cubicBezTo>
                    <a:pt x="434909" y="268391"/>
                    <a:pt x="463616" y="282715"/>
                    <a:pt x="483711" y="305634"/>
                  </a:cubicBezTo>
                  <a:cubicBezTo>
                    <a:pt x="489452" y="312796"/>
                    <a:pt x="498064" y="317093"/>
                    <a:pt x="508112" y="317093"/>
                  </a:cubicBezTo>
                  <a:cubicBezTo>
                    <a:pt x="518159" y="317093"/>
                    <a:pt x="526771" y="312796"/>
                    <a:pt x="532513" y="305634"/>
                  </a:cubicBezTo>
                  <a:cubicBezTo>
                    <a:pt x="549737" y="287013"/>
                    <a:pt x="574138" y="274121"/>
                    <a:pt x="601409" y="271256"/>
                  </a:cubicBezTo>
                  <a:lnTo>
                    <a:pt x="601409" y="334282"/>
                  </a:lnTo>
                  <a:cubicBezTo>
                    <a:pt x="591362" y="337147"/>
                    <a:pt x="584185" y="342877"/>
                    <a:pt x="579879" y="347174"/>
                  </a:cubicBezTo>
                  <a:cubicBezTo>
                    <a:pt x="562655" y="368661"/>
                    <a:pt x="535383" y="380120"/>
                    <a:pt x="508112" y="380120"/>
                  </a:cubicBezTo>
                  <a:cubicBezTo>
                    <a:pt x="480840" y="380120"/>
                    <a:pt x="453569" y="368661"/>
                    <a:pt x="436345" y="347174"/>
                  </a:cubicBezTo>
                  <a:cubicBezTo>
                    <a:pt x="430603" y="341445"/>
                    <a:pt x="419120" y="331418"/>
                    <a:pt x="401896" y="331418"/>
                  </a:cubicBezTo>
                  <a:cubicBezTo>
                    <a:pt x="388978" y="331418"/>
                    <a:pt x="377495" y="337147"/>
                    <a:pt x="368883" y="347174"/>
                  </a:cubicBezTo>
                  <a:cubicBezTo>
                    <a:pt x="350224" y="367228"/>
                    <a:pt x="324388" y="378688"/>
                    <a:pt x="297116" y="378688"/>
                  </a:cubicBezTo>
                  <a:cubicBezTo>
                    <a:pt x="268409" y="378688"/>
                    <a:pt x="242573" y="367228"/>
                    <a:pt x="225349" y="347174"/>
                  </a:cubicBezTo>
                  <a:cubicBezTo>
                    <a:pt x="216737" y="337147"/>
                    <a:pt x="203819" y="331418"/>
                    <a:pt x="190901" y="331418"/>
                  </a:cubicBezTo>
                  <a:cubicBezTo>
                    <a:pt x="177983" y="331418"/>
                    <a:pt x="166500" y="337147"/>
                    <a:pt x="157888" y="347174"/>
                  </a:cubicBezTo>
                  <a:cubicBezTo>
                    <a:pt x="139228" y="367228"/>
                    <a:pt x="113392" y="378688"/>
                    <a:pt x="86121" y="378688"/>
                  </a:cubicBezTo>
                  <a:cubicBezTo>
                    <a:pt x="58849" y="378688"/>
                    <a:pt x="31577" y="367228"/>
                    <a:pt x="14353" y="347174"/>
                  </a:cubicBezTo>
                  <a:cubicBezTo>
                    <a:pt x="10047" y="342877"/>
                    <a:pt x="5741" y="338580"/>
                    <a:pt x="0" y="335715"/>
                  </a:cubicBezTo>
                  <a:lnTo>
                    <a:pt x="0" y="271256"/>
                  </a:lnTo>
                  <a:cubicBezTo>
                    <a:pt x="24401" y="275553"/>
                    <a:pt x="45931" y="288445"/>
                    <a:pt x="60284" y="305634"/>
                  </a:cubicBezTo>
                  <a:cubicBezTo>
                    <a:pt x="67461" y="312796"/>
                    <a:pt x="76073" y="317093"/>
                    <a:pt x="86121" y="317093"/>
                  </a:cubicBezTo>
                  <a:cubicBezTo>
                    <a:pt x="94733" y="317093"/>
                    <a:pt x="104780" y="312796"/>
                    <a:pt x="110522" y="305634"/>
                  </a:cubicBezTo>
                  <a:cubicBezTo>
                    <a:pt x="130616" y="282715"/>
                    <a:pt x="159323" y="268391"/>
                    <a:pt x="190901" y="268391"/>
                  </a:cubicBezTo>
                  <a:close/>
                  <a:moveTo>
                    <a:pt x="466460" y="90681"/>
                  </a:moveTo>
                  <a:cubicBezTo>
                    <a:pt x="509248" y="90681"/>
                    <a:pt x="543935" y="125316"/>
                    <a:pt x="543935" y="168041"/>
                  </a:cubicBezTo>
                  <a:cubicBezTo>
                    <a:pt x="543935" y="210766"/>
                    <a:pt x="509248" y="245401"/>
                    <a:pt x="466460" y="245401"/>
                  </a:cubicBezTo>
                  <a:cubicBezTo>
                    <a:pt x="423672" y="245401"/>
                    <a:pt x="388985" y="210766"/>
                    <a:pt x="388985" y="168041"/>
                  </a:cubicBezTo>
                  <a:cubicBezTo>
                    <a:pt x="388985" y="125316"/>
                    <a:pt x="423672" y="90681"/>
                    <a:pt x="466460" y="90681"/>
                  </a:cubicBezTo>
                  <a:close/>
                  <a:moveTo>
                    <a:pt x="412071" y="440"/>
                  </a:moveTo>
                  <a:cubicBezTo>
                    <a:pt x="429296" y="-2427"/>
                    <a:pt x="445085" y="9039"/>
                    <a:pt x="447956" y="26239"/>
                  </a:cubicBezTo>
                  <a:cubicBezTo>
                    <a:pt x="450827" y="43438"/>
                    <a:pt x="439344" y="59204"/>
                    <a:pt x="422119" y="62070"/>
                  </a:cubicBezTo>
                  <a:cubicBezTo>
                    <a:pt x="390540" y="66370"/>
                    <a:pt x="369009" y="77837"/>
                    <a:pt x="358961" y="92169"/>
                  </a:cubicBezTo>
                  <a:cubicBezTo>
                    <a:pt x="348913" y="107935"/>
                    <a:pt x="351784" y="125135"/>
                    <a:pt x="351784" y="125135"/>
                  </a:cubicBezTo>
                  <a:cubicBezTo>
                    <a:pt x="351784" y="125135"/>
                    <a:pt x="376186" y="206832"/>
                    <a:pt x="379057" y="213998"/>
                  </a:cubicBezTo>
                  <a:cubicBezTo>
                    <a:pt x="383363" y="225464"/>
                    <a:pt x="383363" y="238364"/>
                    <a:pt x="381928" y="249830"/>
                  </a:cubicBezTo>
                  <a:cubicBezTo>
                    <a:pt x="351784" y="255563"/>
                    <a:pt x="325947" y="269896"/>
                    <a:pt x="305851" y="291395"/>
                  </a:cubicBezTo>
                  <a:cubicBezTo>
                    <a:pt x="301545" y="297128"/>
                    <a:pt x="291497" y="297128"/>
                    <a:pt x="287191" y="291395"/>
                  </a:cubicBezTo>
                  <a:cubicBezTo>
                    <a:pt x="262789" y="264163"/>
                    <a:pt x="228340" y="248397"/>
                    <a:pt x="191019" y="248397"/>
                  </a:cubicBezTo>
                  <a:cubicBezTo>
                    <a:pt x="160876" y="248397"/>
                    <a:pt x="132168" y="258430"/>
                    <a:pt x="109201" y="277062"/>
                  </a:cubicBezTo>
                  <a:cubicBezTo>
                    <a:pt x="112072" y="249830"/>
                    <a:pt x="129297" y="224031"/>
                    <a:pt x="158005" y="213998"/>
                  </a:cubicBezTo>
                  <a:lnTo>
                    <a:pt x="284320" y="169566"/>
                  </a:lnTo>
                  <a:cubicBezTo>
                    <a:pt x="288626" y="168133"/>
                    <a:pt x="292933" y="166700"/>
                    <a:pt x="297239" y="166700"/>
                  </a:cubicBezTo>
                  <a:lnTo>
                    <a:pt x="290062" y="139467"/>
                  </a:lnTo>
                  <a:cubicBezTo>
                    <a:pt x="288626" y="133734"/>
                    <a:pt x="281449" y="95036"/>
                    <a:pt x="307287" y="56337"/>
                  </a:cubicBezTo>
                  <a:cubicBezTo>
                    <a:pt x="327382" y="26239"/>
                    <a:pt x="363267" y="7606"/>
                    <a:pt x="412071" y="4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9" name="矩形 8">
            <a:extLst>
              <a:ext uri="{FF2B5EF4-FFF2-40B4-BE49-F238E27FC236}">
                <a16:creationId xmlns:a16="http://schemas.microsoft.com/office/drawing/2014/main" id="{34032179-3C4F-4CE1-8349-D6F445C9D8A9}"/>
              </a:ext>
            </a:extLst>
          </p:cNvPr>
          <p:cNvSpPr/>
          <p:nvPr/>
        </p:nvSpPr>
        <p:spPr>
          <a:xfrm>
            <a:off x="467544" y="1720428"/>
            <a:ext cx="8208145" cy="377411"/>
          </a:xfrm>
          <a:prstGeom prst="rect">
            <a:avLst/>
          </a:prstGeom>
        </p:spPr>
        <p:txBody>
          <a:bodyPr wrap="square">
            <a:spAutoFit/>
          </a:bodyPr>
          <a:lstStyle/>
          <a:p>
            <a:pPr lvl="0" defTabSz="457200">
              <a:lnSpc>
                <a:spcPct val="150000"/>
              </a:lnSpc>
            </a:pPr>
            <a:r>
              <a:rPr lang="zh-CN" altLang="en-US" sz="1400" dirty="0">
                <a:solidFill>
                  <a:srgbClr val="000000">
                    <a:lumMod val="50000"/>
                    <a:lumOff val="50000"/>
                  </a:srgbClr>
                </a:solidFill>
                <a:cs typeface="+mn-ea"/>
                <a:sym typeface="+mn-lt"/>
              </a:rPr>
              <a:t>淹溺，是指人淹没于水中，由于水吸入肺内（湿淹溺</a:t>
            </a:r>
            <a:r>
              <a:rPr lang="en-US" altLang="zh-CN" sz="1400" dirty="0">
                <a:solidFill>
                  <a:srgbClr val="000000">
                    <a:lumMod val="50000"/>
                    <a:lumOff val="50000"/>
                  </a:srgbClr>
                </a:solidFill>
                <a:cs typeface="+mn-ea"/>
                <a:sym typeface="+mn-lt"/>
              </a:rPr>
              <a:t>90%</a:t>
            </a:r>
            <a:r>
              <a:rPr lang="zh-CN" altLang="en-US" sz="1400" dirty="0">
                <a:solidFill>
                  <a:srgbClr val="000000">
                    <a:lumMod val="50000"/>
                    <a:lumOff val="50000"/>
                  </a:srgbClr>
                </a:solidFill>
                <a:cs typeface="+mn-ea"/>
                <a:sym typeface="+mn-lt"/>
              </a:rPr>
              <a:t>）或喉挛（干淹溺</a:t>
            </a:r>
            <a:r>
              <a:rPr lang="en-US" altLang="zh-CN" sz="1400" dirty="0">
                <a:solidFill>
                  <a:srgbClr val="000000">
                    <a:lumMod val="50000"/>
                    <a:lumOff val="50000"/>
                  </a:srgbClr>
                </a:solidFill>
                <a:cs typeface="+mn-ea"/>
                <a:sym typeface="+mn-lt"/>
              </a:rPr>
              <a:t>10%</a:t>
            </a:r>
            <a:r>
              <a:rPr lang="zh-CN" altLang="en-US" sz="1400" dirty="0">
                <a:solidFill>
                  <a:srgbClr val="000000">
                    <a:lumMod val="50000"/>
                    <a:lumOff val="50000"/>
                  </a:srgbClr>
                </a:solidFill>
                <a:cs typeface="+mn-ea"/>
                <a:sym typeface="+mn-lt"/>
              </a:rPr>
              <a:t>）所至窒息。</a:t>
            </a:r>
          </a:p>
        </p:txBody>
      </p:sp>
      <p:sp>
        <p:nvSpPr>
          <p:cNvPr id="11" name="矩形 10">
            <a:extLst>
              <a:ext uri="{FF2B5EF4-FFF2-40B4-BE49-F238E27FC236}">
                <a16:creationId xmlns:a16="http://schemas.microsoft.com/office/drawing/2014/main" id="{0233BD77-B3E5-421D-86D0-BAA71399C8B3}"/>
              </a:ext>
            </a:extLst>
          </p:cNvPr>
          <p:cNvSpPr/>
          <p:nvPr/>
        </p:nvSpPr>
        <p:spPr>
          <a:xfrm>
            <a:off x="570984" y="2427734"/>
            <a:ext cx="1107996" cy="369332"/>
          </a:xfrm>
          <a:prstGeom prst="rect">
            <a:avLst/>
          </a:prstGeom>
          <a:solidFill>
            <a:schemeClr val="tx2"/>
          </a:solidFill>
        </p:spPr>
        <p:txBody>
          <a:bodyPr wrap="none">
            <a:spAutoFit/>
          </a:bodyPr>
          <a:lstStyle/>
          <a:p>
            <a:r>
              <a:rPr lang="zh-CN" altLang="en-US" b="1" dirty="0">
                <a:solidFill>
                  <a:schemeClr val="bg1"/>
                </a:solidFill>
                <a:cs typeface="+mn-ea"/>
                <a:sym typeface="+mn-lt"/>
              </a:rPr>
              <a:t>溺水分类</a:t>
            </a:r>
          </a:p>
        </p:txBody>
      </p:sp>
      <p:sp>
        <p:nvSpPr>
          <p:cNvPr id="18" name="矩形 17">
            <a:extLst>
              <a:ext uri="{FF2B5EF4-FFF2-40B4-BE49-F238E27FC236}">
                <a16:creationId xmlns:a16="http://schemas.microsoft.com/office/drawing/2014/main" id="{A0D41318-7467-40D3-9FA4-00D848F374E2}"/>
              </a:ext>
            </a:extLst>
          </p:cNvPr>
          <p:cNvSpPr/>
          <p:nvPr/>
        </p:nvSpPr>
        <p:spPr>
          <a:xfrm>
            <a:off x="564952" y="2900104"/>
            <a:ext cx="4007048" cy="1303114"/>
          </a:xfrm>
          <a:prstGeom prst="rect">
            <a:avLst/>
          </a:prstGeom>
        </p:spPr>
        <p:txBody>
          <a:bodyPr wrap="square">
            <a:spAutoFit/>
          </a:bodyPr>
          <a:lstStyle/>
          <a:p>
            <a:pPr>
              <a:lnSpc>
                <a:spcPct val="150000"/>
              </a:lnSpc>
              <a:spcBef>
                <a:spcPct val="20000"/>
              </a:spcBef>
              <a:buClr>
                <a:srgbClr val="778495"/>
              </a:buClr>
            </a:pPr>
            <a:r>
              <a:rPr lang="en-US" altLang="zh-CN" sz="1400" b="1" dirty="0">
                <a:solidFill>
                  <a:schemeClr val="tx2"/>
                </a:solidFill>
                <a:cs typeface="+mn-ea"/>
                <a:sym typeface="+mn-lt"/>
              </a:rPr>
              <a:t>1</a:t>
            </a:r>
            <a:r>
              <a:rPr lang="zh-CN" altLang="en-US" sz="1400" b="1" dirty="0">
                <a:solidFill>
                  <a:schemeClr val="tx2"/>
                </a:solidFill>
                <a:cs typeface="+mn-ea"/>
                <a:sym typeface="+mn-lt"/>
              </a:rPr>
              <a:t>、干性溺水：</a:t>
            </a:r>
            <a:r>
              <a:rPr lang="zh-CN" altLang="en-US" sz="1200" dirty="0">
                <a:solidFill>
                  <a:schemeClr val="tx1">
                    <a:lumMod val="50000"/>
                    <a:lumOff val="50000"/>
                  </a:schemeClr>
                </a:solidFill>
                <a:cs typeface="+mn-ea"/>
                <a:sym typeface="+mn-lt"/>
              </a:rPr>
              <a:t>人落水后因惊吓、恐惧等强烈的刺激导致喉咙痉挛致呼吸道完全梗阻造成窒息而死；</a:t>
            </a:r>
          </a:p>
          <a:p>
            <a:pPr>
              <a:lnSpc>
                <a:spcPct val="150000"/>
              </a:lnSpc>
              <a:spcBef>
                <a:spcPct val="20000"/>
              </a:spcBef>
              <a:buClr>
                <a:srgbClr val="778495"/>
              </a:buClr>
            </a:pPr>
            <a:r>
              <a:rPr lang="en-US" altLang="zh-CN" sz="1400" b="1" dirty="0">
                <a:solidFill>
                  <a:schemeClr val="tx2"/>
                </a:solidFill>
                <a:cs typeface="+mn-ea"/>
                <a:sym typeface="+mn-lt"/>
              </a:rPr>
              <a:t>2</a:t>
            </a:r>
            <a:r>
              <a:rPr lang="zh-CN" altLang="en-US" sz="1400" b="1" dirty="0">
                <a:solidFill>
                  <a:schemeClr val="tx2"/>
                </a:solidFill>
                <a:cs typeface="+mn-ea"/>
                <a:sym typeface="+mn-lt"/>
              </a:rPr>
              <a:t>、湿性溺水：</a:t>
            </a:r>
            <a:r>
              <a:rPr lang="zh-CN" altLang="en-US" sz="1200" dirty="0">
                <a:solidFill>
                  <a:schemeClr val="tx1">
                    <a:lumMod val="50000"/>
                    <a:lumOff val="50000"/>
                  </a:schemeClr>
                </a:solidFill>
                <a:cs typeface="+mn-ea"/>
                <a:sym typeface="+mn-lt"/>
              </a:rPr>
              <a:t>因大量水进入呼吸道、肺部死；（淡水</a:t>
            </a:r>
            <a:r>
              <a:rPr lang="en-US" altLang="zh-CN" sz="1200" dirty="0">
                <a:solidFill>
                  <a:schemeClr val="tx1">
                    <a:lumMod val="50000"/>
                    <a:lumOff val="50000"/>
                  </a:schemeClr>
                </a:solidFill>
                <a:cs typeface="+mn-ea"/>
                <a:sym typeface="+mn-lt"/>
              </a:rPr>
              <a:t>—</a:t>
            </a:r>
            <a:r>
              <a:rPr lang="zh-CN" altLang="en-US" sz="1200" dirty="0">
                <a:solidFill>
                  <a:schemeClr val="tx1">
                    <a:lumMod val="50000"/>
                    <a:lumOff val="50000"/>
                  </a:schemeClr>
                </a:solidFill>
                <a:cs typeface="+mn-ea"/>
                <a:sym typeface="+mn-lt"/>
              </a:rPr>
              <a:t>主要是水、海水</a:t>
            </a:r>
            <a:r>
              <a:rPr lang="en-US" altLang="zh-CN" sz="1200" dirty="0">
                <a:solidFill>
                  <a:schemeClr val="tx1">
                    <a:lumMod val="50000"/>
                    <a:lumOff val="50000"/>
                  </a:schemeClr>
                </a:solidFill>
                <a:cs typeface="+mn-ea"/>
                <a:sym typeface="+mn-lt"/>
              </a:rPr>
              <a:t>---</a:t>
            </a:r>
            <a:r>
              <a:rPr lang="zh-CN" altLang="en-US" sz="1200" dirty="0">
                <a:solidFill>
                  <a:schemeClr val="tx1">
                    <a:lumMod val="50000"/>
                    <a:lumOff val="50000"/>
                  </a:schemeClr>
                </a:solidFill>
                <a:cs typeface="+mn-ea"/>
                <a:sym typeface="+mn-lt"/>
              </a:rPr>
              <a:t>有大量</a:t>
            </a:r>
            <a:r>
              <a:rPr lang="en-US" altLang="zh-CN" sz="1200" dirty="0" err="1">
                <a:solidFill>
                  <a:schemeClr val="tx1">
                    <a:lumMod val="50000"/>
                    <a:lumOff val="50000"/>
                  </a:schemeClr>
                </a:solidFill>
                <a:cs typeface="+mn-ea"/>
                <a:sym typeface="+mn-lt"/>
              </a:rPr>
              <a:t>NaCl,Mg,Ca</a:t>
            </a:r>
            <a:r>
              <a:rPr lang="zh-CN" altLang="en-US" sz="1200" dirty="0">
                <a:solidFill>
                  <a:schemeClr val="tx1">
                    <a:lumMod val="50000"/>
                    <a:lumOff val="50000"/>
                  </a:schemeClr>
                </a:solidFill>
                <a:cs typeface="+mn-ea"/>
                <a:sym typeface="+mn-lt"/>
              </a:rPr>
              <a:t>）</a:t>
            </a:r>
            <a:endParaRPr lang="zh-CN" altLang="en-US" sz="1400" dirty="0">
              <a:solidFill>
                <a:schemeClr val="tx1">
                  <a:lumMod val="50000"/>
                  <a:lumOff val="50000"/>
                </a:schemeClr>
              </a:solidFill>
              <a:cs typeface="+mn-ea"/>
              <a:sym typeface="+mn-lt"/>
            </a:endParaRPr>
          </a:p>
        </p:txBody>
      </p:sp>
      <p:pic>
        <p:nvPicPr>
          <p:cNvPr id="5" name="图片 4">
            <a:extLst>
              <a:ext uri="{FF2B5EF4-FFF2-40B4-BE49-F238E27FC236}">
                <a16:creationId xmlns:a16="http://schemas.microsoft.com/office/drawing/2014/main" id="{107EEE1B-3096-4F9D-878A-46F0674C4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606176"/>
            <a:ext cx="2976512" cy="2161773"/>
          </a:xfrm>
          <a:prstGeom prst="rect">
            <a:avLst/>
          </a:prstGeom>
        </p:spPr>
      </p:pic>
    </p:spTree>
    <p:extLst>
      <p:ext uri="{BB962C8B-B14F-4D97-AF65-F5344CB8AC3E}">
        <p14:creationId xmlns:p14="http://schemas.microsoft.com/office/powerpoint/2010/main" val="14681863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2500"/>
                            </p:stCondLst>
                            <p:childTnLst>
                              <p:par>
                                <p:cTn id="13" presetID="2" presetClass="entr" presetSubtype="6"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2" presetClass="entr" presetSubtype="8" fill="hold" grpId="0" nodeType="afterEffect">
                                  <p:stCondLst>
                                    <p:cond delay="0"/>
                                  </p:stCondLst>
                                  <p:iterate type="lt">
                                    <p:tmPct val="3333"/>
                                  </p:iterate>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42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4700"/>
                            </p:stCondLst>
                            <p:childTnLst>
                              <p:par>
                                <p:cTn id="26" presetID="16" presetClass="entr" presetSubtype="2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p:bldP spid="11"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溺水急救</a:t>
            </a:r>
          </a:p>
        </p:txBody>
      </p:sp>
      <p:grpSp>
        <p:nvGrpSpPr>
          <p:cNvPr id="13" name="组合 1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4" name="矩形: 圆角 13">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5" name="KSO_Shape">
              <a:extLst>
                <a:ext uri="{FF2B5EF4-FFF2-40B4-BE49-F238E27FC236}">
                  <a16:creationId xmlns:a16="http://schemas.microsoft.com/office/drawing/2014/main" id="{CA010314-5587-489E-9908-26E2CF887770}"/>
                </a:ext>
              </a:extLst>
            </p:cNvPr>
            <p:cNvSpPr/>
            <p:nvPr/>
          </p:nvSpPr>
          <p:spPr>
            <a:xfrm>
              <a:off x="4881315" y="1575509"/>
              <a:ext cx="350583" cy="221585"/>
            </a:xfrm>
            <a:custGeom>
              <a:avLst/>
              <a:gdLst>
                <a:gd name="connsiteX0" fmla="*/ 190901 w 601409"/>
                <a:gd name="connsiteY0" fmla="*/ 268391 h 380120"/>
                <a:gd name="connsiteX1" fmla="*/ 271280 w 601409"/>
                <a:gd name="connsiteY1" fmla="*/ 305634 h 380120"/>
                <a:gd name="connsiteX2" fmla="*/ 297116 w 601409"/>
                <a:gd name="connsiteY2" fmla="*/ 317093 h 380120"/>
                <a:gd name="connsiteX3" fmla="*/ 321517 w 601409"/>
                <a:gd name="connsiteY3" fmla="*/ 305634 h 380120"/>
                <a:gd name="connsiteX4" fmla="*/ 401896 w 601409"/>
                <a:gd name="connsiteY4" fmla="*/ 268391 h 380120"/>
                <a:gd name="connsiteX5" fmla="*/ 483711 w 601409"/>
                <a:gd name="connsiteY5" fmla="*/ 305634 h 380120"/>
                <a:gd name="connsiteX6" fmla="*/ 508112 w 601409"/>
                <a:gd name="connsiteY6" fmla="*/ 317093 h 380120"/>
                <a:gd name="connsiteX7" fmla="*/ 532513 w 601409"/>
                <a:gd name="connsiteY7" fmla="*/ 305634 h 380120"/>
                <a:gd name="connsiteX8" fmla="*/ 601409 w 601409"/>
                <a:gd name="connsiteY8" fmla="*/ 271256 h 380120"/>
                <a:gd name="connsiteX9" fmla="*/ 601409 w 601409"/>
                <a:gd name="connsiteY9" fmla="*/ 334282 h 380120"/>
                <a:gd name="connsiteX10" fmla="*/ 579879 w 601409"/>
                <a:gd name="connsiteY10" fmla="*/ 347174 h 380120"/>
                <a:gd name="connsiteX11" fmla="*/ 508112 w 601409"/>
                <a:gd name="connsiteY11" fmla="*/ 380120 h 380120"/>
                <a:gd name="connsiteX12" fmla="*/ 436345 w 601409"/>
                <a:gd name="connsiteY12" fmla="*/ 347174 h 380120"/>
                <a:gd name="connsiteX13" fmla="*/ 401896 w 601409"/>
                <a:gd name="connsiteY13" fmla="*/ 331418 h 380120"/>
                <a:gd name="connsiteX14" fmla="*/ 368883 w 601409"/>
                <a:gd name="connsiteY14" fmla="*/ 347174 h 380120"/>
                <a:gd name="connsiteX15" fmla="*/ 297116 w 601409"/>
                <a:gd name="connsiteY15" fmla="*/ 378688 h 380120"/>
                <a:gd name="connsiteX16" fmla="*/ 225349 w 601409"/>
                <a:gd name="connsiteY16" fmla="*/ 347174 h 380120"/>
                <a:gd name="connsiteX17" fmla="*/ 190901 w 601409"/>
                <a:gd name="connsiteY17" fmla="*/ 331418 h 380120"/>
                <a:gd name="connsiteX18" fmla="*/ 157888 w 601409"/>
                <a:gd name="connsiteY18" fmla="*/ 347174 h 380120"/>
                <a:gd name="connsiteX19" fmla="*/ 86121 w 601409"/>
                <a:gd name="connsiteY19" fmla="*/ 378688 h 380120"/>
                <a:gd name="connsiteX20" fmla="*/ 14353 w 601409"/>
                <a:gd name="connsiteY20" fmla="*/ 347174 h 380120"/>
                <a:gd name="connsiteX21" fmla="*/ 0 w 601409"/>
                <a:gd name="connsiteY21" fmla="*/ 335715 h 380120"/>
                <a:gd name="connsiteX22" fmla="*/ 0 w 601409"/>
                <a:gd name="connsiteY22" fmla="*/ 271256 h 380120"/>
                <a:gd name="connsiteX23" fmla="*/ 60284 w 601409"/>
                <a:gd name="connsiteY23" fmla="*/ 305634 h 380120"/>
                <a:gd name="connsiteX24" fmla="*/ 86121 w 601409"/>
                <a:gd name="connsiteY24" fmla="*/ 317093 h 380120"/>
                <a:gd name="connsiteX25" fmla="*/ 110522 w 601409"/>
                <a:gd name="connsiteY25" fmla="*/ 305634 h 380120"/>
                <a:gd name="connsiteX26" fmla="*/ 190901 w 601409"/>
                <a:gd name="connsiteY26" fmla="*/ 268391 h 380120"/>
                <a:gd name="connsiteX27" fmla="*/ 466460 w 601409"/>
                <a:gd name="connsiteY27" fmla="*/ 90681 h 380120"/>
                <a:gd name="connsiteX28" fmla="*/ 543935 w 601409"/>
                <a:gd name="connsiteY28" fmla="*/ 168041 h 380120"/>
                <a:gd name="connsiteX29" fmla="*/ 466460 w 601409"/>
                <a:gd name="connsiteY29" fmla="*/ 245401 h 380120"/>
                <a:gd name="connsiteX30" fmla="*/ 388985 w 601409"/>
                <a:gd name="connsiteY30" fmla="*/ 168041 h 380120"/>
                <a:gd name="connsiteX31" fmla="*/ 466460 w 601409"/>
                <a:gd name="connsiteY31" fmla="*/ 90681 h 380120"/>
                <a:gd name="connsiteX32" fmla="*/ 412071 w 601409"/>
                <a:gd name="connsiteY32" fmla="*/ 440 h 380120"/>
                <a:gd name="connsiteX33" fmla="*/ 447956 w 601409"/>
                <a:gd name="connsiteY33" fmla="*/ 26239 h 380120"/>
                <a:gd name="connsiteX34" fmla="*/ 422119 w 601409"/>
                <a:gd name="connsiteY34" fmla="*/ 62070 h 380120"/>
                <a:gd name="connsiteX35" fmla="*/ 358961 w 601409"/>
                <a:gd name="connsiteY35" fmla="*/ 92169 h 380120"/>
                <a:gd name="connsiteX36" fmla="*/ 351784 w 601409"/>
                <a:gd name="connsiteY36" fmla="*/ 125135 h 380120"/>
                <a:gd name="connsiteX37" fmla="*/ 379057 w 601409"/>
                <a:gd name="connsiteY37" fmla="*/ 213998 h 380120"/>
                <a:gd name="connsiteX38" fmla="*/ 381928 w 601409"/>
                <a:gd name="connsiteY38" fmla="*/ 249830 h 380120"/>
                <a:gd name="connsiteX39" fmla="*/ 305851 w 601409"/>
                <a:gd name="connsiteY39" fmla="*/ 291395 h 380120"/>
                <a:gd name="connsiteX40" fmla="*/ 287191 w 601409"/>
                <a:gd name="connsiteY40" fmla="*/ 291395 h 380120"/>
                <a:gd name="connsiteX41" fmla="*/ 191019 w 601409"/>
                <a:gd name="connsiteY41" fmla="*/ 248397 h 380120"/>
                <a:gd name="connsiteX42" fmla="*/ 109201 w 601409"/>
                <a:gd name="connsiteY42" fmla="*/ 277062 h 380120"/>
                <a:gd name="connsiteX43" fmla="*/ 158005 w 601409"/>
                <a:gd name="connsiteY43" fmla="*/ 213998 h 380120"/>
                <a:gd name="connsiteX44" fmla="*/ 284320 w 601409"/>
                <a:gd name="connsiteY44" fmla="*/ 169566 h 380120"/>
                <a:gd name="connsiteX45" fmla="*/ 297239 w 601409"/>
                <a:gd name="connsiteY45" fmla="*/ 166700 h 380120"/>
                <a:gd name="connsiteX46" fmla="*/ 290062 w 601409"/>
                <a:gd name="connsiteY46" fmla="*/ 139467 h 380120"/>
                <a:gd name="connsiteX47" fmla="*/ 307287 w 601409"/>
                <a:gd name="connsiteY47" fmla="*/ 56337 h 380120"/>
                <a:gd name="connsiteX48" fmla="*/ 412071 w 601409"/>
                <a:gd name="connsiteY48" fmla="*/ 440 h 3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1409" h="380120">
                  <a:moveTo>
                    <a:pt x="190901" y="268391"/>
                  </a:moveTo>
                  <a:cubicBezTo>
                    <a:pt x="223914" y="268391"/>
                    <a:pt x="252621" y="282715"/>
                    <a:pt x="271280" y="305634"/>
                  </a:cubicBezTo>
                  <a:cubicBezTo>
                    <a:pt x="278457" y="312796"/>
                    <a:pt x="287069" y="317093"/>
                    <a:pt x="297116" y="317093"/>
                  </a:cubicBezTo>
                  <a:cubicBezTo>
                    <a:pt x="305728" y="317093"/>
                    <a:pt x="314340" y="312796"/>
                    <a:pt x="321517" y="305634"/>
                  </a:cubicBezTo>
                  <a:cubicBezTo>
                    <a:pt x="341612" y="282715"/>
                    <a:pt x="370319" y="268391"/>
                    <a:pt x="401896" y="268391"/>
                  </a:cubicBezTo>
                  <a:cubicBezTo>
                    <a:pt x="434909" y="268391"/>
                    <a:pt x="463616" y="282715"/>
                    <a:pt x="483711" y="305634"/>
                  </a:cubicBezTo>
                  <a:cubicBezTo>
                    <a:pt x="489452" y="312796"/>
                    <a:pt x="498064" y="317093"/>
                    <a:pt x="508112" y="317093"/>
                  </a:cubicBezTo>
                  <a:cubicBezTo>
                    <a:pt x="518159" y="317093"/>
                    <a:pt x="526771" y="312796"/>
                    <a:pt x="532513" y="305634"/>
                  </a:cubicBezTo>
                  <a:cubicBezTo>
                    <a:pt x="549737" y="287013"/>
                    <a:pt x="574138" y="274121"/>
                    <a:pt x="601409" y="271256"/>
                  </a:cubicBezTo>
                  <a:lnTo>
                    <a:pt x="601409" y="334282"/>
                  </a:lnTo>
                  <a:cubicBezTo>
                    <a:pt x="591362" y="337147"/>
                    <a:pt x="584185" y="342877"/>
                    <a:pt x="579879" y="347174"/>
                  </a:cubicBezTo>
                  <a:cubicBezTo>
                    <a:pt x="562655" y="368661"/>
                    <a:pt x="535383" y="380120"/>
                    <a:pt x="508112" y="380120"/>
                  </a:cubicBezTo>
                  <a:cubicBezTo>
                    <a:pt x="480840" y="380120"/>
                    <a:pt x="453569" y="368661"/>
                    <a:pt x="436345" y="347174"/>
                  </a:cubicBezTo>
                  <a:cubicBezTo>
                    <a:pt x="430603" y="341445"/>
                    <a:pt x="419120" y="331418"/>
                    <a:pt x="401896" y="331418"/>
                  </a:cubicBezTo>
                  <a:cubicBezTo>
                    <a:pt x="388978" y="331418"/>
                    <a:pt x="377495" y="337147"/>
                    <a:pt x="368883" y="347174"/>
                  </a:cubicBezTo>
                  <a:cubicBezTo>
                    <a:pt x="350224" y="367228"/>
                    <a:pt x="324388" y="378688"/>
                    <a:pt x="297116" y="378688"/>
                  </a:cubicBezTo>
                  <a:cubicBezTo>
                    <a:pt x="268409" y="378688"/>
                    <a:pt x="242573" y="367228"/>
                    <a:pt x="225349" y="347174"/>
                  </a:cubicBezTo>
                  <a:cubicBezTo>
                    <a:pt x="216737" y="337147"/>
                    <a:pt x="203819" y="331418"/>
                    <a:pt x="190901" y="331418"/>
                  </a:cubicBezTo>
                  <a:cubicBezTo>
                    <a:pt x="177983" y="331418"/>
                    <a:pt x="166500" y="337147"/>
                    <a:pt x="157888" y="347174"/>
                  </a:cubicBezTo>
                  <a:cubicBezTo>
                    <a:pt x="139228" y="367228"/>
                    <a:pt x="113392" y="378688"/>
                    <a:pt x="86121" y="378688"/>
                  </a:cubicBezTo>
                  <a:cubicBezTo>
                    <a:pt x="58849" y="378688"/>
                    <a:pt x="31577" y="367228"/>
                    <a:pt x="14353" y="347174"/>
                  </a:cubicBezTo>
                  <a:cubicBezTo>
                    <a:pt x="10047" y="342877"/>
                    <a:pt x="5741" y="338580"/>
                    <a:pt x="0" y="335715"/>
                  </a:cubicBezTo>
                  <a:lnTo>
                    <a:pt x="0" y="271256"/>
                  </a:lnTo>
                  <a:cubicBezTo>
                    <a:pt x="24401" y="275553"/>
                    <a:pt x="45931" y="288445"/>
                    <a:pt x="60284" y="305634"/>
                  </a:cubicBezTo>
                  <a:cubicBezTo>
                    <a:pt x="67461" y="312796"/>
                    <a:pt x="76073" y="317093"/>
                    <a:pt x="86121" y="317093"/>
                  </a:cubicBezTo>
                  <a:cubicBezTo>
                    <a:pt x="94733" y="317093"/>
                    <a:pt x="104780" y="312796"/>
                    <a:pt x="110522" y="305634"/>
                  </a:cubicBezTo>
                  <a:cubicBezTo>
                    <a:pt x="130616" y="282715"/>
                    <a:pt x="159323" y="268391"/>
                    <a:pt x="190901" y="268391"/>
                  </a:cubicBezTo>
                  <a:close/>
                  <a:moveTo>
                    <a:pt x="466460" y="90681"/>
                  </a:moveTo>
                  <a:cubicBezTo>
                    <a:pt x="509248" y="90681"/>
                    <a:pt x="543935" y="125316"/>
                    <a:pt x="543935" y="168041"/>
                  </a:cubicBezTo>
                  <a:cubicBezTo>
                    <a:pt x="543935" y="210766"/>
                    <a:pt x="509248" y="245401"/>
                    <a:pt x="466460" y="245401"/>
                  </a:cubicBezTo>
                  <a:cubicBezTo>
                    <a:pt x="423672" y="245401"/>
                    <a:pt x="388985" y="210766"/>
                    <a:pt x="388985" y="168041"/>
                  </a:cubicBezTo>
                  <a:cubicBezTo>
                    <a:pt x="388985" y="125316"/>
                    <a:pt x="423672" y="90681"/>
                    <a:pt x="466460" y="90681"/>
                  </a:cubicBezTo>
                  <a:close/>
                  <a:moveTo>
                    <a:pt x="412071" y="440"/>
                  </a:moveTo>
                  <a:cubicBezTo>
                    <a:pt x="429296" y="-2427"/>
                    <a:pt x="445085" y="9039"/>
                    <a:pt x="447956" y="26239"/>
                  </a:cubicBezTo>
                  <a:cubicBezTo>
                    <a:pt x="450827" y="43438"/>
                    <a:pt x="439344" y="59204"/>
                    <a:pt x="422119" y="62070"/>
                  </a:cubicBezTo>
                  <a:cubicBezTo>
                    <a:pt x="390540" y="66370"/>
                    <a:pt x="369009" y="77837"/>
                    <a:pt x="358961" y="92169"/>
                  </a:cubicBezTo>
                  <a:cubicBezTo>
                    <a:pt x="348913" y="107935"/>
                    <a:pt x="351784" y="125135"/>
                    <a:pt x="351784" y="125135"/>
                  </a:cubicBezTo>
                  <a:cubicBezTo>
                    <a:pt x="351784" y="125135"/>
                    <a:pt x="376186" y="206832"/>
                    <a:pt x="379057" y="213998"/>
                  </a:cubicBezTo>
                  <a:cubicBezTo>
                    <a:pt x="383363" y="225464"/>
                    <a:pt x="383363" y="238364"/>
                    <a:pt x="381928" y="249830"/>
                  </a:cubicBezTo>
                  <a:cubicBezTo>
                    <a:pt x="351784" y="255563"/>
                    <a:pt x="325947" y="269896"/>
                    <a:pt x="305851" y="291395"/>
                  </a:cubicBezTo>
                  <a:cubicBezTo>
                    <a:pt x="301545" y="297128"/>
                    <a:pt x="291497" y="297128"/>
                    <a:pt x="287191" y="291395"/>
                  </a:cubicBezTo>
                  <a:cubicBezTo>
                    <a:pt x="262789" y="264163"/>
                    <a:pt x="228340" y="248397"/>
                    <a:pt x="191019" y="248397"/>
                  </a:cubicBezTo>
                  <a:cubicBezTo>
                    <a:pt x="160876" y="248397"/>
                    <a:pt x="132168" y="258430"/>
                    <a:pt x="109201" y="277062"/>
                  </a:cubicBezTo>
                  <a:cubicBezTo>
                    <a:pt x="112072" y="249830"/>
                    <a:pt x="129297" y="224031"/>
                    <a:pt x="158005" y="213998"/>
                  </a:cubicBezTo>
                  <a:lnTo>
                    <a:pt x="284320" y="169566"/>
                  </a:lnTo>
                  <a:cubicBezTo>
                    <a:pt x="288626" y="168133"/>
                    <a:pt x="292933" y="166700"/>
                    <a:pt x="297239" y="166700"/>
                  </a:cubicBezTo>
                  <a:lnTo>
                    <a:pt x="290062" y="139467"/>
                  </a:lnTo>
                  <a:cubicBezTo>
                    <a:pt x="288626" y="133734"/>
                    <a:pt x="281449" y="95036"/>
                    <a:pt x="307287" y="56337"/>
                  </a:cubicBezTo>
                  <a:cubicBezTo>
                    <a:pt x="327382" y="26239"/>
                    <a:pt x="363267" y="7606"/>
                    <a:pt x="412071" y="4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a16="http://schemas.microsoft.com/office/drawing/2014/main" id="{3EEEAAD2-FDAF-4246-A186-102A1C5A276D}"/>
              </a:ext>
            </a:extLst>
          </p:cNvPr>
          <p:cNvSpPr/>
          <p:nvPr/>
        </p:nvSpPr>
        <p:spPr>
          <a:xfrm>
            <a:off x="539750" y="2067694"/>
            <a:ext cx="1479892" cy="369332"/>
          </a:xfrm>
          <a:prstGeom prst="rect">
            <a:avLst/>
          </a:prstGeom>
          <a:solidFill>
            <a:schemeClr val="tx2"/>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急救方法</a:t>
            </a:r>
          </a:p>
        </p:txBody>
      </p:sp>
      <p:sp>
        <p:nvSpPr>
          <p:cNvPr id="19" name="矩形 18">
            <a:extLst>
              <a:ext uri="{FF2B5EF4-FFF2-40B4-BE49-F238E27FC236}">
                <a16:creationId xmlns:a16="http://schemas.microsoft.com/office/drawing/2014/main" id="{69663794-0DC4-4841-B319-7E66915C7C0B}"/>
              </a:ext>
            </a:extLst>
          </p:cNvPr>
          <p:cNvSpPr/>
          <p:nvPr/>
        </p:nvSpPr>
        <p:spPr>
          <a:xfrm>
            <a:off x="539552" y="2885836"/>
            <a:ext cx="8125585" cy="613694"/>
          </a:xfrm>
          <a:prstGeom prst="rect">
            <a:avLst/>
          </a:prstGeom>
        </p:spPr>
        <p:txBody>
          <a:bodyPr wrap="square">
            <a:spAutoFit/>
          </a:bodyPr>
          <a:lstStyle/>
          <a:p>
            <a:pPr>
              <a:lnSpc>
                <a:spcPct val="150000"/>
              </a:lnSpc>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、自救法；</a:t>
            </a:r>
          </a:p>
          <a:p>
            <a:pPr>
              <a:lnSpc>
                <a:spcPct val="150000"/>
              </a:lnSpc>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、他救法；</a:t>
            </a:r>
          </a:p>
        </p:txBody>
      </p:sp>
      <p:sp>
        <p:nvSpPr>
          <p:cNvPr id="20" name="矩形 19">
            <a:extLst>
              <a:ext uri="{FF2B5EF4-FFF2-40B4-BE49-F238E27FC236}">
                <a16:creationId xmlns:a16="http://schemas.microsoft.com/office/drawing/2014/main" id="{1E0A66DF-A6AB-4143-B2D9-BF18C92C3A2A}"/>
              </a:ext>
            </a:extLst>
          </p:cNvPr>
          <p:cNvSpPr/>
          <p:nvPr/>
        </p:nvSpPr>
        <p:spPr>
          <a:xfrm>
            <a:off x="539552" y="3805534"/>
            <a:ext cx="4176464" cy="923330"/>
          </a:xfrm>
          <a:prstGeom prst="rect">
            <a:avLst/>
          </a:prstGeom>
        </p:spPr>
        <p:txBody>
          <a:bodyPr wrap="square">
            <a:spAutoFit/>
          </a:bodyPr>
          <a:lstStyle/>
          <a:p>
            <a:pPr>
              <a:lnSpc>
                <a:spcPct val="150000"/>
              </a:lnSpc>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、立即去除杂草、污泥，保持呼吸道通畅。</a:t>
            </a:r>
          </a:p>
          <a:p>
            <a:pPr>
              <a:lnSpc>
                <a:spcPct val="150000"/>
              </a:lnSpc>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、迅速将患者放在抢救者屈膝的大腿上，面向下，按压胸腔、腹部（胃）倒出水，但时间不要过长，不能耽误复苏。</a:t>
            </a:r>
          </a:p>
        </p:txBody>
      </p:sp>
      <p:sp>
        <p:nvSpPr>
          <p:cNvPr id="21" name="矩形 20">
            <a:extLst>
              <a:ext uri="{FF2B5EF4-FFF2-40B4-BE49-F238E27FC236}">
                <a16:creationId xmlns:a16="http://schemas.microsoft.com/office/drawing/2014/main" id="{6C329C63-FBFF-4B0C-B100-ABEC363697D3}"/>
              </a:ext>
            </a:extLst>
          </p:cNvPr>
          <p:cNvSpPr/>
          <p:nvPr/>
        </p:nvSpPr>
        <p:spPr>
          <a:xfrm>
            <a:off x="539552" y="2586264"/>
            <a:ext cx="1107996" cy="369332"/>
          </a:xfrm>
          <a:prstGeom prst="rect">
            <a:avLst/>
          </a:prstGeom>
        </p:spPr>
        <p:txBody>
          <a:bodyPr wrap="none">
            <a:spAutoFit/>
          </a:bodyPr>
          <a:lstStyle/>
          <a:p>
            <a:r>
              <a:rPr lang="zh-CN" altLang="en-US" b="1" dirty="0">
                <a:solidFill>
                  <a:schemeClr val="tx2"/>
                </a:solidFill>
                <a:cs typeface="+mn-ea"/>
                <a:sym typeface="+mn-lt"/>
              </a:rPr>
              <a:t>水中急救</a:t>
            </a:r>
          </a:p>
        </p:txBody>
      </p:sp>
      <p:sp>
        <p:nvSpPr>
          <p:cNvPr id="22" name="矩形 21">
            <a:extLst>
              <a:ext uri="{FF2B5EF4-FFF2-40B4-BE49-F238E27FC236}">
                <a16:creationId xmlns:a16="http://schemas.microsoft.com/office/drawing/2014/main" id="{A3C6E115-738F-4343-A07A-E13B9EA87853}"/>
              </a:ext>
            </a:extLst>
          </p:cNvPr>
          <p:cNvSpPr/>
          <p:nvPr/>
        </p:nvSpPr>
        <p:spPr>
          <a:xfrm>
            <a:off x="539552" y="3507854"/>
            <a:ext cx="1107996" cy="369332"/>
          </a:xfrm>
          <a:prstGeom prst="rect">
            <a:avLst/>
          </a:prstGeom>
        </p:spPr>
        <p:txBody>
          <a:bodyPr wrap="none">
            <a:spAutoFit/>
          </a:bodyPr>
          <a:lstStyle/>
          <a:p>
            <a:r>
              <a:rPr lang="zh-CN" altLang="en-US" b="1" dirty="0">
                <a:solidFill>
                  <a:schemeClr val="tx2"/>
                </a:solidFill>
                <a:cs typeface="+mn-ea"/>
                <a:sym typeface="+mn-lt"/>
              </a:rPr>
              <a:t>医疗急救</a:t>
            </a:r>
          </a:p>
        </p:txBody>
      </p:sp>
      <p:pic>
        <p:nvPicPr>
          <p:cNvPr id="11" name="图片 10">
            <a:extLst>
              <a:ext uri="{FF2B5EF4-FFF2-40B4-BE49-F238E27FC236}">
                <a16:creationId xmlns:a16="http://schemas.microsoft.com/office/drawing/2014/main" id="{B748F080-197B-432C-814D-EC54B465AA7B}"/>
              </a:ext>
            </a:extLst>
          </p:cNvPr>
          <p:cNvPicPr>
            <a:picLocks noChangeAspect="1"/>
          </p:cNvPicPr>
          <p:nvPr/>
        </p:nvPicPr>
        <p:blipFill rotWithShape="1">
          <a:blip r:embed="rId3">
            <a:extLst>
              <a:ext uri="{28A0092B-C50C-407E-A947-70E740481C1C}">
                <a14:useLocalDpi xmlns:a14="http://schemas.microsoft.com/office/drawing/2010/main" val="0"/>
              </a:ext>
            </a:extLst>
          </a:blip>
          <a:srcRect l="8222" r="17557"/>
          <a:stretch/>
        </p:blipFill>
        <p:spPr>
          <a:xfrm>
            <a:off x="4602344" y="2011509"/>
            <a:ext cx="3960812" cy="2630480"/>
          </a:xfrm>
          <a:prstGeom prst="rect">
            <a:avLst/>
          </a:prstGeom>
        </p:spPr>
      </p:pic>
    </p:spTree>
    <p:extLst>
      <p:ext uri="{BB962C8B-B14F-4D97-AF65-F5344CB8AC3E}">
        <p14:creationId xmlns:p14="http://schemas.microsoft.com/office/powerpoint/2010/main" val="34274186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800"/>
                                        <p:tgtEl>
                                          <p:spTgt spid="11"/>
                                        </p:tgtEl>
                                      </p:cBhvr>
                                    </p:animEffect>
                                  </p:childTnLst>
                                </p:cTn>
                              </p:par>
                            </p:childTnLst>
                          </p:cTn>
                        </p:par>
                        <p:par>
                          <p:cTn id="8" fill="hold">
                            <p:stCondLst>
                              <p:cond delay="8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16" presetClass="entr" presetSubtype="21"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par>
                          <p:cTn id="17" fill="hold">
                            <p:stCondLst>
                              <p:cond delay="18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2300"/>
                            </p:stCondLst>
                            <p:childTnLst>
                              <p:par>
                                <p:cTn id="24" presetID="9"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par>
                          <p:cTn id="27" fill="hold">
                            <p:stCondLst>
                              <p:cond delay="2800"/>
                            </p:stCondLst>
                            <p:childTnLst>
                              <p:par>
                                <p:cTn id="28" presetID="3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800" decel="100000"/>
                                        <p:tgtEl>
                                          <p:spTgt spid="19"/>
                                        </p:tgtEl>
                                      </p:cBhvr>
                                    </p:animEffect>
                                    <p:anim calcmode="lin" valueType="num">
                                      <p:cBhvr>
                                        <p:cTn id="31" dur="800" decel="100000" fill="hold"/>
                                        <p:tgtEl>
                                          <p:spTgt spid="19"/>
                                        </p:tgtEl>
                                        <p:attrNameLst>
                                          <p:attrName>style.rotation</p:attrName>
                                        </p:attrNameLst>
                                      </p:cBhvr>
                                      <p:tavLst>
                                        <p:tav tm="0">
                                          <p:val>
                                            <p:fltVal val="-90"/>
                                          </p:val>
                                        </p:tav>
                                        <p:tav tm="100000">
                                          <p:val>
                                            <p:fltVal val="0"/>
                                          </p:val>
                                        </p:tav>
                                      </p:tavLst>
                                    </p:anim>
                                    <p:anim calcmode="lin" valueType="num">
                                      <p:cBhvr>
                                        <p:cTn id="32" dur="800" decel="100000" fill="hold"/>
                                        <p:tgtEl>
                                          <p:spTgt spid="19"/>
                                        </p:tgtEl>
                                        <p:attrNameLst>
                                          <p:attrName>ppt_x</p:attrName>
                                        </p:attrNameLst>
                                      </p:cBhvr>
                                      <p:tavLst>
                                        <p:tav tm="0">
                                          <p:val>
                                            <p:strVal val="#ppt_x+0.4"/>
                                          </p:val>
                                        </p:tav>
                                        <p:tav tm="100000">
                                          <p:val>
                                            <p:strVal val="#ppt_x-0.05"/>
                                          </p:val>
                                        </p:tav>
                                      </p:tavLst>
                                    </p:anim>
                                    <p:anim calcmode="lin" valueType="num">
                                      <p:cBhvr>
                                        <p:cTn id="33" dur="800" decel="100000" fill="hold"/>
                                        <p:tgtEl>
                                          <p:spTgt spid="1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36" fill="hold">
                            <p:stCondLst>
                              <p:cond delay="3800"/>
                            </p:stCondLst>
                            <p:childTnLst>
                              <p:par>
                                <p:cTn id="37" presetID="9"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par>
                          <p:cTn id="40" fill="hold">
                            <p:stCondLst>
                              <p:cond delay="4300"/>
                            </p:stCondLst>
                            <p:childTnLst>
                              <p:par>
                                <p:cTn id="41" presetID="5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Scale>
                                      <p:cBhvr>
                                        <p:cTn id="4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0"/>
                                        </p:tgtEl>
                                        <p:attrNameLst>
                                          <p:attrName>ppt_x</p:attrName>
                                          <p:attrName>ppt_y</p:attrName>
                                        </p:attrNameLst>
                                      </p:cBhvr>
                                    </p:animMotion>
                                    <p:animEffect transition="in" filter="fade">
                                      <p:cBhvr>
                                        <p:cTn id="4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触电急救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844077"/>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触电是电击伤的俗称，通常是指人体直接触及电源或高压电经过空气或其他导电介质传递电流通过人体时引起的组织损伤和功能障碍，重者发生心跳和呼吸骤停。超过</a:t>
            </a:r>
            <a:r>
              <a:rPr lang="en-US" altLang="zh-CN" sz="900" kern="1100" spc="110" dirty="0">
                <a:solidFill>
                  <a:schemeClr val="tx1">
                    <a:lumMod val="50000"/>
                    <a:lumOff val="50000"/>
                  </a:schemeClr>
                </a:solidFill>
                <a:cs typeface="+mn-ea"/>
                <a:sym typeface="+mn-lt"/>
              </a:rPr>
              <a:t>1000V</a:t>
            </a:r>
            <a:r>
              <a:rPr lang="zh-CN" altLang="en-US" sz="900" kern="1100" spc="110" dirty="0">
                <a:solidFill>
                  <a:schemeClr val="tx1">
                    <a:lumMod val="50000"/>
                    <a:lumOff val="50000"/>
                  </a:schemeClr>
                </a:solidFill>
                <a:cs typeface="+mn-ea"/>
                <a:sym typeface="+mn-lt"/>
              </a:rPr>
              <a:t>（伏）的高压电还可引起灼伤。闪电损伤（雷击）属于高压电损伤范畴。</a:t>
            </a:r>
          </a:p>
        </p:txBody>
      </p:sp>
      <p:pic>
        <p:nvPicPr>
          <p:cNvPr id="5" name="图片 4">
            <a:extLst>
              <a:ext uri="{FF2B5EF4-FFF2-40B4-BE49-F238E27FC236}">
                <a16:creationId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a16="http://schemas.microsoft.com/office/drawing/2014/main" id="{4FAEC59E-565C-4395-8FC7-6C6F4B57E673}"/>
                </a:ext>
              </a:extLst>
            </p:cNvPr>
            <p:cNvCxnSpPr/>
            <p:nvPr/>
          </p:nvCxnSpPr>
          <p:spPr>
            <a:xfrm>
              <a:off x="-51325" y="296710"/>
              <a:ext cx="360000" cy="0"/>
            </a:xfrm>
            <a:prstGeom prst="line">
              <a:avLst/>
            </a:prstGeom>
            <a:ln w="22225">
              <a:solidFill>
                <a:srgbClr val="F7A68A"/>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ED06B99F-C98E-41AD-A684-41BF55085AD5}"/>
                </a:ext>
              </a:extLst>
            </p:cNvPr>
            <p:cNvCxnSpPr/>
            <p:nvPr/>
          </p:nvCxnSpPr>
          <p:spPr>
            <a:xfrm>
              <a:off x="-51325" y="255070"/>
              <a:ext cx="360000" cy="0"/>
            </a:xfrm>
            <a:prstGeom prst="line">
              <a:avLst/>
            </a:prstGeom>
            <a:ln w="38100">
              <a:solidFill>
                <a:srgbClr val="F7A68A"/>
              </a:solidFill>
            </a:ln>
          </p:spPr>
          <p:style>
            <a:lnRef idx="1">
              <a:schemeClr val="accent1"/>
            </a:lnRef>
            <a:fillRef idx="0">
              <a:schemeClr val="accent1"/>
            </a:fillRef>
            <a:effectRef idx="0">
              <a:schemeClr val="accent1"/>
            </a:effectRef>
            <a:fontRef idx="minor">
              <a:schemeClr val="tx1"/>
            </a:fontRef>
          </p:style>
        </p:cxnSp>
      </p:grpSp>
      <p:pic>
        <p:nvPicPr>
          <p:cNvPr id="12" name="图片 11">
            <a:extLst>
              <a:ext uri="{FF2B5EF4-FFF2-40B4-BE49-F238E27FC236}">
                <a16:creationId xmlns:a16="http://schemas.microsoft.com/office/drawing/2014/main" id="{8048BEA8-4784-4EA6-B8CA-3066E1E5BFB7}"/>
              </a:ext>
            </a:extLst>
          </p:cNvPr>
          <p:cNvPicPr>
            <a:picLocks noChangeAspect="1"/>
          </p:cNvPicPr>
          <p:nvPr/>
        </p:nvPicPr>
        <p:blipFill>
          <a:blip r:embed="rId8"/>
          <a:stretch>
            <a:fillRect/>
          </a:stretch>
        </p:blipFill>
        <p:spPr>
          <a:xfrm>
            <a:off x="3140675" y="2076904"/>
            <a:ext cx="727474" cy="854133"/>
          </a:xfrm>
          <a:prstGeom prst="rect">
            <a:avLst/>
          </a:prstGeom>
        </p:spPr>
      </p:pic>
      <p:sp>
        <p:nvSpPr>
          <p:cNvPr id="2" name="文本框 1"/>
          <p:cNvSpPr txBox="1"/>
          <p:nvPr/>
        </p:nvSpPr>
        <p:spPr>
          <a:xfrm>
            <a:off x="4211960" y="339502"/>
            <a:ext cx="1656184" cy="230832"/>
          </a:xfrm>
          <a:prstGeom prst="rect">
            <a:avLst/>
          </a:prstGeom>
          <a:noFill/>
        </p:spPr>
        <p:txBody>
          <a:bodyPr wrap="square" rtlCol="0">
            <a:spAutoFit/>
          </a:bodyPr>
          <a:lstStyle/>
          <a:p>
            <a:r>
              <a:rPr lang="en-US" altLang="zh-CN" sz="900" smtClean="0">
                <a:solidFill>
                  <a:srgbClr val="FFFFFF"/>
                </a:solidFill>
              </a:rPr>
              <a:t>https://www.PPT818.com/</a:t>
            </a:r>
            <a:endParaRPr lang="zh-CN" altLang="en-US" sz="900" dirty="0">
              <a:solidFill>
                <a:srgbClr val="FFFFFF"/>
              </a:solidFill>
            </a:endParaRPr>
          </a:p>
        </p:txBody>
      </p:sp>
    </p:spTree>
    <p:extLst>
      <p:ext uri="{BB962C8B-B14F-4D97-AF65-F5344CB8AC3E}">
        <p14:creationId xmlns:p14="http://schemas.microsoft.com/office/powerpoint/2010/main" val="20274494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fltVal val="0.5"/>
                                          </p:val>
                                        </p:tav>
                                        <p:tav tm="100000">
                                          <p:val>
                                            <p:strVal val="#ppt_x"/>
                                          </p:val>
                                        </p:tav>
                                      </p:tavLst>
                                    </p:anim>
                                    <p:anim calcmode="lin" valueType="num">
                                      <p:cBhvr>
                                        <p:cTn id="45" dur="500" fill="hold"/>
                                        <p:tgtEl>
                                          <p:spTgt spid="12"/>
                                        </p:tgtEl>
                                        <p:attrNameLst>
                                          <p:attrName>ppt_y</p:attrName>
                                        </p:attrNameLst>
                                      </p:cBhvr>
                                      <p:tavLst>
                                        <p:tav tm="0">
                                          <p:val>
                                            <p:fltVal val="0.5"/>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3150"/>
                            </p:stCondLst>
                            <p:childTnLst>
                              <p:par>
                                <p:cTn id="51" presetID="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溺水急救</a:t>
            </a:r>
          </a:p>
        </p:txBody>
      </p:sp>
      <p:grpSp>
        <p:nvGrpSpPr>
          <p:cNvPr id="14" name="组合 13">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15" name="矩形: 圆角 1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KSO_Shape">
              <a:extLst>
                <a:ext uri="{FF2B5EF4-FFF2-40B4-BE49-F238E27FC236}">
                  <a16:creationId xmlns:a16="http://schemas.microsoft.com/office/drawing/2014/main" id="{CA010314-5587-489E-9908-26E2CF887770}"/>
                </a:ext>
              </a:extLst>
            </p:cNvPr>
            <p:cNvSpPr/>
            <p:nvPr/>
          </p:nvSpPr>
          <p:spPr>
            <a:xfrm>
              <a:off x="4881315" y="1575509"/>
              <a:ext cx="350583" cy="221585"/>
            </a:xfrm>
            <a:custGeom>
              <a:avLst/>
              <a:gdLst>
                <a:gd name="connsiteX0" fmla="*/ 190901 w 601409"/>
                <a:gd name="connsiteY0" fmla="*/ 268391 h 380120"/>
                <a:gd name="connsiteX1" fmla="*/ 271280 w 601409"/>
                <a:gd name="connsiteY1" fmla="*/ 305634 h 380120"/>
                <a:gd name="connsiteX2" fmla="*/ 297116 w 601409"/>
                <a:gd name="connsiteY2" fmla="*/ 317093 h 380120"/>
                <a:gd name="connsiteX3" fmla="*/ 321517 w 601409"/>
                <a:gd name="connsiteY3" fmla="*/ 305634 h 380120"/>
                <a:gd name="connsiteX4" fmla="*/ 401896 w 601409"/>
                <a:gd name="connsiteY4" fmla="*/ 268391 h 380120"/>
                <a:gd name="connsiteX5" fmla="*/ 483711 w 601409"/>
                <a:gd name="connsiteY5" fmla="*/ 305634 h 380120"/>
                <a:gd name="connsiteX6" fmla="*/ 508112 w 601409"/>
                <a:gd name="connsiteY6" fmla="*/ 317093 h 380120"/>
                <a:gd name="connsiteX7" fmla="*/ 532513 w 601409"/>
                <a:gd name="connsiteY7" fmla="*/ 305634 h 380120"/>
                <a:gd name="connsiteX8" fmla="*/ 601409 w 601409"/>
                <a:gd name="connsiteY8" fmla="*/ 271256 h 380120"/>
                <a:gd name="connsiteX9" fmla="*/ 601409 w 601409"/>
                <a:gd name="connsiteY9" fmla="*/ 334282 h 380120"/>
                <a:gd name="connsiteX10" fmla="*/ 579879 w 601409"/>
                <a:gd name="connsiteY10" fmla="*/ 347174 h 380120"/>
                <a:gd name="connsiteX11" fmla="*/ 508112 w 601409"/>
                <a:gd name="connsiteY11" fmla="*/ 380120 h 380120"/>
                <a:gd name="connsiteX12" fmla="*/ 436345 w 601409"/>
                <a:gd name="connsiteY12" fmla="*/ 347174 h 380120"/>
                <a:gd name="connsiteX13" fmla="*/ 401896 w 601409"/>
                <a:gd name="connsiteY13" fmla="*/ 331418 h 380120"/>
                <a:gd name="connsiteX14" fmla="*/ 368883 w 601409"/>
                <a:gd name="connsiteY14" fmla="*/ 347174 h 380120"/>
                <a:gd name="connsiteX15" fmla="*/ 297116 w 601409"/>
                <a:gd name="connsiteY15" fmla="*/ 378688 h 380120"/>
                <a:gd name="connsiteX16" fmla="*/ 225349 w 601409"/>
                <a:gd name="connsiteY16" fmla="*/ 347174 h 380120"/>
                <a:gd name="connsiteX17" fmla="*/ 190901 w 601409"/>
                <a:gd name="connsiteY17" fmla="*/ 331418 h 380120"/>
                <a:gd name="connsiteX18" fmla="*/ 157888 w 601409"/>
                <a:gd name="connsiteY18" fmla="*/ 347174 h 380120"/>
                <a:gd name="connsiteX19" fmla="*/ 86121 w 601409"/>
                <a:gd name="connsiteY19" fmla="*/ 378688 h 380120"/>
                <a:gd name="connsiteX20" fmla="*/ 14353 w 601409"/>
                <a:gd name="connsiteY20" fmla="*/ 347174 h 380120"/>
                <a:gd name="connsiteX21" fmla="*/ 0 w 601409"/>
                <a:gd name="connsiteY21" fmla="*/ 335715 h 380120"/>
                <a:gd name="connsiteX22" fmla="*/ 0 w 601409"/>
                <a:gd name="connsiteY22" fmla="*/ 271256 h 380120"/>
                <a:gd name="connsiteX23" fmla="*/ 60284 w 601409"/>
                <a:gd name="connsiteY23" fmla="*/ 305634 h 380120"/>
                <a:gd name="connsiteX24" fmla="*/ 86121 w 601409"/>
                <a:gd name="connsiteY24" fmla="*/ 317093 h 380120"/>
                <a:gd name="connsiteX25" fmla="*/ 110522 w 601409"/>
                <a:gd name="connsiteY25" fmla="*/ 305634 h 380120"/>
                <a:gd name="connsiteX26" fmla="*/ 190901 w 601409"/>
                <a:gd name="connsiteY26" fmla="*/ 268391 h 380120"/>
                <a:gd name="connsiteX27" fmla="*/ 466460 w 601409"/>
                <a:gd name="connsiteY27" fmla="*/ 90681 h 380120"/>
                <a:gd name="connsiteX28" fmla="*/ 543935 w 601409"/>
                <a:gd name="connsiteY28" fmla="*/ 168041 h 380120"/>
                <a:gd name="connsiteX29" fmla="*/ 466460 w 601409"/>
                <a:gd name="connsiteY29" fmla="*/ 245401 h 380120"/>
                <a:gd name="connsiteX30" fmla="*/ 388985 w 601409"/>
                <a:gd name="connsiteY30" fmla="*/ 168041 h 380120"/>
                <a:gd name="connsiteX31" fmla="*/ 466460 w 601409"/>
                <a:gd name="connsiteY31" fmla="*/ 90681 h 380120"/>
                <a:gd name="connsiteX32" fmla="*/ 412071 w 601409"/>
                <a:gd name="connsiteY32" fmla="*/ 440 h 380120"/>
                <a:gd name="connsiteX33" fmla="*/ 447956 w 601409"/>
                <a:gd name="connsiteY33" fmla="*/ 26239 h 380120"/>
                <a:gd name="connsiteX34" fmla="*/ 422119 w 601409"/>
                <a:gd name="connsiteY34" fmla="*/ 62070 h 380120"/>
                <a:gd name="connsiteX35" fmla="*/ 358961 w 601409"/>
                <a:gd name="connsiteY35" fmla="*/ 92169 h 380120"/>
                <a:gd name="connsiteX36" fmla="*/ 351784 w 601409"/>
                <a:gd name="connsiteY36" fmla="*/ 125135 h 380120"/>
                <a:gd name="connsiteX37" fmla="*/ 379057 w 601409"/>
                <a:gd name="connsiteY37" fmla="*/ 213998 h 380120"/>
                <a:gd name="connsiteX38" fmla="*/ 381928 w 601409"/>
                <a:gd name="connsiteY38" fmla="*/ 249830 h 380120"/>
                <a:gd name="connsiteX39" fmla="*/ 305851 w 601409"/>
                <a:gd name="connsiteY39" fmla="*/ 291395 h 380120"/>
                <a:gd name="connsiteX40" fmla="*/ 287191 w 601409"/>
                <a:gd name="connsiteY40" fmla="*/ 291395 h 380120"/>
                <a:gd name="connsiteX41" fmla="*/ 191019 w 601409"/>
                <a:gd name="connsiteY41" fmla="*/ 248397 h 380120"/>
                <a:gd name="connsiteX42" fmla="*/ 109201 w 601409"/>
                <a:gd name="connsiteY42" fmla="*/ 277062 h 380120"/>
                <a:gd name="connsiteX43" fmla="*/ 158005 w 601409"/>
                <a:gd name="connsiteY43" fmla="*/ 213998 h 380120"/>
                <a:gd name="connsiteX44" fmla="*/ 284320 w 601409"/>
                <a:gd name="connsiteY44" fmla="*/ 169566 h 380120"/>
                <a:gd name="connsiteX45" fmla="*/ 297239 w 601409"/>
                <a:gd name="connsiteY45" fmla="*/ 166700 h 380120"/>
                <a:gd name="connsiteX46" fmla="*/ 290062 w 601409"/>
                <a:gd name="connsiteY46" fmla="*/ 139467 h 380120"/>
                <a:gd name="connsiteX47" fmla="*/ 307287 w 601409"/>
                <a:gd name="connsiteY47" fmla="*/ 56337 h 380120"/>
                <a:gd name="connsiteX48" fmla="*/ 412071 w 601409"/>
                <a:gd name="connsiteY48" fmla="*/ 440 h 3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1409" h="380120">
                  <a:moveTo>
                    <a:pt x="190901" y="268391"/>
                  </a:moveTo>
                  <a:cubicBezTo>
                    <a:pt x="223914" y="268391"/>
                    <a:pt x="252621" y="282715"/>
                    <a:pt x="271280" y="305634"/>
                  </a:cubicBezTo>
                  <a:cubicBezTo>
                    <a:pt x="278457" y="312796"/>
                    <a:pt x="287069" y="317093"/>
                    <a:pt x="297116" y="317093"/>
                  </a:cubicBezTo>
                  <a:cubicBezTo>
                    <a:pt x="305728" y="317093"/>
                    <a:pt x="314340" y="312796"/>
                    <a:pt x="321517" y="305634"/>
                  </a:cubicBezTo>
                  <a:cubicBezTo>
                    <a:pt x="341612" y="282715"/>
                    <a:pt x="370319" y="268391"/>
                    <a:pt x="401896" y="268391"/>
                  </a:cubicBezTo>
                  <a:cubicBezTo>
                    <a:pt x="434909" y="268391"/>
                    <a:pt x="463616" y="282715"/>
                    <a:pt x="483711" y="305634"/>
                  </a:cubicBezTo>
                  <a:cubicBezTo>
                    <a:pt x="489452" y="312796"/>
                    <a:pt x="498064" y="317093"/>
                    <a:pt x="508112" y="317093"/>
                  </a:cubicBezTo>
                  <a:cubicBezTo>
                    <a:pt x="518159" y="317093"/>
                    <a:pt x="526771" y="312796"/>
                    <a:pt x="532513" y="305634"/>
                  </a:cubicBezTo>
                  <a:cubicBezTo>
                    <a:pt x="549737" y="287013"/>
                    <a:pt x="574138" y="274121"/>
                    <a:pt x="601409" y="271256"/>
                  </a:cubicBezTo>
                  <a:lnTo>
                    <a:pt x="601409" y="334282"/>
                  </a:lnTo>
                  <a:cubicBezTo>
                    <a:pt x="591362" y="337147"/>
                    <a:pt x="584185" y="342877"/>
                    <a:pt x="579879" y="347174"/>
                  </a:cubicBezTo>
                  <a:cubicBezTo>
                    <a:pt x="562655" y="368661"/>
                    <a:pt x="535383" y="380120"/>
                    <a:pt x="508112" y="380120"/>
                  </a:cubicBezTo>
                  <a:cubicBezTo>
                    <a:pt x="480840" y="380120"/>
                    <a:pt x="453569" y="368661"/>
                    <a:pt x="436345" y="347174"/>
                  </a:cubicBezTo>
                  <a:cubicBezTo>
                    <a:pt x="430603" y="341445"/>
                    <a:pt x="419120" y="331418"/>
                    <a:pt x="401896" y="331418"/>
                  </a:cubicBezTo>
                  <a:cubicBezTo>
                    <a:pt x="388978" y="331418"/>
                    <a:pt x="377495" y="337147"/>
                    <a:pt x="368883" y="347174"/>
                  </a:cubicBezTo>
                  <a:cubicBezTo>
                    <a:pt x="350224" y="367228"/>
                    <a:pt x="324388" y="378688"/>
                    <a:pt x="297116" y="378688"/>
                  </a:cubicBezTo>
                  <a:cubicBezTo>
                    <a:pt x="268409" y="378688"/>
                    <a:pt x="242573" y="367228"/>
                    <a:pt x="225349" y="347174"/>
                  </a:cubicBezTo>
                  <a:cubicBezTo>
                    <a:pt x="216737" y="337147"/>
                    <a:pt x="203819" y="331418"/>
                    <a:pt x="190901" y="331418"/>
                  </a:cubicBezTo>
                  <a:cubicBezTo>
                    <a:pt x="177983" y="331418"/>
                    <a:pt x="166500" y="337147"/>
                    <a:pt x="157888" y="347174"/>
                  </a:cubicBezTo>
                  <a:cubicBezTo>
                    <a:pt x="139228" y="367228"/>
                    <a:pt x="113392" y="378688"/>
                    <a:pt x="86121" y="378688"/>
                  </a:cubicBezTo>
                  <a:cubicBezTo>
                    <a:pt x="58849" y="378688"/>
                    <a:pt x="31577" y="367228"/>
                    <a:pt x="14353" y="347174"/>
                  </a:cubicBezTo>
                  <a:cubicBezTo>
                    <a:pt x="10047" y="342877"/>
                    <a:pt x="5741" y="338580"/>
                    <a:pt x="0" y="335715"/>
                  </a:cubicBezTo>
                  <a:lnTo>
                    <a:pt x="0" y="271256"/>
                  </a:lnTo>
                  <a:cubicBezTo>
                    <a:pt x="24401" y="275553"/>
                    <a:pt x="45931" y="288445"/>
                    <a:pt x="60284" y="305634"/>
                  </a:cubicBezTo>
                  <a:cubicBezTo>
                    <a:pt x="67461" y="312796"/>
                    <a:pt x="76073" y="317093"/>
                    <a:pt x="86121" y="317093"/>
                  </a:cubicBezTo>
                  <a:cubicBezTo>
                    <a:pt x="94733" y="317093"/>
                    <a:pt x="104780" y="312796"/>
                    <a:pt x="110522" y="305634"/>
                  </a:cubicBezTo>
                  <a:cubicBezTo>
                    <a:pt x="130616" y="282715"/>
                    <a:pt x="159323" y="268391"/>
                    <a:pt x="190901" y="268391"/>
                  </a:cubicBezTo>
                  <a:close/>
                  <a:moveTo>
                    <a:pt x="466460" y="90681"/>
                  </a:moveTo>
                  <a:cubicBezTo>
                    <a:pt x="509248" y="90681"/>
                    <a:pt x="543935" y="125316"/>
                    <a:pt x="543935" y="168041"/>
                  </a:cubicBezTo>
                  <a:cubicBezTo>
                    <a:pt x="543935" y="210766"/>
                    <a:pt x="509248" y="245401"/>
                    <a:pt x="466460" y="245401"/>
                  </a:cubicBezTo>
                  <a:cubicBezTo>
                    <a:pt x="423672" y="245401"/>
                    <a:pt x="388985" y="210766"/>
                    <a:pt x="388985" y="168041"/>
                  </a:cubicBezTo>
                  <a:cubicBezTo>
                    <a:pt x="388985" y="125316"/>
                    <a:pt x="423672" y="90681"/>
                    <a:pt x="466460" y="90681"/>
                  </a:cubicBezTo>
                  <a:close/>
                  <a:moveTo>
                    <a:pt x="412071" y="440"/>
                  </a:moveTo>
                  <a:cubicBezTo>
                    <a:pt x="429296" y="-2427"/>
                    <a:pt x="445085" y="9039"/>
                    <a:pt x="447956" y="26239"/>
                  </a:cubicBezTo>
                  <a:cubicBezTo>
                    <a:pt x="450827" y="43438"/>
                    <a:pt x="439344" y="59204"/>
                    <a:pt x="422119" y="62070"/>
                  </a:cubicBezTo>
                  <a:cubicBezTo>
                    <a:pt x="390540" y="66370"/>
                    <a:pt x="369009" y="77837"/>
                    <a:pt x="358961" y="92169"/>
                  </a:cubicBezTo>
                  <a:cubicBezTo>
                    <a:pt x="348913" y="107935"/>
                    <a:pt x="351784" y="125135"/>
                    <a:pt x="351784" y="125135"/>
                  </a:cubicBezTo>
                  <a:cubicBezTo>
                    <a:pt x="351784" y="125135"/>
                    <a:pt x="376186" y="206832"/>
                    <a:pt x="379057" y="213998"/>
                  </a:cubicBezTo>
                  <a:cubicBezTo>
                    <a:pt x="383363" y="225464"/>
                    <a:pt x="383363" y="238364"/>
                    <a:pt x="381928" y="249830"/>
                  </a:cubicBezTo>
                  <a:cubicBezTo>
                    <a:pt x="351784" y="255563"/>
                    <a:pt x="325947" y="269896"/>
                    <a:pt x="305851" y="291395"/>
                  </a:cubicBezTo>
                  <a:cubicBezTo>
                    <a:pt x="301545" y="297128"/>
                    <a:pt x="291497" y="297128"/>
                    <a:pt x="287191" y="291395"/>
                  </a:cubicBezTo>
                  <a:cubicBezTo>
                    <a:pt x="262789" y="264163"/>
                    <a:pt x="228340" y="248397"/>
                    <a:pt x="191019" y="248397"/>
                  </a:cubicBezTo>
                  <a:cubicBezTo>
                    <a:pt x="160876" y="248397"/>
                    <a:pt x="132168" y="258430"/>
                    <a:pt x="109201" y="277062"/>
                  </a:cubicBezTo>
                  <a:cubicBezTo>
                    <a:pt x="112072" y="249830"/>
                    <a:pt x="129297" y="224031"/>
                    <a:pt x="158005" y="213998"/>
                  </a:cubicBezTo>
                  <a:lnTo>
                    <a:pt x="284320" y="169566"/>
                  </a:lnTo>
                  <a:cubicBezTo>
                    <a:pt x="288626" y="168133"/>
                    <a:pt x="292933" y="166700"/>
                    <a:pt x="297239" y="166700"/>
                  </a:cubicBezTo>
                  <a:lnTo>
                    <a:pt x="290062" y="139467"/>
                  </a:lnTo>
                  <a:cubicBezTo>
                    <a:pt x="288626" y="133734"/>
                    <a:pt x="281449" y="95036"/>
                    <a:pt x="307287" y="56337"/>
                  </a:cubicBezTo>
                  <a:cubicBezTo>
                    <a:pt x="327382" y="26239"/>
                    <a:pt x="363267" y="7606"/>
                    <a:pt x="412071" y="4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a16="http://schemas.microsoft.com/office/drawing/2014/main" id="{3EEEAAD2-FDAF-4246-A186-102A1C5A276D}"/>
              </a:ext>
            </a:extLst>
          </p:cNvPr>
          <p:cNvSpPr/>
          <p:nvPr/>
        </p:nvSpPr>
        <p:spPr>
          <a:xfrm>
            <a:off x="539750" y="1995686"/>
            <a:ext cx="1479892" cy="369332"/>
          </a:xfrm>
          <a:prstGeom prst="rect">
            <a:avLst/>
          </a:prstGeom>
          <a:solidFill>
            <a:schemeClr val="tx2"/>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急救步骤</a:t>
            </a:r>
          </a:p>
        </p:txBody>
      </p:sp>
      <p:sp>
        <p:nvSpPr>
          <p:cNvPr id="20" name="矩形 19">
            <a:extLst>
              <a:ext uri="{FF2B5EF4-FFF2-40B4-BE49-F238E27FC236}">
                <a16:creationId xmlns:a16="http://schemas.microsoft.com/office/drawing/2014/main" id="{1E0A66DF-A6AB-4143-B2D9-BF18C92C3A2A}"/>
              </a:ext>
            </a:extLst>
          </p:cNvPr>
          <p:cNvSpPr/>
          <p:nvPr/>
        </p:nvSpPr>
        <p:spPr>
          <a:xfrm>
            <a:off x="557580" y="2427734"/>
            <a:ext cx="8118107" cy="1477328"/>
          </a:xfrm>
          <a:prstGeom prst="rect">
            <a:avLst/>
          </a:prstGeom>
        </p:spPr>
        <p:txBody>
          <a:bodyPr wrap="square">
            <a:spAutoFit/>
          </a:bodyPr>
          <a:lstStyle/>
          <a:p>
            <a:pPr marL="228600" indent="-228600">
              <a:lnSpc>
                <a:spcPct val="150000"/>
              </a:lnSpc>
              <a:buFont typeface="+mj-lt"/>
              <a:buAutoNum type="arabicPeriod"/>
            </a:pPr>
            <a:r>
              <a:rPr lang="zh-CN" altLang="en-US" sz="1200" dirty="0">
                <a:solidFill>
                  <a:schemeClr val="tx1">
                    <a:lumMod val="50000"/>
                    <a:lumOff val="50000"/>
                  </a:schemeClr>
                </a:solidFill>
                <a:cs typeface="+mn-ea"/>
                <a:sym typeface="+mn-lt"/>
              </a:rPr>
              <a:t>使溺水者保持平静不动，然后立即寻求医疗援助；　</a:t>
            </a:r>
          </a:p>
          <a:p>
            <a:pPr marL="228600" indent="-228600">
              <a:lnSpc>
                <a:spcPct val="150000"/>
              </a:lnSpc>
              <a:buFont typeface="+mj-lt"/>
              <a:buAutoNum type="arabicPeriod"/>
            </a:pPr>
            <a:r>
              <a:rPr lang="zh-CN" altLang="en-US" sz="1200" dirty="0">
                <a:solidFill>
                  <a:schemeClr val="tx1">
                    <a:lumMod val="50000"/>
                    <a:lumOff val="50000"/>
                  </a:schemeClr>
                </a:solidFill>
                <a:cs typeface="+mn-ea"/>
                <a:sym typeface="+mn-lt"/>
              </a:rPr>
              <a:t>脱去溺水者身上又湿又冷的衣服，可以的话，为其盖上一些可以保暖的衣物。这样有助于预防溺水者体温下降；</a:t>
            </a:r>
          </a:p>
          <a:p>
            <a:pPr marL="228600" indent="-228600">
              <a:lnSpc>
                <a:spcPct val="150000"/>
              </a:lnSpc>
              <a:buFont typeface="+mj-lt"/>
              <a:buAutoNum type="arabicPeriod"/>
            </a:pPr>
            <a:r>
              <a:rPr lang="zh-CN" altLang="en-US" sz="1200" dirty="0">
                <a:solidFill>
                  <a:schemeClr val="tx1">
                    <a:lumMod val="50000"/>
                    <a:lumOff val="50000"/>
                  </a:schemeClr>
                </a:solidFill>
                <a:cs typeface="+mn-ea"/>
                <a:sym typeface="+mn-lt"/>
              </a:rPr>
              <a:t>如果溺水者有任何其它严重的伤情况，立即对其进行急救；</a:t>
            </a:r>
          </a:p>
          <a:p>
            <a:pPr marL="228600" indent="-228600">
              <a:lnSpc>
                <a:spcPct val="150000"/>
              </a:lnSpc>
              <a:buFont typeface="+mj-lt"/>
              <a:buAutoNum type="arabicPeriod"/>
            </a:pPr>
            <a:r>
              <a:rPr lang="zh-CN" altLang="en-US" sz="1200" dirty="0">
                <a:solidFill>
                  <a:schemeClr val="tx1">
                    <a:lumMod val="50000"/>
                    <a:lumOff val="50000"/>
                  </a:schemeClr>
                </a:solidFill>
                <a:cs typeface="+mn-ea"/>
                <a:sym typeface="+mn-lt"/>
              </a:rPr>
              <a:t>当溺水者恢复呼吸后，有可能会出现咳嗽以及呼吸困难的现象。此时，你可以做的是尽量打消他的忧虑，直到他获得医疗援助</a:t>
            </a:r>
          </a:p>
        </p:txBody>
      </p:sp>
      <p:pic>
        <p:nvPicPr>
          <p:cNvPr id="13" name="图片 12">
            <a:extLst>
              <a:ext uri="{FF2B5EF4-FFF2-40B4-BE49-F238E27FC236}">
                <a16:creationId xmlns:a16="http://schemas.microsoft.com/office/drawing/2014/main" id="{800F3B3F-7834-4A6B-BA90-93F8705079BF}"/>
              </a:ext>
            </a:extLst>
          </p:cNvPr>
          <p:cNvPicPr>
            <a:picLocks noChangeAspect="1"/>
          </p:cNvPicPr>
          <p:nvPr/>
        </p:nvPicPr>
        <p:blipFill rotWithShape="1">
          <a:blip r:embed="rId3">
            <a:extLst>
              <a:ext uri="{28A0092B-C50C-407E-A947-70E740481C1C}">
                <a14:useLocalDpi xmlns:a14="http://schemas.microsoft.com/office/drawing/2010/main" val="0"/>
              </a:ext>
            </a:extLst>
          </a:blip>
          <a:srcRect b="46637"/>
          <a:stretch/>
        </p:blipFill>
        <p:spPr>
          <a:xfrm>
            <a:off x="3078565" y="3579862"/>
            <a:ext cx="5597123" cy="1368152"/>
          </a:xfrm>
          <a:prstGeom prst="rect">
            <a:avLst/>
          </a:prstGeom>
        </p:spPr>
      </p:pic>
    </p:spTree>
    <p:extLst>
      <p:ext uri="{BB962C8B-B14F-4D97-AF65-F5344CB8AC3E}">
        <p14:creationId xmlns:p14="http://schemas.microsoft.com/office/powerpoint/2010/main" val="37097183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52" presetClass="entr" presetSubtype="0" fill="hold" grpId="0" nodeType="afterEffect">
                                  <p:stCondLst>
                                    <p:cond delay="0"/>
                                  </p:stCondLst>
                                  <p:iterate type="lt">
                                    <p:tmPct val="662"/>
                                  </p:iterate>
                                  <p:childTnLst>
                                    <p:set>
                                      <p:cBhvr>
                                        <p:cTn id="18" dur="1" fill="hold">
                                          <p:stCondLst>
                                            <p:cond delay="0"/>
                                          </p:stCondLst>
                                        </p:cTn>
                                        <p:tgtEl>
                                          <p:spTgt spid="20"/>
                                        </p:tgtEl>
                                        <p:attrNameLst>
                                          <p:attrName>style.visibility</p:attrName>
                                        </p:attrNameLst>
                                      </p:cBhvr>
                                      <p:to>
                                        <p:strVal val="visible"/>
                                      </p:to>
                                    </p:set>
                                    <p:animScale>
                                      <p:cBhvr>
                                        <p:cTn id="19"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0"/>
                                        </p:tgtEl>
                                        <p:attrNameLst>
                                          <p:attrName>ppt_x</p:attrName>
                                          <p:attrName>ppt_y</p:attrName>
                                        </p:attrNameLst>
                                      </p:cBhvr>
                                    </p:animMotion>
                                    <p:animEffect transition="in" filter="fade">
                                      <p:cBhvr>
                                        <p:cTn id="21" dur="1000"/>
                                        <p:tgtEl>
                                          <p:spTgt spid="20"/>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190C12EC-B54D-422A-A6F8-D369A0A03666}"/>
              </a:ext>
            </a:extLst>
          </p:cNvPr>
          <p:cNvPicPr>
            <a:picLocks noChangeAspect="1"/>
          </p:cNvPicPr>
          <p:nvPr/>
        </p:nvPicPr>
        <p:blipFill>
          <a:blip r:embed="rId3"/>
          <a:stretch>
            <a:fillRect/>
          </a:stretch>
        </p:blipFill>
        <p:spPr>
          <a:xfrm>
            <a:off x="3109501" y="2098004"/>
            <a:ext cx="670411" cy="787135"/>
          </a:xfrm>
          <a:prstGeom prst="rect">
            <a:avLst/>
          </a:prstGeom>
        </p:spPr>
      </p:pic>
      <p:sp>
        <p:nvSpPr>
          <p:cNvPr id="11" name="矩形 10"/>
          <p:cNvSpPr/>
          <p:nvPr/>
        </p:nvSpPr>
        <p:spPr>
          <a:xfrm rot="16200000">
            <a:off x="-1364567" y="1340855"/>
            <a:ext cx="5167213"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27" name="文本框 26"/>
          <p:cNvSpPr txBox="1"/>
          <p:nvPr/>
        </p:nvSpPr>
        <p:spPr>
          <a:xfrm>
            <a:off x="3909851" y="2099444"/>
            <a:ext cx="2596706" cy="707886"/>
          </a:xfrm>
          <a:prstGeom prst="rect">
            <a:avLst/>
          </a:prstGeom>
          <a:noFill/>
        </p:spPr>
        <p:txBody>
          <a:bodyPr wrap="square" rtlCol="0">
            <a:spAutoFit/>
          </a:bodyPr>
          <a:lstStyle/>
          <a:p>
            <a:pPr defTabSz="685800"/>
            <a:r>
              <a:rPr lang="zh-CN" altLang="en-US" sz="4000" spc="110" dirty="0">
                <a:solidFill>
                  <a:schemeClr val="tx1">
                    <a:lumMod val="75000"/>
                    <a:lumOff val="25000"/>
                  </a:schemeClr>
                </a:solidFill>
                <a:cs typeface="+mn-ea"/>
                <a:sym typeface="+mn-lt"/>
              </a:rPr>
              <a:t>其他急救</a:t>
            </a:r>
          </a:p>
        </p:txBody>
      </p:sp>
      <p:cxnSp>
        <p:nvCxnSpPr>
          <p:cNvPr id="36" name="直接连接符 35"/>
          <p:cNvCxnSpPr>
            <a:cxnSpLocks/>
          </p:cNvCxnSpPr>
          <p:nvPr/>
        </p:nvCxnSpPr>
        <p:spPr>
          <a:xfrm>
            <a:off x="2457129" y="-32136"/>
            <a:ext cx="0" cy="5167213"/>
          </a:xfrm>
          <a:prstGeom prst="line">
            <a:avLst/>
          </a:prstGeom>
          <a:ln w="38100">
            <a:solidFill>
              <a:schemeClr val="tx1">
                <a:lumMod val="75000"/>
                <a:lumOff val="2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rot="5400000">
            <a:off x="2295737" y="2428582"/>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41" name="文本框 40"/>
          <p:cNvSpPr txBox="1"/>
          <p:nvPr/>
        </p:nvSpPr>
        <p:spPr>
          <a:xfrm>
            <a:off x="3098973" y="2776040"/>
            <a:ext cx="4013633" cy="456407"/>
          </a:xfrm>
          <a:prstGeom prst="rect">
            <a:avLst/>
          </a:prstGeom>
          <a:noFill/>
        </p:spPr>
        <p:txBody>
          <a:bodyPr wrap="square" lIns="72000" spcCol="108000" rtlCol="0">
            <a:spAutoFit/>
          </a:bodyPr>
          <a:lstStyle/>
          <a:p>
            <a:pPr algn="just" defTabSz="685800">
              <a:lnSpc>
                <a:spcPts val="1500"/>
              </a:lnSpc>
              <a:defRPr/>
            </a:pPr>
            <a:r>
              <a:rPr lang="zh-CN" altLang="en-US" sz="900" kern="1100" spc="110" dirty="0">
                <a:solidFill>
                  <a:schemeClr val="tx1">
                    <a:lumMod val="50000"/>
                    <a:lumOff val="50000"/>
                  </a:schemeClr>
                </a:solidFill>
                <a:cs typeface="+mn-ea"/>
                <a:sym typeface="+mn-lt"/>
              </a:rPr>
              <a:t>人体受到外力作用而发生的组织撕裂或损害。根据有无伤口，可分为开放性和闭合性两大类。</a:t>
            </a:r>
          </a:p>
        </p:txBody>
      </p:sp>
      <p:pic>
        <p:nvPicPr>
          <p:cNvPr id="5" name="图片 4">
            <a:extLst>
              <a:ext uri="{FF2B5EF4-FFF2-40B4-BE49-F238E27FC236}">
                <a16:creationId xmlns:a16="http://schemas.microsoft.com/office/drawing/2014/main" id="{8E13C1DA-7B5C-48E9-BF96-3CBC501181D3}"/>
              </a:ext>
            </a:extLst>
          </p:cNvPr>
          <p:cNvPicPr>
            <a:picLocks noChangeAspect="1"/>
          </p:cNvPicPr>
          <p:nvPr/>
        </p:nvPicPr>
        <p:blipFill>
          <a:blip r:embed="rId4"/>
          <a:stretch>
            <a:fillRect/>
          </a:stretch>
        </p:blipFill>
        <p:spPr>
          <a:xfrm>
            <a:off x="631575" y="483518"/>
            <a:ext cx="1064779" cy="1052770"/>
          </a:xfrm>
          <a:prstGeom prst="rect">
            <a:avLst/>
          </a:prstGeom>
        </p:spPr>
      </p:pic>
      <p:pic>
        <p:nvPicPr>
          <p:cNvPr id="6" name="图片 5">
            <a:extLst>
              <a:ext uri="{FF2B5EF4-FFF2-40B4-BE49-F238E27FC236}">
                <a16:creationId xmlns:a16="http://schemas.microsoft.com/office/drawing/2014/main" id="{C3B22A0F-463C-40EB-A0C7-A0FD52E9AB47}"/>
              </a:ext>
            </a:extLst>
          </p:cNvPr>
          <p:cNvPicPr>
            <a:picLocks noChangeAspect="1"/>
          </p:cNvPicPr>
          <p:nvPr/>
        </p:nvPicPr>
        <p:blipFill>
          <a:blip r:embed="rId5"/>
          <a:stretch>
            <a:fillRect/>
          </a:stretch>
        </p:blipFill>
        <p:spPr>
          <a:xfrm>
            <a:off x="631575" y="2514340"/>
            <a:ext cx="1064779" cy="1052770"/>
          </a:xfrm>
          <a:prstGeom prst="rect">
            <a:avLst/>
          </a:prstGeom>
        </p:spPr>
      </p:pic>
      <p:pic>
        <p:nvPicPr>
          <p:cNvPr id="7" name="图片 6">
            <a:extLst>
              <a:ext uri="{FF2B5EF4-FFF2-40B4-BE49-F238E27FC236}">
                <a16:creationId xmlns:a16="http://schemas.microsoft.com/office/drawing/2014/main" id="{283C8E96-FD50-4474-8FAF-47922C8E455B}"/>
              </a:ext>
            </a:extLst>
          </p:cNvPr>
          <p:cNvPicPr>
            <a:picLocks noChangeAspect="1"/>
          </p:cNvPicPr>
          <p:nvPr/>
        </p:nvPicPr>
        <p:blipFill>
          <a:blip r:embed="rId6"/>
          <a:stretch>
            <a:fillRect/>
          </a:stretch>
        </p:blipFill>
        <p:spPr>
          <a:xfrm>
            <a:off x="631575" y="1498929"/>
            <a:ext cx="1064779" cy="1052770"/>
          </a:xfrm>
          <a:prstGeom prst="rect">
            <a:avLst/>
          </a:prstGeom>
        </p:spPr>
      </p:pic>
      <p:pic>
        <p:nvPicPr>
          <p:cNvPr id="8" name="图片 7">
            <a:extLst>
              <a:ext uri="{FF2B5EF4-FFF2-40B4-BE49-F238E27FC236}">
                <a16:creationId xmlns:a16="http://schemas.microsoft.com/office/drawing/2014/main" id="{D9F56C21-F498-42E0-81EF-0C535053EFB5}"/>
              </a:ext>
            </a:extLst>
          </p:cNvPr>
          <p:cNvPicPr>
            <a:picLocks noChangeAspect="1"/>
          </p:cNvPicPr>
          <p:nvPr/>
        </p:nvPicPr>
        <p:blipFill>
          <a:blip r:embed="rId7"/>
          <a:stretch>
            <a:fillRect/>
          </a:stretch>
        </p:blipFill>
        <p:spPr>
          <a:xfrm>
            <a:off x="611560" y="3529752"/>
            <a:ext cx="1104808" cy="1052770"/>
          </a:xfrm>
          <a:prstGeom prst="rect">
            <a:avLst/>
          </a:prstGeom>
        </p:spPr>
      </p:pic>
      <p:grpSp>
        <p:nvGrpSpPr>
          <p:cNvPr id="49" name="组合 48">
            <a:extLst>
              <a:ext uri="{FF2B5EF4-FFF2-40B4-BE49-F238E27FC236}">
                <a16:creationId xmlns:a16="http://schemas.microsoft.com/office/drawing/2014/main" id="{972CF3CA-C731-43E0-95FB-762BD91D8928}"/>
              </a:ext>
            </a:extLst>
          </p:cNvPr>
          <p:cNvGrpSpPr/>
          <p:nvPr/>
        </p:nvGrpSpPr>
        <p:grpSpPr>
          <a:xfrm>
            <a:off x="3955309" y="2699633"/>
            <a:ext cx="3024000" cy="36000"/>
            <a:chOff x="-51325" y="255070"/>
            <a:chExt cx="360000" cy="41640"/>
          </a:xfrm>
        </p:grpSpPr>
        <p:cxnSp>
          <p:nvCxnSpPr>
            <p:cNvPr id="50" name="直接连接符 49">
              <a:extLst>
                <a:ext uri="{FF2B5EF4-FFF2-40B4-BE49-F238E27FC236}">
                  <a16:creationId xmlns:a16="http://schemas.microsoft.com/office/drawing/2014/main" id="{4FAEC59E-565C-4395-8FC7-6C6F4B57E673}"/>
                </a:ext>
              </a:extLst>
            </p:cNvPr>
            <p:cNvCxnSpPr/>
            <p:nvPr/>
          </p:nvCxnSpPr>
          <p:spPr>
            <a:xfrm>
              <a:off x="-51325" y="296710"/>
              <a:ext cx="360000" cy="0"/>
            </a:xfrm>
            <a:prstGeom prst="line">
              <a:avLst/>
            </a:prstGeom>
            <a:ln w="2222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ED06B99F-C98E-41AD-A684-41BF55085AD5}"/>
                </a:ext>
              </a:extLst>
            </p:cNvPr>
            <p:cNvCxnSpPr/>
            <p:nvPr/>
          </p:nvCxnSpPr>
          <p:spPr>
            <a:xfrm>
              <a:off x="-51325" y="255070"/>
              <a:ext cx="360000" cy="0"/>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84154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Horizontal)">
                                      <p:cBhvr>
                                        <p:cTn id="12" dur="500"/>
                                        <p:tgtEl>
                                          <p:spTgt spid="3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anim calcmode="lin" valueType="num">
                                      <p:cBhvr>
                                        <p:cTn id="44" dur="500" fill="hold"/>
                                        <p:tgtEl>
                                          <p:spTgt spid="18"/>
                                        </p:tgtEl>
                                        <p:attrNameLst>
                                          <p:attrName>ppt_x</p:attrName>
                                        </p:attrNameLst>
                                      </p:cBhvr>
                                      <p:tavLst>
                                        <p:tav tm="0">
                                          <p:val>
                                            <p:fltVal val="0.5"/>
                                          </p:val>
                                        </p:tav>
                                        <p:tav tm="100000">
                                          <p:val>
                                            <p:strVal val="#ppt_x"/>
                                          </p:val>
                                        </p:tav>
                                      </p:tavLst>
                                    </p:anim>
                                    <p:anim calcmode="lin" valueType="num">
                                      <p:cBhvr>
                                        <p:cTn id="45" dur="500" fill="hold"/>
                                        <p:tgtEl>
                                          <p:spTgt spid="18"/>
                                        </p:tgtEl>
                                        <p:attrNameLst>
                                          <p:attrName>ppt_y</p:attrName>
                                        </p:attrNameLst>
                                      </p:cBhvr>
                                      <p:tavLst>
                                        <p:tav tm="0">
                                          <p:val>
                                            <p:fltVal val="0.5"/>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3150"/>
                            </p:stCondLst>
                            <p:childTnLst>
                              <p:par>
                                <p:cTn id="51" presetID="14" presetClass="entr" presetSubtype="1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其他急救</a:t>
            </a:r>
          </a:p>
        </p:txBody>
      </p:sp>
      <p:grpSp>
        <p:nvGrpSpPr>
          <p:cNvPr id="24" name="组合 23">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25" name="矩形: 圆角 2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6" name="KSO_Shape">
              <a:extLst>
                <a:ext uri="{FF2B5EF4-FFF2-40B4-BE49-F238E27FC236}">
                  <a16:creationId xmlns:a16="http://schemas.microsoft.com/office/drawing/2014/main" id="{CA010314-5587-489E-9908-26E2CF887770}"/>
                </a:ext>
              </a:extLst>
            </p:cNvPr>
            <p:cNvSpPr/>
            <p:nvPr/>
          </p:nvSpPr>
          <p:spPr>
            <a:xfrm>
              <a:off x="4881315" y="1511502"/>
              <a:ext cx="350583" cy="349599"/>
            </a:xfrm>
            <a:custGeom>
              <a:avLst/>
              <a:gdLst>
                <a:gd name="T0" fmla="*/ 1387 w 3835"/>
                <a:gd name="T1" fmla="*/ 314 h 3830"/>
                <a:gd name="T2" fmla="*/ 1387 w 3835"/>
                <a:gd name="T3" fmla="*/ 1139 h 3830"/>
                <a:gd name="T4" fmla="*/ 1141 w 3835"/>
                <a:gd name="T5" fmla="*/ 1385 h 3830"/>
                <a:gd name="T6" fmla="*/ 306 w 3835"/>
                <a:gd name="T7" fmla="*/ 1385 h 3830"/>
                <a:gd name="T8" fmla="*/ 9 w 3835"/>
                <a:gd name="T9" fmla="*/ 1679 h 3830"/>
                <a:gd name="T10" fmla="*/ 9 w 3835"/>
                <a:gd name="T11" fmla="*/ 2119 h 3830"/>
                <a:gd name="T12" fmla="*/ 296 w 3835"/>
                <a:gd name="T13" fmla="*/ 2457 h 3830"/>
                <a:gd name="T14" fmla="*/ 1141 w 3835"/>
                <a:gd name="T15" fmla="*/ 2457 h 3830"/>
                <a:gd name="T16" fmla="*/ 1387 w 3835"/>
                <a:gd name="T17" fmla="*/ 2702 h 3830"/>
                <a:gd name="T18" fmla="*/ 1387 w 3835"/>
                <a:gd name="T19" fmla="*/ 3525 h 3830"/>
                <a:gd name="T20" fmla="*/ 1683 w 3835"/>
                <a:gd name="T21" fmla="*/ 3830 h 3830"/>
                <a:gd name="T22" fmla="*/ 2142 w 3835"/>
                <a:gd name="T23" fmla="*/ 3830 h 3830"/>
                <a:gd name="T24" fmla="*/ 2458 w 3835"/>
                <a:gd name="T25" fmla="*/ 3543 h 3830"/>
                <a:gd name="T26" fmla="*/ 2458 w 3835"/>
                <a:gd name="T27" fmla="*/ 2704 h 3830"/>
                <a:gd name="T28" fmla="*/ 2704 w 3835"/>
                <a:gd name="T29" fmla="*/ 2458 h 3830"/>
                <a:gd name="T30" fmla="*/ 3519 w 3835"/>
                <a:gd name="T31" fmla="*/ 2458 h 3830"/>
                <a:gd name="T32" fmla="*/ 3835 w 3835"/>
                <a:gd name="T33" fmla="*/ 2157 h 3830"/>
                <a:gd name="T34" fmla="*/ 3835 w 3835"/>
                <a:gd name="T35" fmla="*/ 1679 h 3830"/>
                <a:gd name="T36" fmla="*/ 3529 w 3835"/>
                <a:gd name="T37" fmla="*/ 1387 h 3830"/>
                <a:gd name="T38" fmla="*/ 2713 w 3835"/>
                <a:gd name="T39" fmla="*/ 1387 h 3830"/>
                <a:gd name="T40" fmla="*/ 2467 w 3835"/>
                <a:gd name="T41" fmla="*/ 1141 h 3830"/>
                <a:gd name="T42" fmla="*/ 2467 w 3835"/>
                <a:gd name="T43" fmla="*/ 554 h 3830"/>
                <a:gd name="T44" fmla="*/ 2370 w 3835"/>
                <a:gd name="T45" fmla="*/ 95 h 3830"/>
                <a:gd name="T46" fmla="*/ 2161 w 3835"/>
                <a:gd name="T47" fmla="*/ 0 h 3830"/>
                <a:gd name="T48" fmla="*/ 1692 w 3835"/>
                <a:gd name="T49" fmla="*/ 5 h 3830"/>
                <a:gd name="T50" fmla="*/ 1387 w 3835"/>
                <a:gd name="T51" fmla="*/ 314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35" h="3830">
                  <a:moveTo>
                    <a:pt x="1387" y="314"/>
                  </a:moveTo>
                  <a:lnTo>
                    <a:pt x="1387" y="1139"/>
                  </a:lnTo>
                  <a:cubicBezTo>
                    <a:pt x="1387" y="1275"/>
                    <a:pt x="1276" y="1385"/>
                    <a:pt x="1141" y="1385"/>
                  </a:cubicBezTo>
                  <a:lnTo>
                    <a:pt x="306" y="1385"/>
                  </a:lnTo>
                  <a:cubicBezTo>
                    <a:pt x="306" y="1385"/>
                    <a:pt x="9" y="1401"/>
                    <a:pt x="9" y="1679"/>
                  </a:cubicBezTo>
                  <a:lnTo>
                    <a:pt x="9" y="2119"/>
                  </a:lnTo>
                  <a:cubicBezTo>
                    <a:pt x="9" y="2119"/>
                    <a:pt x="0" y="2457"/>
                    <a:pt x="296" y="2457"/>
                  </a:cubicBezTo>
                  <a:lnTo>
                    <a:pt x="1141" y="2457"/>
                  </a:lnTo>
                  <a:cubicBezTo>
                    <a:pt x="1276" y="2457"/>
                    <a:pt x="1387" y="2567"/>
                    <a:pt x="1387" y="2702"/>
                  </a:cubicBezTo>
                  <a:lnTo>
                    <a:pt x="1387" y="3525"/>
                  </a:lnTo>
                  <a:cubicBezTo>
                    <a:pt x="1387" y="3525"/>
                    <a:pt x="1387" y="3830"/>
                    <a:pt x="1683" y="3830"/>
                  </a:cubicBezTo>
                  <a:lnTo>
                    <a:pt x="2142" y="3830"/>
                  </a:lnTo>
                  <a:cubicBezTo>
                    <a:pt x="2142" y="3830"/>
                    <a:pt x="2458" y="3812"/>
                    <a:pt x="2458" y="3543"/>
                  </a:cubicBezTo>
                  <a:lnTo>
                    <a:pt x="2458" y="2704"/>
                  </a:lnTo>
                  <a:cubicBezTo>
                    <a:pt x="2458" y="2568"/>
                    <a:pt x="2568" y="2458"/>
                    <a:pt x="2704" y="2458"/>
                  </a:cubicBezTo>
                  <a:lnTo>
                    <a:pt x="3519" y="2458"/>
                  </a:lnTo>
                  <a:cubicBezTo>
                    <a:pt x="3519" y="2458"/>
                    <a:pt x="3835" y="2463"/>
                    <a:pt x="3835" y="2157"/>
                  </a:cubicBezTo>
                  <a:lnTo>
                    <a:pt x="3835" y="1679"/>
                  </a:lnTo>
                  <a:cubicBezTo>
                    <a:pt x="3835" y="1679"/>
                    <a:pt x="3825" y="1387"/>
                    <a:pt x="3529" y="1387"/>
                  </a:cubicBezTo>
                  <a:lnTo>
                    <a:pt x="2713" y="1387"/>
                  </a:lnTo>
                  <a:cubicBezTo>
                    <a:pt x="2578" y="1387"/>
                    <a:pt x="2467" y="1277"/>
                    <a:pt x="2467" y="1141"/>
                  </a:cubicBezTo>
                  <a:lnTo>
                    <a:pt x="2467" y="554"/>
                  </a:lnTo>
                  <a:cubicBezTo>
                    <a:pt x="2467" y="418"/>
                    <a:pt x="2455" y="194"/>
                    <a:pt x="2370" y="95"/>
                  </a:cubicBezTo>
                  <a:cubicBezTo>
                    <a:pt x="2323" y="42"/>
                    <a:pt x="2257" y="0"/>
                    <a:pt x="2161" y="0"/>
                  </a:cubicBezTo>
                  <a:cubicBezTo>
                    <a:pt x="1903" y="0"/>
                    <a:pt x="1692" y="5"/>
                    <a:pt x="1692" y="5"/>
                  </a:cubicBezTo>
                  <a:cubicBezTo>
                    <a:pt x="1692" y="5"/>
                    <a:pt x="1387" y="8"/>
                    <a:pt x="1387" y="3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4" name="矩形 13">
            <a:extLst>
              <a:ext uri="{FF2B5EF4-FFF2-40B4-BE49-F238E27FC236}">
                <a16:creationId xmlns:a16="http://schemas.microsoft.com/office/drawing/2014/main" id="{06CED6C2-D337-49F5-A3E4-DCC1AC6A2E84}"/>
              </a:ext>
            </a:extLst>
          </p:cNvPr>
          <p:cNvSpPr/>
          <p:nvPr/>
        </p:nvSpPr>
        <p:spPr>
          <a:xfrm>
            <a:off x="611914" y="2013607"/>
            <a:ext cx="934871" cy="369332"/>
          </a:xfrm>
          <a:prstGeom prst="rect">
            <a:avLst/>
          </a:prstGeom>
          <a:solidFill>
            <a:schemeClr val="accent2">
              <a:lumMod val="40000"/>
              <a:lumOff val="60000"/>
            </a:schemeClr>
          </a:solidFill>
        </p:spPr>
        <p:txBody>
          <a:bodyPr wrap="none">
            <a:spAutoFit/>
          </a:bodyPr>
          <a:lstStyle/>
          <a:p>
            <a:pPr marL="285750" indent="-285750">
              <a:buFont typeface="Arial" panose="020B0604020202020204" pitchFamily="34" charset="0"/>
              <a:buChar char="•"/>
            </a:pPr>
            <a:r>
              <a:rPr lang="zh-CN" altLang="en-US" b="1" dirty="0">
                <a:solidFill>
                  <a:schemeClr val="bg1"/>
                </a:solidFill>
                <a:cs typeface="+mn-ea"/>
                <a:sym typeface="+mn-lt"/>
              </a:rPr>
              <a:t>外伤</a:t>
            </a:r>
          </a:p>
        </p:txBody>
      </p:sp>
      <p:sp>
        <p:nvSpPr>
          <p:cNvPr id="15" name="矩形 14">
            <a:extLst>
              <a:ext uri="{FF2B5EF4-FFF2-40B4-BE49-F238E27FC236}">
                <a16:creationId xmlns:a16="http://schemas.microsoft.com/office/drawing/2014/main" id="{B2F4EE64-3B54-49AD-9FA5-FF5756C66D0A}"/>
              </a:ext>
            </a:extLst>
          </p:cNvPr>
          <p:cNvSpPr/>
          <p:nvPr/>
        </p:nvSpPr>
        <p:spPr>
          <a:xfrm>
            <a:off x="605882" y="2485977"/>
            <a:ext cx="8069806" cy="336695"/>
          </a:xfrm>
          <a:prstGeom prst="rect">
            <a:avLst/>
          </a:prstGeom>
        </p:spPr>
        <p:txBody>
          <a:bodyPr wrap="square">
            <a:spAutoFit/>
          </a:bodyPr>
          <a:lstStyle/>
          <a:p>
            <a:pPr>
              <a:lnSpc>
                <a:spcPct val="150000"/>
              </a:lnSpc>
              <a:spcBef>
                <a:spcPct val="20000"/>
              </a:spcBef>
              <a:buClr>
                <a:srgbClr val="778495"/>
              </a:buClr>
            </a:pPr>
            <a:r>
              <a:rPr lang="zh-CN" altLang="en-US" sz="1200" dirty="0">
                <a:solidFill>
                  <a:schemeClr val="tx1">
                    <a:lumMod val="50000"/>
                    <a:lumOff val="50000"/>
                  </a:schemeClr>
                </a:solidFill>
                <a:cs typeface="+mn-ea"/>
                <a:sym typeface="+mn-lt"/>
              </a:rPr>
              <a:t>人体受到外力作用而发生的组织撕裂或损害。根据有无伤口，可分为开放性和闭合性两大类。</a:t>
            </a:r>
          </a:p>
        </p:txBody>
      </p:sp>
      <p:sp>
        <p:nvSpPr>
          <p:cNvPr id="16" name="矩形 15">
            <a:extLst>
              <a:ext uri="{FF2B5EF4-FFF2-40B4-BE49-F238E27FC236}">
                <a16:creationId xmlns:a16="http://schemas.microsoft.com/office/drawing/2014/main" id="{1E1A0469-A8FD-4F3C-8804-BBC4A00787E2}"/>
              </a:ext>
            </a:extLst>
          </p:cNvPr>
          <p:cNvSpPr/>
          <p:nvPr/>
        </p:nvSpPr>
        <p:spPr>
          <a:xfrm>
            <a:off x="608363" y="3003798"/>
            <a:ext cx="1415772" cy="338554"/>
          </a:xfrm>
          <a:prstGeom prst="rect">
            <a:avLst/>
          </a:prstGeom>
        </p:spPr>
        <p:txBody>
          <a:bodyPr wrap="square">
            <a:spAutoFit/>
          </a:bodyPr>
          <a:lstStyle/>
          <a:p>
            <a:r>
              <a:rPr lang="zh-CN" altLang="en-US" sz="1600" b="1" dirty="0">
                <a:solidFill>
                  <a:schemeClr val="accent2">
                    <a:lumMod val="60000"/>
                    <a:lumOff val="40000"/>
                  </a:schemeClr>
                </a:solidFill>
                <a:cs typeface="+mn-ea"/>
                <a:sym typeface="+mn-lt"/>
              </a:rPr>
              <a:t>闭合性外伤：</a:t>
            </a:r>
          </a:p>
        </p:txBody>
      </p:sp>
      <p:sp>
        <p:nvSpPr>
          <p:cNvPr id="17" name="矩形 16">
            <a:extLst>
              <a:ext uri="{FF2B5EF4-FFF2-40B4-BE49-F238E27FC236}">
                <a16:creationId xmlns:a16="http://schemas.microsoft.com/office/drawing/2014/main" id="{D4DF9A51-9458-4C22-A8E3-6403E4D9EFBF}"/>
              </a:ext>
            </a:extLst>
          </p:cNvPr>
          <p:cNvSpPr/>
          <p:nvPr/>
        </p:nvSpPr>
        <p:spPr>
          <a:xfrm>
            <a:off x="608363" y="3702712"/>
            <a:ext cx="1415772" cy="338554"/>
          </a:xfrm>
          <a:prstGeom prst="rect">
            <a:avLst/>
          </a:prstGeom>
        </p:spPr>
        <p:txBody>
          <a:bodyPr wrap="square">
            <a:spAutoFit/>
          </a:bodyPr>
          <a:lstStyle/>
          <a:p>
            <a:r>
              <a:rPr lang="zh-CN" altLang="en-US" sz="1600" b="1" dirty="0">
                <a:solidFill>
                  <a:schemeClr val="accent2">
                    <a:lumMod val="60000"/>
                    <a:lumOff val="40000"/>
                  </a:schemeClr>
                </a:solidFill>
                <a:cs typeface="+mn-ea"/>
                <a:sym typeface="+mn-lt"/>
              </a:rPr>
              <a:t>开放性外伤：</a:t>
            </a:r>
          </a:p>
        </p:txBody>
      </p:sp>
      <p:sp>
        <p:nvSpPr>
          <p:cNvPr id="18" name="矩形 17">
            <a:extLst>
              <a:ext uri="{FF2B5EF4-FFF2-40B4-BE49-F238E27FC236}">
                <a16:creationId xmlns:a16="http://schemas.microsoft.com/office/drawing/2014/main" id="{1DFA632B-979E-470A-9932-ED02621D947E}"/>
              </a:ext>
            </a:extLst>
          </p:cNvPr>
          <p:cNvSpPr/>
          <p:nvPr/>
        </p:nvSpPr>
        <p:spPr>
          <a:xfrm>
            <a:off x="612775" y="3272523"/>
            <a:ext cx="4572000" cy="336695"/>
          </a:xfrm>
          <a:prstGeom prst="rect">
            <a:avLst/>
          </a:prstGeom>
        </p:spPr>
        <p:txBody>
          <a:bodyPr>
            <a:spAutoFit/>
          </a:bodyPr>
          <a:lstStyle/>
          <a:p>
            <a:pPr lvl="0">
              <a:lnSpc>
                <a:spcPct val="150000"/>
              </a:lnSpc>
            </a:pPr>
            <a:r>
              <a:rPr lang="zh-CN" altLang="en-US" sz="1200" dirty="0">
                <a:solidFill>
                  <a:srgbClr val="000000">
                    <a:lumMod val="50000"/>
                    <a:lumOff val="50000"/>
                  </a:srgbClr>
                </a:solidFill>
                <a:cs typeface="+mn-ea"/>
                <a:sym typeface="+mn-lt"/>
              </a:rPr>
              <a:t>由钝力造成，无皮肤、体表粘膜破裂，常见的有挫伤和扭伤</a:t>
            </a:r>
            <a:r>
              <a:rPr lang="en-US" altLang="zh-CN" sz="1200" dirty="0">
                <a:solidFill>
                  <a:srgbClr val="000000">
                    <a:lumMod val="50000"/>
                    <a:lumOff val="50000"/>
                  </a:srgbClr>
                </a:solidFill>
                <a:cs typeface="+mn-ea"/>
                <a:sym typeface="+mn-lt"/>
              </a:rPr>
              <a:t>. </a:t>
            </a:r>
          </a:p>
        </p:txBody>
      </p:sp>
      <p:sp>
        <p:nvSpPr>
          <p:cNvPr id="19" name="矩形 18">
            <a:extLst>
              <a:ext uri="{FF2B5EF4-FFF2-40B4-BE49-F238E27FC236}">
                <a16:creationId xmlns:a16="http://schemas.microsoft.com/office/drawing/2014/main" id="{89712A9B-F523-4B9A-9068-DFDA28170527}"/>
              </a:ext>
            </a:extLst>
          </p:cNvPr>
          <p:cNvSpPr/>
          <p:nvPr/>
        </p:nvSpPr>
        <p:spPr>
          <a:xfrm>
            <a:off x="621063" y="3970999"/>
            <a:ext cx="4563712" cy="613694"/>
          </a:xfrm>
          <a:prstGeom prst="rect">
            <a:avLst/>
          </a:prstGeom>
        </p:spPr>
        <p:txBody>
          <a:bodyPr wrap="square">
            <a:spAutoFit/>
          </a:bodyPr>
          <a:lstStyle/>
          <a:p>
            <a:pPr lvl="0">
              <a:lnSpc>
                <a:spcPct val="150000"/>
              </a:lnSpc>
            </a:pPr>
            <a:r>
              <a:rPr lang="zh-CN" altLang="en-US" sz="1200" dirty="0">
                <a:solidFill>
                  <a:srgbClr val="000000">
                    <a:lumMod val="50000"/>
                    <a:lumOff val="50000"/>
                  </a:srgbClr>
                </a:solidFill>
                <a:cs typeface="+mn-ea"/>
                <a:sym typeface="+mn-lt"/>
              </a:rPr>
              <a:t>多数由锐器和火器所造成，少数可由钝力造成，常有皮肤、体表粘膜破裂。</a:t>
            </a:r>
          </a:p>
        </p:txBody>
      </p:sp>
    </p:spTree>
    <p:extLst>
      <p:ext uri="{BB962C8B-B14F-4D97-AF65-F5344CB8AC3E}">
        <p14:creationId xmlns:p14="http://schemas.microsoft.com/office/powerpoint/2010/main" val="19685839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plus(in)">
                                      <p:cBhvr>
                                        <p:cTn id="7" dur="800"/>
                                        <p:tgtEl>
                                          <p:spTgt spid="24"/>
                                        </p:tgtEl>
                                      </p:cBhvr>
                                    </p:animEffect>
                                  </p:childTnLst>
                                </p:cTn>
                              </p:par>
                            </p:childTnLst>
                          </p:cTn>
                        </p:par>
                        <p:par>
                          <p:cTn id="8" fill="hold">
                            <p:stCondLst>
                              <p:cond delay="800"/>
                            </p:stCondLst>
                            <p:childTnLst>
                              <p:par>
                                <p:cTn id="9" presetID="2" presetClass="entr" presetSubtype="3"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3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8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par>
                          <p:cTn id="21" fill="hold">
                            <p:stCondLst>
                              <p:cond delay="2300"/>
                            </p:stCondLst>
                            <p:childTnLst>
                              <p:par>
                                <p:cTn id="22" presetID="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animBg="1"/>
      <p:bldP spid="15" grpId="0"/>
      <p:bldP spid="16" grpId="0"/>
      <p:bldP spid="17"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其他急救</a:t>
            </a:r>
          </a:p>
        </p:txBody>
      </p:sp>
      <p:grpSp>
        <p:nvGrpSpPr>
          <p:cNvPr id="21" name="组合 20">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22" name="矩形: 圆角 21">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23" name="KSO_Shape">
              <a:extLst>
                <a:ext uri="{FF2B5EF4-FFF2-40B4-BE49-F238E27FC236}">
                  <a16:creationId xmlns:a16="http://schemas.microsoft.com/office/drawing/2014/main" id="{CA010314-5587-489E-9908-26E2CF887770}"/>
                </a:ext>
              </a:extLst>
            </p:cNvPr>
            <p:cNvSpPr/>
            <p:nvPr/>
          </p:nvSpPr>
          <p:spPr>
            <a:xfrm>
              <a:off x="4881315" y="1511502"/>
              <a:ext cx="350583" cy="349599"/>
            </a:xfrm>
            <a:custGeom>
              <a:avLst/>
              <a:gdLst>
                <a:gd name="T0" fmla="*/ 1387 w 3835"/>
                <a:gd name="T1" fmla="*/ 314 h 3830"/>
                <a:gd name="T2" fmla="*/ 1387 w 3835"/>
                <a:gd name="T3" fmla="*/ 1139 h 3830"/>
                <a:gd name="T4" fmla="*/ 1141 w 3835"/>
                <a:gd name="T5" fmla="*/ 1385 h 3830"/>
                <a:gd name="T6" fmla="*/ 306 w 3835"/>
                <a:gd name="T7" fmla="*/ 1385 h 3830"/>
                <a:gd name="T8" fmla="*/ 9 w 3835"/>
                <a:gd name="T9" fmla="*/ 1679 h 3830"/>
                <a:gd name="T10" fmla="*/ 9 w 3835"/>
                <a:gd name="T11" fmla="*/ 2119 h 3830"/>
                <a:gd name="T12" fmla="*/ 296 w 3835"/>
                <a:gd name="T13" fmla="*/ 2457 h 3830"/>
                <a:gd name="T14" fmla="*/ 1141 w 3835"/>
                <a:gd name="T15" fmla="*/ 2457 h 3830"/>
                <a:gd name="T16" fmla="*/ 1387 w 3835"/>
                <a:gd name="T17" fmla="*/ 2702 h 3830"/>
                <a:gd name="T18" fmla="*/ 1387 w 3835"/>
                <a:gd name="T19" fmla="*/ 3525 h 3830"/>
                <a:gd name="T20" fmla="*/ 1683 w 3835"/>
                <a:gd name="T21" fmla="*/ 3830 h 3830"/>
                <a:gd name="T22" fmla="*/ 2142 w 3835"/>
                <a:gd name="T23" fmla="*/ 3830 h 3830"/>
                <a:gd name="T24" fmla="*/ 2458 w 3835"/>
                <a:gd name="T25" fmla="*/ 3543 h 3830"/>
                <a:gd name="T26" fmla="*/ 2458 w 3835"/>
                <a:gd name="T27" fmla="*/ 2704 h 3830"/>
                <a:gd name="T28" fmla="*/ 2704 w 3835"/>
                <a:gd name="T29" fmla="*/ 2458 h 3830"/>
                <a:gd name="T30" fmla="*/ 3519 w 3835"/>
                <a:gd name="T31" fmla="*/ 2458 h 3830"/>
                <a:gd name="T32" fmla="*/ 3835 w 3835"/>
                <a:gd name="T33" fmla="*/ 2157 h 3830"/>
                <a:gd name="T34" fmla="*/ 3835 w 3835"/>
                <a:gd name="T35" fmla="*/ 1679 h 3830"/>
                <a:gd name="T36" fmla="*/ 3529 w 3835"/>
                <a:gd name="T37" fmla="*/ 1387 h 3830"/>
                <a:gd name="T38" fmla="*/ 2713 w 3835"/>
                <a:gd name="T39" fmla="*/ 1387 h 3830"/>
                <a:gd name="T40" fmla="*/ 2467 w 3835"/>
                <a:gd name="T41" fmla="*/ 1141 h 3830"/>
                <a:gd name="T42" fmla="*/ 2467 w 3835"/>
                <a:gd name="T43" fmla="*/ 554 h 3830"/>
                <a:gd name="T44" fmla="*/ 2370 w 3835"/>
                <a:gd name="T45" fmla="*/ 95 h 3830"/>
                <a:gd name="T46" fmla="*/ 2161 w 3835"/>
                <a:gd name="T47" fmla="*/ 0 h 3830"/>
                <a:gd name="T48" fmla="*/ 1692 w 3835"/>
                <a:gd name="T49" fmla="*/ 5 h 3830"/>
                <a:gd name="T50" fmla="*/ 1387 w 3835"/>
                <a:gd name="T51" fmla="*/ 314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35" h="3830">
                  <a:moveTo>
                    <a:pt x="1387" y="314"/>
                  </a:moveTo>
                  <a:lnTo>
                    <a:pt x="1387" y="1139"/>
                  </a:lnTo>
                  <a:cubicBezTo>
                    <a:pt x="1387" y="1275"/>
                    <a:pt x="1276" y="1385"/>
                    <a:pt x="1141" y="1385"/>
                  </a:cubicBezTo>
                  <a:lnTo>
                    <a:pt x="306" y="1385"/>
                  </a:lnTo>
                  <a:cubicBezTo>
                    <a:pt x="306" y="1385"/>
                    <a:pt x="9" y="1401"/>
                    <a:pt x="9" y="1679"/>
                  </a:cubicBezTo>
                  <a:lnTo>
                    <a:pt x="9" y="2119"/>
                  </a:lnTo>
                  <a:cubicBezTo>
                    <a:pt x="9" y="2119"/>
                    <a:pt x="0" y="2457"/>
                    <a:pt x="296" y="2457"/>
                  </a:cubicBezTo>
                  <a:lnTo>
                    <a:pt x="1141" y="2457"/>
                  </a:lnTo>
                  <a:cubicBezTo>
                    <a:pt x="1276" y="2457"/>
                    <a:pt x="1387" y="2567"/>
                    <a:pt x="1387" y="2702"/>
                  </a:cubicBezTo>
                  <a:lnTo>
                    <a:pt x="1387" y="3525"/>
                  </a:lnTo>
                  <a:cubicBezTo>
                    <a:pt x="1387" y="3525"/>
                    <a:pt x="1387" y="3830"/>
                    <a:pt x="1683" y="3830"/>
                  </a:cubicBezTo>
                  <a:lnTo>
                    <a:pt x="2142" y="3830"/>
                  </a:lnTo>
                  <a:cubicBezTo>
                    <a:pt x="2142" y="3830"/>
                    <a:pt x="2458" y="3812"/>
                    <a:pt x="2458" y="3543"/>
                  </a:cubicBezTo>
                  <a:lnTo>
                    <a:pt x="2458" y="2704"/>
                  </a:lnTo>
                  <a:cubicBezTo>
                    <a:pt x="2458" y="2568"/>
                    <a:pt x="2568" y="2458"/>
                    <a:pt x="2704" y="2458"/>
                  </a:cubicBezTo>
                  <a:lnTo>
                    <a:pt x="3519" y="2458"/>
                  </a:lnTo>
                  <a:cubicBezTo>
                    <a:pt x="3519" y="2458"/>
                    <a:pt x="3835" y="2463"/>
                    <a:pt x="3835" y="2157"/>
                  </a:cubicBezTo>
                  <a:lnTo>
                    <a:pt x="3835" y="1679"/>
                  </a:lnTo>
                  <a:cubicBezTo>
                    <a:pt x="3835" y="1679"/>
                    <a:pt x="3825" y="1387"/>
                    <a:pt x="3529" y="1387"/>
                  </a:cubicBezTo>
                  <a:lnTo>
                    <a:pt x="2713" y="1387"/>
                  </a:lnTo>
                  <a:cubicBezTo>
                    <a:pt x="2578" y="1387"/>
                    <a:pt x="2467" y="1277"/>
                    <a:pt x="2467" y="1141"/>
                  </a:cubicBezTo>
                  <a:lnTo>
                    <a:pt x="2467" y="554"/>
                  </a:lnTo>
                  <a:cubicBezTo>
                    <a:pt x="2467" y="418"/>
                    <a:pt x="2455" y="194"/>
                    <a:pt x="2370" y="95"/>
                  </a:cubicBezTo>
                  <a:cubicBezTo>
                    <a:pt x="2323" y="42"/>
                    <a:pt x="2257" y="0"/>
                    <a:pt x="2161" y="0"/>
                  </a:cubicBezTo>
                  <a:cubicBezTo>
                    <a:pt x="1903" y="0"/>
                    <a:pt x="1692" y="5"/>
                    <a:pt x="1692" y="5"/>
                  </a:cubicBezTo>
                  <a:cubicBezTo>
                    <a:pt x="1692" y="5"/>
                    <a:pt x="1387" y="8"/>
                    <a:pt x="1387" y="3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4" name="矩形 13">
            <a:extLst>
              <a:ext uri="{FF2B5EF4-FFF2-40B4-BE49-F238E27FC236}">
                <a16:creationId xmlns:a16="http://schemas.microsoft.com/office/drawing/2014/main" id="{06CED6C2-D337-49F5-A3E4-DCC1AC6A2E84}"/>
              </a:ext>
            </a:extLst>
          </p:cNvPr>
          <p:cNvSpPr/>
          <p:nvPr/>
        </p:nvSpPr>
        <p:spPr>
          <a:xfrm>
            <a:off x="611914" y="2013607"/>
            <a:ext cx="2319866" cy="369332"/>
          </a:xfrm>
          <a:prstGeom prst="rect">
            <a:avLst/>
          </a:prstGeom>
          <a:solidFill>
            <a:schemeClr val="accent2">
              <a:lumMod val="40000"/>
              <a:lumOff val="60000"/>
            </a:schemeClr>
          </a:solidFill>
        </p:spPr>
        <p:txBody>
          <a:bodyPr wrap="none">
            <a:spAutoFit/>
          </a:bodyPr>
          <a:lstStyle/>
          <a:p>
            <a:pPr marL="285750" indent="-285750">
              <a:buFont typeface="Arial" panose="020B0604020202020204" pitchFamily="34" charset="0"/>
              <a:buChar char="•"/>
            </a:pPr>
            <a:r>
              <a:rPr lang="zh-CN" altLang="en-US" b="1" dirty="0">
                <a:solidFill>
                  <a:schemeClr val="bg1"/>
                </a:solidFill>
                <a:cs typeface="+mn-ea"/>
                <a:sym typeface="+mn-lt"/>
              </a:rPr>
              <a:t>三种有效止血方法</a:t>
            </a:r>
          </a:p>
        </p:txBody>
      </p:sp>
      <p:sp>
        <p:nvSpPr>
          <p:cNvPr id="16" name="矩形 15">
            <a:extLst>
              <a:ext uri="{FF2B5EF4-FFF2-40B4-BE49-F238E27FC236}">
                <a16:creationId xmlns:a16="http://schemas.microsoft.com/office/drawing/2014/main" id="{1E1A0469-A8FD-4F3C-8804-BBC4A00787E2}"/>
              </a:ext>
            </a:extLst>
          </p:cNvPr>
          <p:cNvSpPr/>
          <p:nvPr/>
        </p:nvSpPr>
        <p:spPr>
          <a:xfrm>
            <a:off x="539750" y="2560717"/>
            <a:ext cx="1415772" cy="338554"/>
          </a:xfrm>
          <a:prstGeom prst="rect">
            <a:avLst/>
          </a:prstGeom>
        </p:spPr>
        <p:txBody>
          <a:bodyPr wrap="square">
            <a:spAutoFit/>
          </a:bodyPr>
          <a:lstStyle/>
          <a:p>
            <a:r>
              <a:rPr lang="en-US" altLang="zh-CN" sz="1600" b="1" dirty="0">
                <a:solidFill>
                  <a:schemeClr val="accent2">
                    <a:lumMod val="60000"/>
                    <a:lumOff val="40000"/>
                  </a:schemeClr>
                </a:solidFill>
                <a:cs typeface="+mn-ea"/>
                <a:sym typeface="+mn-lt"/>
              </a:rPr>
              <a:t>1.</a:t>
            </a:r>
            <a:r>
              <a:rPr lang="zh-CN" altLang="en-US" sz="1600" b="1" dirty="0">
                <a:solidFill>
                  <a:schemeClr val="accent2">
                    <a:lumMod val="60000"/>
                    <a:lumOff val="40000"/>
                  </a:schemeClr>
                </a:solidFill>
                <a:cs typeface="+mn-ea"/>
                <a:sym typeface="+mn-lt"/>
              </a:rPr>
              <a:t>一般止血法</a:t>
            </a:r>
          </a:p>
        </p:txBody>
      </p:sp>
      <p:sp>
        <p:nvSpPr>
          <p:cNvPr id="17" name="矩形 16">
            <a:extLst>
              <a:ext uri="{FF2B5EF4-FFF2-40B4-BE49-F238E27FC236}">
                <a16:creationId xmlns:a16="http://schemas.microsoft.com/office/drawing/2014/main" id="{D4DF9A51-9458-4C22-A8E3-6403E4D9EFBF}"/>
              </a:ext>
            </a:extLst>
          </p:cNvPr>
          <p:cNvSpPr/>
          <p:nvPr/>
        </p:nvSpPr>
        <p:spPr>
          <a:xfrm>
            <a:off x="539750" y="3683809"/>
            <a:ext cx="2019421" cy="338554"/>
          </a:xfrm>
          <a:prstGeom prst="rect">
            <a:avLst/>
          </a:prstGeom>
        </p:spPr>
        <p:txBody>
          <a:bodyPr wrap="square">
            <a:spAutoFit/>
          </a:bodyPr>
          <a:lstStyle/>
          <a:p>
            <a:r>
              <a:rPr lang="en-US" altLang="zh-CN" sz="1600" b="1" dirty="0">
                <a:solidFill>
                  <a:schemeClr val="accent2">
                    <a:lumMod val="60000"/>
                    <a:lumOff val="40000"/>
                  </a:schemeClr>
                </a:solidFill>
                <a:cs typeface="+mn-ea"/>
                <a:sym typeface="+mn-lt"/>
              </a:rPr>
              <a:t>2.</a:t>
            </a:r>
            <a:r>
              <a:rPr lang="zh-CN" altLang="en-US" sz="1600" b="1" dirty="0">
                <a:solidFill>
                  <a:schemeClr val="accent2">
                    <a:lumMod val="60000"/>
                    <a:lumOff val="40000"/>
                  </a:schemeClr>
                </a:solidFill>
                <a:cs typeface="+mn-ea"/>
                <a:sym typeface="+mn-lt"/>
              </a:rPr>
              <a:t>橡皮止血带止血</a:t>
            </a:r>
          </a:p>
        </p:txBody>
      </p:sp>
      <p:sp>
        <p:nvSpPr>
          <p:cNvPr id="18" name="矩形 17">
            <a:extLst>
              <a:ext uri="{FF2B5EF4-FFF2-40B4-BE49-F238E27FC236}">
                <a16:creationId xmlns:a16="http://schemas.microsoft.com/office/drawing/2014/main" id="{1DFA632B-979E-470A-9932-ED02621D947E}"/>
              </a:ext>
            </a:extLst>
          </p:cNvPr>
          <p:cNvSpPr/>
          <p:nvPr/>
        </p:nvSpPr>
        <p:spPr>
          <a:xfrm>
            <a:off x="539750" y="2829442"/>
            <a:ext cx="5724044" cy="923330"/>
          </a:xfrm>
          <a:prstGeom prst="rect">
            <a:avLst/>
          </a:prstGeom>
        </p:spPr>
        <p:txBody>
          <a:bodyPr wrap="square">
            <a:spAutoFit/>
          </a:bodyPr>
          <a:lstStyle/>
          <a:p>
            <a:pPr lvl="0">
              <a:lnSpc>
                <a:spcPct val="150000"/>
              </a:lnSpc>
            </a:pPr>
            <a:r>
              <a:rPr lang="zh-CN" altLang="en-US" sz="1200" dirty="0">
                <a:solidFill>
                  <a:srgbClr val="000000">
                    <a:lumMod val="50000"/>
                    <a:lumOff val="50000"/>
                  </a:srgbClr>
                </a:solidFill>
                <a:cs typeface="+mn-ea"/>
                <a:sym typeface="+mn-lt"/>
              </a:rPr>
              <a:t>一般止血法（加压包扎止血法）：针对小的创口出血。需用生理盐水冲洗消毒患部，然后覆盖多层消毒纱布用绷带扎紧包扎。注意：如果患部有较多毛发，在处理时应剪、剃去毛发。</a:t>
            </a:r>
          </a:p>
        </p:txBody>
      </p:sp>
      <p:sp>
        <p:nvSpPr>
          <p:cNvPr id="19" name="矩形 18">
            <a:extLst>
              <a:ext uri="{FF2B5EF4-FFF2-40B4-BE49-F238E27FC236}">
                <a16:creationId xmlns:a16="http://schemas.microsoft.com/office/drawing/2014/main" id="{89712A9B-F523-4B9A-9068-DFDA28170527}"/>
              </a:ext>
            </a:extLst>
          </p:cNvPr>
          <p:cNvSpPr/>
          <p:nvPr/>
        </p:nvSpPr>
        <p:spPr>
          <a:xfrm>
            <a:off x="539750" y="3952096"/>
            <a:ext cx="5724044" cy="336695"/>
          </a:xfrm>
          <a:prstGeom prst="rect">
            <a:avLst/>
          </a:prstGeom>
        </p:spPr>
        <p:txBody>
          <a:bodyPr wrap="square">
            <a:spAutoFit/>
          </a:bodyPr>
          <a:lstStyle/>
          <a:p>
            <a:pPr lvl="0">
              <a:lnSpc>
                <a:spcPct val="150000"/>
              </a:lnSpc>
            </a:pPr>
            <a:r>
              <a:rPr lang="zh-CN" altLang="en-US" sz="1200" dirty="0">
                <a:solidFill>
                  <a:srgbClr val="000000">
                    <a:lumMod val="50000"/>
                    <a:lumOff val="50000"/>
                  </a:srgbClr>
                </a:solidFill>
                <a:cs typeface="+mn-ea"/>
                <a:sym typeface="+mn-lt"/>
              </a:rPr>
              <a:t>橡皮止血带止血；适用于四肢较大</a:t>
            </a:r>
            <a:r>
              <a:rPr lang="en-US" altLang="zh-CN" sz="1200" dirty="0">
                <a:solidFill>
                  <a:srgbClr val="000000">
                    <a:lumMod val="50000"/>
                    <a:lumOff val="50000"/>
                  </a:srgbClr>
                </a:solidFill>
                <a:cs typeface="+mn-ea"/>
                <a:sym typeface="+mn-lt"/>
              </a:rPr>
              <a:t>A</a:t>
            </a:r>
            <a:r>
              <a:rPr lang="zh-CN" altLang="en-US" sz="1200" dirty="0">
                <a:solidFill>
                  <a:srgbClr val="000000">
                    <a:lumMod val="50000"/>
                    <a:lumOff val="50000"/>
                  </a:srgbClr>
                </a:solidFill>
                <a:cs typeface="+mn-ea"/>
                <a:sym typeface="+mn-lt"/>
              </a:rPr>
              <a:t>或中</a:t>
            </a:r>
            <a:r>
              <a:rPr lang="en-US" altLang="zh-CN" sz="1200" dirty="0">
                <a:solidFill>
                  <a:srgbClr val="000000">
                    <a:lumMod val="50000"/>
                    <a:lumOff val="50000"/>
                  </a:srgbClr>
                </a:solidFill>
                <a:cs typeface="+mn-ea"/>
                <a:sym typeface="+mn-lt"/>
              </a:rPr>
              <a:t>A</a:t>
            </a:r>
            <a:r>
              <a:rPr lang="zh-CN" altLang="en-US" sz="1200" dirty="0">
                <a:solidFill>
                  <a:srgbClr val="000000">
                    <a:lumMod val="50000"/>
                    <a:lumOff val="50000"/>
                  </a:srgbClr>
                </a:solidFill>
                <a:cs typeface="+mn-ea"/>
                <a:sym typeface="+mn-lt"/>
              </a:rPr>
              <a:t>。适用于小</a:t>
            </a:r>
            <a:r>
              <a:rPr lang="en-US" altLang="zh-CN" sz="1200" dirty="0">
                <a:solidFill>
                  <a:srgbClr val="000000">
                    <a:lumMod val="50000"/>
                    <a:lumOff val="50000"/>
                  </a:srgbClr>
                </a:solidFill>
                <a:cs typeface="+mn-ea"/>
                <a:sym typeface="+mn-lt"/>
              </a:rPr>
              <a:t>A</a:t>
            </a:r>
            <a:r>
              <a:rPr lang="zh-CN" altLang="en-US" sz="1200" dirty="0">
                <a:solidFill>
                  <a:srgbClr val="000000">
                    <a:lumMod val="50000"/>
                    <a:lumOff val="50000"/>
                  </a:srgbClr>
                </a:solidFill>
                <a:cs typeface="+mn-ea"/>
                <a:sym typeface="+mn-lt"/>
              </a:rPr>
              <a:t>、中</a:t>
            </a:r>
            <a:r>
              <a:rPr lang="en-US" altLang="zh-CN" sz="1200" dirty="0">
                <a:solidFill>
                  <a:srgbClr val="000000">
                    <a:lumMod val="50000"/>
                    <a:lumOff val="50000"/>
                  </a:srgbClr>
                </a:solidFill>
                <a:cs typeface="+mn-ea"/>
                <a:sym typeface="+mn-lt"/>
              </a:rPr>
              <a:t>V</a:t>
            </a:r>
            <a:r>
              <a:rPr lang="zh-CN" altLang="en-US" sz="1200" dirty="0">
                <a:solidFill>
                  <a:srgbClr val="000000">
                    <a:lumMod val="50000"/>
                    <a:lumOff val="50000"/>
                  </a:srgbClr>
                </a:solidFill>
                <a:cs typeface="+mn-ea"/>
                <a:sym typeface="+mn-lt"/>
              </a:rPr>
              <a:t>、小</a:t>
            </a:r>
            <a:r>
              <a:rPr lang="en-US" altLang="zh-CN" sz="1200" dirty="0">
                <a:solidFill>
                  <a:srgbClr val="000000">
                    <a:lumMod val="50000"/>
                    <a:lumOff val="50000"/>
                  </a:srgbClr>
                </a:solidFill>
                <a:cs typeface="+mn-ea"/>
                <a:sym typeface="+mn-lt"/>
              </a:rPr>
              <a:t>V</a:t>
            </a:r>
            <a:r>
              <a:rPr lang="zh-CN" altLang="en-US" sz="1200" dirty="0">
                <a:solidFill>
                  <a:srgbClr val="000000">
                    <a:lumMod val="50000"/>
                    <a:lumOff val="50000"/>
                  </a:srgbClr>
                </a:solidFill>
                <a:cs typeface="+mn-ea"/>
                <a:sym typeface="+mn-lt"/>
              </a:rPr>
              <a:t>及毛细血管。</a:t>
            </a:r>
          </a:p>
        </p:txBody>
      </p:sp>
      <p:sp>
        <p:nvSpPr>
          <p:cNvPr id="12" name="矩形 11">
            <a:extLst>
              <a:ext uri="{FF2B5EF4-FFF2-40B4-BE49-F238E27FC236}">
                <a16:creationId xmlns:a16="http://schemas.microsoft.com/office/drawing/2014/main" id="{722239FC-4243-4FC6-975E-D858CB251BC7}"/>
              </a:ext>
            </a:extLst>
          </p:cNvPr>
          <p:cNvSpPr/>
          <p:nvPr/>
        </p:nvSpPr>
        <p:spPr>
          <a:xfrm>
            <a:off x="539750" y="4321428"/>
            <a:ext cx="2019421" cy="338554"/>
          </a:xfrm>
          <a:prstGeom prst="rect">
            <a:avLst/>
          </a:prstGeom>
        </p:spPr>
        <p:txBody>
          <a:bodyPr wrap="square">
            <a:spAutoFit/>
          </a:bodyPr>
          <a:lstStyle/>
          <a:p>
            <a:r>
              <a:rPr lang="en-US" altLang="zh-CN" sz="1600" b="1" dirty="0">
                <a:solidFill>
                  <a:schemeClr val="accent2">
                    <a:lumMod val="60000"/>
                    <a:lumOff val="40000"/>
                  </a:schemeClr>
                </a:solidFill>
                <a:cs typeface="+mn-ea"/>
                <a:sym typeface="+mn-lt"/>
              </a:rPr>
              <a:t>3.</a:t>
            </a:r>
            <a:r>
              <a:rPr lang="zh-CN" altLang="en-US" sz="1600" b="1" dirty="0">
                <a:solidFill>
                  <a:schemeClr val="accent2">
                    <a:lumMod val="60000"/>
                    <a:lumOff val="40000"/>
                  </a:schemeClr>
                </a:solidFill>
                <a:cs typeface="+mn-ea"/>
                <a:sym typeface="+mn-lt"/>
              </a:rPr>
              <a:t>指压止血法</a:t>
            </a:r>
          </a:p>
        </p:txBody>
      </p:sp>
      <p:sp>
        <p:nvSpPr>
          <p:cNvPr id="13" name="矩形 12">
            <a:extLst>
              <a:ext uri="{FF2B5EF4-FFF2-40B4-BE49-F238E27FC236}">
                <a16:creationId xmlns:a16="http://schemas.microsoft.com/office/drawing/2014/main" id="{E007B741-70FE-4E82-A48A-F98B86799E9D}"/>
              </a:ext>
            </a:extLst>
          </p:cNvPr>
          <p:cNvSpPr/>
          <p:nvPr/>
        </p:nvSpPr>
        <p:spPr>
          <a:xfrm>
            <a:off x="539750" y="4568229"/>
            <a:ext cx="5724044" cy="336695"/>
          </a:xfrm>
          <a:prstGeom prst="rect">
            <a:avLst/>
          </a:prstGeom>
        </p:spPr>
        <p:txBody>
          <a:bodyPr wrap="square">
            <a:spAutoFit/>
          </a:bodyPr>
          <a:lstStyle/>
          <a:p>
            <a:pPr lvl="0">
              <a:lnSpc>
                <a:spcPct val="150000"/>
              </a:lnSpc>
            </a:pPr>
            <a:r>
              <a:rPr lang="zh-CN" altLang="en-US" sz="1200" dirty="0">
                <a:solidFill>
                  <a:srgbClr val="000000">
                    <a:lumMod val="50000"/>
                    <a:lumOff val="50000"/>
                  </a:srgbClr>
                </a:solidFill>
                <a:cs typeface="+mn-ea"/>
                <a:sym typeface="+mn-lt"/>
              </a:rPr>
              <a:t>指压止血法：只适用于头面颈部及四肢的动脉出血急救，注意压迫时间不能过长。</a:t>
            </a:r>
          </a:p>
        </p:txBody>
      </p:sp>
      <p:pic>
        <p:nvPicPr>
          <p:cNvPr id="20" name="图片 19">
            <a:extLst>
              <a:ext uri="{FF2B5EF4-FFF2-40B4-BE49-F238E27FC236}">
                <a16:creationId xmlns:a16="http://schemas.microsoft.com/office/drawing/2014/main" id="{35AB4ED8-FBB6-4FBA-A6AE-DA25F8C2F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2187491"/>
            <a:ext cx="2019633" cy="2714624"/>
          </a:xfrm>
          <a:prstGeom prst="rect">
            <a:avLst/>
          </a:prstGeom>
        </p:spPr>
      </p:pic>
    </p:spTree>
    <p:extLst>
      <p:ext uri="{BB962C8B-B14F-4D97-AF65-F5344CB8AC3E}">
        <p14:creationId xmlns:p14="http://schemas.microsoft.com/office/powerpoint/2010/main" val="36198486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plus(in)">
                                      <p:cBhvr>
                                        <p:cTn id="7" dur="800"/>
                                        <p:tgtEl>
                                          <p:spTgt spid="21"/>
                                        </p:tgtEl>
                                      </p:cBhvr>
                                    </p:animEffect>
                                  </p:childTnLst>
                                </p:cTn>
                              </p:par>
                            </p:childTnLst>
                          </p:cTn>
                        </p:par>
                        <p:par>
                          <p:cTn id="8" fill="hold">
                            <p:stCondLst>
                              <p:cond delay="800"/>
                            </p:stCondLst>
                            <p:childTnLst>
                              <p:par>
                                <p:cTn id="9" presetID="2" presetClass="entr" presetSubtype="3"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3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800"/>
                            </p:stCondLst>
                            <p:childTnLst>
                              <p:par>
                                <p:cTn id="18" presetID="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3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800"/>
                            </p:stCondLst>
                            <p:childTnLst>
                              <p:par>
                                <p:cTn id="41" presetID="6" presetClass="entr" presetSubtype="32"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out)">
                                      <p:cBhvr>
                                        <p:cTn id="43" dur="1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animBg="1"/>
      <p:bldP spid="16" grpId="0"/>
      <p:bldP spid="17" grpId="0"/>
      <p:bldP spid="18" grpId="0"/>
      <p:bldP spid="19"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V="1">
            <a:off x="-3251" y="0"/>
            <a:ext cx="9144000" cy="2438077"/>
          </a:xfrm>
          <a:prstGeom prst="rect">
            <a:avLst/>
          </a:prstGeom>
          <a:solidFill>
            <a:srgbClr val="FE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lumMod val="65000"/>
                  <a:lumOff val="35000"/>
                </a:schemeClr>
              </a:solidFill>
              <a:cs typeface="+mn-ea"/>
              <a:sym typeface="+mn-lt"/>
            </a:endParaRPr>
          </a:p>
        </p:txBody>
      </p:sp>
      <p:cxnSp>
        <p:nvCxnSpPr>
          <p:cNvPr id="36" name="直接连接符 35"/>
          <p:cNvCxnSpPr/>
          <p:nvPr/>
        </p:nvCxnSpPr>
        <p:spPr>
          <a:xfrm flipV="1">
            <a:off x="0" y="2458171"/>
            <a:ext cx="9144000" cy="0"/>
          </a:xfrm>
          <a:prstGeom prst="line">
            <a:avLst/>
          </a:prstGeom>
          <a:ln w="38100">
            <a:solidFill>
              <a:schemeClr val="tx1">
                <a:lumMod val="65000"/>
                <a:lumOff val="35000"/>
                <a:alpha val="8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flipV="1">
            <a:off x="4422147" y="2294914"/>
            <a:ext cx="309600" cy="307905"/>
            <a:chOff x="4422147" y="2573593"/>
            <a:chExt cx="309600" cy="307905"/>
          </a:xfrm>
        </p:grpSpPr>
        <p:sp>
          <p:nvSpPr>
            <p:cNvPr id="38" name="椭圆 37"/>
            <p:cNvSpPr/>
            <p:nvPr/>
          </p:nvSpPr>
          <p:spPr>
            <a:xfrm>
              <a:off x="4422147" y="2573593"/>
              <a:ext cx="309600" cy="3079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39" name="半闭框 38"/>
            <p:cNvSpPr/>
            <p:nvPr/>
          </p:nvSpPr>
          <p:spPr>
            <a:xfrm rot="8090402" flipV="1">
              <a:off x="4501521" y="2687173"/>
              <a:ext cx="144000" cy="144000"/>
            </a:xfrm>
            <a:prstGeom prst="halfFrame">
              <a:avLst>
                <a:gd name="adj1" fmla="val 12157"/>
                <a:gd name="adj2" fmla="val 1327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cs typeface="+mn-ea"/>
                <a:sym typeface="+mn-lt"/>
              </a:endParaRPr>
            </a:p>
          </p:txBody>
        </p:sp>
      </p:grpSp>
      <p:sp>
        <p:nvSpPr>
          <p:cNvPr id="5" name="文本框 4">
            <a:extLst>
              <a:ext uri="{FF2B5EF4-FFF2-40B4-BE49-F238E27FC236}">
                <a16:creationId xmlns:a16="http://schemas.microsoft.com/office/drawing/2014/main" id="{EBC8A113-F59B-4598-BD1A-1686AABA72F3}"/>
              </a:ext>
            </a:extLst>
          </p:cNvPr>
          <p:cNvSpPr txBox="1"/>
          <p:nvPr/>
        </p:nvSpPr>
        <p:spPr>
          <a:xfrm>
            <a:off x="629336" y="2799968"/>
            <a:ext cx="7992888" cy="707886"/>
          </a:xfrm>
          <a:prstGeom prst="rect">
            <a:avLst/>
          </a:prstGeom>
          <a:noFill/>
        </p:spPr>
        <p:txBody>
          <a:bodyPr wrap="square" rtlCol="0">
            <a:spAutoFit/>
          </a:bodyPr>
          <a:lstStyle/>
          <a:p>
            <a:pPr algn="ctr"/>
            <a:r>
              <a:rPr lang="zh-CN" altLang="en-US" sz="4000" b="1" dirty="0">
                <a:solidFill>
                  <a:schemeClr val="tx1">
                    <a:lumMod val="65000"/>
                    <a:lumOff val="35000"/>
                  </a:schemeClr>
                </a:solidFill>
                <a:cs typeface="+mn-ea"/>
                <a:sym typeface="+mn-lt"/>
              </a:rPr>
              <a:t>安全救护以人为本</a:t>
            </a:r>
            <a:endParaRPr lang="en-US" altLang="zh-CN" sz="4000" b="1" dirty="0">
              <a:solidFill>
                <a:schemeClr val="tx1">
                  <a:lumMod val="65000"/>
                  <a:lumOff val="35000"/>
                </a:schemeClr>
              </a:solidFill>
              <a:cs typeface="+mn-ea"/>
              <a:sym typeface="+mn-lt"/>
            </a:endParaRPr>
          </a:p>
        </p:txBody>
      </p:sp>
      <p:pic>
        <p:nvPicPr>
          <p:cNvPr id="15" name="图片 14">
            <a:extLst>
              <a:ext uri="{FF2B5EF4-FFF2-40B4-BE49-F238E27FC236}">
                <a16:creationId xmlns:a16="http://schemas.microsoft.com/office/drawing/2014/main" id="{96CEA47D-659E-4ABB-ADDD-AD6353FE87D2}"/>
              </a:ext>
            </a:extLst>
          </p:cNvPr>
          <p:cNvPicPr>
            <a:picLocks noChangeAspect="1"/>
          </p:cNvPicPr>
          <p:nvPr/>
        </p:nvPicPr>
        <p:blipFill>
          <a:blip r:embed="rId3"/>
          <a:stretch>
            <a:fillRect/>
          </a:stretch>
        </p:blipFill>
        <p:spPr>
          <a:xfrm>
            <a:off x="1516885" y="4589943"/>
            <a:ext cx="540972" cy="626670"/>
          </a:xfrm>
          <a:prstGeom prst="rect">
            <a:avLst/>
          </a:prstGeom>
        </p:spPr>
      </p:pic>
      <p:pic>
        <p:nvPicPr>
          <p:cNvPr id="16" name="图片 15">
            <a:extLst>
              <a:ext uri="{FF2B5EF4-FFF2-40B4-BE49-F238E27FC236}">
                <a16:creationId xmlns:a16="http://schemas.microsoft.com/office/drawing/2014/main" id="{F8BD7E74-C7E7-4FF3-AA90-4CB1E82A0B7C}"/>
              </a:ext>
            </a:extLst>
          </p:cNvPr>
          <p:cNvPicPr>
            <a:picLocks noChangeAspect="1"/>
          </p:cNvPicPr>
          <p:nvPr/>
        </p:nvPicPr>
        <p:blipFill>
          <a:blip r:embed="rId4"/>
          <a:stretch>
            <a:fillRect/>
          </a:stretch>
        </p:blipFill>
        <p:spPr>
          <a:xfrm>
            <a:off x="1204717" y="4589943"/>
            <a:ext cx="524903" cy="626670"/>
          </a:xfrm>
          <a:prstGeom prst="rect">
            <a:avLst/>
          </a:prstGeom>
        </p:spPr>
      </p:pic>
      <p:pic>
        <p:nvPicPr>
          <p:cNvPr id="17" name="图片 16">
            <a:extLst>
              <a:ext uri="{FF2B5EF4-FFF2-40B4-BE49-F238E27FC236}">
                <a16:creationId xmlns:a16="http://schemas.microsoft.com/office/drawing/2014/main" id="{25C33EED-C386-4599-927A-FF59891EB889}"/>
              </a:ext>
            </a:extLst>
          </p:cNvPr>
          <p:cNvPicPr>
            <a:picLocks noChangeAspect="1"/>
          </p:cNvPicPr>
          <p:nvPr/>
        </p:nvPicPr>
        <p:blipFill>
          <a:blip r:embed="rId5"/>
          <a:stretch>
            <a:fillRect/>
          </a:stretch>
        </p:blipFill>
        <p:spPr>
          <a:xfrm>
            <a:off x="1794798" y="4589943"/>
            <a:ext cx="623099" cy="626670"/>
          </a:xfrm>
          <a:prstGeom prst="rect">
            <a:avLst/>
          </a:prstGeom>
        </p:spPr>
      </p:pic>
      <p:pic>
        <p:nvPicPr>
          <p:cNvPr id="18" name="图片 17">
            <a:extLst>
              <a:ext uri="{FF2B5EF4-FFF2-40B4-BE49-F238E27FC236}">
                <a16:creationId xmlns:a16="http://schemas.microsoft.com/office/drawing/2014/main" id="{35DA048A-9577-48AC-8691-3A364C94465E}"/>
              </a:ext>
            </a:extLst>
          </p:cNvPr>
          <p:cNvPicPr>
            <a:picLocks noChangeAspect="1"/>
          </p:cNvPicPr>
          <p:nvPr/>
        </p:nvPicPr>
        <p:blipFill>
          <a:blip r:embed="rId6"/>
          <a:stretch>
            <a:fillRect/>
          </a:stretch>
        </p:blipFill>
        <p:spPr>
          <a:xfrm>
            <a:off x="2808050" y="4589943"/>
            <a:ext cx="540972" cy="626670"/>
          </a:xfrm>
          <a:prstGeom prst="rect">
            <a:avLst/>
          </a:prstGeom>
        </p:spPr>
      </p:pic>
      <p:pic>
        <p:nvPicPr>
          <p:cNvPr id="19" name="图片 18">
            <a:extLst>
              <a:ext uri="{FF2B5EF4-FFF2-40B4-BE49-F238E27FC236}">
                <a16:creationId xmlns:a16="http://schemas.microsoft.com/office/drawing/2014/main" id="{1BB60B13-205D-4214-9DC5-C39239D764FA}"/>
              </a:ext>
            </a:extLst>
          </p:cNvPr>
          <p:cNvPicPr>
            <a:picLocks noChangeAspect="1"/>
          </p:cNvPicPr>
          <p:nvPr/>
        </p:nvPicPr>
        <p:blipFill>
          <a:blip r:embed="rId7"/>
          <a:stretch>
            <a:fillRect/>
          </a:stretch>
        </p:blipFill>
        <p:spPr>
          <a:xfrm>
            <a:off x="3179153" y="4614581"/>
            <a:ext cx="458844" cy="626670"/>
          </a:xfrm>
          <a:prstGeom prst="rect">
            <a:avLst/>
          </a:prstGeom>
        </p:spPr>
      </p:pic>
      <p:pic>
        <p:nvPicPr>
          <p:cNvPr id="20" name="图片 19">
            <a:extLst>
              <a:ext uri="{FF2B5EF4-FFF2-40B4-BE49-F238E27FC236}">
                <a16:creationId xmlns:a16="http://schemas.microsoft.com/office/drawing/2014/main" id="{77A2DD6C-25EA-4076-A48C-CABE5762FB0D}"/>
              </a:ext>
            </a:extLst>
          </p:cNvPr>
          <p:cNvPicPr>
            <a:picLocks noChangeAspect="1"/>
          </p:cNvPicPr>
          <p:nvPr/>
        </p:nvPicPr>
        <p:blipFill>
          <a:blip r:embed="rId8"/>
          <a:stretch>
            <a:fillRect/>
          </a:stretch>
        </p:blipFill>
        <p:spPr>
          <a:xfrm>
            <a:off x="3806220" y="4599468"/>
            <a:ext cx="474913" cy="626670"/>
          </a:xfrm>
          <a:prstGeom prst="rect">
            <a:avLst/>
          </a:prstGeom>
        </p:spPr>
      </p:pic>
      <p:pic>
        <p:nvPicPr>
          <p:cNvPr id="21" name="图片 20">
            <a:extLst>
              <a:ext uri="{FF2B5EF4-FFF2-40B4-BE49-F238E27FC236}">
                <a16:creationId xmlns:a16="http://schemas.microsoft.com/office/drawing/2014/main" id="{49A9D71B-0EC8-43EA-B909-39A827178359}"/>
              </a:ext>
            </a:extLst>
          </p:cNvPr>
          <p:cNvPicPr>
            <a:picLocks noChangeAspect="1"/>
          </p:cNvPicPr>
          <p:nvPr/>
        </p:nvPicPr>
        <p:blipFill>
          <a:blip r:embed="rId9"/>
          <a:stretch>
            <a:fillRect/>
          </a:stretch>
        </p:blipFill>
        <p:spPr>
          <a:xfrm>
            <a:off x="3516049" y="4606961"/>
            <a:ext cx="440990" cy="626670"/>
          </a:xfrm>
          <a:prstGeom prst="rect">
            <a:avLst/>
          </a:prstGeom>
        </p:spPr>
      </p:pic>
      <p:pic>
        <p:nvPicPr>
          <p:cNvPr id="22" name="图片 21">
            <a:extLst>
              <a:ext uri="{FF2B5EF4-FFF2-40B4-BE49-F238E27FC236}">
                <a16:creationId xmlns:a16="http://schemas.microsoft.com/office/drawing/2014/main" id="{D32306D9-F82A-4433-9688-0638B1105C67}"/>
              </a:ext>
            </a:extLst>
          </p:cNvPr>
          <p:cNvPicPr>
            <a:picLocks noChangeAspect="1"/>
          </p:cNvPicPr>
          <p:nvPr/>
        </p:nvPicPr>
        <p:blipFill>
          <a:blip r:embed="rId10"/>
          <a:stretch>
            <a:fillRect/>
          </a:stretch>
        </p:blipFill>
        <p:spPr>
          <a:xfrm>
            <a:off x="4111264" y="4580418"/>
            <a:ext cx="524903" cy="626670"/>
          </a:xfrm>
          <a:prstGeom prst="rect">
            <a:avLst/>
          </a:prstGeom>
        </p:spPr>
      </p:pic>
      <p:pic>
        <p:nvPicPr>
          <p:cNvPr id="23" name="图片 22">
            <a:extLst>
              <a:ext uri="{FF2B5EF4-FFF2-40B4-BE49-F238E27FC236}">
                <a16:creationId xmlns:a16="http://schemas.microsoft.com/office/drawing/2014/main" id="{0062437A-FDDC-429C-99C6-EA27B11078B3}"/>
              </a:ext>
            </a:extLst>
          </p:cNvPr>
          <p:cNvPicPr>
            <a:picLocks noChangeAspect="1"/>
          </p:cNvPicPr>
          <p:nvPr/>
        </p:nvPicPr>
        <p:blipFill>
          <a:blip r:embed="rId11"/>
          <a:stretch>
            <a:fillRect/>
          </a:stretch>
        </p:blipFill>
        <p:spPr>
          <a:xfrm>
            <a:off x="4774323" y="4570893"/>
            <a:ext cx="524903" cy="626670"/>
          </a:xfrm>
          <a:prstGeom prst="rect">
            <a:avLst/>
          </a:prstGeom>
        </p:spPr>
      </p:pic>
      <p:pic>
        <p:nvPicPr>
          <p:cNvPr id="24" name="图片 23">
            <a:extLst>
              <a:ext uri="{FF2B5EF4-FFF2-40B4-BE49-F238E27FC236}">
                <a16:creationId xmlns:a16="http://schemas.microsoft.com/office/drawing/2014/main" id="{D932C352-61DA-4F3A-8527-BBB0A5EB45EE}"/>
              </a:ext>
            </a:extLst>
          </p:cNvPr>
          <p:cNvPicPr>
            <a:picLocks noChangeAspect="1"/>
          </p:cNvPicPr>
          <p:nvPr/>
        </p:nvPicPr>
        <p:blipFill>
          <a:blip r:embed="rId12"/>
          <a:stretch>
            <a:fillRect/>
          </a:stretch>
        </p:blipFill>
        <p:spPr>
          <a:xfrm>
            <a:off x="4475823" y="4606961"/>
            <a:ext cx="458844" cy="626670"/>
          </a:xfrm>
          <a:prstGeom prst="rect">
            <a:avLst/>
          </a:prstGeom>
        </p:spPr>
      </p:pic>
      <p:pic>
        <p:nvPicPr>
          <p:cNvPr id="25" name="图片 24">
            <a:extLst>
              <a:ext uri="{FF2B5EF4-FFF2-40B4-BE49-F238E27FC236}">
                <a16:creationId xmlns:a16="http://schemas.microsoft.com/office/drawing/2014/main" id="{749FF0D1-08DD-41E7-A997-9EEC0DE13CFE}"/>
              </a:ext>
            </a:extLst>
          </p:cNvPr>
          <p:cNvPicPr>
            <a:picLocks noChangeAspect="1"/>
          </p:cNvPicPr>
          <p:nvPr/>
        </p:nvPicPr>
        <p:blipFill>
          <a:blip r:embed="rId13"/>
          <a:stretch>
            <a:fillRect/>
          </a:stretch>
        </p:blipFill>
        <p:spPr>
          <a:xfrm>
            <a:off x="7398311" y="4564543"/>
            <a:ext cx="540972" cy="626670"/>
          </a:xfrm>
          <a:prstGeom prst="rect">
            <a:avLst/>
          </a:prstGeom>
        </p:spPr>
      </p:pic>
      <p:pic>
        <p:nvPicPr>
          <p:cNvPr id="142" name="图片 141">
            <a:extLst>
              <a:ext uri="{FF2B5EF4-FFF2-40B4-BE49-F238E27FC236}">
                <a16:creationId xmlns:a16="http://schemas.microsoft.com/office/drawing/2014/main" id="{1D8DB58A-C1B6-4124-AA5A-779D44A93CF4}"/>
              </a:ext>
            </a:extLst>
          </p:cNvPr>
          <p:cNvPicPr>
            <a:picLocks noChangeAspect="1"/>
          </p:cNvPicPr>
          <p:nvPr/>
        </p:nvPicPr>
        <p:blipFill>
          <a:blip r:embed="rId5"/>
          <a:stretch>
            <a:fillRect/>
          </a:stretch>
        </p:blipFill>
        <p:spPr>
          <a:xfrm>
            <a:off x="2113671" y="4589943"/>
            <a:ext cx="623099" cy="626670"/>
          </a:xfrm>
          <a:prstGeom prst="rect">
            <a:avLst/>
          </a:prstGeom>
        </p:spPr>
      </p:pic>
      <p:pic>
        <p:nvPicPr>
          <p:cNvPr id="145" name="图片 144">
            <a:extLst>
              <a:ext uri="{FF2B5EF4-FFF2-40B4-BE49-F238E27FC236}">
                <a16:creationId xmlns:a16="http://schemas.microsoft.com/office/drawing/2014/main" id="{D619C8A5-90D8-49CD-8831-780EF79BA31C}"/>
              </a:ext>
            </a:extLst>
          </p:cNvPr>
          <p:cNvPicPr>
            <a:picLocks noChangeAspect="1"/>
          </p:cNvPicPr>
          <p:nvPr/>
        </p:nvPicPr>
        <p:blipFill>
          <a:blip r:embed="rId3"/>
          <a:stretch>
            <a:fillRect/>
          </a:stretch>
        </p:blipFill>
        <p:spPr>
          <a:xfrm>
            <a:off x="2472610" y="4589943"/>
            <a:ext cx="540972" cy="626670"/>
          </a:xfrm>
          <a:prstGeom prst="rect">
            <a:avLst/>
          </a:prstGeom>
        </p:spPr>
      </p:pic>
      <p:pic>
        <p:nvPicPr>
          <p:cNvPr id="146" name="图片 145">
            <a:extLst>
              <a:ext uri="{FF2B5EF4-FFF2-40B4-BE49-F238E27FC236}">
                <a16:creationId xmlns:a16="http://schemas.microsoft.com/office/drawing/2014/main" id="{B5CC435B-8787-4014-8EAD-EF8AE632287D}"/>
              </a:ext>
            </a:extLst>
          </p:cNvPr>
          <p:cNvPicPr>
            <a:picLocks noChangeAspect="1"/>
          </p:cNvPicPr>
          <p:nvPr/>
        </p:nvPicPr>
        <p:blipFill>
          <a:blip r:embed="rId9"/>
          <a:stretch>
            <a:fillRect/>
          </a:stretch>
        </p:blipFill>
        <p:spPr>
          <a:xfrm>
            <a:off x="5138882" y="4606961"/>
            <a:ext cx="440990" cy="626670"/>
          </a:xfrm>
          <a:prstGeom prst="rect">
            <a:avLst/>
          </a:prstGeom>
        </p:spPr>
      </p:pic>
      <p:pic>
        <p:nvPicPr>
          <p:cNvPr id="28" name="图片 27">
            <a:extLst>
              <a:ext uri="{FF2B5EF4-FFF2-40B4-BE49-F238E27FC236}">
                <a16:creationId xmlns:a16="http://schemas.microsoft.com/office/drawing/2014/main" id="{CC864EC5-DE09-4A79-A615-5326476A4EB5}"/>
              </a:ext>
            </a:extLst>
          </p:cNvPr>
          <p:cNvPicPr>
            <a:picLocks noChangeAspect="1"/>
          </p:cNvPicPr>
          <p:nvPr/>
        </p:nvPicPr>
        <p:blipFill>
          <a:blip r:embed="rId14"/>
          <a:stretch>
            <a:fillRect/>
          </a:stretch>
        </p:blipFill>
        <p:spPr>
          <a:xfrm>
            <a:off x="5410003" y="4608993"/>
            <a:ext cx="541302" cy="627053"/>
          </a:xfrm>
          <a:prstGeom prst="rect">
            <a:avLst/>
          </a:prstGeom>
        </p:spPr>
      </p:pic>
      <p:pic>
        <p:nvPicPr>
          <p:cNvPr id="152" name="图片 151">
            <a:extLst>
              <a:ext uri="{FF2B5EF4-FFF2-40B4-BE49-F238E27FC236}">
                <a16:creationId xmlns:a16="http://schemas.microsoft.com/office/drawing/2014/main" id="{64F73AE0-C50D-444A-8404-889E185B7A65}"/>
              </a:ext>
            </a:extLst>
          </p:cNvPr>
          <p:cNvPicPr>
            <a:picLocks noChangeAspect="1"/>
          </p:cNvPicPr>
          <p:nvPr/>
        </p:nvPicPr>
        <p:blipFill>
          <a:blip r:embed="rId12"/>
          <a:stretch>
            <a:fillRect/>
          </a:stretch>
        </p:blipFill>
        <p:spPr>
          <a:xfrm>
            <a:off x="5781436" y="4606961"/>
            <a:ext cx="458844" cy="626670"/>
          </a:xfrm>
          <a:prstGeom prst="rect">
            <a:avLst/>
          </a:prstGeom>
        </p:spPr>
      </p:pic>
      <p:pic>
        <p:nvPicPr>
          <p:cNvPr id="153" name="图片 152">
            <a:extLst>
              <a:ext uri="{FF2B5EF4-FFF2-40B4-BE49-F238E27FC236}">
                <a16:creationId xmlns:a16="http://schemas.microsoft.com/office/drawing/2014/main" id="{9C9AC591-650E-4B4A-BE62-9708F3363174}"/>
              </a:ext>
            </a:extLst>
          </p:cNvPr>
          <p:cNvPicPr>
            <a:picLocks noChangeAspect="1"/>
          </p:cNvPicPr>
          <p:nvPr/>
        </p:nvPicPr>
        <p:blipFill>
          <a:blip r:embed="rId8"/>
          <a:stretch>
            <a:fillRect/>
          </a:stretch>
        </p:blipFill>
        <p:spPr>
          <a:xfrm>
            <a:off x="6098986" y="4589943"/>
            <a:ext cx="474913" cy="626670"/>
          </a:xfrm>
          <a:prstGeom prst="rect">
            <a:avLst/>
          </a:prstGeom>
        </p:spPr>
      </p:pic>
      <p:pic>
        <p:nvPicPr>
          <p:cNvPr id="155" name="图片 154">
            <a:extLst>
              <a:ext uri="{FF2B5EF4-FFF2-40B4-BE49-F238E27FC236}">
                <a16:creationId xmlns:a16="http://schemas.microsoft.com/office/drawing/2014/main" id="{32EF74A9-1CA8-4D60-857A-7E31402CBE4E}"/>
              </a:ext>
            </a:extLst>
          </p:cNvPr>
          <p:cNvPicPr>
            <a:picLocks noChangeAspect="1"/>
          </p:cNvPicPr>
          <p:nvPr/>
        </p:nvPicPr>
        <p:blipFill>
          <a:blip r:embed="rId6"/>
          <a:stretch>
            <a:fillRect/>
          </a:stretch>
        </p:blipFill>
        <p:spPr>
          <a:xfrm>
            <a:off x="6413555" y="4570893"/>
            <a:ext cx="540972" cy="626670"/>
          </a:xfrm>
          <a:prstGeom prst="rect">
            <a:avLst/>
          </a:prstGeom>
        </p:spPr>
      </p:pic>
      <p:pic>
        <p:nvPicPr>
          <p:cNvPr id="156" name="图片 155">
            <a:extLst>
              <a:ext uri="{FF2B5EF4-FFF2-40B4-BE49-F238E27FC236}">
                <a16:creationId xmlns:a16="http://schemas.microsoft.com/office/drawing/2014/main" id="{07906339-03D2-49AE-BE10-BC8934AAD0EE}"/>
              </a:ext>
            </a:extLst>
          </p:cNvPr>
          <p:cNvPicPr>
            <a:picLocks noChangeAspect="1"/>
          </p:cNvPicPr>
          <p:nvPr/>
        </p:nvPicPr>
        <p:blipFill>
          <a:blip r:embed="rId9"/>
          <a:stretch>
            <a:fillRect/>
          </a:stretch>
        </p:blipFill>
        <p:spPr>
          <a:xfrm>
            <a:off x="6794183" y="4606961"/>
            <a:ext cx="440990" cy="626670"/>
          </a:xfrm>
          <a:prstGeom prst="rect">
            <a:avLst/>
          </a:prstGeom>
        </p:spPr>
      </p:pic>
      <p:pic>
        <p:nvPicPr>
          <p:cNvPr id="157" name="图片 156">
            <a:extLst>
              <a:ext uri="{FF2B5EF4-FFF2-40B4-BE49-F238E27FC236}">
                <a16:creationId xmlns:a16="http://schemas.microsoft.com/office/drawing/2014/main" id="{7FA153E4-D403-4770-B460-E3D4E97116A7}"/>
              </a:ext>
            </a:extLst>
          </p:cNvPr>
          <p:cNvPicPr>
            <a:picLocks noChangeAspect="1"/>
          </p:cNvPicPr>
          <p:nvPr/>
        </p:nvPicPr>
        <p:blipFill>
          <a:blip r:embed="rId6"/>
          <a:stretch>
            <a:fillRect/>
          </a:stretch>
        </p:blipFill>
        <p:spPr>
          <a:xfrm>
            <a:off x="7074829" y="4570893"/>
            <a:ext cx="540972" cy="626670"/>
          </a:xfrm>
          <a:prstGeom prst="rect">
            <a:avLst/>
          </a:prstGeom>
        </p:spPr>
      </p:pic>
      <p:pic>
        <p:nvPicPr>
          <p:cNvPr id="3" name="图片 2">
            <a:extLst>
              <a:ext uri="{FF2B5EF4-FFF2-40B4-BE49-F238E27FC236}">
                <a16:creationId xmlns:a16="http://schemas.microsoft.com/office/drawing/2014/main" id="{E4DC523D-E093-4821-95D5-FD2EF7A37DB7}"/>
              </a:ext>
            </a:extLst>
          </p:cNvPr>
          <p:cNvPicPr>
            <a:picLocks noChangeAspect="1"/>
          </p:cNvPicPr>
          <p:nvPr/>
        </p:nvPicPr>
        <p:blipFill>
          <a:blip r:embed="rId15"/>
          <a:stretch>
            <a:fillRect/>
          </a:stretch>
        </p:blipFill>
        <p:spPr>
          <a:xfrm>
            <a:off x="1259632" y="452828"/>
            <a:ext cx="1880212" cy="1798463"/>
          </a:xfrm>
          <a:prstGeom prst="rect">
            <a:avLst/>
          </a:prstGeom>
        </p:spPr>
      </p:pic>
      <p:pic>
        <p:nvPicPr>
          <p:cNvPr id="4" name="图片 3">
            <a:extLst>
              <a:ext uri="{FF2B5EF4-FFF2-40B4-BE49-F238E27FC236}">
                <a16:creationId xmlns:a16="http://schemas.microsoft.com/office/drawing/2014/main" id="{7C31DB59-E2B6-48FA-9D4E-58FD0EED8F93}"/>
              </a:ext>
            </a:extLst>
          </p:cNvPr>
          <p:cNvPicPr>
            <a:picLocks noChangeAspect="1"/>
          </p:cNvPicPr>
          <p:nvPr/>
        </p:nvPicPr>
        <p:blipFill>
          <a:blip r:embed="rId16"/>
          <a:stretch>
            <a:fillRect/>
          </a:stretch>
        </p:blipFill>
        <p:spPr>
          <a:xfrm>
            <a:off x="2837498" y="452980"/>
            <a:ext cx="1880212" cy="1798463"/>
          </a:xfrm>
          <a:prstGeom prst="rect">
            <a:avLst/>
          </a:prstGeom>
        </p:spPr>
      </p:pic>
      <p:pic>
        <p:nvPicPr>
          <p:cNvPr id="6" name="图片 5">
            <a:extLst>
              <a:ext uri="{FF2B5EF4-FFF2-40B4-BE49-F238E27FC236}">
                <a16:creationId xmlns:a16="http://schemas.microsoft.com/office/drawing/2014/main" id="{77D4731F-004F-4919-BDC8-06F23F7F5684}"/>
              </a:ext>
            </a:extLst>
          </p:cNvPr>
          <p:cNvPicPr>
            <a:picLocks noChangeAspect="1"/>
          </p:cNvPicPr>
          <p:nvPr/>
        </p:nvPicPr>
        <p:blipFill>
          <a:blip r:embed="rId17"/>
          <a:stretch>
            <a:fillRect/>
          </a:stretch>
        </p:blipFill>
        <p:spPr>
          <a:xfrm>
            <a:off x="4415364" y="452828"/>
            <a:ext cx="1880212" cy="1798463"/>
          </a:xfrm>
          <a:prstGeom prst="rect">
            <a:avLst/>
          </a:prstGeom>
        </p:spPr>
      </p:pic>
      <p:pic>
        <p:nvPicPr>
          <p:cNvPr id="7" name="图片 6">
            <a:extLst>
              <a:ext uri="{FF2B5EF4-FFF2-40B4-BE49-F238E27FC236}">
                <a16:creationId xmlns:a16="http://schemas.microsoft.com/office/drawing/2014/main" id="{563AEEDF-7F92-4FDC-9EBA-F31C7E907FA5}"/>
              </a:ext>
            </a:extLst>
          </p:cNvPr>
          <p:cNvPicPr>
            <a:picLocks noChangeAspect="1"/>
          </p:cNvPicPr>
          <p:nvPr/>
        </p:nvPicPr>
        <p:blipFill>
          <a:blip r:embed="rId18"/>
          <a:stretch>
            <a:fillRect/>
          </a:stretch>
        </p:blipFill>
        <p:spPr>
          <a:xfrm>
            <a:off x="5993231" y="452827"/>
            <a:ext cx="1880212" cy="1798463"/>
          </a:xfrm>
          <a:prstGeom prst="rect">
            <a:avLst/>
          </a:prstGeom>
        </p:spPr>
      </p:pic>
      <p:sp>
        <p:nvSpPr>
          <p:cNvPr id="64" name="文本框 63">
            <a:extLst>
              <a:ext uri="{FF2B5EF4-FFF2-40B4-BE49-F238E27FC236}">
                <a16:creationId xmlns:a16="http://schemas.microsoft.com/office/drawing/2014/main" id="{738CCE85-33B9-4AAA-BCB9-0C01FA46C8A6}"/>
              </a:ext>
            </a:extLst>
          </p:cNvPr>
          <p:cNvSpPr txBox="1"/>
          <p:nvPr/>
        </p:nvSpPr>
        <p:spPr>
          <a:xfrm>
            <a:off x="629336" y="3507854"/>
            <a:ext cx="7992888" cy="707886"/>
          </a:xfrm>
          <a:prstGeom prst="rect">
            <a:avLst/>
          </a:prstGeom>
          <a:noFill/>
        </p:spPr>
        <p:txBody>
          <a:bodyPr wrap="square" rtlCol="0">
            <a:spAutoFit/>
          </a:bodyPr>
          <a:lstStyle/>
          <a:p>
            <a:pPr algn="ctr"/>
            <a:r>
              <a:rPr lang="zh-CN" altLang="en-US" sz="4000" b="1" dirty="0">
                <a:solidFill>
                  <a:schemeClr val="tx1">
                    <a:lumMod val="65000"/>
                    <a:lumOff val="35000"/>
                  </a:schemeClr>
                </a:solidFill>
                <a:cs typeface="+mn-ea"/>
                <a:sym typeface="+mn-lt"/>
              </a:rPr>
              <a:t>科学发展构建和谐</a:t>
            </a:r>
          </a:p>
        </p:txBody>
      </p:sp>
    </p:spTree>
    <p:extLst>
      <p:ext uri="{BB962C8B-B14F-4D97-AF65-F5344CB8AC3E}">
        <p14:creationId xmlns:p14="http://schemas.microsoft.com/office/powerpoint/2010/main" val="12729702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750"/>
                                        <p:tgtEl>
                                          <p:spTgt spid="3"/>
                                        </p:tgtEl>
                                      </p:cBhvr>
                                    </p:animEffect>
                                    <p:anim calcmode="lin" valueType="num">
                                      <p:cBhvr>
                                        <p:cTn id="21" dur="750" fill="hold"/>
                                        <p:tgtEl>
                                          <p:spTgt spid="3"/>
                                        </p:tgtEl>
                                        <p:attrNameLst>
                                          <p:attrName>ppt_x</p:attrName>
                                        </p:attrNameLst>
                                      </p:cBhvr>
                                      <p:tavLst>
                                        <p:tav tm="0">
                                          <p:val>
                                            <p:strVal val="#ppt_x"/>
                                          </p:val>
                                        </p:tav>
                                        <p:tav tm="100000">
                                          <p:val>
                                            <p:strVal val="#ppt_x"/>
                                          </p:val>
                                        </p:tav>
                                      </p:tavLst>
                                    </p:anim>
                                    <p:anim calcmode="lin" valueType="num">
                                      <p:cBhvr>
                                        <p:cTn id="22" dur="750" fill="hold"/>
                                        <p:tgtEl>
                                          <p:spTgt spid="3"/>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5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50"/>
                                        <p:tgtEl>
                                          <p:spTgt spid="4"/>
                                        </p:tgtEl>
                                      </p:cBhvr>
                                    </p:animEffect>
                                    <p:anim calcmode="lin" valueType="num">
                                      <p:cBhvr>
                                        <p:cTn id="26" dur="750" fill="hold"/>
                                        <p:tgtEl>
                                          <p:spTgt spid="4"/>
                                        </p:tgtEl>
                                        <p:attrNameLst>
                                          <p:attrName>ppt_x</p:attrName>
                                        </p:attrNameLst>
                                      </p:cBhvr>
                                      <p:tavLst>
                                        <p:tav tm="0">
                                          <p:val>
                                            <p:strVal val="#ppt_x"/>
                                          </p:val>
                                        </p:tav>
                                        <p:tav tm="100000">
                                          <p:val>
                                            <p:strVal val="#ppt_x"/>
                                          </p:val>
                                        </p:tav>
                                      </p:tavLst>
                                    </p:anim>
                                    <p:anim calcmode="lin" valueType="num">
                                      <p:cBhvr>
                                        <p:cTn id="27" dur="750" fill="hold"/>
                                        <p:tgtEl>
                                          <p:spTgt spid="4"/>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750"/>
                                        <p:tgtEl>
                                          <p:spTgt spid="6"/>
                                        </p:tgtEl>
                                      </p:cBhvr>
                                    </p:animEffect>
                                    <p:anim calcmode="lin" valueType="num">
                                      <p:cBhvr>
                                        <p:cTn id="31" dur="750" fill="hold"/>
                                        <p:tgtEl>
                                          <p:spTgt spid="6"/>
                                        </p:tgtEl>
                                        <p:attrNameLst>
                                          <p:attrName>ppt_x</p:attrName>
                                        </p:attrNameLst>
                                      </p:cBhvr>
                                      <p:tavLst>
                                        <p:tav tm="0">
                                          <p:val>
                                            <p:strVal val="#ppt_x"/>
                                          </p:val>
                                        </p:tav>
                                        <p:tav tm="100000">
                                          <p:val>
                                            <p:strVal val="#ppt_x"/>
                                          </p:val>
                                        </p:tav>
                                      </p:tavLst>
                                    </p:anim>
                                    <p:anim calcmode="lin" valueType="num">
                                      <p:cBhvr>
                                        <p:cTn id="32" dur="750" fill="hold"/>
                                        <p:tgtEl>
                                          <p:spTgt spid="6"/>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75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750"/>
                                        <p:tgtEl>
                                          <p:spTgt spid="7"/>
                                        </p:tgtEl>
                                      </p:cBhvr>
                                    </p:animEffect>
                                    <p:anim calcmode="lin" valueType="num">
                                      <p:cBhvr>
                                        <p:cTn id="36" dur="750" fill="hold"/>
                                        <p:tgtEl>
                                          <p:spTgt spid="7"/>
                                        </p:tgtEl>
                                        <p:attrNameLst>
                                          <p:attrName>ppt_x</p:attrName>
                                        </p:attrNameLst>
                                      </p:cBhvr>
                                      <p:tavLst>
                                        <p:tav tm="0">
                                          <p:val>
                                            <p:strVal val="#ppt_x"/>
                                          </p:val>
                                        </p:tav>
                                        <p:tav tm="100000">
                                          <p:val>
                                            <p:strVal val="#ppt_x"/>
                                          </p:val>
                                        </p:tav>
                                      </p:tavLst>
                                    </p:anim>
                                    <p:anim calcmode="lin" valueType="num">
                                      <p:cBhvr>
                                        <p:cTn id="37" dur="75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type="lt">
                                    <p:tmPct val="10000"/>
                                  </p:iterate>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iterate type="lt">
                                    <p:tmPct val="10000"/>
                                  </p:iterate>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fill="hold"/>
                                        <p:tgtEl>
                                          <p:spTgt spid="64"/>
                                        </p:tgtEl>
                                        <p:attrNameLst>
                                          <p:attrName>ppt_x</p:attrName>
                                        </p:attrNameLst>
                                      </p:cBhvr>
                                      <p:tavLst>
                                        <p:tav tm="0">
                                          <p:val>
                                            <p:strVal val="1+#ppt_w/2"/>
                                          </p:val>
                                        </p:tav>
                                        <p:tav tm="100000">
                                          <p:val>
                                            <p:strVal val="#ppt_x"/>
                                          </p:val>
                                        </p:tav>
                                      </p:tavLst>
                                    </p:anim>
                                    <p:anim calcmode="lin" valueType="num">
                                      <p:cBhvr additive="base">
                                        <p:cTn id="46" dur="500" fill="hold"/>
                                        <p:tgtEl>
                                          <p:spTgt spid="64"/>
                                        </p:tgtEl>
                                        <p:attrNameLst>
                                          <p:attrName>ppt_y</p:attrName>
                                        </p:attrNameLst>
                                      </p:cBhvr>
                                      <p:tavLst>
                                        <p:tav tm="0">
                                          <p:val>
                                            <p:strVal val="#ppt_y"/>
                                          </p:val>
                                        </p:tav>
                                        <p:tav tm="100000">
                                          <p:val>
                                            <p:strVal val="#ppt_y"/>
                                          </p:val>
                                        </p:tav>
                                      </p:tavLst>
                                    </p:anim>
                                  </p:childTnLst>
                                </p:cTn>
                              </p:par>
                            </p:childTnLst>
                          </p:cTn>
                        </p:par>
                        <p:par>
                          <p:cTn id="47" fill="hold">
                            <p:stCondLst>
                              <p:cond delay="3850"/>
                            </p:stCondLst>
                            <p:childTnLst>
                              <p:par>
                                <p:cTn id="48" presetID="47"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anim calcmode="lin" valueType="num">
                                      <p:cBhvr>
                                        <p:cTn id="51" dur="500" fill="hold"/>
                                        <p:tgtEl>
                                          <p:spTgt spid="24"/>
                                        </p:tgtEl>
                                        <p:attrNameLst>
                                          <p:attrName>ppt_x</p:attrName>
                                        </p:attrNameLst>
                                      </p:cBhvr>
                                      <p:tavLst>
                                        <p:tav tm="0">
                                          <p:val>
                                            <p:strVal val="#ppt_x"/>
                                          </p:val>
                                        </p:tav>
                                        <p:tav tm="100000">
                                          <p:val>
                                            <p:strVal val="#ppt_x"/>
                                          </p:val>
                                        </p:tav>
                                      </p:tavLst>
                                    </p:anim>
                                    <p:anim calcmode="lin" valueType="num">
                                      <p:cBhvr>
                                        <p:cTn id="52" dur="5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5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anim calcmode="lin" valueType="num">
                                      <p:cBhvr>
                                        <p:cTn id="61" dur="500" fill="hold"/>
                                        <p:tgtEl>
                                          <p:spTgt spid="15"/>
                                        </p:tgtEl>
                                        <p:attrNameLst>
                                          <p:attrName>ppt_x</p:attrName>
                                        </p:attrNameLst>
                                      </p:cBhvr>
                                      <p:tavLst>
                                        <p:tav tm="0">
                                          <p:val>
                                            <p:strVal val="#ppt_x"/>
                                          </p:val>
                                        </p:tav>
                                        <p:tav tm="100000">
                                          <p:val>
                                            <p:strVal val="#ppt_x"/>
                                          </p:val>
                                        </p:tav>
                                      </p:tavLst>
                                    </p:anim>
                                    <p:anim calcmode="lin" valueType="num">
                                      <p:cBhvr>
                                        <p:cTn id="62" dur="500" fill="hold"/>
                                        <p:tgtEl>
                                          <p:spTgt spid="15"/>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25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anim calcmode="lin" valueType="num">
                                      <p:cBhvr>
                                        <p:cTn id="66" dur="500" fill="hold"/>
                                        <p:tgtEl>
                                          <p:spTgt spid="23"/>
                                        </p:tgtEl>
                                        <p:attrNameLst>
                                          <p:attrName>ppt_x</p:attrName>
                                        </p:attrNameLst>
                                      </p:cBhvr>
                                      <p:tavLst>
                                        <p:tav tm="0">
                                          <p:val>
                                            <p:strVal val="#ppt_x"/>
                                          </p:val>
                                        </p:tav>
                                        <p:tav tm="100000">
                                          <p:val>
                                            <p:strVal val="#ppt_x"/>
                                          </p:val>
                                        </p:tav>
                                      </p:tavLst>
                                    </p:anim>
                                    <p:anim calcmode="lin" valueType="num">
                                      <p:cBhvr>
                                        <p:cTn id="67" dur="500" fill="hold"/>
                                        <p:tgtEl>
                                          <p:spTgt spid="2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50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anim calcmode="lin" valueType="num">
                                      <p:cBhvr>
                                        <p:cTn id="71" dur="500" fill="hold"/>
                                        <p:tgtEl>
                                          <p:spTgt spid="17"/>
                                        </p:tgtEl>
                                        <p:attrNameLst>
                                          <p:attrName>ppt_x</p:attrName>
                                        </p:attrNameLst>
                                      </p:cBhvr>
                                      <p:tavLst>
                                        <p:tav tm="0">
                                          <p:val>
                                            <p:strVal val="#ppt_x"/>
                                          </p:val>
                                        </p:tav>
                                        <p:tav tm="100000">
                                          <p:val>
                                            <p:strVal val="#ppt_x"/>
                                          </p:val>
                                        </p:tav>
                                      </p:tavLst>
                                    </p:anim>
                                    <p:anim calcmode="lin" valueType="num">
                                      <p:cBhvr>
                                        <p:cTn id="72" dur="500" fill="hold"/>
                                        <p:tgtEl>
                                          <p:spTgt spid="17"/>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500"/>
                                  </p:stCondLst>
                                  <p:childTnLst>
                                    <p:set>
                                      <p:cBhvr>
                                        <p:cTn id="74" dur="1" fill="hold">
                                          <p:stCondLst>
                                            <p:cond delay="0"/>
                                          </p:stCondLst>
                                        </p:cTn>
                                        <p:tgtEl>
                                          <p:spTgt spid="146"/>
                                        </p:tgtEl>
                                        <p:attrNameLst>
                                          <p:attrName>style.visibility</p:attrName>
                                        </p:attrNameLst>
                                      </p:cBhvr>
                                      <p:to>
                                        <p:strVal val="visible"/>
                                      </p:to>
                                    </p:set>
                                    <p:animEffect transition="in" filter="fade">
                                      <p:cBhvr>
                                        <p:cTn id="75" dur="500"/>
                                        <p:tgtEl>
                                          <p:spTgt spid="146"/>
                                        </p:tgtEl>
                                      </p:cBhvr>
                                    </p:animEffect>
                                    <p:anim calcmode="lin" valueType="num">
                                      <p:cBhvr>
                                        <p:cTn id="76" dur="500" fill="hold"/>
                                        <p:tgtEl>
                                          <p:spTgt spid="146"/>
                                        </p:tgtEl>
                                        <p:attrNameLst>
                                          <p:attrName>ppt_x</p:attrName>
                                        </p:attrNameLst>
                                      </p:cBhvr>
                                      <p:tavLst>
                                        <p:tav tm="0">
                                          <p:val>
                                            <p:strVal val="#ppt_x"/>
                                          </p:val>
                                        </p:tav>
                                        <p:tav tm="100000">
                                          <p:val>
                                            <p:strVal val="#ppt_x"/>
                                          </p:val>
                                        </p:tav>
                                      </p:tavLst>
                                    </p:anim>
                                    <p:anim calcmode="lin" valueType="num">
                                      <p:cBhvr>
                                        <p:cTn id="77" dur="500" fill="hold"/>
                                        <p:tgtEl>
                                          <p:spTgt spid="14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750"/>
                                  </p:stCondLst>
                                  <p:childTnLst>
                                    <p:set>
                                      <p:cBhvr>
                                        <p:cTn id="79" dur="1" fill="hold">
                                          <p:stCondLst>
                                            <p:cond delay="0"/>
                                          </p:stCondLst>
                                        </p:cTn>
                                        <p:tgtEl>
                                          <p:spTgt spid="142"/>
                                        </p:tgtEl>
                                        <p:attrNameLst>
                                          <p:attrName>style.visibility</p:attrName>
                                        </p:attrNameLst>
                                      </p:cBhvr>
                                      <p:to>
                                        <p:strVal val="visible"/>
                                      </p:to>
                                    </p:set>
                                    <p:animEffect transition="in" filter="fade">
                                      <p:cBhvr>
                                        <p:cTn id="80" dur="500"/>
                                        <p:tgtEl>
                                          <p:spTgt spid="142"/>
                                        </p:tgtEl>
                                      </p:cBhvr>
                                    </p:animEffect>
                                    <p:anim calcmode="lin" valueType="num">
                                      <p:cBhvr>
                                        <p:cTn id="81" dur="500" fill="hold"/>
                                        <p:tgtEl>
                                          <p:spTgt spid="142"/>
                                        </p:tgtEl>
                                        <p:attrNameLst>
                                          <p:attrName>ppt_x</p:attrName>
                                        </p:attrNameLst>
                                      </p:cBhvr>
                                      <p:tavLst>
                                        <p:tav tm="0">
                                          <p:val>
                                            <p:strVal val="#ppt_x"/>
                                          </p:val>
                                        </p:tav>
                                        <p:tav tm="100000">
                                          <p:val>
                                            <p:strVal val="#ppt_x"/>
                                          </p:val>
                                        </p:tav>
                                      </p:tavLst>
                                    </p:anim>
                                    <p:anim calcmode="lin" valueType="num">
                                      <p:cBhvr>
                                        <p:cTn id="82" dur="500" fill="hold"/>
                                        <p:tgtEl>
                                          <p:spTgt spid="142"/>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75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anim calcmode="lin" valueType="num">
                                      <p:cBhvr>
                                        <p:cTn id="86" dur="500" fill="hold"/>
                                        <p:tgtEl>
                                          <p:spTgt spid="28"/>
                                        </p:tgtEl>
                                        <p:attrNameLst>
                                          <p:attrName>ppt_x</p:attrName>
                                        </p:attrNameLst>
                                      </p:cBhvr>
                                      <p:tavLst>
                                        <p:tav tm="0">
                                          <p:val>
                                            <p:strVal val="#ppt_x"/>
                                          </p:val>
                                        </p:tav>
                                        <p:tav tm="100000">
                                          <p:val>
                                            <p:strVal val="#ppt_x"/>
                                          </p:val>
                                        </p:tav>
                                      </p:tavLst>
                                    </p:anim>
                                    <p:anim calcmode="lin" valueType="num">
                                      <p:cBhvr>
                                        <p:cTn id="87" dur="500" fill="hold"/>
                                        <p:tgtEl>
                                          <p:spTgt spid="2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1000"/>
                                  </p:stCondLst>
                                  <p:childTnLst>
                                    <p:set>
                                      <p:cBhvr>
                                        <p:cTn id="89" dur="1" fill="hold">
                                          <p:stCondLst>
                                            <p:cond delay="0"/>
                                          </p:stCondLst>
                                        </p:cTn>
                                        <p:tgtEl>
                                          <p:spTgt spid="145"/>
                                        </p:tgtEl>
                                        <p:attrNameLst>
                                          <p:attrName>style.visibility</p:attrName>
                                        </p:attrNameLst>
                                      </p:cBhvr>
                                      <p:to>
                                        <p:strVal val="visible"/>
                                      </p:to>
                                    </p:set>
                                    <p:animEffect transition="in" filter="fade">
                                      <p:cBhvr>
                                        <p:cTn id="90" dur="500"/>
                                        <p:tgtEl>
                                          <p:spTgt spid="145"/>
                                        </p:tgtEl>
                                      </p:cBhvr>
                                    </p:animEffect>
                                    <p:anim calcmode="lin" valueType="num">
                                      <p:cBhvr>
                                        <p:cTn id="91" dur="500" fill="hold"/>
                                        <p:tgtEl>
                                          <p:spTgt spid="145"/>
                                        </p:tgtEl>
                                        <p:attrNameLst>
                                          <p:attrName>ppt_x</p:attrName>
                                        </p:attrNameLst>
                                      </p:cBhvr>
                                      <p:tavLst>
                                        <p:tav tm="0">
                                          <p:val>
                                            <p:strVal val="#ppt_x"/>
                                          </p:val>
                                        </p:tav>
                                        <p:tav tm="100000">
                                          <p:val>
                                            <p:strVal val="#ppt_x"/>
                                          </p:val>
                                        </p:tav>
                                      </p:tavLst>
                                    </p:anim>
                                    <p:anim calcmode="lin" valueType="num">
                                      <p:cBhvr>
                                        <p:cTn id="92" dur="500" fill="hold"/>
                                        <p:tgtEl>
                                          <p:spTgt spid="145"/>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1000"/>
                                  </p:stCondLst>
                                  <p:childTnLst>
                                    <p:set>
                                      <p:cBhvr>
                                        <p:cTn id="94" dur="1" fill="hold">
                                          <p:stCondLst>
                                            <p:cond delay="0"/>
                                          </p:stCondLst>
                                        </p:cTn>
                                        <p:tgtEl>
                                          <p:spTgt spid="152"/>
                                        </p:tgtEl>
                                        <p:attrNameLst>
                                          <p:attrName>style.visibility</p:attrName>
                                        </p:attrNameLst>
                                      </p:cBhvr>
                                      <p:to>
                                        <p:strVal val="visible"/>
                                      </p:to>
                                    </p:set>
                                    <p:animEffect transition="in" filter="fade">
                                      <p:cBhvr>
                                        <p:cTn id="95" dur="500"/>
                                        <p:tgtEl>
                                          <p:spTgt spid="152"/>
                                        </p:tgtEl>
                                      </p:cBhvr>
                                    </p:animEffect>
                                    <p:anim calcmode="lin" valueType="num">
                                      <p:cBhvr>
                                        <p:cTn id="96" dur="500" fill="hold"/>
                                        <p:tgtEl>
                                          <p:spTgt spid="152"/>
                                        </p:tgtEl>
                                        <p:attrNameLst>
                                          <p:attrName>ppt_x</p:attrName>
                                        </p:attrNameLst>
                                      </p:cBhvr>
                                      <p:tavLst>
                                        <p:tav tm="0">
                                          <p:val>
                                            <p:strVal val="#ppt_x"/>
                                          </p:val>
                                        </p:tav>
                                        <p:tav tm="100000">
                                          <p:val>
                                            <p:strVal val="#ppt_x"/>
                                          </p:val>
                                        </p:tav>
                                      </p:tavLst>
                                    </p:anim>
                                    <p:anim calcmode="lin" valueType="num">
                                      <p:cBhvr>
                                        <p:cTn id="97" dur="500" fill="hold"/>
                                        <p:tgtEl>
                                          <p:spTgt spid="152"/>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125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anim calcmode="lin" valueType="num">
                                      <p:cBhvr>
                                        <p:cTn id="101" dur="500" fill="hold"/>
                                        <p:tgtEl>
                                          <p:spTgt spid="18"/>
                                        </p:tgtEl>
                                        <p:attrNameLst>
                                          <p:attrName>ppt_x</p:attrName>
                                        </p:attrNameLst>
                                      </p:cBhvr>
                                      <p:tavLst>
                                        <p:tav tm="0">
                                          <p:val>
                                            <p:strVal val="#ppt_x"/>
                                          </p:val>
                                        </p:tav>
                                        <p:tav tm="100000">
                                          <p:val>
                                            <p:strVal val="#ppt_x"/>
                                          </p:val>
                                        </p:tav>
                                      </p:tavLst>
                                    </p:anim>
                                    <p:anim calcmode="lin" valueType="num">
                                      <p:cBhvr>
                                        <p:cTn id="102" dur="500" fill="hold"/>
                                        <p:tgtEl>
                                          <p:spTgt spid="18"/>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1250"/>
                                  </p:stCondLst>
                                  <p:childTnLst>
                                    <p:set>
                                      <p:cBhvr>
                                        <p:cTn id="104" dur="1" fill="hold">
                                          <p:stCondLst>
                                            <p:cond delay="0"/>
                                          </p:stCondLst>
                                        </p:cTn>
                                        <p:tgtEl>
                                          <p:spTgt spid="153"/>
                                        </p:tgtEl>
                                        <p:attrNameLst>
                                          <p:attrName>style.visibility</p:attrName>
                                        </p:attrNameLst>
                                      </p:cBhvr>
                                      <p:to>
                                        <p:strVal val="visible"/>
                                      </p:to>
                                    </p:set>
                                    <p:animEffect transition="in" filter="fade">
                                      <p:cBhvr>
                                        <p:cTn id="105" dur="500"/>
                                        <p:tgtEl>
                                          <p:spTgt spid="153"/>
                                        </p:tgtEl>
                                      </p:cBhvr>
                                    </p:animEffect>
                                    <p:anim calcmode="lin" valueType="num">
                                      <p:cBhvr>
                                        <p:cTn id="106" dur="500" fill="hold"/>
                                        <p:tgtEl>
                                          <p:spTgt spid="153"/>
                                        </p:tgtEl>
                                        <p:attrNameLst>
                                          <p:attrName>ppt_x</p:attrName>
                                        </p:attrNameLst>
                                      </p:cBhvr>
                                      <p:tavLst>
                                        <p:tav tm="0">
                                          <p:val>
                                            <p:strVal val="#ppt_x"/>
                                          </p:val>
                                        </p:tav>
                                        <p:tav tm="100000">
                                          <p:val>
                                            <p:strVal val="#ppt_x"/>
                                          </p:val>
                                        </p:tav>
                                      </p:tavLst>
                                    </p:anim>
                                    <p:anim calcmode="lin" valueType="num">
                                      <p:cBhvr>
                                        <p:cTn id="107" dur="500" fill="hold"/>
                                        <p:tgtEl>
                                          <p:spTgt spid="153"/>
                                        </p:tgtEl>
                                        <p:attrNameLst>
                                          <p:attrName>ppt_y</p:attrName>
                                        </p:attrNameLst>
                                      </p:cBhvr>
                                      <p:tavLst>
                                        <p:tav tm="0">
                                          <p:val>
                                            <p:strVal val="#ppt_y-.1"/>
                                          </p:val>
                                        </p:tav>
                                        <p:tav tm="100000">
                                          <p:val>
                                            <p:strVal val="#ppt_y"/>
                                          </p:val>
                                        </p:tav>
                                      </p:tavLst>
                                    </p:anim>
                                  </p:childTnLst>
                                </p:cTn>
                              </p:par>
                              <p:par>
                                <p:cTn id="108" presetID="47" presetClass="entr" presetSubtype="0" fill="hold" nodeType="withEffect">
                                  <p:stCondLst>
                                    <p:cond delay="1500"/>
                                  </p:stCondLst>
                                  <p:childTnLst>
                                    <p:set>
                                      <p:cBhvr>
                                        <p:cTn id="109" dur="1" fill="hold">
                                          <p:stCondLst>
                                            <p:cond delay="0"/>
                                          </p:stCondLst>
                                        </p:cTn>
                                        <p:tgtEl>
                                          <p:spTgt spid="155"/>
                                        </p:tgtEl>
                                        <p:attrNameLst>
                                          <p:attrName>style.visibility</p:attrName>
                                        </p:attrNameLst>
                                      </p:cBhvr>
                                      <p:to>
                                        <p:strVal val="visible"/>
                                      </p:to>
                                    </p:set>
                                    <p:animEffect transition="in" filter="fade">
                                      <p:cBhvr>
                                        <p:cTn id="110" dur="500"/>
                                        <p:tgtEl>
                                          <p:spTgt spid="155"/>
                                        </p:tgtEl>
                                      </p:cBhvr>
                                    </p:animEffect>
                                    <p:anim calcmode="lin" valueType="num">
                                      <p:cBhvr>
                                        <p:cTn id="111" dur="500" fill="hold"/>
                                        <p:tgtEl>
                                          <p:spTgt spid="155"/>
                                        </p:tgtEl>
                                        <p:attrNameLst>
                                          <p:attrName>ppt_x</p:attrName>
                                        </p:attrNameLst>
                                      </p:cBhvr>
                                      <p:tavLst>
                                        <p:tav tm="0">
                                          <p:val>
                                            <p:strVal val="#ppt_x"/>
                                          </p:val>
                                        </p:tav>
                                        <p:tav tm="100000">
                                          <p:val>
                                            <p:strVal val="#ppt_x"/>
                                          </p:val>
                                        </p:tav>
                                      </p:tavLst>
                                    </p:anim>
                                    <p:anim calcmode="lin" valueType="num">
                                      <p:cBhvr>
                                        <p:cTn id="112" dur="500" fill="hold"/>
                                        <p:tgtEl>
                                          <p:spTgt spid="155"/>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150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500"/>
                                        <p:tgtEl>
                                          <p:spTgt spid="19"/>
                                        </p:tgtEl>
                                      </p:cBhvr>
                                    </p:animEffect>
                                    <p:anim calcmode="lin" valueType="num">
                                      <p:cBhvr>
                                        <p:cTn id="116" dur="500" fill="hold"/>
                                        <p:tgtEl>
                                          <p:spTgt spid="19"/>
                                        </p:tgtEl>
                                        <p:attrNameLst>
                                          <p:attrName>ppt_x</p:attrName>
                                        </p:attrNameLst>
                                      </p:cBhvr>
                                      <p:tavLst>
                                        <p:tav tm="0">
                                          <p:val>
                                            <p:strVal val="#ppt_x"/>
                                          </p:val>
                                        </p:tav>
                                        <p:tav tm="100000">
                                          <p:val>
                                            <p:strVal val="#ppt_x"/>
                                          </p:val>
                                        </p:tav>
                                      </p:tavLst>
                                    </p:anim>
                                    <p:anim calcmode="lin" valueType="num">
                                      <p:cBhvr>
                                        <p:cTn id="117" dur="500" fill="hold"/>
                                        <p:tgtEl>
                                          <p:spTgt spid="19"/>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175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500"/>
                                        <p:tgtEl>
                                          <p:spTgt spid="21"/>
                                        </p:tgtEl>
                                      </p:cBhvr>
                                    </p:animEffect>
                                    <p:anim calcmode="lin" valueType="num">
                                      <p:cBhvr>
                                        <p:cTn id="121" dur="500" fill="hold"/>
                                        <p:tgtEl>
                                          <p:spTgt spid="21"/>
                                        </p:tgtEl>
                                        <p:attrNameLst>
                                          <p:attrName>ppt_x</p:attrName>
                                        </p:attrNameLst>
                                      </p:cBhvr>
                                      <p:tavLst>
                                        <p:tav tm="0">
                                          <p:val>
                                            <p:strVal val="#ppt_x"/>
                                          </p:val>
                                        </p:tav>
                                        <p:tav tm="100000">
                                          <p:val>
                                            <p:strVal val="#ppt_x"/>
                                          </p:val>
                                        </p:tav>
                                      </p:tavLst>
                                    </p:anim>
                                    <p:anim calcmode="lin" valueType="num">
                                      <p:cBhvr>
                                        <p:cTn id="122" dur="500" fill="hold"/>
                                        <p:tgtEl>
                                          <p:spTgt spid="2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1750"/>
                                  </p:stCondLst>
                                  <p:childTnLst>
                                    <p:set>
                                      <p:cBhvr>
                                        <p:cTn id="124" dur="1" fill="hold">
                                          <p:stCondLst>
                                            <p:cond delay="0"/>
                                          </p:stCondLst>
                                        </p:cTn>
                                        <p:tgtEl>
                                          <p:spTgt spid="156"/>
                                        </p:tgtEl>
                                        <p:attrNameLst>
                                          <p:attrName>style.visibility</p:attrName>
                                        </p:attrNameLst>
                                      </p:cBhvr>
                                      <p:to>
                                        <p:strVal val="visible"/>
                                      </p:to>
                                    </p:set>
                                    <p:animEffect transition="in" filter="fade">
                                      <p:cBhvr>
                                        <p:cTn id="125" dur="500"/>
                                        <p:tgtEl>
                                          <p:spTgt spid="156"/>
                                        </p:tgtEl>
                                      </p:cBhvr>
                                    </p:animEffect>
                                    <p:anim calcmode="lin" valueType="num">
                                      <p:cBhvr>
                                        <p:cTn id="126" dur="500" fill="hold"/>
                                        <p:tgtEl>
                                          <p:spTgt spid="156"/>
                                        </p:tgtEl>
                                        <p:attrNameLst>
                                          <p:attrName>ppt_x</p:attrName>
                                        </p:attrNameLst>
                                      </p:cBhvr>
                                      <p:tavLst>
                                        <p:tav tm="0">
                                          <p:val>
                                            <p:strVal val="#ppt_x"/>
                                          </p:val>
                                        </p:tav>
                                        <p:tav tm="100000">
                                          <p:val>
                                            <p:strVal val="#ppt_x"/>
                                          </p:val>
                                        </p:tav>
                                      </p:tavLst>
                                    </p:anim>
                                    <p:anim calcmode="lin" valueType="num">
                                      <p:cBhvr>
                                        <p:cTn id="127" dur="500" fill="hold"/>
                                        <p:tgtEl>
                                          <p:spTgt spid="156"/>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2000"/>
                                  </p:stCondLst>
                                  <p:childTnLst>
                                    <p:set>
                                      <p:cBhvr>
                                        <p:cTn id="129" dur="1" fill="hold">
                                          <p:stCondLst>
                                            <p:cond delay="0"/>
                                          </p:stCondLst>
                                        </p:cTn>
                                        <p:tgtEl>
                                          <p:spTgt spid="20"/>
                                        </p:tgtEl>
                                        <p:attrNameLst>
                                          <p:attrName>style.visibility</p:attrName>
                                        </p:attrNameLst>
                                      </p:cBhvr>
                                      <p:to>
                                        <p:strVal val="visible"/>
                                      </p:to>
                                    </p:set>
                                    <p:animEffect transition="in" filter="fade">
                                      <p:cBhvr>
                                        <p:cTn id="130" dur="500"/>
                                        <p:tgtEl>
                                          <p:spTgt spid="20"/>
                                        </p:tgtEl>
                                      </p:cBhvr>
                                    </p:animEffect>
                                    <p:anim calcmode="lin" valueType="num">
                                      <p:cBhvr>
                                        <p:cTn id="131" dur="500" fill="hold"/>
                                        <p:tgtEl>
                                          <p:spTgt spid="20"/>
                                        </p:tgtEl>
                                        <p:attrNameLst>
                                          <p:attrName>ppt_x</p:attrName>
                                        </p:attrNameLst>
                                      </p:cBhvr>
                                      <p:tavLst>
                                        <p:tav tm="0">
                                          <p:val>
                                            <p:strVal val="#ppt_x"/>
                                          </p:val>
                                        </p:tav>
                                        <p:tav tm="100000">
                                          <p:val>
                                            <p:strVal val="#ppt_x"/>
                                          </p:val>
                                        </p:tav>
                                      </p:tavLst>
                                    </p:anim>
                                    <p:anim calcmode="lin" valueType="num">
                                      <p:cBhvr>
                                        <p:cTn id="132" dur="500" fill="hold"/>
                                        <p:tgtEl>
                                          <p:spTgt spid="20"/>
                                        </p:tgtEl>
                                        <p:attrNameLst>
                                          <p:attrName>ppt_y</p:attrName>
                                        </p:attrNameLst>
                                      </p:cBhvr>
                                      <p:tavLst>
                                        <p:tav tm="0">
                                          <p:val>
                                            <p:strVal val="#ppt_y+.1"/>
                                          </p:val>
                                        </p:tav>
                                        <p:tav tm="100000">
                                          <p:val>
                                            <p:strVal val="#ppt_y"/>
                                          </p:val>
                                        </p:tav>
                                      </p:tavLst>
                                    </p:anim>
                                  </p:childTnLst>
                                </p:cTn>
                              </p:par>
                              <p:par>
                                <p:cTn id="133" presetID="47" presetClass="entr" presetSubtype="0" fill="hold" nodeType="withEffect">
                                  <p:stCondLst>
                                    <p:cond delay="2000"/>
                                  </p:stCondLst>
                                  <p:childTnLst>
                                    <p:set>
                                      <p:cBhvr>
                                        <p:cTn id="134" dur="1" fill="hold">
                                          <p:stCondLst>
                                            <p:cond delay="0"/>
                                          </p:stCondLst>
                                        </p:cTn>
                                        <p:tgtEl>
                                          <p:spTgt spid="157"/>
                                        </p:tgtEl>
                                        <p:attrNameLst>
                                          <p:attrName>style.visibility</p:attrName>
                                        </p:attrNameLst>
                                      </p:cBhvr>
                                      <p:to>
                                        <p:strVal val="visible"/>
                                      </p:to>
                                    </p:set>
                                    <p:animEffect transition="in" filter="fade">
                                      <p:cBhvr>
                                        <p:cTn id="135" dur="500"/>
                                        <p:tgtEl>
                                          <p:spTgt spid="157"/>
                                        </p:tgtEl>
                                      </p:cBhvr>
                                    </p:animEffect>
                                    <p:anim calcmode="lin" valueType="num">
                                      <p:cBhvr>
                                        <p:cTn id="136" dur="500" fill="hold"/>
                                        <p:tgtEl>
                                          <p:spTgt spid="157"/>
                                        </p:tgtEl>
                                        <p:attrNameLst>
                                          <p:attrName>ppt_x</p:attrName>
                                        </p:attrNameLst>
                                      </p:cBhvr>
                                      <p:tavLst>
                                        <p:tav tm="0">
                                          <p:val>
                                            <p:strVal val="#ppt_x"/>
                                          </p:val>
                                        </p:tav>
                                        <p:tav tm="100000">
                                          <p:val>
                                            <p:strVal val="#ppt_x"/>
                                          </p:val>
                                        </p:tav>
                                      </p:tavLst>
                                    </p:anim>
                                    <p:anim calcmode="lin" valueType="num">
                                      <p:cBhvr>
                                        <p:cTn id="137" dur="500" fill="hold"/>
                                        <p:tgtEl>
                                          <p:spTgt spid="157"/>
                                        </p:tgtEl>
                                        <p:attrNameLst>
                                          <p:attrName>ppt_y</p:attrName>
                                        </p:attrNameLst>
                                      </p:cBhvr>
                                      <p:tavLst>
                                        <p:tav tm="0">
                                          <p:val>
                                            <p:strVal val="#ppt_y-.1"/>
                                          </p:val>
                                        </p:tav>
                                        <p:tav tm="100000">
                                          <p:val>
                                            <p:strVal val="#ppt_y"/>
                                          </p:val>
                                        </p:tav>
                                      </p:tavLst>
                                    </p:anim>
                                  </p:childTnLst>
                                </p:cTn>
                              </p:par>
                              <p:par>
                                <p:cTn id="138" presetID="47" presetClass="entr" presetSubtype="0" fill="hold" nodeType="withEffect">
                                  <p:stCondLst>
                                    <p:cond delay="2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anim calcmode="lin" valueType="num">
                                      <p:cBhvr>
                                        <p:cTn id="141" dur="500" fill="hold"/>
                                        <p:tgtEl>
                                          <p:spTgt spid="25"/>
                                        </p:tgtEl>
                                        <p:attrNameLst>
                                          <p:attrName>ppt_x</p:attrName>
                                        </p:attrNameLst>
                                      </p:cBhvr>
                                      <p:tavLst>
                                        <p:tav tm="0">
                                          <p:val>
                                            <p:strVal val="#ppt_x"/>
                                          </p:val>
                                        </p:tav>
                                        <p:tav tm="100000">
                                          <p:val>
                                            <p:strVal val="#ppt_x"/>
                                          </p:val>
                                        </p:tav>
                                      </p:tavLst>
                                    </p:anim>
                                    <p:anim calcmode="lin" valueType="num">
                                      <p:cBhvr>
                                        <p:cTn id="142" dur="500" fill="hold"/>
                                        <p:tgtEl>
                                          <p:spTgt spid="25"/>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2250"/>
                                  </p:stCondLst>
                                  <p:childTnLst>
                                    <p:set>
                                      <p:cBhvr>
                                        <p:cTn id="144" dur="1" fill="hold">
                                          <p:stCondLst>
                                            <p:cond delay="0"/>
                                          </p:stCondLst>
                                        </p:cTn>
                                        <p:tgtEl>
                                          <p:spTgt spid="22"/>
                                        </p:tgtEl>
                                        <p:attrNameLst>
                                          <p:attrName>style.visibility</p:attrName>
                                        </p:attrNameLst>
                                      </p:cBhvr>
                                      <p:to>
                                        <p:strVal val="visible"/>
                                      </p:to>
                                    </p:set>
                                    <p:animEffect transition="in" filter="fade">
                                      <p:cBhvr>
                                        <p:cTn id="145" dur="500"/>
                                        <p:tgtEl>
                                          <p:spTgt spid="22"/>
                                        </p:tgtEl>
                                      </p:cBhvr>
                                    </p:animEffect>
                                    <p:anim calcmode="lin" valueType="num">
                                      <p:cBhvr>
                                        <p:cTn id="146" dur="500" fill="hold"/>
                                        <p:tgtEl>
                                          <p:spTgt spid="22"/>
                                        </p:tgtEl>
                                        <p:attrNameLst>
                                          <p:attrName>ppt_x</p:attrName>
                                        </p:attrNameLst>
                                      </p:cBhvr>
                                      <p:tavLst>
                                        <p:tav tm="0">
                                          <p:val>
                                            <p:strVal val="#ppt_x"/>
                                          </p:val>
                                        </p:tav>
                                        <p:tav tm="100000">
                                          <p:val>
                                            <p:strVal val="#ppt_x"/>
                                          </p:val>
                                        </p:tav>
                                      </p:tavLst>
                                    </p:anim>
                                    <p:anim calcmode="lin" valueType="num">
                                      <p:cBhvr>
                                        <p:cTn id="14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E4A50B9B-9F46-45A2-B081-28A5493FCC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2665061"/>
            <a:ext cx="3066461" cy="2282953"/>
          </a:xfrm>
          <a:prstGeom prst="rect">
            <a:avLst/>
          </a:prstGeom>
        </p:spPr>
      </p:pic>
      <p:sp>
        <p:nvSpPr>
          <p:cNvPr id="28" name="Text Box 3">
            <a:extLst>
              <a:ext uri="{FF2B5EF4-FFF2-40B4-BE49-F238E27FC236}">
                <a16:creationId xmlns:a16="http://schemas.microsoft.com/office/drawing/2014/main" id="{72F712C5-C041-4D0B-BD3D-E79097D6DCAC}"/>
              </a:ext>
            </a:extLst>
          </p:cNvPr>
          <p:cNvSpPr txBox="1">
            <a:spLocks noChangeArrowheads="1"/>
          </p:cNvSpPr>
          <p:nvPr/>
        </p:nvSpPr>
        <p:spPr bwMode="auto">
          <a:xfrm>
            <a:off x="564952" y="3974280"/>
            <a:ext cx="4727128"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50000"/>
              </a:lnSpc>
              <a:spcBef>
                <a:spcPct val="20000"/>
              </a:spcBef>
              <a:buClr>
                <a:schemeClr val="tx2"/>
              </a:buClr>
              <a:defRPr/>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千伏及其以上的电压等级的电，对人体会有严重的伤害，人体没有自救的可能。</a:t>
            </a:r>
          </a:p>
        </p:txBody>
      </p:sp>
      <p:sp>
        <p:nvSpPr>
          <p:cNvPr id="29" name="矩形 28">
            <a:extLst>
              <a:ext uri="{FF2B5EF4-FFF2-40B4-BE49-F238E27FC236}">
                <a16:creationId xmlns:a16="http://schemas.microsoft.com/office/drawing/2014/main" id="{751FBD59-E47D-4ED6-A590-137AA14FC705}"/>
              </a:ext>
            </a:extLst>
          </p:cNvPr>
          <p:cNvSpPr/>
          <p:nvPr/>
        </p:nvSpPr>
        <p:spPr>
          <a:xfrm>
            <a:off x="564952" y="2887613"/>
            <a:ext cx="1137896" cy="338554"/>
          </a:xfrm>
          <a:prstGeom prst="rect">
            <a:avLst/>
          </a:prstGeom>
          <a:solidFill>
            <a:schemeClr val="accent3"/>
          </a:solidFill>
          <a:ln>
            <a:noFill/>
            <a:prstDash val="dash"/>
          </a:ln>
        </p:spPr>
        <p:txBody>
          <a:bodyPr wrap="square">
            <a:spAutoFit/>
          </a:bodyPr>
          <a:lstStyle/>
          <a:p>
            <a:pPr algn="ctr"/>
            <a:r>
              <a:rPr lang="zh-CN" altLang="en-US" sz="1600" b="1" dirty="0">
                <a:solidFill>
                  <a:schemeClr val="bg1"/>
                </a:solidFill>
                <a:cs typeface="+mn-ea"/>
                <a:sym typeface="+mn-lt"/>
              </a:rPr>
              <a:t>可自救</a:t>
            </a:r>
          </a:p>
        </p:txBody>
      </p:sp>
      <p:sp>
        <p:nvSpPr>
          <p:cNvPr id="30" name="矩形 29">
            <a:extLst>
              <a:ext uri="{FF2B5EF4-FFF2-40B4-BE49-F238E27FC236}">
                <a16:creationId xmlns:a16="http://schemas.microsoft.com/office/drawing/2014/main" id="{357A9308-201E-4F94-8431-63814401FA94}"/>
              </a:ext>
            </a:extLst>
          </p:cNvPr>
          <p:cNvSpPr/>
          <p:nvPr/>
        </p:nvSpPr>
        <p:spPr>
          <a:xfrm>
            <a:off x="564952" y="3179535"/>
            <a:ext cx="3841130" cy="336695"/>
          </a:xfrm>
          <a:prstGeom prst="rect">
            <a:avLst/>
          </a:prstGeom>
        </p:spPr>
        <p:txBody>
          <a:bodyPr wrap="square">
            <a:spAutoFit/>
          </a:bodyPr>
          <a:lstStyle/>
          <a:p>
            <a:pPr lvl="0">
              <a:lnSpc>
                <a:spcPct val="150000"/>
              </a:lnSpc>
              <a:spcBef>
                <a:spcPct val="20000"/>
              </a:spcBef>
              <a:buClr>
                <a:srgbClr val="778495"/>
              </a:buClr>
              <a:defRPr/>
            </a:pPr>
            <a:r>
              <a:rPr lang="zh-CN" altLang="en-US" sz="1200" dirty="0">
                <a:solidFill>
                  <a:srgbClr val="000000">
                    <a:lumMod val="50000"/>
                    <a:lumOff val="50000"/>
                  </a:srgbClr>
                </a:solidFill>
                <a:cs typeface="+mn-ea"/>
                <a:sym typeface="+mn-lt"/>
              </a:rPr>
              <a:t>人体接触</a:t>
            </a:r>
            <a:r>
              <a:rPr lang="en-US" altLang="zh-CN" sz="1200" dirty="0">
                <a:solidFill>
                  <a:srgbClr val="000000">
                    <a:lumMod val="50000"/>
                    <a:lumOff val="50000"/>
                  </a:srgbClr>
                </a:solidFill>
                <a:cs typeface="+mn-ea"/>
                <a:sym typeface="+mn-lt"/>
              </a:rPr>
              <a:t>220V</a:t>
            </a:r>
            <a:r>
              <a:rPr lang="zh-CN" altLang="en-US" sz="1200" dirty="0">
                <a:solidFill>
                  <a:srgbClr val="000000">
                    <a:lumMod val="50000"/>
                    <a:lumOff val="50000"/>
                  </a:srgbClr>
                </a:solidFill>
                <a:cs typeface="+mn-ea"/>
                <a:sym typeface="+mn-lt"/>
              </a:rPr>
              <a:t>或</a:t>
            </a:r>
            <a:r>
              <a:rPr lang="en-US" altLang="zh-CN" sz="1200" dirty="0">
                <a:solidFill>
                  <a:srgbClr val="000000">
                    <a:lumMod val="50000"/>
                    <a:lumOff val="50000"/>
                  </a:srgbClr>
                </a:solidFill>
                <a:cs typeface="+mn-ea"/>
                <a:sym typeface="+mn-lt"/>
              </a:rPr>
              <a:t>380V</a:t>
            </a:r>
            <a:r>
              <a:rPr lang="zh-CN" altLang="en-US" sz="1200" dirty="0">
                <a:solidFill>
                  <a:srgbClr val="000000">
                    <a:lumMod val="50000"/>
                    <a:lumOff val="50000"/>
                  </a:srgbClr>
                </a:solidFill>
                <a:cs typeface="+mn-ea"/>
                <a:sym typeface="+mn-lt"/>
              </a:rPr>
              <a:t>的电，都有自救的可能。</a:t>
            </a:r>
            <a:endParaRPr lang="en-US" altLang="zh-CN" sz="1200" dirty="0">
              <a:solidFill>
                <a:srgbClr val="000000">
                  <a:lumMod val="50000"/>
                  <a:lumOff val="50000"/>
                </a:srgbClr>
              </a:solidFill>
              <a:cs typeface="+mn-ea"/>
              <a:sym typeface="+mn-lt"/>
            </a:endParaRPr>
          </a:p>
        </p:txBody>
      </p:sp>
      <p:sp>
        <p:nvSpPr>
          <p:cNvPr id="31" name="矩形 30">
            <a:extLst>
              <a:ext uri="{FF2B5EF4-FFF2-40B4-BE49-F238E27FC236}">
                <a16:creationId xmlns:a16="http://schemas.microsoft.com/office/drawing/2014/main" id="{A8306E49-458C-425C-9736-316B8506E0F4}"/>
              </a:ext>
            </a:extLst>
          </p:cNvPr>
          <p:cNvSpPr/>
          <p:nvPr/>
        </p:nvSpPr>
        <p:spPr>
          <a:xfrm>
            <a:off x="564952" y="3651870"/>
            <a:ext cx="1137897" cy="338554"/>
          </a:xfrm>
          <a:prstGeom prst="rect">
            <a:avLst/>
          </a:prstGeom>
          <a:solidFill>
            <a:schemeClr val="accent3"/>
          </a:solidFill>
          <a:ln>
            <a:noFill/>
            <a:prstDash val="dash"/>
          </a:ln>
        </p:spPr>
        <p:txBody>
          <a:bodyPr wrap="square">
            <a:spAutoFit/>
          </a:bodyPr>
          <a:lstStyle/>
          <a:p>
            <a:pPr algn="ctr"/>
            <a:r>
              <a:rPr lang="zh-CN" altLang="en-US" sz="1600" b="1" dirty="0">
                <a:solidFill>
                  <a:schemeClr val="bg1"/>
                </a:solidFill>
                <a:cs typeface="+mn-ea"/>
                <a:sym typeface="+mn-lt"/>
              </a:rPr>
              <a:t>不可自救</a:t>
            </a:r>
          </a:p>
        </p:txBody>
      </p:sp>
      <p:sp>
        <p:nvSpPr>
          <p:cNvPr id="32" name="矩形 31">
            <a:extLst>
              <a:ext uri="{FF2B5EF4-FFF2-40B4-BE49-F238E27FC236}">
                <a16:creationId xmlns:a16="http://schemas.microsoft.com/office/drawing/2014/main" id="{32AE62ED-0C28-41A0-AE60-D3073ED3BAAB}"/>
              </a:ext>
            </a:extLst>
          </p:cNvPr>
          <p:cNvSpPr/>
          <p:nvPr/>
        </p:nvSpPr>
        <p:spPr>
          <a:xfrm>
            <a:off x="467544" y="1720428"/>
            <a:ext cx="8208145" cy="923330"/>
          </a:xfrm>
          <a:prstGeom prst="rect">
            <a:avLst/>
          </a:prstGeom>
        </p:spPr>
        <p:txBody>
          <a:bodyPr wrap="square">
            <a:spAutoFit/>
          </a:bodyPr>
          <a:lstStyle/>
          <a:p>
            <a:pPr>
              <a:lnSpc>
                <a:spcPct val="150000"/>
              </a:lnSpc>
              <a:spcBef>
                <a:spcPct val="20000"/>
              </a:spcBef>
              <a:buClr>
                <a:srgbClr val="778495"/>
              </a:buClr>
            </a:pPr>
            <a:r>
              <a:rPr lang="zh-CN" altLang="en-US" sz="1200" dirty="0">
                <a:solidFill>
                  <a:srgbClr val="000000">
                    <a:lumMod val="50000"/>
                    <a:lumOff val="50000"/>
                  </a:srgbClr>
                </a:solidFill>
                <a:cs typeface="+mn-ea"/>
                <a:sym typeface="+mn-lt"/>
              </a:rPr>
              <a:t>触电是电击伤的俗称，通常是指人体直接触及电源或高压电经过空气或其他导电介质传递电流通过人体时引起的组织损伤和功能障碍，重者发生心跳和呼吸骤停。超过</a:t>
            </a:r>
            <a:r>
              <a:rPr lang="en-US" altLang="zh-CN" sz="1200" dirty="0">
                <a:solidFill>
                  <a:srgbClr val="000000">
                    <a:lumMod val="50000"/>
                    <a:lumOff val="50000"/>
                  </a:srgbClr>
                </a:solidFill>
                <a:cs typeface="+mn-ea"/>
                <a:sym typeface="+mn-lt"/>
              </a:rPr>
              <a:t>1000V</a:t>
            </a:r>
            <a:r>
              <a:rPr lang="zh-CN" altLang="en-US" sz="1200" dirty="0">
                <a:solidFill>
                  <a:srgbClr val="000000">
                    <a:lumMod val="50000"/>
                    <a:lumOff val="50000"/>
                  </a:srgbClr>
                </a:solidFill>
                <a:cs typeface="+mn-ea"/>
                <a:sym typeface="+mn-lt"/>
              </a:rPr>
              <a:t>（伏）的高压电还可引起灼伤。闪电损伤（雷击）属于高压电损伤范畴。</a:t>
            </a:r>
          </a:p>
        </p:txBody>
      </p:sp>
      <p:sp>
        <p:nvSpPr>
          <p:cNvPr id="33" name="矩形 32">
            <a:extLst>
              <a:ext uri="{FF2B5EF4-FFF2-40B4-BE49-F238E27FC236}">
                <a16:creationId xmlns:a16="http://schemas.microsoft.com/office/drawing/2014/main" id="{902DE86A-B103-47B3-AEC2-286779423484}"/>
              </a:ext>
            </a:extLst>
          </p:cNvPr>
          <p:cNvSpPr/>
          <p:nvPr/>
        </p:nvSpPr>
        <p:spPr>
          <a:xfrm>
            <a:off x="899592" y="1275606"/>
            <a:ext cx="1080120"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触电</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Tree>
    <p:extLst>
      <p:ext uri="{BB962C8B-B14F-4D97-AF65-F5344CB8AC3E}">
        <p14:creationId xmlns:p14="http://schemas.microsoft.com/office/powerpoint/2010/main" val="25917332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iterate type="lt">
                                    <p:tmPct val="1468"/>
                                  </p:iterate>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par>
                          <p:cTn id="17" fill="hold">
                            <p:stCondLst>
                              <p:cond delay="230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2800"/>
                            </p:stCondLst>
                            <p:childTnLst>
                              <p:par>
                                <p:cTn id="22" presetID="5" presetClass="entr" presetSubtype="1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heckerboard(across)">
                                      <p:cBhvr>
                                        <p:cTn id="24" dur="500"/>
                                        <p:tgtEl>
                                          <p:spTgt spid="30"/>
                                        </p:tgtEl>
                                      </p:cBhvr>
                                    </p:animEffect>
                                  </p:childTnLst>
                                </p:cTn>
                              </p:par>
                            </p:childTnLst>
                          </p:cTn>
                        </p:par>
                        <p:par>
                          <p:cTn id="25" fill="hold">
                            <p:stCondLst>
                              <p:cond delay="3300"/>
                            </p:stCondLst>
                            <p:childTnLst>
                              <p:par>
                                <p:cTn id="26" presetID="2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par>
                          <p:cTn id="29" fill="hold">
                            <p:stCondLst>
                              <p:cond delay="3800"/>
                            </p:stCondLst>
                            <p:childTnLst>
                              <p:par>
                                <p:cTn id="30" presetID="9"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par>
                          <p:cTn id="33" fill="hold">
                            <p:stCondLst>
                              <p:cond delay="4300"/>
                            </p:stCondLst>
                            <p:childTnLst>
                              <p:par>
                                <p:cTn id="34" presetID="49" presetClass="entr" presetSubtype="0" decel="10000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 calcmode="lin" valueType="num">
                                      <p:cBhvr>
                                        <p:cTn id="38" dur="500" fill="hold"/>
                                        <p:tgtEl>
                                          <p:spTgt spid="27"/>
                                        </p:tgtEl>
                                        <p:attrNameLst>
                                          <p:attrName>style.rotation</p:attrName>
                                        </p:attrNameLst>
                                      </p:cBhvr>
                                      <p:tavLst>
                                        <p:tav tm="0">
                                          <p:val>
                                            <p:fltVal val="360"/>
                                          </p:val>
                                        </p:tav>
                                        <p:tav tm="100000">
                                          <p:val>
                                            <p:fltVal val="0"/>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p:bldP spid="31" grpId="0" animBg="1"/>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32AE62ED-0C28-41A0-AE60-D3073ED3BAAB}"/>
              </a:ext>
            </a:extLst>
          </p:cNvPr>
          <p:cNvSpPr/>
          <p:nvPr/>
        </p:nvSpPr>
        <p:spPr>
          <a:xfrm>
            <a:off x="468313" y="1720428"/>
            <a:ext cx="8207376" cy="1015663"/>
          </a:xfrm>
          <a:prstGeom prst="rect">
            <a:avLst/>
          </a:prstGeom>
        </p:spPr>
        <p:txBody>
          <a:bodyPr wrap="square">
            <a:spAutoFit/>
          </a:bodyPr>
          <a:lstStyle/>
          <a:p>
            <a:pPr>
              <a:lnSpc>
                <a:spcPct val="150000"/>
              </a:lnSpc>
              <a:buFontTx/>
              <a:buNone/>
            </a:pPr>
            <a:r>
              <a:rPr lang="zh-CN" altLang="en-US" sz="1600" b="1" dirty="0">
                <a:solidFill>
                  <a:schemeClr val="tx1">
                    <a:lumMod val="50000"/>
                    <a:lumOff val="50000"/>
                  </a:schemeClr>
                </a:solidFill>
                <a:cs typeface="+mn-ea"/>
                <a:sym typeface="+mn-lt"/>
              </a:rPr>
              <a:t>首先要使伤者脱离电源</a:t>
            </a:r>
            <a:endParaRPr lang="en-US" altLang="zh-CN" sz="1600" b="1" dirty="0">
              <a:solidFill>
                <a:schemeClr val="tx1">
                  <a:lumMod val="50000"/>
                  <a:lumOff val="50000"/>
                </a:schemeClr>
              </a:solidFill>
              <a:cs typeface="+mn-ea"/>
              <a:sym typeface="+mn-lt"/>
            </a:endParaRPr>
          </a:p>
          <a:p>
            <a:pPr>
              <a:lnSpc>
                <a:spcPct val="150000"/>
              </a:lnSpc>
              <a:buFontTx/>
              <a:buNone/>
            </a:pPr>
            <a:r>
              <a:rPr lang="en-US" altLang="zh-CN" sz="1200" dirty="0">
                <a:solidFill>
                  <a:schemeClr val="tx1">
                    <a:lumMod val="50000"/>
                    <a:lumOff val="50000"/>
                  </a:schemeClr>
                </a:solidFill>
                <a:cs typeface="+mn-ea"/>
                <a:sym typeface="+mn-lt"/>
              </a:rPr>
              <a:t>1</a:t>
            </a:r>
            <a:r>
              <a:rPr lang="zh-CN" altLang="en-US" sz="1200" dirty="0">
                <a:solidFill>
                  <a:schemeClr val="tx1">
                    <a:lumMod val="50000"/>
                    <a:lumOff val="50000"/>
                  </a:schemeClr>
                </a:solidFill>
                <a:cs typeface="+mn-ea"/>
                <a:sym typeface="+mn-lt"/>
              </a:rPr>
              <a:t>、拉开电源开关，或切断电源。</a:t>
            </a:r>
          </a:p>
          <a:p>
            <a:pPr>
              <a:lnSpc>
                <a:spcPct val="150000"/>
              </a:lnSpc>
              <a:buFontTx/>
              <a:buNone/>
            </a:pPr>
            <a:r>
              <a:rPr lang="en-US" altLang="zh-CN" sz="1200" dirty="0">
                <a:solidFill>
                  <a:schemeClr val="tx1">
                    <a:lumMod val="50000"/>
                    <a:lumOff val="50000"/>
                  </a:schemeClr>
                </a:solidFill>
                <a:cs typeface="+mn-ea"/>
                <a:sym typeface="+mn-lt"/>
              </a:rPr>
              <a:t>2</a:t>
            </a:r>
            <a:r>
              <a:rPr lang="zh-CN" altLang="en-US" sz="1200" dirty="0">
                <a:solidFill>
                  <a:schemeClr val="tx1">
                    <a:lumMod val="50000"/>
                    <a:lumOff val="50000"/>
                  </a:schemeClr>
                </a:solidFill>
                <a:cs typeface="+mn-ea"/>
                <a:sym typeface="+mn-lt"/>
              </a:rPr>
              <a:t>、使触电者与导电体解脱。</a:t>
            </a:r>
          </a:p>
        </p:txBody>
      </p:sp>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脱离电源</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5" name="矩形 14">
            <a:extLst>
              <a:ext uri="{FF2B5EF4-FFF2-40B4-BE49-F238E27FC236}">
                <a16:creationId xmlns:a16="http://schemas.microsoft.com/office/drawing/2014/main" id="{4C5F6715-F3A9-429A-83AB-724B194C9576}"/>
              </a:ext>
            </a:extLst>
          </p:cNvPr>
          <p:cNvSpPr/>
          <p:nvPr/>
        </p:nvSpPr>
        <p:spPr>
          <a:xfrm>
            <a:off x="468313" y="3342477"/>
            <a:ext cx="5263606" cy="1384995"/>
          </a:xfrm>
          <a:prstGeom prst="rect">
            <a:avLst/>
          </a:prstGeom>
          <a:ln>
            <a:solidFill>
              <a:schemeClr val="tx1">
                <a:lumMod val="50000"/>
                <a:lumOff val="50000"/>
              </a:schemeClr>
            </a:solidFill>
            <a:prstDash val="dash"/>
          </a:ln>
        </p:spPr>
        <p:txBody>
          <a:bodyPr wrap="square">
            <a:spAutoFit/>
          </a:bodyPr>
          <a:lstStyle/>
          <a:p>
            <a:pPr algn="just">
              <a:lnSpc>
                <a:spcPct val="150000"/>
              </a:lnSpc>
            </a:pPr>
            <a:r>
              <a:rPr lang="en-US" altLang="zh-CN" sz="1400" dirty="0">
                <a:solidFill>
                  <a:schemeClr val="tx1">
                    <a:lumMod val="50000"/>
                    <a:lumOff val="50000"/>
                  </a:schemeClr>
                </a:solidFill>
                <a:cs typeface="+mn-ea"/>
                <a:sym typeface="+mn-lt"/>
              </a:rPr>
              <a:t> </a:t>
            </a:r>
            <a:r>
              <a:rPr lang="zh-CN" altLang="en-US" sz="1400" dirty="0">
                <a:solidFill>
                  <a:schemeClr val="tx1">
                    <a:lumMod val="50000"/>
                    <a:lumOff val="50000"/>
                  </a:schemeClr>
                </a:solidFill>
                <a:cs typeface="+mn-ea"/>
                <a:sym typeface="+mn-lt"/>
              </a:rPr>
              <a:t>一般而论，在心跳停止</a:t>
            </a:r>
            <a:r>
              <a:rPr lang="en-US" altLang="zh-CN" sz="1400" b="1" dirty="0">
                <a:solidFill>
                  <a:schemeClr val="accent3"/>
                </a:solidFill>
                <a:cs typeface="+mn-ea"/>
                <a:sym typeface="+mn-lt"/>
              </a:rPr>
              <a:t>4</a:t>
            </a:r>
            <a:r>
              <a:rPr lang="zh-CN" altLang="en-US" sz="1400" b="1" dirty="0">
                <a:solidFill>
                  <a:schemeClr val="accent3"/>
                </a:solidFill>
                <a:cs typeface="+mn-ea"/>
                <a:sym typeface="+mn-lt"/>
              </a:rPr>
              <a:t>分钟</a:t>
            </a:r>
            <a:r>
              <a:rPr lang="zh-CN" altLang="en-US" sz="1400" dirty="0">
                <a:solidFill>
                  <a:schemeClr val="tx1">
                    <a:lumMod val="50000"/>
                    <a:lumOff val="50000"/>
                  </a:schemeClr>
                </a:solidFill>
                <a:cs typeface="+mn-ea"/>
                <a:sym typeface="+mn-lt"/>
              </a:rPr>
              <a:t>内能实施心肺复苏并在</a:t>
            </a:r>
            <a:r>
              <a:rPr lang="en-US" altLang="zh-CN" sz="1400" b="1" dirty="0">
                <a:solidFill>
                  <a:schemeClr val="accent3"/>
                </a:solidFill>
                <a:cs typeface="+mn-ea"/>
                <a:sym typeface="+mn-lt"/>
              </a:rPr>
              <a:t>8</a:t>
            </a:r>
            <a:r>
              <a:rPr lang="zh-CN" altLang="en-US" sz="1400" b="1" dirty="0">
                <a:solidFill>
                  <a:schemeClr val="accent3"/>
                </a:solidFill>
                <a:cs typeface="+mn-ea"/>
                <a:sym typeface="+mn-lt"/>
              </a:rPr>
              <a:t>分钟</a:t>
            </a:r>
            <a:r>
              <a:rPr lang="zh-CN" altLang="en-US" sz="1400" dirty="0">
                <a:solidFill>
                  <a:schemeClr val="tx1">
                    <a:lumMod val="50000"/>
                    <a:lumOff val="50000"/>
                  </a:schemeClr>
                </a:solidFill>
                <a:cs typeface="+mn-ea"/>
                <a:sym typeface="+mn-lt"/>
              </a:rPr>
              <a:t>内获得进一步医治者，救愈率可达</a:t>
            </a:r>
            <a:r>
              <a:rPr lang="en-US" altLang="zh-CN" sz="1400" dirty="0">
                <a:solidFill>
                  <a:schemeClr val="tx1">
                    <a:lumMod val="50000"/>
                    <a:lumOff val="50000"/>
                  </a:schemeClr>
                </a:solidFill>
                <a:cs typeface="+mn-ea"/>
                <a:sym typeface="+mn-lt"/>
              </a:rPr>
              <a:t>45%</a:t>
            </a:r>
            <a:r>
              <a:rPr lang="zh-CN" altLang="en-US" sz="1400" dirty="0">
                <a:solidFill>
                  <a:schemeClr val="tx1">
                    <a:lumMod val="50000"/>
                    <a:lumOff val="50000"/>
                  </a:schemeClr>
                </a:solidFill>
                <a:cs typeface="+mn-ea"/>
                <a:sym typeface="+mn-lt"/>
              </a:rPr>
              <a:t>或更高；</a:t>
            </a:r>
            <a:r>
              <a:rPr lang="zh-CN" altLang="en-US" sz="1400" b="1" dirty="0">
                <a:solidFill>
                  <a:schemeClr val="accent3"/>
                </a:solidFill>
                <a:cs typeface="+mn-ea"/>
                <a:sym typeface="+mn-lt"/>
              </a:rPr>
              <a:t>超过</a:t>
            </a:r>
            <a:r>
              <a:rPr lang="en-US" altLang="zh-CN" sz="1400" b="1" dirty="0">
                <a:solidFill>
                  <a:schemeClr val="accent3"/>
                </a:solidFill>
                <a:cs typeface="+mn-ea"/>
                <a:sym typeface="+mn-lt"/>
              </a:rPr>
              <a:t>6</a:t>
            </a:r>
            <a:r>
              <a:rPr lang="zh-CN" altLang="en-US" sz="1400" b="1" dirty="0">
                <a:solidFill>
                  <a:schemeClr val="accent3"/>
                </a:solidFill>
                <a:cs typeface="+mn-ea"/>
                <a:sym typeface="+mn-lt"/>
              </a:rPr>
              <a:t>分钟</a:t>
            </a:r>
            <a:r>
              <a:rPr lang="zh-CN" altLang="en-US" sz="1400" dirty="0">
                <a:solidFill>
                  <a:schemeClr val="tx1">
                    <a:lumMod val="50000"/>
                    <a:lumOff val="50000"/>
                  </a:schemeClr>
                </a:solidFill>
                <a:cs typeface="+mn-ea"/>
                <a:sym typeface="+mn-lt"/>
              </a:rPr>
              <a:t>者，大脑多已发生不</a:t>
            </a:r>
            <a:endParaRPr lang="en-US" altLang="zh-CN" sz="1400" dirty="0">
              <a:solidFill>
                <a:schemeClr val="tx1">
                  <a:lumMod val="50000"/>
                  <a:lumOff val="50000"/>
                </a:schemeClr>
              </a:solidFill>
              <a:cs typeface="+mn-ea"/>
              <a:sym typeface="+mn-lt"/>
            </a:endParaRPr>
          </a:p>
          <a:p>
            <a:pPr algn="just">
              <a:lnSpc>
                <a:spcPct val="150000"/>
              </a:lnSpc>
            </a:pPr>
            <a:r>
              <a:rPr lang="zh-CN" altLang="en-US" sz="1400" dirty="0">
                <a:solidFill>
                  <a:schemeClr val="tx1">
                    <a:lumMod val="50000"/>
                    <a:lumOff val="50000"/>
                  </a:schemeClr>
                </a:solidFill>
                <a:cs typeface="+mn-ea"/>
                <a:sym typeface="+mn-lt"/>
              </a:rPr>
              <a:t>可逆转的损害，复苏存活的可能性微小。 </a:t>
            </a:r>
          </a:p>
        </p:txBody>
      </p:sp>
      <p:grpSp>
        <p:nvGrpSpPr>
          <p:cNvPr id="4" name="组合 3">
            <a:extLst>
              <a:ext uri="{FF2B5EF4-FFF2-40B4-BE49-F238E27FC236}">
                <a16:creationId xmlns:a16="http://schemas.microsoft.com/office/drawing/2014/main" id="{8F6D6118-6B63-4886-A653-ED114C8E2D10}"/>
              </a:ext>
            </a:extLst>
          </p:cNvPr>
          <p:cNvGrpSpPr/>
          <p:nvPr/>
        </p:nvGrpSpPr>
        <p:grpSpPr>
          <a:xfrm>
            <a:off x="6612210" y="1628352"/>
            <a:ext cx="2222501" cy="2971800"/>
            <a:chOff x="6612210" y="1628352"/>
            <a:chExt cx="2222501" cy="2971800"/>
          </a:xfrm>
          <a:solidFill>
            <a:srgbClr val="F7A68A"/>
          </a:solidFill>
        </p:grpSpPr>
        <p:sp>
          <p:nvSpPr>
            <p:cNvPr id="2" name="矩形 1">
              <a:extLst>
                <a:ext uri="{FF2B5EF4-FFF2-40B4-BE49-F238E27FC236}">
                  <a16:creationId xmlns:a16="http://schemas.microsoft.com/office/drawing/2014/main" id="{372B582D-3B34-4429-A4B8-762B037A77B1}"/>
                </a:ext>
              </a:extLst>
            </p:cNvPr>
            <p:cNvSpPr/>
            <p:nvPr/>
          </p:nvSpPr>
          <p:spPr>
            <a:xfrm>
              <a:off x="6732240" y="1737271"/>
              <a:ext cx="1943448" cy="28442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id="{033F05E9-1033-4A42-BEDD-6F5243ACB2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22" t="2979" r="11213" b="6542"/>
            <a:stretch/>
          </p:blipFill>
          <p:spPr>
            <a:xfrm>
              <a:off x="6612210" y="1628352"/>
              <a:ext cx="2222501" cy="2971800"/>
            </a:xfrm>
            <a:prstGeom prst="rect">
              <a:avLst/>
            </a:prstGeom>
            <a:noFill/>
          </p:spPr>
        </p:pic>
      </p:grpSp>
      <p:sp>
        <p:nvSpPr>
          <p:cNvPr id="17" name="矩形 16">
            <a:extLst>
              <a:ext uri="{FF2B5EF4-FFF2-40B4-BE49-F238E27FC236}">
                <a16:creationId xmlns:a16="http://schemas.microsoft.com/office/drawing/2014/main" id="{AAD289D6-F98B-49A4-B83E-1FBF91EA3427}"/>
              </a:ext>
            </a:extLst>
          </p:cNvPr>
          <p:cNvSpPr/>
          <p:nvPr/>
        </p:nvSpPr>
        <p:spPr>
          <a:xfrm>
            <a:off x="480244" y="2661970"/>
            <a:ext cx="5263606" cy="458908"/>
          </a:xfrm>
          <a:prstGeom prst="rect">
            <a:avLst/>
          </a:prstGeom>
        </p:spPr>
        <p:txBody>
          <a:bodyPr wrap="square">
            <a:spAutoFit/>
          </a:bodyPr>
          <a:lstStyle/>
          <a:p>
            <a:pPr>
              <a:lnSpc>
                <a:spcPct val="150000"/>
              </a:lnSpc>
            </a:pPr>
            <a:r>
              <a:rPr lang="zh-CN" altLang="en-US" b="1" dirty="0">
                <a:solidFill>
                  <a:schemeClr val="accent3"/>
                </a:solidFill>
                <a:cs typeface="+mn-ea"/>
                <a:sym typeface="+mn-lt"/>
              </a:rPr>
              <a:t>注意：</a:t>
            </a:r>
            <a:r>
              <a:rPr lang="zh-CN" altLang="en-US" sz="1600" dirty="0">
                <a:solidFill>
                  <a:schemeClr val="tx1">
                    <a:lumMod val="50000"/>
                    <a:lumOff val="50000"/>
                  </a:schemeClr>
                </a:solidFill>
                <a:cs typeface="+mn-ea"/>
                <a:sym typeface="+mn-lt"/>
              </a:rPr>
              <a:t>确定伤者及周围无带电体，以２</a:t>
            </a:r>
            <a:r>
              <a:rPr lang="en-US" altLang="zh-CN" sz="1600" dirty="0">
                <a:solidFill>
                  <a:schemeClr val="tx1">
                    <a:lumMod val="50000"/>
                    <a:lumOff val="50000"/>
                  </a:schemeClr>
                </a:solidFill>
                <a:cs typeface="+mn-ea"/>
                <a:sym typeface="+mn-lt"/>
              </a:rPr>
              <a:t>0</a:t>
            </a:r>
            <a:r>
              <a:rPr lang="zh-CN" altLang="en-US" sz="1600" dirty="0">
                <a:solidFill>
                  <a:schemeClr val="tx1">
                    <a:lumMod val="50000"/>
                    <a:lumOff val="50000"/>
                  </a:schemeClr>
                </a:solidFill>
                <a:cs typeface="+mn-ea"/>
                <a:sym typeface="+mn-lt"/>
              </a:rPr>
              <a:t>米为宜</a:t>
            </a:r>
            <a:endParaRPr lang="zh-CN" altLang="en-US" sz="1600" dirty="0">
              <a:cs typeface="+mn-ea"/>
              <a:sym typeface="+mn-lt"/>
            </a:endParaRPr>
          </a:p>
        </p:txBody>
      </p:sp>
    </p:spTree>
    <p:extLst>
      <p:ext uri="{BB962C8B-B14F-4D97-AF65-F5344CB8AC3E}">
        <p14:creationId xmlns:p14="http://schemas.microsoft.com/office/powerpoint/2010/main" val="4170964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2000"/>
                            </p:stCondLst>
                            <p:childTnLst>
                              <p:par>
                                <p:cTn id="22" presetID="22" presetClass="entr" presetSubtype="4" fill="hold" grpId="0" nodeType="afterEffect">
                                  <p:stCondLst>
                                    <p:cond delay="0"/>
                                  </p:stCondLst>
                                  <p:iterate type="lt">
                                    <p:tmPct val="2532"/>
                                  </p:iterate>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3500"/>
                            </p:stCondLst>
                            <p:childTnLst>
                              <p:par>
                                <p:cTn id="26" presetID="8"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in)">
                                      <p:cBhvr>
                                        <p:cTn id="28"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5"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E550D3EF-A81C-49D7-A03C-7619EE8F6D78}"/>
              </a:ext>
            </a:extLst>
          </p:cNvPr>
          <p:cNvSpPr/>
          <p:nvPr/>
        </p:nvSpPr>
        <p:spPr>
          <a:xfrm>
            <a:off x="468313" y="3329777"/>
            <a:ext cx="8207375" cy="1461521"/>
          </a:xfrm>
          <a:prstGeom prst="rect">
            <a:avLst/>
          </a:prstGeom>
          <a:solidFill>
            <a:srgbClr val="F7A68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神志判断 </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2" name="矩形 11">
            <a:extLst>
              <a:ext uri="{FF2B5EF4-FFF2-40B4-BE49-F238E27FC236}">
                <a16:creationId xmlns:a16="http://schemas.microsoft.com/office/drawing/2014/main" id="{2310D8E4-B8E5-4A38-8AAF-56FCBC2B1F42}"/>
              </a:ext>
            </a:extLst>
          </p:cNvPr>
          <p:cNvSpPr/>
          <p:nvPr/>
        </p:nvSpPr>
        <p:spPr>
          <a:xfrm>
            <a:off x="552450" y="1972369"/>
            <a:ext cx="659155" cy="369332"/>
          </a:xfrm>
          <a:prstGeom prst="rect">
            <a:avLst/>
          </a:prstGeom>
          <a:solidFill>
            <a:schemeClr val="accent3"/>
          </a:solidFill>
          <a:ln>
            <a:noFill/>
          </a:ln>
        </p:spPr>
        <p:txBody>
          <a:bodyPr wrap="none">
            <a:spAutoFit/>
          </a:bodyPr>
          <a:lstStyle/>
          <a:p>
            <a:r>
              <a:rPr lang="zh-CN" altLang="en-US" b="1" dirty="0">
                <a:solidFill>
                  <a:schemeClr val="bg1"/>
                </a:solidFill>
                <a:cs typeface="+mn-ea"/>
                <a:sym typeface="+mn-lt"/>
              </a:rPr>
              <a:t>口诀</a:t>
            </a:r>
          </a:p>
        </p:txBody>
      </p:sp>
      <p:sp>
        <p:nvSpPr>
          <p:cNvPr id="18" name="矩形 17">
            <a:extLst>
              <a:ext uri="{FF2B5EF4-FFF2-40B4-BE49-F238E27FC236}">
                <a16:creationId xmlns:a16="http://schemas.microsoft.com/office/drawing/2014/main" id="{CE355C11-540D-4563-A55D-6A32135BD3F3}"/>
              </a:ext>
            </a:extLst>
          </p:cNvPr>
          <p:cNvSpPr/>
          <p:nvPr/>
        </p:nvSpPr>
        <p:spPr>
          <a:xfrm>
            <a:off x="539552" y="2346602"/>
            <a:ext cx="1800200" cy="418191"/>
          </a:xfrm>
          <a:prstGeom prst="rect">
            <a:avLst/>
          </a:prstGeom>
        </p:spPr>
        <p:txBody>
          <a:bodyPr wrap="square">
            <a:spAutoFit/>
          </a:bodyPr>
          <a:lstStyle/>
          <a:p>
            <a:pPr>
              <a:lnSpc>
                <a:spcPct val="150000"/>
              </a:lnSpc>
            </a:pPr>
            <a:r>
              <a:rPr lang="zh-CN" altLang="en-US" sz="1600" b="1" dirty="0">
                <a:solidFill>
                  <a:schemeClr val="tx1">
                    <a:lumMod val="65000"/>
                    <a:lumOff val="35000"/>
                  </a:schemeClr>
                </a:solidFill>
                <a:cs typeface="+mn-ea"/>
                <a:sym typeface="+mn-lt"/>
              </a:rPr>
              <a:t>拍案</a:t>
            </a:r>
            <a:r>
              <a:rPr lang="en-US" altLang="zh-CN" sz="1600" b="1" dirty="0">
                <a:solidFill>
                  <a:schemeClr val="tx1">
                    <a:lumMod val="65000"/>
                    <a:lumOff val="35000"/>
                  </a:schemeClr>
                </a:solidFill>
                <a:cs typeface="+mn-ea"/>
                <a:sym typeface="+mn-lt"/>
              </a:rPr>
              <a:t>(</a:t>
            </a:r>
            <a:r>
              <a:rPr lang="zh-CN" altLang="en-US" sz="1600" b="1" dirty="0">
                <a:solidFill>
                  <a:schemeClr val="tx1">
                    <a:lumMod val="65000"/>
                    <a:lumOff val="35000"/>
                  </a:schemeClr>
                </a:solidFill>
                <a:cs typeface="+mn-ea"/>
                <a:sym typeface="+mn-lt"/>
              </a:rPr>
              <a:t>按</a:t>
            </a:r>
            <a:r>
              <a:rPr lang="en-US" altLang="zh-CN" sz="1600" b="1" dirty="0">
                <a:solidFill>
                  <a:schemeClr val="tx1">
                    <a:lumMod val="65000"/>
                    <a:lumOff val="35000"/>
                  </a:schemeClr>
                </a:solidFill>
                <a:cs typeface="+mn-ea"/>
                <a:sym typeface="+mn-lt"/>
              </a:rPr>
              <a:t>)</a:t>
            </a:r>
            <a:r>
              <a:rPr lang="zh-CN" altLang="en-US" sz="1600" b="1" dirty="0">
                <a:solidFill>
                  <a:schemeClr val="tx1">
                    <a:lumMod val="65000"/>
                    <a:lumOff val="35000"/>
                  </a:schemeClr>
                </a:solidFill>
                <a:cs typeface="+mn-ea"/>
                <a:sym typeface="+mn-lt"/>
              </a:rPr>
              <a:t>叫好</a:t>
            </a:r>
          </a:p>
        </p:txBody>
      </p:sp>
      <p:pic>
        <p:nvPicPr>
          <p:cNvPr id="19" name="图片 18">
            <a:extLst>
              <a:ext uri="{FF2B5EF4-FFF2-40B4-BE49-F238E27FC236}">
                <a16:creationId xmlns:a16="http://schemas.microsoft.com/office/drawing/2014/main" id="{4A85B30E-C215-457B-9864-0AE56A4980FB}"/>
              </a:ext>
            </a:extLst>
          </p:cNvPr>
          <p:cNvPicPr>
            <a:picLocks noChangeAspect="1"/>
          </p:cNvPicPr>
          <p:nvPr/>
        </p:nvPicPr>
        <p:blipFill rotWithShape="1">
          <a:blip r:embed="rId3"/>
          <a:srcRect r="50648" b="50000"/>
          <a:stretch/>
        </p:blipFill>
        <p:spPr>
          <a:xfrm>
            <a:off x="552450" y="3424472"/>
            <a:ext cx="1954755" cy="1259295"/>
          </a:xfrm>
          <a:prstGeom prst="rect">
            <a:avLst/>
          </a:prstGeom>
        </p:spPr>
      </p:pic>
      <p:pic>
        <p:nvPicPr>
          <p:cNvPr id="23" name="图片 22">
            <a:extLst>
              <a:ext uri="{FF2B5EF4-FFF2-40B4-BE49-F238E27FC236}">
                <a16:creationId xmlns:a16="http://schemas.microsoft.com/office/drawing/2014/main" id="{CF83D36F-FE31-4B10-B044-981534B1D8CA}"/>
              </a:ext>
            </a:extLst>
          </p:cNvPr>
          <p:cNvPicPr>
            <a:picLocks noChangeAspect="1"/>
          </p:cNvPicPr>
          <p:nvPr/>
        </p:nvPicPr>
        <p:blipFill rotWithShape="1">
          <a:blip r:embed="rId3"/>
          <a:srcRect l="50008" t="1856" r="640" b="51003"/>
          <a:stretch/>
        </p:blipFill>
        <p:spPr>
          <a:xfrm>
            <a:off x="2597249" y="3424472"/>
            <a:ext cx="1954755" cy="1259295"/>
          </a:xfrm>
          <a:prstGeom prst="rect">
            <a:avLst/>
          </a:prstGeom>
        </p:spPr>
      </p:pic>
      <p:pic>
        <p:nvPicPr>
          <p:cNvPr id="25" name="图片 24">
            <a:extLst>
              <a:ext uri="{FF2B5EF4-FFF2-40B4-BE49-F238E27FC236}">
                <a16:creationId xmlns:a16="http://schemas.microsoft.com/office/drawing/2014/main" id="{E922A139-48AA-49BA-A002-33BC730EB99C}"/>
              </a:ext>
            </a:extLst>
          </p:cNvPr>
          <p:cNvPicPr>
            <a:picLocks noChangeAspect="1"/>
          </p:cNvPicPr>
          <p:nvPr/>
        </p:nvPicPr>
        <p:blipFill rotWithShape="1">
          <a:blip r:embed="rId3"/>
          <a:srcRect l="50904" t="50445" r="-256" b="957"/>
          <a:stretch/>
        </p:blipFill>
        <p:spPr>
          <a:xfrm>
            <a:off x="6686847" y="3417670"/>
            <a:ext cx="1929533" cy="1272898"/>
          </a:xfrm>
          <a:prstGeom prst="rect">
            <a:avLst/>
          </a:prstGeom>
        </p:spPr>
      </p:pic>
      <p:pic>
        <p:nvPicPr>
          <p:cNvPr id="26" name="图片 25">
            <a:extLst>
              <a:ext uri="{FF2B5EF4-FFF2-40B4-BE49-F238E27FC236}">
                <a16:creationId xmlns:a16="http://schemas.microsoft.com/office/drawing/2014/main" id="{36D99D3D-C0CC-449F-8F84-2EF673E2502E}"/>
              </a:ext>
            </a:extLst>
          </p:cNvPr>
          <p:cNvPicPr>
            <a:picLocks noChangeAspect="1"/>
          </p:cNvPicPr>
          <p:nvPr/>
        </p:nvPicPr>
        <p:blipFill rotWithShape="1">
          <a:blip r:embed="rId3"/>
          <a:srcRect l="459" t="50000" r="50189"/>
          <a:stretch/>
        </p:blipFill>
        <p:spPr>
          <a:xfrm>
            <a:off x="4642048" y="3417670"/>
            <a:ext cx="1954755" cy="1272898"/>
          </a:xfrm>
          <a:prstGeom prst="rect">
            <a:avLst/>
          </a:prstGeom>
        </p:spPr>
      </p:pic>
      <p:sp>
        <p:nvSpPr>
          <p:cNvPr id="27" name="矩形 26">
            <a:extLst>
              <a:ext uri="{FF2B5EF4-FFF2-40B4-BE49-F238E27FC236}">
                <a16:creationId xmlns:a16="http://schemas.microsoft.com/office/drawing/2014/main" id="{F070CB02-DCCF-4725-83A8-1D4339B3510F}"/>
              </a:ext>
            </a:extLst>
          </p:cNvPr>
          <p:cNvSpPr/>
          <p:nvPr/>
        </p:nvSpPr>
        <p:spPr>
          <a:xfrm>
            <a:off x="572171" y="2832710"/>
            <a:ext cx="1479550" cy="418191"/>
          </a:xfrm>
          <a:prstGeom prst="rect">
            <a:avLst/>
          </a:prstGeom>
        </p:spPr>
        <p:txBody>
          <a:bodyPr wrap="square">
            <a:spAutoFit/>
          </a:bodyPr>
          <a:lstStyle/>
          <a:p>
            <a:pPr>
              <a:lnSpc>
                <a:spcPct val="150000"/>
              </a:lnSpc>
            </a:pPr>
            <a:r>
              <a:rPr lang="zh-CN" altLang="en-US" sz="1600" dirty="0">
                <a:solidFill>
                  <a:schemeClr val="accent3"/>
                </a:solidFill>
                <a:cs typeface="+mn-ea"/>
                <a:sym typeface="+mn-lt"/>
              </a:rPr>
              <a:t>拍</a:t>
            </a:r>
            <a:r>
              <a:rPr lang="zh-CN" altLang="en-US" sz="1600" dirty="0">
                <a:solidFill>
                  <a:schemeClr val="tx1">
                    <a:lumMod val="50000"/>
                    <a:lumOff val="50000"/>
                  </a:schemeClr>
                </a:solidFill>
                <a:cs typeface="+mn-ea"/>
                <a:sym typeface="+mn-lt"/>
              </a:rPr>
              <a:t>：拍肩</a:t>
            </a:r>
          </a:p>
        </p:txBody>
      </p:sp>
      <p:sp>
        <p:nvSpPr>
          <p:cNvPr id="6" name="矩形 5">
            <a:extLst>
              <a:ext uri="{FF2B5EF4-FFF2-40B4-BE49-F238E27FC236}">
                <a16:creationId xmlns:a16="http://schemas.microsoft.com/office/drawing/2014/main" id="{E269A994-3B75-4D7B-80B0-CCEC5F59DD04}"/>
              </a:ext>
            </a:extLst>
          </p:cNvPr>
          <p:cNvSpPr/>
          <p:nvPr/>
        </p:nvSpPr>
        <p:spPr>
          <a:xfrm>
            <a:off x="2597249" y="2955821"/>
            <a:ext cx="1758815" cy="338554"/>
          </a:xfrm>
          <a:prstGeom prst="rect">
            <a:avLst/>
          </a:prstGeom>
        </p:spPr>
        <p:txBody>
          <a:bodyPr wrap="none">
            <a:spAutoFit/>
          </a:bodyPr>
          <a:lstStyle/>
          <a:p>
            <a:r>
              <a:rPr lang="zh-CN" altLang="en-US" sz="1600" dirty="0">
                <a:solidFill>
                  <a:schemeClr val="accent3"/>
                </a:solidFill>
                <a:cs typeface="+mn-ea"/>
                <a:sym typeface="+mn-lt"/>
              </a:rPr>
              <a:t>案</a:t>
            </a:r>
            <a:r>
              <a:rPr lang="en-US" altLang="zh-CN" sz="1600" dirty="0">
                <a:solidFill>
                  <a:schemeClr val="accent3"/>
                </a:solidFill>
                <a:cs typeface="+mn-ea"/>
                <a:sym typeface="+mn-lt"/>
              </a:rPr>
              <a:t>(</a:t>
            </a:r>
            <a:r>
              <a:rPr lang="zh-CN" altLang="en-US" sz="1600" dirty="0">
                <a:solidFill>
                  <a:schemeClr val="accent3"/>
                </a:solidFill>
                <a:cs typeface="+mn-ea"/>
                <a:sym typeface="+mn-lt"/>
              </a:rPr>
              <a:t>按</a:t>
            </a:r>
            <a:r>
              <a:rPr lang="en-US" altLang="zh-CN" sz="1600" dirty="0">
                <a:solidFill>
                  <a:schemeClr val="accent3"/>
                </a:solidFill>
                <a:cs typeface="+mn-ea"/>
                <a:sym typeface="+mn-lt"/>
              </a:rPr>
              <a:t>)</a:t>
            </a:r>
            <a:r>
              <a:rPr lang="zh-CN" altLang="en-US" sz="1600" dirty="0">
                <a:solidFill>
                  <a:srgbClr val="000000">
                    <a:lumMod val="50000"/>
                    <a:lumOff val="50000"/>
                  </a:srgbClr>
                </a:solidFill>
                <a:cs typeface="+mn-ea"/>
                <a:sym typeface="+mn-lt"/>
              </a:rPr>
              <a:t>：按压人中</a:t>
            </a:r>
            <a:endParaRPr lang="zh-CN" altLang="en-US" dirty="0">
              <a:cs typeface="+mn-ea"/>
              <a:sym typeface="+mn-lt"/>
            </a:endParaRPr>
          </a:p>
        </p:txBody>
      </p:sp>
      <p:sp>
        <p:nvSpPr>
          <p:cNvPr id="9" name="矩形 8">
            <a:extLst>
              <a:ext uri="{FF2B5EF4-FFF2-40B4-BE49-F238E27FC236}">
                <a16:creationId xmlns:a16="http://schemas.microsoft.com/office/drawing/2014/main" id="{AF4ADAB6-38E8-486A-A21C-43AD3895739F}"/>
              </a:ext>
            </a:extLst>
          </p:cNvPr>
          <p:cNvSpPr/>
          <p:nvPr/>
        </p:nvSpPr>
        <p:spPr>
          <a:xfrm>
            <a:off x="4672136" y="2955821"/>
            <a:ext cx="1005403" cy="338554"/>
          </a:xfrm>
          <a:prstGeom prst="rect">
            <a:avLst/>
          </a:prstGeom>
        </p:spPr>
        <p:txBody>
          <a:bodyPr wrap="none">
            <a:spAutoFit/>
          </a:bodyPr>
          <a:lstStyle/>
          <a:p>
            <a:r>
              <a:rPr lang="zh-CN" altLang="en-US" sz="1600" dirty="0">
                <a:solidFill>
                  <a:schemeClr val="accent3"/>
                </a:solidFill>
                <a:cs typeface="+mn-ea"/>
                <a:sym typeface="+mn-lt"/>
              </a:rPr>
              <a:t>叫</a:t>
            </a:r>
            <a:r>
              <a:rPr lang="zh-CN" altLang="en-US" sz="1600" dirty="0">
                <a:solidFill>
                  <a:srgbClr val="000000">
                    <a:lumMod val="50000"/>
                    <a:lumOff val="50000"/>
                  </a:srgbClr>
                </a:solidFill>
                <a:cs typeface="+mn-ea"/>
                <a:sym typeface="+mn-lt"/>
              </a:rPr>
              <a:t>：呼叫</a:t>
            </a:r>
            <a:endParaRPr lang="zh-CN" altLang="en-US" dirty="0">
              <a:cs typeface="+mn-ea"/>
              <a:sym typeface="+mn-lt"/>
            </a:endParaRPr>
          </a:p>
        </p:txBody>
      </p:sp>
      <p:sp>
        <p:nvSpPr>
          <p:cNvPr id="30" name="矩形 29">
            <a:extLst>
              <a:ext uri="{FF2B5EF4-FFF2-40B4-BE49-F238E27FC236}">
                <a16:creationId xmlns:a16="http://schemas.microsoft.com/office/drawing/2014/main" id="{0695A5C2-75D7-4774-9B5C-BB8D1CD7657E}"/>
              </a:ext>
            </a:extLst>
          </p:cNvPr>
          <p:cNvSpPr/>
          <p:nvPr/>
        </p:nvSpPr>
        <p:spPr>
          <a:xfrm>
            <a:off x="6632199" y="2955821"/>
            <a:ext cx="1415772" cy="338554"/>
          </a:xfrm>
          <a:prstGeom prst="rect">
            <a:avLst/>
          </a:prstGeom>
        </p:spPr>
        <p:txBody>
          <a:bodyPr wrap="none">
            <a:spAutoFit/>
          </a:bodyPr>
          <a:lstStyle/>
          <a:p>
            <a:r>
              <a:rPr lang="zh-CN" altLang="en-US" sz="1600" dirty="0">
                <a:solidFill>
                  <a:schemeClr val="accent3"/>
                </a:solidFill>
                <a:cs typeface="+mn-ea"/>
                <a:sym typeface="+mn-lt"/>
              </a:rPr>
              <a:t>好</a:t>
            </a:r>
            <a:r>
              <a:rPr lang="zh-CN" altLang="en-US" sz="1600" dirty="0">
                <a:solidFill>
                  <a:srgbClr val="000000">
                    <a:lumMod val="50000"/>
                    <a:lumOff val="50000"/>
                  </a:srgbClr>
                </a:solidFill>
                <a:cs typeface="+mn-ea"/>
                <a:sym typeface="+mn-lt"/>
              </a:rPr>
              <a:t>：摆好体位</a:t>
            </a:r>
            <a:endParaRPr lang="zh-CN" altLang="en-US" dirty="0">
              <a:cs typeface="+mn-ea"/>
              <a:sym typeface="+mn-lt"/>
            </a:endParaRPr>
          </a:p>
        </p:txBody>
      </p:sp>
    </p:spTree>
    <p:extLst>
      <p:ext uri="{BB962C8B-B14F-4D97-AF65-F5344CB8AC3E}">
        <p14:creationId xmlns:p14="http://schemas.microsoft.com/office/powerpoint/2010/main" val="42516271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heckerboard(across)">
                                      <p:cBhvr>
                                        <p:cTn id="11" dur="500"/>
                                        <p:tgtEl>
                                          <p:spTgt spid="3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par>
                          <p:cTn id="21" fill="hold">
                            <p:stCondLst>
                              <p:cond delay="2000"/>
                            </p:stCondLst>
                            <p:childTnLst>
                              <p:par>
                                <p:cTn id="22" presetID="2" presetClass="entr" presetSubtype="3"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1+#ppt_w/2"/>
                                          </p:val>
                                        </p:tav>
                                        <p:tav tm="100000">
                                          <p:val>
                                            <p:strVal val="#ppt_x"/>
                                          </p:val>
                                        </p:tav>
                                      </p:tavLst>
                                    </p:anim>
                                    <p:anim calcmode="lin" valueType="num">
                                      <p:cBhvr additive="base">
                                        <p:cTn id="25" dur="500" fill="hold"/>
                                        <p:tgtEl>
                                          <p:spTgt spid="27"/>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3"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 presetClass="entr" presetSubtype="3"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0-#ppt_h/2"/>
                                          </p:val>
                                        </p:tav>
                                        <p:tav tm="100000">
                                          <p:val>
                                            <p:strVal val="#ppt_y"/>
                                          </p:val>
                                        </p:tav>
                                      </p:tavLst>
                                    </p:anim>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3" grpId="0"/>
      <p:bldP spid="12" grpId="0" animBg="1"/>
      <p:bldP spid="18" grpId="0"/>
      <p:bldP spid="27" grpId="0"/>
      <p:bldP spid="6" grpId="0"/>
      <p:bldP spid="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神志判断 </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2" name="矩形 1">
            <a:extLst>
              <a:ext uri="{FF2B5EF4-FFF2-40B4-BE49-F238E27FC236}">
                <a16:creationId xmlns:a16="http://schemas.microsoft.com/office/drawing/2014/main" id="{10D1D722-B056-4A4B-9BB3-53211882E39F}"/>
              </a:ext>
            </a:extLst>
          </p:cNvPr>
          <p:cNvSpPr/>
          <p:nvPr/>
        </p:nvSpPr>
        <p:spPr>
          <a:xfrm>
            <a:off x="539750" y="2067694"/>
            <a:ext cx="1005403"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拍肩</a:t>
            </a:r>
          </a:p>
        </p:txBody>
      </p:sp>
      <p:sp>
        <p:nvSpPr>
          <p:cNvPr id="9" name="矩形 8">
            <a:extLst>
              <a:ext uri="{FF2B5EF4-FFF2-40B4-BE49-F238E27FC236}">
                <a16:creationId xmlns:a16="http://schemas.microsoft.com/office/drawing/2014/main" id="{C822ADB4-5F5C-4D8A-B905-9A334493CF53}"/>
              </a:ext>
            </a:extLst>
          </p:cNvPr>
          <p:cNvSpPr/>
          <p:nvPr/>
        </p:nvSpPr>
        <p:spPr>
          <a:xfrm>
            <a:off x="576064" y="3197335"/>
            <a:ext cx="4572000" cy="377411"/>
          </a:xfrm>
          <a:prstGeom prst="rect">
            <a:avLst/>
          </a:prstGeom>
        </p:spPr>
        <p:txBody>
          <a:bodyPr>
            <a:spAutoFit/>
          </a:bodyPr>
          <a:lstStyle/>
          <a:p>
            <a:pPr>
              <a:lnSpc>
                <a:spcPct val="150000"/>
              </a:lnSpc>
            </a:pPr>
            <a:r>
              <a:rPr lang="zh-CN" altLang="en-US" sz="1400" dirty="0">
                <a:solidFill>
                  <a:schemeClr val="tx1">
                    <a:lumMod val="50000"/>
                    <a:lumOff val="50000"/>
                  </a:schemeClr>
                </a:solidFill>
                <a:cs typeface="+mn-ea"/>
                <a:sym typeface="+mn-lt"/>
              </a:rPr>
              <a:t>拍肩用力过小，未达到拍肩的目的。</a:t>
            </a:r>
          </a:p>
        </p:txBody>
      </p:sp>
      <p:sp>
        <p:nvSpPr>
          <p:cNvPr id="10" name="矩形 9">
            <a:extLst>
              <a:ext uri="{FF2B5EF4-FFF2-40B4-BE49-F238E27FC236}">
                <a16:creationId xmlns:a16="http://schemas.microsoft.com/office/drawing/2014/main" id="{790293AF-0A8C-4CA3-B41D-992D288F51A6}"/>
              </a:ext>
            </a:extLst>
          </p:cNvPr>
          <p:cNvSpPr/>
          <p:nvPr/>
        </p:nvSpPr>
        <p:spPr>
          <a:xfrm>
            <a:off x="576064" y="2398117"/>
            <a:ext cx="2297424" cy="418191"/>
          </a:xfrm>
          <a:prstGeom prst="rect">
            <a:avLst/>
          </a:prstGeom>
        </p:spPr>
        <p:txBody>
          <a:bodyPr wrap="none">
            <a:spAutoFit/>
          </a:bodyPr>
          <a:lstStyle/>
          <a:p>
            <a:pPr lvl="0">
              <a:lnSpc>
                <a:spcPct val="150000"/>
              </a:lnSpc>
            </a:pPr>
            <a:r>
              <a:rPr lang="zh-CN" altLang="en-US" sz="1600" dirty="0">
                <a:solidFill>
                  <a:srgbClr val="000000">
                    <a:lumMod val="50000"/>
                    <a:lumOff val="50000"/>
                  </a:srgbClr>
                </a:solidFill>
                <a:cs typeface="+mn-ea"/>
                <a:sym typeface="+mn-lt"/>
              </a:rPr>
              <a:t>拍肩不能用力过小过大 </a:t>
            </a:r>
          </a:p>
        </p:txBody>
      </p:sp>
      <p:sp>
        <p:nvSpPr>
          <p:cNvPr id="11" name="矩形 10">
            <a:extLst>
              <a:ext uri="{FF2B5EF4-FFF2-40B4-BE49-F238E27FC236}">
                <a16:creationId xmlns:a16="http://schemas.microsoft.com/office/drawing/2014/main" id="{DA6F9D66-0DD5-47DF-84A2-F8A9DD0DDBA4}"/>
              </a:ext>
            </a:extLst>
          </p:cNvPr>
          <p:cNvSpPr/>
          <p:nvPr/>
        </p:nvSpPr>
        <p:spPr>
          <a:xfrm>
            <a:off x="576064" y="2931790"/>
            <a:ext cx="1005403" cy="338554"/>
          </a:xfrm>
          <a:prstGeom prst="rect">
            <a:avLst/>
          </a:prstGeom>
        </p:spPr>
        <p:txBody>
          <a:bodyPr wrap="none">
            <a:spAutoFit/>
          </a:bodyPr>
          <a:lstStyle/>
          <a:p>
            <a:r>
              <a:rPr lang="zh-CN" altLang="en-US" sz="1600" b="1" dirty="0">
                <a:solidFill>
                  <a:schemeClr val="accent3"/>
                </a:solidFill>
                <a:cs typeface="+mn-ea"/>
                <a:sym typeface="+mn-lt"/>
              </a:rPr>
              <a:t>用力过小</a:t>
            </a:r>
          </a:p>
        </p:txBody>
      </p:sp>
      <p:sp>
        <p:nvSpPr>
          <p:cNvPr id="12" name="矩形 11">
            <a:extLst>
              <a:ext uri="{FF2B5EF4-FFF2-40B4-BE49-F238E27FC236}">
                <a16:creationId xmlns:a16="http://schemas.microsoft.com/office/drawing/2014/main" id="{31CBEFF1-C471-4194-8A32-A392DCFFA1EF}"/>
              </a:ext>
            </a:extLst>
          </p:cNvPr>
          <p:cNvSpPr/>
          <p:nvPr/>
        </p:nvSpPr>
        <p:spPr>
          <a:xfrm>
            <a:off x="576064" y="3651870"/>
            <a:ext cx="1005403" cy="338554"/>
          </a:xfrm>
          <a:prstGeom prst="rect">
            <a:avLst/>
          </a:prstGeom>
        </p:spPr>
        <p:txBody>
          <a:bodyPr wrap="none">
            <a:spAutoFit/>
          </a:bodyPr>
          <a:lstStyle/>
          <a:p>
            <a:r>
              <a:rPr lang="zh-CN" altLang="en-US" sz="1600" b="1" dirty="0">
                <a:solidFill>
                  <a:schemeClr val="accent3"/>
                </a:solidFill>
                <a:cs typeface="+mn-ea"/>
                <a:sym typeface="+mn-lt"/>
              </a:rPr>
              <a:t>用力过大</a:t>
            </a:r>
          </a:p>
        </p:txBody>
      </p:sp>
      <p:sp>
        <p:nvSpPr>
          <p:cNvPr id="13" name="矩形 12">
            <a:extLst>
              <a:ext uri="{FF2B5EF4-FFF2-40B4-BE49-F238E27FC236}">
                <a16:creationId xmlns:a16="http://schemas.microsoft.com/office/drawing/2014/main" id="{73041873-6B26-4DE9-AE47-8720028E159B}"/>
              </a:ext>
            </a:extLst>
          </p:cNvPr>
          <p:cNvSpPr/>
          <p:nvPr/>
        </p:nvSpPr>
        <p:spPr>
          <a:xfrm>
            <a:off x="576064" y="3868847"/>
            <a:ext cx="3960813" cy="700576"/>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拍肩用力过大 ，可能使触电者受伤的其它部位的伤情加重。</a:t>
            </a:r>
          </a:p>
        </p:txBody>
      </p:sp>
      <p:pic>
        <p:nvPicPr>
          <p:cNvPr id="15" name="图片 14">
            <a:extLst>
              <a:ext uri="{FF2B5EF4-FFF2-40B4-BE49-F238E27FC236}">
                <a16:creationId xmlns:a16="http://schemas.microsoft.com/office/drawing/2014/main" id="{15D48027-5832-424E-8748-72D9A8F1C824}"/>
              </a:ext>
            </a:extLst>
          </p:cNvPr>
          <p:cNvPicPr>
            <a:picLocks noChangeAspect="1"/>
          </p:cNvPicPr>
          <p:nvPr/>
        </p:nvPicPr>
        <p:blipFill rotWithShape="1">
          <a:blip r:embed="rId3"/>
          <a:srcRect l="7482" t="17458" r="8346" b="4383"/>
          <a:stretch/>
        </p:blipFill>
        <p:spPr>
          <a:xfrm>
            <a:off x="4606030" y="2194630"/>
            <a:ext cx="4069657" cy="2753384"/>
          </a:xfrm>
          <a:prstGeom prst="rect">
            <a:avLst/>
          </a:prstGeom>
        </p:spPr>
      </p:pic>
    </p:spTree>
    <p:extLst>
      <p:ext uri="{BB962C8B-B14F-4D97-AF65-F5344CB8AC3E}">
        <p14:creationId xmlns:p14="http://schemas.microsoft.com/office/powerpoint/2010/main" val="804622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heckerboard(across)">
                                      <p:cBhvr>
                                        <p:cTn id="11" dur="500"/>
                                        <p:tgtEl>
                                          <p:spTgt spid="3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600"/>
                                        <p:tgtEl>
                                          <p:spTgt spid="9"/>
                                        </p:tgtEl>
                                      </p:cBhvr>
                                    </p:animEffect>
                                    <p:anim calcmode="lin" valueType="num">
                                      <p:cBhvr>
                                        <p:cTn id="30" dur="600" fill="hold"/>
                                        <p:tgtEl>
                                          <p:spTgt spid="9"/>
                                        </p:tgtEl>
                                        <p:attrNameLst>
                                          <p:attrName>ppt_x</p:attrName>
                                        </p:attrNameLst>
                                      </p:cBhvr>
                                      <p:tavLst>
                                        <p:tav tm="0">
                                          <p:val>
                                            <p:strVal val="#ppt_x"/>
                                          </p:val>
                                        </p:tav>
                                        <p:tav tm="100000">
                                          <p:val>
                                            <p:strVal val="#ppt_x"/>
                                          </p:val>
                                        </p:tav>
                                      </p:tavLst>
                                    </p:anim>
                                    <p:anim calcmode="lin" valueType="num">
                                      <p:cBhvr>
                                        <p:cTn id="31" dur="6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100"/>
                            </p:stCondLst>
                            <p:childTnLst>
                              <p:par>
                                <p:cTn id="33" presetID="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600"/>
                                        <p:tgtEl>
                                          <p:spTgt spid="13"/>
                                        </p:tgtEl>
                                      </p:cBhvr>
                                    </p:animEffect>
                                    <p:anim calcmode="lin" valueType="num">
                                      <p:cBhvr>
                                        <p:cTn id="41" dur="600" fill="hold"/>
                                        <p:tgtEl>
                                          <p:spTgt spid="13"/>
                                        </p:tgtEl>
                                        <p:attrNameLst>
                                          <p:attrName>ppt_x</p:attrName>
                                        </p:attrNameLst>
                                      </p:cBhvr>
                                      <p:tavLst>
                                        <p:tav tm="0">
                                          <p:val>
                                            <p:strVal val="#ppt_x"/>
                                          </p:val>
                                        </p:tav>
                                        <p:tav tm="100000">
                                          <p:val>
                                            <p:strVal val="#ppt_x"/>
                                          </p:val>
                                        </p:tav>
                                      </p:tavLst>
                                    </p:anim>
                                    <p:anim calcmode="lin" valueType="num">
                                      <p:cBhvr>
                                        <p:cTn id="42" dur="6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4200"/>
                            </p:stCondLst>
                            <p:childTnLst>
                              <p:par>
                                <p:cTn id="44" presetID="43"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60"/>
                                        <p:tgtEl>
                                          <p:spTgt spid="15"/>
                                        </p:tgtEl>
                                      </p:cBhvr>
                                    </p:animEffect>
                                    <p:anim calcmode="lin" valueType="num">
                                      <p:cBhvr>
                                        <p:cTn id="47" dur="240" fill="hold"/>
                                        <p:tgtEl>
                                          <p:spTgt spid="15"/>
                                        </p:tgtEl>
                                        <p:attrNameLst>
                                          <p:attrName>ppt_x</p:attrName>
                                        </p:attrNameLst>
                                      </p:cBhvr>
                                      <p:tavLst>
                                        <p:tav tm="0">
                                          <p:val>
                                            <p:strVal val="#ppt_x"/>
                                          </p:val>
                                        </p:tav>
                                        <p:tav tm="100000">
                                          <p:val>
                                            <p:strVal val="#ppt_x"/>
                                          </p:val>
                                        </p:tav>
                                      </p:tavLst>
                                    </p:anim>
                                    <p:anim calcmode="lin" valueType="num">
                                      <p:cBhvr>
                                        <p:cTn id="48" dur="240" fill="hold"/>
                                        <p:tgtEl>
                                          <p:spTgt spid="15"/>
                                        </p:tgtEl>
                                        <p:attrNameLst>
                                          <p:attrName>ppt_y</p:attrName>
                                        </p:attrNameLst>
                                      </p:cBhvr>
                                      <p:tavLst>
                                        <p:tav tm="0">
                                          <p:val>
                                            <p:strVal val="#ppt_y+0.31"/>
                                          </p:val>
                                        </p:tav>
                                        <p:tav tm="100000">
                                          <p:val>
                                            <p:strVal val="#ppt_y+0.31"/>
                                          </p:val>
                                        </p:tav>
                                      </p:tavLst>
                                    </p:anim>
                                    <p:anim calcmode="lin" valueType="num">
                                      <p:cBhvr>
                                        <p:cTn id="49" dur="360" decel="50000" fill="hold">
                                          <p:stCondLst>
                                            <p:cond delay="24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360" decel="50000" fill="hold">
                                          <p:stCondLst>
                                            <p:cond delay="24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神志判断 </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a16="http://schemas.microsoft.com/office/drawing/2014/main" id="{8C162E3E-A7F6-46EB-9F23-FEC5E52C0296}"/>
              </a:ext>
            </a:extLst>
          </p:cNvPr>
          <p:cNvSpPr/>
          <p:nvPr/>
        </p:nvSpPr>
        <p:spPr>
          <a:xfrm>
            <a:off x="539750" y="2067694"/>
            <a:ext cx="1479892"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按压人中</a:t>
            </a:r>
          </a:p>
        </p:txBody>
      </p:sp>
      <p:sp>
        <p:nvSpPr>
          <p:cNvPr id="8" name="矩形 7">
            <a:extLst>
              <a:ext uri="{FF2B5EF4-FFF2-40B4-BE49-F238E27FC236}">
                <a16:creationId xmlns:a16="http://schemas.microsoft.com/office/drawing/2014/main" id="{C7471CA6-C0C1-494B-82A0-ACE04F420A11}"/>
              </a:ext>
            </a:extLst>
          </p:cNvPr>
          <p:cNvSpPr/>
          <p:nvPr/>
        </p:nvSpPr>
        <p:spPr>
          <a:xfrm>
            <a:off x="576064" y="3197335"/>
            <a:ext cx="4572000" cy="377411"/>
          </a:xfrm>
          <a:prstGeom prst="rect">
            <a:avLst/>
          </a:prstGeom>
        </p:spPr>
        <p:txBody>
          <a:bodyPr>
            <a:spAutoFit/>
          </a:bodyPr>
          <a:lstStyle/>
          <a:p>
            <a:pPr>
              <a:lnSpc>
                <a:spcPct val="150000"/>
              </a:lnSpc>
            </a:pPr>
            <a:r>
              <a:rPr lang="zh-CN" altLang="en-US" sz="1400" dirty="0">
                <a:solidFill>
                  <a:schemeClr val="tx1">
                    <a:lumMod val="50000"/>
                    <a:lumOff val="50000"/>
                  </a:schemeClr>
                </a:solidFill>
                <a:cs typeface="+mn-ea"/>
                <a:sym typeface="+mn-lt"/>
              </a:rPr>
              <a:t>按压人中用力过小，未达到按压人中的目的。</a:t>
            </a:r>
          </a:p>
        </p:txBody>
      </p:sp>
      <p:sp>
        <p:nvSpPr>
          <p:cNvPr id="9" name="矩形 8">
            <a:extLst>
              <a:ext uri="{FF2B5EF4-FFF2-40B4-BE49-F238E27FC236}">
                <a16:creationId xmlns:a16="http://schemas.microsoft.com/office/drawing/2014/main" id="{D100DBCD-3B2E-47F6-94CE-EC57B09854DB}"/>
              </a:ext>
            </a:extLst>
          </p:cNvPr>
          <p:cNvSpPr/>
          <p:nvPr/>
        </p:nvSpPr>
        <p:spPr>
          <a:xfrm>
            <a:off x="576064" y="2398117"/>
            <a:ext cx="3118161" cy="418191"/>
          </a:xfrm>
          <a:prstGeom prst="rect">
            <a:avLst/>
          </a:prstGeom>
        </p:spPr>
        <p:txBody>
          <a:bodyPr wrap="none">
            <a:spAutoFit/>
          </a:bodyPr>
          <a:lstStyle/>
          <a:p>
            <a:pPr lvl="0">
              <a:lnSpc>
                <a:spcPct val="150000"/>
              </a:lnSpc>
            </a:pPr>
            <a:r>
              <a:rPr lang="zh-CN" altLang="en-US" sz="1600" dirty="0">
                <a:solidFill>
                  <a:srgbClr val="000000">
                    <a:lumMod val="50000"/>
                    <a:lumOff val="50000"/>
                  </a:srgbClr>
                </a:solidFill>
                <a:cs typeface="+mn-ea"/>
                <a:sym typeface="+mn-lt"/>
              </a:rPr>
              <a:t>按压人中用力不能过小、过大。 </a:t>
            </a:r>
          </a:p>
        </p:txBody>
      </p:sp>
      <p:sp>
        <p:nvSpPr>
          <p:cNvPr id="10" name="矩形 9">
            <a:extLst>
              <a:ext uri="{FF2B5EF4-FFF2-40B4-BE49-F238E27FC236}">
                <a16:creationId xmlns:a16="http://schemas.microsoft.com/office/drawing/2014/main" id="{5FB90645-D8B4-4CD3-A466-333475E7FEA2}"/>
              </a:ext>
            </a:extLst>
          </p:cNvPr>
          <p:cNvSpPr/>
          <p:nvPr/>
        </p:nvSpPr>
        <p:spPr>
          <a:xfrm>
            <a:off x="576064" y="2931790"/>
            <a:ext cx="1005403" cy="338554"/>
          </a:xfrm>
          <a:prstGeom prst="rect">
            <a:avLst/>
          </a:prstGeom>
        </p:spPr>
        <p:txBody>
          <a:bodyPr wrap="none">
            <a:spAutoFit/>
          </a:bodyPr>
          <a:lstStyle/>
          <a:p>
            <a:r>
              <a:rPr lang="zh-CN" altLang="en-US" sz="1600" b="1" dirty="0">
                <a:solidFill>
                  <a:schemeClr val="accent3"/>
                </a:solidFill>
                <a:cs typeface="+mn-ea"/>
                <a:sym typeface="+mn-lt"/>
              </a:rPr>
              <a:t>用力过小</a:t>
            </a:r>
          </a:p>
        </p:txBody>
      </p:sp>
      <p:sp>
        <p:nvSpPr>
          <p:cNvPr id="11" name="矩形 10">
            <a:extLst>
              <a:ext uri="{FF2B5EF4-FFF2-40B4-BE49-F238E27FC236}">
                <a16:creationId xmlns:a16="http://schemas.microsoft.com/office/drawing/2014/main" id="{C5D61594-A5F1-427F-BF02-31997E1D3AAD}"/>
              </a:ext>
            </a:extLst>
          </p:cNvPr>
          <p:cNvSpPr/>
          <p:nvPr/>
        </p:nvSpPr>
        <p:spPr>
          <a:xfrm>
            <a:off x="576064" y="3651870"/>
            <a:ext cx="1005403" cy="338554"/>
          </a:xfrm>
          <a:prstGeom prst="rect">
            <a:avLst/>
          </a:prstGeom>
        </p:spPr>
        <p:txBody>
          <a:bodyPr wrap="none">
            <a:spAutoFit/>
          </a:bodyPr>
          <a:lstStyle/>
          <a:p>
            <a:r>
              <a:rPr lang="zh-CN" altLang="en-US" sz="1600" b="1" dirty="0">
                <a:solidFill>
                  <a:schemeClr val="accent3"/>
                </a:solidFill>
                <a:cs typeface="+mn-ea"/>
                <a:sym typeface="+mn-lt"/>
              </a:rPr>
              <a:t>用力过大</a:t>
            </a:r>
          </a:p>
        </p:txBody>
      </p:sp>
      <p:sp>
        <p:nvSpPr>
          <p:cNvPr id="12" name="矩形 11">
            <a:extLst>
              <a:ext uri="{FF2B5EF4-FFF2-40B4-BE49-F238E27FC236}">
                <a16:creationId xmlns:a16="http://schemas.microsoft.com/office/drawing/2014/main" id="{3521B043-A35C-4B74-BD1C-378A353023F1}"/>
              </a:ext>
            </a:extLst>
          </p:cNvPr>
          <p:cNvSpPr/>
          <p:nvPr/>
        </p:nvSpPr>
        <p:spPr>
          <a:xfrm>
            <a:off x="576064" y="3868847"/>
            <a:ext cx="3960813" cy="377411"/>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按压人中用力过大，可能引起触电者过激反应。 </a:t>
            </a:r>
          </a:p>
        </p:txBody>
      </p:sp>
      <p:pic>
        <p:nvPicPr>
          <p:cNvPr id="16" name="图片 15">
            <a:extLst>
              <a:ext uri="{FF2B5EF4-FFF2-40B4-BE49-F238E27FC236}">
                <a16:creationId xmlns:a16="http://schemas.microsoft.com/office/drawing/2014/main" id="{56A0F21B-E8DE-4368-A2BA-9EA601A65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921" y="1737271"/>
            <a:ext cx="3997697" cy="2791396"/>
          </a:xfrm>
          <a:prstGeom prst="rect">
            <a:avLst/>
          </a:prstGeom>
        </p:spPr>
      </p:pic>
      <p:sp>
        <p:nvSpPr>
          <p:cNvPr id="14" name="TextBox 13"/>
          <p:cNvSpPr txBox="1"/>
          <p:nvPr/>
        </p:nvSpPr>
        <p:spPr>
          <a:xfrm>
            <a:off x="141308" y="4876006"/>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17217123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16" presetClass="entr" presetSubtype="2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02DE86A-B103-47B3-AEC2-286779423484}"/>
              </a:ext>
            </a:extLst>
          </p:cNvPr>
          <p:cNvSpPr/>
          <p:nvPr/>
        </p:nvSpPr>
        <p:spPr>
          <a:xfrm>
            <a:off x="899592" y="1275606"/>
            <a:ext cx="3672408" cy="461665"/>
          </a:xfrm>
          <a:prstGeom prst="rect">
            <a:avLst/>
          </a:prstGeom>
        </p:spPr>
        <p:txBody>
          <a:bodyPr wrap="square">
            <a:spAutoFit/>
          </a:bodyPr>
          <a:lstStyle/>
          <a:p>
            <a:r>
              <a:rPr lang="zh-CN" altLang="en-US" sz="2400" b="1" dirty="0">
                <a:solidFill>
                  <a:schemeClr val="tx1">
                    <a:lumMod val="65000"/>
                    <a:lumOff val="35000"/>
                  </a:schemeClr>
                </a:solidFill>
                <a:cs typeface="+mn-ea"/>
                <a:sym typeface="+mn-lt"/>
              </a:rPr>
              <a:t>神志判断 </a:t>
            </a:r>
          </a:p>
        </p:txBody>
      </p:sp>
      <p:grpSp>
        <p:nvGrpSpPr>
          <p:cNvPr id="3" name="组合 2">
            <a:extLst>
              <a:ext uri="{FF2B5EF4-FFF2-40B4-BE49-F238E27FC236}">
                <a16:creationId xmlns:a16="http://schemas.microsoft.com/office/drawing/2014/main" id="{EEB32398-D642-448E-8237-1CD8CED2F48A}"/>
              </a:ext>
            </a:extLst>
          </p:cNvPr>
          <p:cNvGrpSpPr/>
          <p:nvPr/>
        </p:nvGrpSpPr>
        <p:grpSpPr>
          <a:xfrm>
            <a:off x="539552" y="1358477"/>
            <a:ext cx="288021" cy="288020"/>
            <a:chOff x="4821133" y="1450829"/>
            <a:chExt cx="470947" cy="470947"/>
          </a:xfrm>
        </p:grpSpPr>
        <p:sp>
          <p:nvSpPr>
            <p:cNvPr id="35" name="矩形: 圆角 34">
              <a:extLst>
                <a:ext uri="{FF2B5EF4-FFF2-40B4-BE49-F238E27FC236}">
                  <a16:creationId xmlns:a16="http://schemas.microsoft.com/office/drawing/2014/main" id="{DE711E1F-6EB7-436B-AF5B-A18A056769A1}"/>
                </a:ext>
              </a:extLst>
            </p:cNvPr>
            <p:cNvSpPr/>
            <p:nvPr/>
          </p:nvSpPr>
          <p:spPr>
            <a:xfrm>
              <a:off x="4821133" y="1450829"/>
              <a:ext cx="470947" cy="470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a:extLst>
                <a:ext uri="{FF2B5EF4-FFF2-40B4-BE49-F238E27FC236}">
                  <a16:creationId xmlns:a16="http://schemas.microsoft.com/office/drawing/2014/main" id="{CA010314-5587-489E-9908-26E2CF887770}"/>
                </a:ext>
              </a:extLst>
            </p:cNvPr>
            <p:cNvSpPr/>
            <p:nvPr/>
          </p:nvSpPr>
          <p:spPr>
            <a:xfrm>
              <a:off x="4939453" y="1511010"/>
              <a:ext cx="234306" cy="350583"/>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7" name="矩形 6">
            <a:extLst>
              <a:ext uri="{FF2B5EF4-FFF2-40B4-BE49-F238E27FC236}">
                <a16:creationId xmlns:a16="http://schemas.microsoft.com/office/drawing/2014/main" id="{E4381145-A015-4DAB-A2C9-5D8340B68462}"/>
              </a:ext>
            </a:extLst>
          </p:cNvPr>
          <p:cNvSpPr/>
          <p:nvPr/>
        </p:nvSpPr>
        <p:spPr>
          <a:xfrm>
            <a:off x="539750" y="2067694"/>
            <a:ext cx="1005403" cy="369332"/>
          </a:xfrm>
          <a:prstGeom prst="rect">
            <a:avLst/>
          </a:prstGeom>
          <a:solidFill>
            <a:schemeClr val="accent3"/>
          </a:solidFill>
        </p:spPr>
        <p:txBody>
          <a:bodyPr wrap="none">
            <a:spAutoFit/>
          </a:bodyPr>
          <a:lstStyle/>
          <a:p>
            <a:pPr marL="342900" indent="-342900">
              <a:buFont typeface="Arial" panose="020B0604020202020204" pitchFamily="34" charset="0"/>
              <a:buChar char="•"/>
            </a:pPr>
            <a:r>
              <a:rPr lang="zh-CN" altLang="en-US" b="1" dirty="0">
                <a:solidFill>
                  <a:schemeClr val="bg1"/>
                </a:solidFill>
                <a:cs typeface="+mn-ea"/>
                <a:sym typeface="+mn-lt"/>
              </a:rPr>
              <a:t>呼叫</a:t>
            </a:r>
          </a:p>
        </p:txBody>
      </p:sp>
      <p:sp>
        <p:nvSpPr>
          <p:cNvPr id="9" name="矩形 8">
            <a:extLst>
              <a:ext uri="{FF2B5EF4-FFF2-40B4-BE49-F238E27FC236}">
                <a16:creationId xmlns:a16="http://schemas.microsoft.com/office/drawing/2014/main" id="{238DC103-4C98-4BEB-8D06-5E61B45F2CFA}"/>
              </a:ext>
            </a:extLst>
          </p:cNvPr>
          <p:cNvSpPr/>
          <p:nvPr/>
        </p:nvSpPr>
        <p:spPr>
          <a:xfrm>
            <a:off x="576064" y="2398117"/>
            <a:ext cx="1415772" cy="418191"/>
          </a:xfrm>
          <a:prstGeom prst="rect">
            <a:avLst/>
          </a:prstGeom>
        </p:spPr>
        <p:txBody>
          <a:bodyPr wrap="none">
            <a:spAutoFit/>
          </a:bodyPr>
          <a:lstStyle/>
          <a:p>
            <a:pPr lvl="0">
              <a:lnSpc>
                <a:spcPct val="150000"/>
              </a:lnSpc>
            </a:pPr>
            <a:r>
              <a:rPr lang="zh-CN" altLang="en-US" sz="1600" dirty="0">
                <a:solidFill>
                  <a:srgbClr val="000000">
                    <a:lumMod val="50000"/>
                    <a:lumOff val="50000"/>
                  </a:srgbClr>
                </a:solidFill>
                <a:cs typeface="+mn-ea"/>
                <a:sym typeface="+mn-lt"/>
              </a:rPr>
              <a:t>呼叫声音要大</a:t>
            </a:r>
          </a:p>
        </p:txBody>
      </p:sp>
      <p:pic>
        <p:nvPicPr>
          <p:cNvPr id="16" name="图片 15">
            <a:extLst>
              <a:ext uri="{FF2B5EF4-FFF2-40B4-BE49-F238E27FC236}">
                <a16:creationId xmlns:a16="http://schemas.microsoft.com/office/drawing/2014/main" id="{8EC7EA2E-BE84-47E6-AB0E-43B43BBDF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028918"/>
            <a:ext cx="4392488" cy="3113923"/>
          </a:xfrm>
          <a:prstGeom prst="rect">
            <a:avLst/>
          </a:prstGeom>
        </p:spPr>
      </p:pic>
    </p:spTree>
    <p:extLst>
      <p:ext uri="{BB962C8B-B14F-4D97-AF65-F5344CB8AC3E}">
        <p14:creationId xmlns:p14="http://schemas.microsoft.com/office/powerpoint/2010/main" val="8559962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1"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8)">
                                      <p:cBhvr>
                                        <p:cTn id="25" dur="1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常用急救知识培训PPT"/>
</p:tagLst>
</file>

<file path=ppt/theme/theme1.xml><?xml version="1.0" encoding="utf-8"?>
<a:theme xmlns:a="http://schemas.openxmlformats.org/drawingml/2006/main" name="第一PPT，www.1ppt.com">
  <a:themeElements>
    <a:clrScheme name="Office 主题">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fontScheme name="4ta0wi53">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themeOverride>
</file>

<file path=ppt/theme/themeOverride3.xml><?xml version="1.0" encoding="utf-8"?>
<a:themeOverride xmlns:a="http://schemas.openxmlformats.org/drawingml/2006/main">
  <a:clrScheme name="Office 主题">
    <a:dk1>
      <a:srgbClr val="000000"/>
    </a:dk1>
    <a:lt1>
      <a:srgbClr val="FFFFFF"/>
    </a:lt1>
    <a:dk2>
      <a:srgbClr val="778495"/>
    </a:dk2>
    <a:lt2>
      <a:srgbClr val="F0F0F0"/>
    </a:lt2>
    <a:accent1>
      <a:srgbClr val="84CBC5"/>
    </a:accent1>
    <a:accent2>
      <a:srgbClr val="1B6AA3"/>
    </a:accent2>
    <a:accent3>
      <a:srgbClr val="F47264"/>
    </a:accent3>
    <a:accent4>
      <a:srgbClr val="F8D35C"/>
    </a:accent4>
    <a:accent5>
      <a:srgbClr val="6DAA2D"/>
    </a:accent5>
    <a:accent6>
      <a:srgbClr val="B091E7"/>
    </a:accent6>
    <a:hlink>
      <a:srgbClr val="84CBC5"/>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512</TotalTime>
  <Words>2449</Words>
  <Application>Microsoft Office PowerPoint</Application>
  <PresentationFormat>全屏显示(16:9)</PresentationFormat>
  <Paragraphs>216</Paragraphs>
  <Slides>34</Slides>
  <Notes>34</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34</vt:i4>
      </vt:variant>
    </vt:vector>
  </HeadingPairs>
  <TitlesOfParts>
    <vt:vector size="40" baseType="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63</cp:revision>
  <dcterms:created xsi:type="dcterms:W3CDTF">2015-01-12T08:26:09Z</dcterms:created>
  <dcterms:modified xsi:type="dcterms:W3CDTF">2023-04-17T04:10:47Z</dcterms:modified>
</cp:coreProperties>
</file>