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8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157"/>
    <a:srgbClr val="BA1219"/>
    <a:srgbClr val="C20316"/>
    <a:srgbClr val="AA2E28"/>
    <a:srgbClr val="C7020C"/>
    <a:srgbClr val="FAEED8"/>
    <a:srgbClr val="FFF9D2"/>
    <a:srgbClr val="E90000"/>
    <a:srgbClr val="9E211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72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>
        <p:guide orient="horz" pos="504"/>
        <p:guide pos="529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13349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13706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433958-5A20-FA46-8B4A-0EB2E0BC6FC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4" r="2014" b="190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609CA1-D3C4-9349-B842-33F946747B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2"/>
            <a:ext cx="12192000" cy="6853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5885" y="649625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4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3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2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6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B44278-3592-E54A-8431-FE1FF4673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6"/>
            <a:ext cx="12192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94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2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3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08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B7F764-4927-5647-B51A-F9A419963799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 新时代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E26EE4-BF11-FB4A-90AA-A84884513743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共青团爱国主义教育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7D67C8-60F1-2041-8743-8461294798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8431">
            <a:off x="9235701" y="870586"/>
            <a:ext cx="1463126" cy="878650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B282CFC-8E5D-F244-8399-7B68BB3D4CC6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A2134CE2-F8BE-2348-80E0-868848B0127D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0A64950-A9C7-4C4C-9BE0-96D65804BDEA}"/>
                </a:ext>
              </a:extLst>
            </p:cNvPr>
            <p:cNvSpPr txBox="1"/>
            <p:nvPr/>
          </p:nvSpPr>
          <p:spPr>
            <a:xfrm>
              <a:off x="874713" y="686673"/>
              <a:ext cx="9721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03AE85F-74CC-004C-A73B-AF882E39A6E9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FBEA902F-ED54-1B4A-8228-3473B2075271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EE8884C-7A05-C346-804B-48DD1E856204}"/>
              </a:ext>
            </a:extLst>
          </p:cNvPr>
          <p:cNvSpPr txBox="1"/>
          <p:nvPr/>
        </p:nvSpPr>
        <p:spPr>
          <a:xfrm>
            <a:off x="768206" y="1705420"/>
            <a:ext cx="71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加强国家安全教育和国防教育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134C38-5D5C-184F-9E76-39BACF259903}"/>
              </a:ext>
            </a:extLst>
          </p:cNvPr>
          <p:cNvSpPr/>
          <p:nvPr/>
        </p:nvSpPr>
        <p:spPr>
          <a:xfrm>
            <a:off x="885436" y="2508734"/>
            <a:ext cx="9044010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要加强国家安全教育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深入学习宣传总体国家安全观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增强全党全国人民国家安全意识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自觉维护政治安全、国土安全、经济安全、社会安全、网络安全和外部安全。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5569C9-F6E0-5940-890B-3F7E4E125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71" y="2366738"/>
            <a:ext cx="5253929" cy="449126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2C18CA8-83FD-5640-BA66-C2FCF7696C66}"/>
              </a:ext>
            </a:extLst>
          </p:cNvPr>
          <p:cNvGrpSpPr/>
          <p:nvPr/>
        </p:nvGrpSpPr>
        <p:grpSpPr>
          <a:xfrm>
            <a:off x="890165" y="3694707"/>
            <a:ext cx="1063303" cy="1063303"/>
            <a:chOff x="1467289" y="3847656"/>
            <a:chExt cx="1063303" cy="1063303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05E2C91-5195-4C47-A028-D60E822596F8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571E1DA-DCEC-8344-8D3E-D42C46EFBCC0}"/>
                </a:ext>
              </a:extLst>
            </p:cNvPr>
            <p:cNvSpPr/>
            <p:nvPr/>
          </p:nvSpPr>
          <p:spPr>
            <a:xfrm>
              <a:off x="1647561" y="4025364"/>
              <a:ext cx="7027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政治</a:t>
              </a:r>
              <a:endParaRPr lang="en-US" altLang="zh-CN" sz="2000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FEF5E96-9BE3-CF42-9A5D-4BC55D92C390}"/>
              </a:ext>
            </a:extLst>
          </p:cNvPr>
          <p:cNvGrpSpPr/>
          <p:nvPr/>
        </p:nvGrpSpPr>
        <p:grpSpPr>
          <a:xfrm>
            <a:off x="1951585" y="4623974"/>
            <a:ext cx="1306779" cy="1306779"/>
            <a:chOff x="1467289" y="3847656"/>
            <a:chExt cx="1063303" cy="106330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D03A233-44F3-B84A-8962-CDBDFED7A669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CE24D8A-9E62-D140-B2B2-8A0328990D92}"/>
                </a:ext>
              </a:extLst>
            </p:cNvPr>
            <p:cNvSpPr/>
            <p:nvPr/>
          </p:nvSpPr>
          <p:spPr>
            <a:xfrm>
              <a:off x="1647561" y="4091310"/>
              <a:ext cx="702757" cy="575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国土</a:t>
              </a:r>
              <a:endParaRPr lang="en-US" altLang="zh-CN" sz="2000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D3C4FC9-9C89-CE4E-B22B-EE5B174BDE7B}"/>
              </a:ext>
            </a:extLst>
          </p:cNvPr>
          <p:cNvGrpSpPr/>
          <p:nvPr/>
        </p:nvGrpSpPr>
        <p:grpSpPr>
          <a:xfrm>
            <a:off x="2706360" y="3429000"/>
            <a:ext cx="1063303" cy="1063303"/>
            <a:chOff x="1467289" y="3847656"/>
            <a:chExt cx="1063303" cy="1063303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9B82B2B-20D3-DD42-A3CD-BFF59751908B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DDEF4CB-B707-CE4A-89E4-B62370D77D5F}"/>
                </a:ext>
              </a:extLst>
            </p:cNvPr>
            <p:cNvSpPr/>
            <p:nvPr/>
          </p:nvSpPr>
          <p:spPr>
            <a:xfrm>
              <a:off x="1653345" y="4056141"/>
              <a:ext cx="702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经济安全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A31201-AAEF-2440-B272-783032D1DEC7}"/>
              </a:ext>
            </a:extLst>
          </p:cNvPr>
          <p:cNvGrpSpPr/>
          <p:nvPr/>
        </p:nvGrpSpPr>
        <p:grpSpPr>
          <a:xfrm>
            <a:off x="4248104" y="4745711"/>
            <a:ext cx="1063303" cy="1063303"/>
            <a:chOff x="1467289" y="3847656"/>
            <a:chExt cx="1063303" cy="1063303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04CCBC2-99BA-7640-803D-27DE7AA99EE0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E84056-101C-BC42-A106-DF11699F2BC3}"/>
                </a:ext>
              </a:extLst>
            </p:cNvPr>
            <p:cNvSpPr/>
            <p:nvPr/>
          </p:nvSpPr>
          <p:spPr>
            <a:xfrm>
              <a:off x="1653345" y="4056141"/>
              <a:ext cx="7027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社会安全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9E7F01-1DB1-D847-94AB-9AE52A071EE9}"/>
              </a:ext>
            </a:extLst>
          </p:cNvPr>
          <p:cNvGrpSpPr/>
          <p:nvPr/>
        </p:nvGrpSpPr>
        <p:grpSpPr>
          <a:xfrm>
            <a:off x="4267862" y="3369603"/>
            <a:ext cx="1063303" cy="1063303"/>
            <a:chOff x="1467289" y="3847656"/>
            <a:chExt cx="1063303" cy="1063303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DE9DAA9-85FE-744F-9131-5FB3746989FD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CCDD8BA-5915-8146-A290-8FC258EC84A1}"/>
                </a:ext>
              </a:extLst>
            </p:cNvPr>
            <p:cNvSpPr/>
            <p:nvPr/>
          </p:nvSpPr>
          <p:spPr>
            <a:xfrm>
              <a:off x="1647561" y="4025364"/>
              <a:ext cx="7027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网络安全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19CC182-25F7-684A-B90B-B3F62C2B4DDD}"/>
              </a:ext>
            </a:extLst>
          </p:cNvPr>
          <p:cNvGrpSpPr/>
          <p:nvPr/>
        </p:nvGrpSpPr>
        <p:grpSpPr>
          <a:xfrm>
            <a:off x="5864240" y="3784683"/>
            <a:ext cx="1306779" cy="1306779"/>
            <a:chOff x="1467289" y="3847656"/>
            <a:chExt cx="1063303" cy="1063303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B352045-09C5-8148-B2C4-BF013EA5C639}"/>
                </a:ext>
              </a:extLst>
            </p:cNvPr>
            <p:cNvSpPr/>
            <p:nvPr/>
          </p:nvSpPr>
          <p:spPr>
            <a:xfrm flipH="1">
              <a:off x="1467289" y="3847656"/>
              <a:ext cx="1063303" cy="1063303"/>
            </a:xfrm>
            <a:prstGeom prst="ellipse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汉仪旗黑-55S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1FD9F9C-E79E-6C4E-AE70-B9838B76520D}"/>
                </a:ext>
              </a:extLst>
            </p:cNvPr>
            <p:cNvSpPr/>
            <p:nvPr/>
          </p:nvSpPr>
          <p:spPr>
            <a:xfrm>
              <a:off x="1647561" y="4091310"/>
              <a:ext cx="702757" cy="575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外部安全</a:t>
              </a:r>
              <a:endParaRPr kumimoji="0" lang="zh-CN" alt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R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46F5BDA-095B-004D-96CC-B8D26C353567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EA99AD-3FCA-3940-813C-ED5C39200995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0D6275C-1A05-B74F-9D57-C688A1419801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55451109-8052-A54E-B4DB-904A095FD35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BD59E07B-72F4-3C48-A061-1AA2E6FC86F1}"/>
              </a:ext>
            </a:extLst>
          </p:cNvPr>
          <p:cNvSpPr/>
          <p:nvPr/>
        </p:nvSpPr>
        <p:spPr>
          <a:xfrm>
            <a:off x="3184519" y="1807144"/>
            <a:ext cx="12019484" cy="3464584"/>
          </a:xfrm>
          <a:prstGeom prst="parallelogram">
            <a:avLst/>
          </a:prstGeom>
          <a:gradFill>
            <a:gsLst>
              <a:gs pos="0">
                <a:srgbClr val="FE8468"/>
              </a:gs>
              <a:gs pos="99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F0FAB6-40A2-9D4F-909C-043EBAC8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180536"/>
            <a:ext cx="2768600" cy="27178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A326CA1-ECCC-9D43-9428-413363697785}"/>
              </a:ext>
            </a:extLst>
          </p:cNvPr>
          <p:cNvSpPr txBox="1"/>
          <p:nvPr/>
        </p:nvSpPr>
        <p:spPr>
          <a:xfrm>
            <a:off x="4185228" y="2353543"/>
            <a:ext cx="71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组织重大纪念活动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90F81E0-5933-7C40-A5D6-E200A46E5195}"/>
              </a:ext>
            </a:extLst>
          </p:cNvPr>
          <p:cNvSpPr/>
          <p:nvPr/>
        </p:nvSpPr>
        <p:spPr>
          <a:xfrm>
            <a:off x="4302458" y="3156857"/>
            <a:ext cx="6511826" cy="161326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大力实施中国传统节日振兴工程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深化“我们的节日”主题活动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利用春节、元宵、清明、端午、七夕、中秋、重阳等重要传统节日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开展丰富多彩、积极健康、富有价值内涵的民俗文化活动，引导人们感悟中华文化、增进家国情怀。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595" y="661423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E3E54F-4DC6-6746-9FB4-B038A549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2427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D4C9E4F-CD33-BC46-B2DD-EA0304295EB3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E144502-287F-BF4F-8E8C-5BCA58DF673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E570D5F-06A3-F540-8BA5-76F09A9C88BD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E7006224-DCA8-154F-A5A5-39B81D9E026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AE2731E-D0F3-6B44-92B7-A8711B5BF49D}"/>
              </a:ext>
            </a:extLst>
          </p:cNvPr>
          <p:cNvGrpSpPr/>
          <p:nvPr/>
        </p:nvGrpSpPr>
        <p:grpSpPr>
          <a:xfrm>
            <a:off x="1100716" y="1943723"/>
            <a:ext cx="7132060" cy="1428596"/>
            <a:chOff x="1100716" y="1943723"/>
            <a:chExt cx="7132060" cy="142859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1D7F58E-15E8-EB41-B821-28D34E67DA70}"/>
                </a:ext>
              </a:extLst>
            </p:cNvPr>
            <p:cNvSpPr txBox="1"/>
            <p:nvPr/>
          </p:nvSpPr>
          <p:spPr>
            <a:xfrm>
              <a:off x="1100716" y="1943723"/>
              <a:ext cx="7132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坚持正确舆论导向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CAA4CB-A72D-9E42-8704-D58177DBC2C0}"/>
                </a:ext>
              </a:extLst>
            </p:cNvPr>
            <p:cNvSpPr/>
            <p:nvPr/>
          </p:nvSpPr>
          <p:spPr>
            <a:xfrm>
              <a:off x="1217946" y="2590054"/>
              <a:ext cx="5016500" cy="78226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对虚无历史、消解主流价值的错误思想言论，及时进行批驳和辨析引导。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9654A8-5317-2940-822A-B16A6C9F2094}"/>
              </a:ext>
            </a:extLst>
          </p:cNvPr>
          <p:cNvGrpSpPr/>
          <p:nvPr/>
        </p:nvGrpSpPr>
        <p:grpSpPr>
          <a:xfrm>
            <a:off x="1100716" y="3755840"/>
            <a:ext cx="8780908" cy="1428596"/>
            <a:chOff x="1100716" y="3755840"/>
            <a:chExt cx="8780908" cy="142859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D37629E-244C-8D4F-9324-50B21B019CBB}"/>
                </a:ext>
              </a:extLst>
            </p:cNvPr>
            <p:cNvSpPr txBox="1"/>
            <p:nvPr/>
          </p:nvSpPr>
          <p:spPr>
            <a:xfrm>
              <a:off x="1100716" y="3755840"/>
              <a:ext cx="8780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制作刊播爱国主义优秀公益广告作品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C3796-C0F2-5745-950F-6F325CC5B8A9}"/>
                </a:ext>
              </a:extLst>
            </p:cNvPr>
            <p:cNvSpPr/>
            <p:nvPr/>
          </p:nvSpPr>
          <p:spPr>
            <a:xfrm>
              <a:off x="1217946" y="4402171"/>
              <a:ext cx="5473800" cy="782265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在街头户外张贴悬挂展示标语口号、宣传挂图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生动形象做好宣传。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741ADD7D-EDFD-8F4F-9FD9-448A56616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918" y="1503218"/>
            <a:ext cx="50165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96A9903-DB15-454F-A06B-A2BFE473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67DF942-D23A-314E-9163-3001F257D360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5F8A85B-B11F-494F-99F9-F98DCF70288A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7C1071A-50DD-6A4A-9441-494BA31AE752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72CC67A4-01DB-5945-81C5-27092ECABAD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FB79F56-5333-274C-BE22-50DB0CFB3F35}"/>
              </a:ext>
            </a:extLst>
          </p:cNvPr>
          <p:cNvSpPr txBox="1"/>
          <p:nvPr/>
        </p:nvSpPr>
        <p:spPr>
          <a:xfrm>
            <a:off x="829728" y="1639517"/>
            <a:ext cx="878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各级各类媒体要聚焦爱国主义主题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CB93CB-5520-5A4A-9B6E-ECA499AFA8F8}"/>
              </a:ext>
            </a:extLst>
          </p:cNvPr>
          <p:cNvSpPr/>
          <p:nvPr/>
        </p:nvSpPr>
        <p:spPr>
          <a:xfrm>
            <a:off x="981682" y="2449303"/>
            <a:ext cx="10335606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创新方法手段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适应分众化、差异化传播趋势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使爱国主义宣传报道接地气、有生气、聚人气，有情感、有深度、有温度。把爱国主义主题融入贯穿媒体融合发展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4497D2-C4D7-124E-98AC-60E4700696F3}"/>
              </a:ext>
            </a:extLst>
          </p:cNvPr>
          <p:cNvSpPr/>
          <p:nvPr/>
        </p:nvSpPr>
        <p:spPr>
          <a:xfrm>
            <a:off x="5220182" y="3933127"/>
            <a:ext cx="5719961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打通网上网下、版面页面，推出系列专题专栏、新闻报道、言论评论以及融媒体产品，加强县级触媒体中心建设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生动讲好爱国故事、大力传播主流价值观。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BE4A671-7B74-8C4F-9CF1-81490E0B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82" y="3392557"/>
            <a:ext cx="3559244" cy="2391932"/>
          </a:xfrm>
          <a:prstGeom prst="roundRect">
            <a:avLst>
              <a:gd name="adj" fmla="val 63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C9133A-61A9-6B42-B256-CF549E52D87F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03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A1B34B-25CA-5D46-B9B5-6178FD9003B3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营销氛围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D0D9E0-BE9E-954D-BE9A-87F32694EDEC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68B5782-CE38-E84D-966E-EE952504A93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4F9D5C1-3566-BF4B-AD3B-DDD1F31BA305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A209173-095E-7A41-9388-02722B5D7D8C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502E9D37-DA5A-8945-B9B6-0AB055A39AC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05588A1-0EBB-AB41-8E06-A34F820F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57" y="1775622"/>
            <a:ext cx="1760346" cy="4610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DEBD8A-1DFA-BC4D-B9A1-D511FB130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458" y="2038583"/>
            <a:ext cx="6096001" cy="47963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2B956CA-9AF1-1349-91E5-2DCB98ADD7EA}"/>
              </a:ext>
            </a:extLst>
          </p:cNvPr>
          <p:cNvSpPr/>
          <p:nvPr/>
        </p:nvSpPr>
        <p:spPr>
          <a:xfrm>
            <a:off x="893114" y="2720224"/>
            <a:ext cx="5260031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大力宣传为中华民族和中国人民作出贡献的英雄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宣传革命、建设、改革时期涌现出的英雄烈土和模范人物，宣传时代楷模、道德模范、最美人物和身边好人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宣传具有爱国情怀的地方先贤、知名人物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以榜样的力量激励人、鼓舞人。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9C3BD0-F069-394E-AB09-5B02C20E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45431A-367D-C44F-8472-3F2371B8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713" y="2068646"/>
            <a:ext cx="7794157" cy="3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平行四边形 8">
            <a:extLst>
              <a:ext uri="{FF2B5EF4-FFF2-40B4-BE49-F238E27FC236}">
                <a16:creationId xmlns:a16="http://schemas.microsoft.com/office/drawing/2014/main" id="{E100ED95-5463-AC45-AF94-6541FD6DDDAB}"/>
              </a:ext>
            </a:extLst>
          </p:cNvPr>
          <p:cNvSpPr/>
          <p:nvPr/>
        </p:nvSpPr>
        <p:spPr>
          <a:xfrm>
            <a:off x="-1330036" y="2064327"/>
            <a:ext cx="14372729" cy="3403900"/>
          </a:xfrm>
          <a:prstGeom prst="parallelogram">
            <a:avLst/>
          </a:prstGeom>
          <a:gradFill flip="none" rotWithShape="1">
            <a:gsLst>
              <a:gs pos="0">
                <a:srgbClr val="FE8468">
                  <a:alpha val="61000"/>
                </a:srgbClr>
              </a:gs>
              <a:gs pos="67000">
                <a:srgbClr val="CF1C0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6746" tIns="325120" rIns="1517227" bIns="325120" numCol="1" spcCol="1270" anchor="ctr" anchorCtr="0">
            <a:noAutofit/>
          </a:bodyPr>
          <a:lstStyle/>
          <a:p>
            <a:pPr marL="0" marR="0" lvl="0" indent="0" algn="ctr" defTabSz="1644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126A81-BCA9-E844-AD63-41804C16CBCB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DADC305-42A4-CB4D-BBE5-D0A2189C1859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181A028-765D-604F-8B1B-B00900C7C5A5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49BF9157-3D4C-5E45-98E4-D553B7B7CDEC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6FBCC0DF-E584-7C4A-9C66-4B34A33A78FE}"/>
              </a:ext>
            </a:extLst>
          </p:cNvPr>
          <p:cNvSpPr/>
          <p:nvPr/>
        </p:nvSpPr>
        <p:spPr>
          <a:xfrm>
            <a:off x="5532510" y="2336398"/>
            <a:ext cx="5784777" cy="285975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作为常写常新的主题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加大现实题材创作力度，为时代画像、为时代立传、为时代明德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不断推出讴歌党、讴歌祖国、讴歌人民、讴歌劳动、讴歌英雄的精品力作。</a:t>
            </a:r>
            <a:endParaRPr lang="en-US" altLang="zh-CN" b="1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b="1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文学艺术创作工程、重大历史题材创作工程等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加大对爱国主义题材文学创作、影视创作、词曲创作等的支持力度</a:t>
            </a:r>
            <a:r>
              <a:rPr lang="en-US" altLang="zh-CN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加强对经典爱国歌曲、爱国影片的深入挖掘和创新传播。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1A77BC-41F3-FB4B-94CE-D1730C4C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92" y="3146836"/>
            <a:ext cx="2860555" cy="17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E2AA47B-552C-E040-86A6-B1B1D88F21D7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8FF421B-1BED-6E4C-A0FE-EFB158462FA5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2EA2E30-FD8A-9D4D-9E70-C10969812330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7E84334A-8900-0F4C-A314-BC657D341A7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9C3C550-3ED6-9E47-8B78-A55F6078634A}"/>
              </a:ext>
            </a:extLst>
          </p:cNvPr>
          <p:cNvSpPr txBox="1"/>
          <p:nvPr/>
        </p:nvSpPr>
        <p:spPr>
          <a:xfrm>
            <a:off x="1176092" y="2540870"/>
            <a:ext cx="878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文艺创作和评论评奖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DF3E68-2A5D-7F47-AE0E-164F47CD0B26}"/>
              </a:ext>
            </a:extLst>
          </p:cNvPr>
          <p:cNvSpPr/>
          <p:nvPr/>
        </p:nvSpPr>
        <p:spPr>
          <a:xfrm>
            <a:off x="1328046" y="3350656"/>
            <a:ext cx="6028718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要具有鲜明爱国主义导向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倡导讲品位、讲格调、讲责任抵制低俗、庸俗、媚俗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坚决反对亵渎祖先、亵渎经典、亵渎英雄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始终保持社会主义文艺的爱国底色。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C62D62-8793-EB4A-BB01-84A8A2119A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269" y="2977926"/>
            <a:ext cx="7824216" cy="39012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D625C3-A1CF-C84A-A96D-2AB766383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AF8741-D961-D947-ADA6-6AF92CC2C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614" y="2140665"/>
            <a:ext cx="2874419" cy="7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703EFD6-7200-234A-9569-24119BEECCE2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C252F91-1513-E644-B751-B907E4DD578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922B660-43CD-2840-AECF-91EEA795B7D8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213B3569-CF67-724C-AC14-4C8BB1CA110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CF43AB8A-CC19-BC48-A318-7042A70A8A67}"/>
              </a:ext>
            </a:extLst>
          </p:cNvPr>
          <p:cNvSpPr txBox="1"/>
          <p:nvPr/>
        </p:nvSpPr>
        <p:spPr>
          <a:xfrm>
            <a:off x="1683054" y="2071596"/>
            <a:ext cx="8780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唱响互联网爱国主义主旋律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7EEE82B-CD67-0A40-999C-67DD8D3A70D4}"/>
              </a:ext>
            </a:extLst>
          </p:cNvPr>
          <p:cNvSpPr/>
          <p:nvPr/>
        </p:nvSpPr>
        <p:spPr>
          <a:xfrm>
            <a:off x="905705" y="2881382"/>
            <a:ext cx="10335606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加强爱国主义网络内容建设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广泛开展网上主题教育活动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制作推介体现爱国主义内容、适合网络传播的音频、短视频、网络文章、纪录片、微电影等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让爱国主义充盈网络空间。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实施爱国主义数字建设工程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推动爱国主义教育基地、红色旅游与网络传播有机结合。创新传播载体手段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积极运用微博微信、社交媒体、视频网站、手机客户端等传播平台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960529B-5BDA-1247-BC71-3F3A6676C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81" y="5371737"/>
            <a:ext cx="10224655" cy="14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781228A-A798-C344-9897-1A4C96AA9798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04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FADB9A-A5A3-994C-BEE4-578EF5A8E6FA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加强领导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3882CC-D8A0-8F4E-89CC-7F69B0880AC8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DD8693A-AAE7-3040-B9DE-C73B576D39D9}"/>
              </a:ext>
            </a:extLst>
          </p:cNvPr>
          <p:cNvSpPr txBox="1"/>
          <p:nvPr/>
        </p:nvSpPr>
        <p:spPr>
          <a:xfrm>
            <a:off x="874713" y="781957"/>
            <a:ext cx="291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3196D4-5FE8-474F-AB34-EA91AB805ACF}"/>
              </a:ext>
            </a:extLst>
          </p:cNvPr>
          <p:cNvGrpSpPr/>
          <p:nvPr/>
        </p:nvGrpSpPr>
        <p:grpSpPr>
          <a:xfrm>
            <a:off x="726745" y="2418917"/>
            <a:ext cx="3067165" cy="3026955"/>
            <a:chOff x="726745" y="2418917"/>
            <a:chExt cx="3067165" cy="3026955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DDD5DD91-7B1D-4442-9474-C20BF06F040D}"/>
                </a:ext>
              </a:extLst>
            </p:cNvPr>
            <p:cNvSpPr/>
            <p:nvPr/>
          </p:nvSpPr>
          <p:spPr>
            <a:xfrm>
              <a:off x="726745" y="2418917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5E76EDF-1A2A-0D46-8DB4-07F5ADB3E6F9}"/>
                </a:ext>
              </a:extLst>
            </p:cNvPr>
            <p:cNvSpPr txBox="1"/>
            <p:nvPr/>
          </p:nvSpPr>
          <p:spPr>
            <a:xfrm>
              <a:off x="2005805" y="299475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01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9D233F8-AFE9-1A49-A2D1-73661E7909F9}"/>
                </a:ext>
              </a:extLst>
            </p:cNvPr>
            <p:cNvSpPr/>
            <p:nvPr/>
          </p:nvSpPr>
          <p:spPr>
            <a:xfrm>
              <a:off x="1352899" y="376578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F5BA28B-97D9-A74E-971F-E6DD502BAB37}"/>
                </a:ext>
              </a:extLst>
            </p:cNvPr>
            <p:cNvSpPr txBox="1"/>
            <p:nvPr/>
          </p:nvSpPr>
          <p:spPr>
            <a:xfrm>
              <a:off x="1189619" y="4289002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F07AB08-C0FB-3A49-AA8F-7DC903CED04B}"/>
              </a:ext>
            </a:extLst>
          </p:cNvPr>
          <p:cNvGrpSpPr/>
          <p:nvPr/>
        </p:nvGrpSpPr>
        <p:grpSpPr>
          <a:xfrm>
            <a:off x="3417946" y="1645608"/>
            <a:ext cx="3067165" cy="3026955"/>
            <a:chOff x="3417946" y="1645608"/>
            <a:chExt cx="3067165" cy="3026955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BAECD7D8-D97B-EB46-9D2C-B0DEE4B96C75}"/>
                </a:ext>
              </a:extLst>
            </p:cNvPr>
            <p:cNvSpPr/>
            <p:nvPr/>
          </p:nvSpPr>
          <p:spPr>
            <a:xfrm>
              <a:off x="3417946" y="1645608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379307" rIns="325120" bIns="1544319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E0280D8-A402-AC46-B486-EA4CACDDE41E}"/>
                </a:ext>
              </a:extLst>
            </p:cNvPr>
            <p:cNvSpPr txBox="1"/>
            <p:nvPr/>
          </p:nvSpPr>
          <p:spPr>
            <a:xfrm>
              <a:off x="4697006" y="221459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02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82CB3A9-EE7C-5748-8C6B-4C490149F80F}"/>
                </a:ext>
              </a:extLst>
            </p:cNvPr>
            <p:cNvSpPr/>
            <p:nvPr/>
          </p:nvSpPr>
          <p:spPr>
            <a:xfrm>
              <a:off x="4044098" y="299932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丰富教育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2B876F5-B993-C64A-905B-7BDC191E38D5}"/>
                </a:ext>
              </a:extLst>
            </p:cNvPr>
            <p:cNvSpPr txBox="1"/>
            <p:nvPr/>
          </p:nvSpPr>
          <p:spPr>
            <a:xfrm>
              <a:off x="3893052" y="3509214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0EFDF25-3DEC-4C47-9987-FB65A9CEAE42}"/>
              </a:ext>
            </a:extLst>
          </p:cNvPr>
          <p:cNvGrpSpPr/>
          <p:nvPr/>
        </p:nvGrpSpPr>
        <p:grpSpPr>
          <a:xfrm>
            <a:off x="5714509" y="2418917"/>
            <a:ext cx="3067165" cy="3026955"/>
            <a:chOff x="5714509" y="2418917"/>
            <a:chExt cx="3067165" cy="3026955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22A19E34-313C-9D45-A1CC-A80B5E62049E}"/>
                </a:ext>
              </a:extLst>
            </p:cNvPr>
            <p:cNvSpPr/>
            <p:nvPr/>
          </p:nvSpPr>
          <p:spPr>
            <a:xfrm>
              <a:off x="5714509" y="2418917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1544320" rIns="325120" bIns="379306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979C698-79C5-2A40-AA7E-3CCE13BD6A12}"/>
                </a:ext>
              </a:extLst>
            </p:cNvPr>
            <p:cNvSpPr txBox="1"/>
            <p:nvPr/>
          </p:nvSpPr>
          <p:spPr>
            <a:xfrm>
              <a:off x="6993570" y="299007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03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C1E38EC-BD17-3C48-B2B2-EB0FF252CAB5}"/>
                </a:ext>
              </a:extLst>
            </p:cNvPr>
            <p:cNvSpPr/>
            <p:nvPr/>
          </p:nvSpPr>
          <p:spPr>
            <a:xfrm>
              <a:off x="6340661" y="377046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营造氛围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059D48F-0E61-F24F-A1C9-0519AFADDF52}"/>
                </a:ext>
              </a:extLst>
            </p:cNvPr>
            <p:cNvSpPr txBox="1"/>
            <p:nvPr/>
          </p:nvSpPr>
          <p:spPr>
            <a:xfrm>
              <a:off x="6216959" y="4295855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D9582BA-7E6D-394E-92D3-2615EF33A9EB}"/>
              </a:ext>
            </a:extLst>
          </p:cNvPr>
          <p:cNvGrpSpPr/>
          <p:nvPr/>
        </p:nvGrpSpPr>
        <p:grpSpPr>
          <a:xfrm>
            <a:off x="8398090" y="1637988"/>
            <a:ext cx="3067165" cy="3026955"/>
            <a:chOff x="8398090" y="1637988"/>
            <a:chExt cx="3067165" cy="3026955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2AE808F-3CD5-934B-82DB-CCA576C98D16}"/>
                </a:ext>
              </a:extLst>
            </p:cNvPr>
            <p:cNvSpPr/>
            <p:nvPr/>
          </p:nvSpPr>
          <p:spPr>
            <a:xfrm>
              <a:off x="8398090" y="1637988"/>
              <a:ext cx="3067165" cy="3026955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17227" tIns="325120" rIns="216746" bIns="32512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A48D083-EA28-1A4E-8BB4-7AB4438221D0}"/>
                </a:ext>
              </a:extLst>
            </p:cNvPr>
            <p:cNvSpPr txBox="1"/>
            <p:nvPr/>
          </p:nvSpPr>
          <p:spPr>
            <a:xfrm>
              <a:off x="9677150" y="221268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IN Alternate" panose="020B0500000000000000" pitchFamily="34" charset="0"/>
                  <a:ea typeface="FZXiaoBiaoSong-B05S" panose="02010601030101010101" pitchFamily="2" charset="-122"/>
                </a:rPr>
                <a:t>04</a:t>
              </a:r>
              <a:endParaRPr kumimoji="0" lang="zh-CN" altLang="en-US" sz="28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Alternate" panose="020B0500000000000000" pitchFamily="34" charset="0"/>
                <a:ea typeface="FZXiaoBiaoSong-B05S" panose="02010601030101010101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7CC53C8-F9C1-9649-87E1-0CC5D9DDA1E5}"/>
                </a:ext>
              </a:extLst>
            </p:cNvPr>
            <p:cNvSpPr/>
            <p:nvPr/>
          </p:nvSpPr>
          <p:spPr>
            <a:xfrm>
              <a:off x="9024243" y="298599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065657A-879F-0A49-9EBC-C493CFC8D910}"/>
                </a:ext>
              </a:extLst>
            </p:cNvPr>
            <p:cNvSpPr txBox="1"/>
            <p:nvPr/>
          </p:nvSpPr>
          <p:spPr>
            <a:xfrm>
              <a:off x="8920392" y="3516067"/>
              <a:ext cx="1873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新时代爱国主义教</a:t>
              </a:r>
              <a:endParaRPr lang="en-US" altLang="zh-CN" sz="1400" b="1" dirty="0">
                <a:solidFill>
                  <a:schemeClr val="bg1">
                    <a:alpha val="69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  <a:p>
              <a:pPr lvl="0" algn="ctr" defTabSz="914400">
                <a:defRPr/>
              </a:pPr>
              <a:r>
                <a:rPr lang="zh-CN" altLang="en-US" sz="1400" b="1" dirty="0">
                  <a:solidFill>
                    <a:schemeClr val="bg1">
                      <a:alpha val="69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</a:rPr>
                <a:t>育实施纲要</a:t>
              </a:r>
              <a:endPara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Source Han Serif CN" panose="02020400000000000000" pitchFamily="18" charset="-128"/>
                <a:ea typeface="Source Han Serif CN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B7B312-E108-D241-83FD-BD001B4C73E0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28278A2-A09B-024E-895C-C10351D1C7FC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6C0A0A8-DC46-F548-BC6D-1CE41530FBA9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FA8EC72D-5B2B-5C44-8828-36F5A4472A12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1A8615E-D510-EC49-8F15-45299A0F87C4}"/>
              </a:ext>
            </a:extLst>
          </p:cNvPr>
          <p:cNvSpPr/>
          <p:nvPr/>
        </p:nvSpPr>
        <p:spPr>
          <a:xfrm>
            <a:off x="975100" y="2575259"/>
            <a:ext cx="4631267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围绕党的十九大对党的建设提出的总要求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充分发挥支部党员干部主观能动性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结合自身岗位和专业知识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带头提合理化建议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带头开展工作创新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带头研究解决实际问题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带领身边的工作人员努力工作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BE9A7DA-4899-0F40-90B1-69D328A019DB}"/>
              </a:ext>
            </a:extLst>
          </p:cNvPr>
          <p:cNvGrpSpPr/>
          <p:nvPr/>
        </p:nvGrpSpPr>
        <p:grpSpPr>
          <a:xfrm>
            <a:off x="-2866133" y="-7376456"/>
            <a:ext cx="22192806" cy="22192806"/>
            <a:chOff x="-2866133" y="-7376456"/>
            <a:chExt cx="22192806" cy="2219280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44B06E8-69EC-2749-BC98-383A3C54D722}"/>
                </a:ext>
              </a:extLst>
            </p:cNvPr>
            <p:cNvGrpSpPr/>
            <p:nvPr/>
          </p:nvGrpSpPr>
          <p:grpSpPr>
            <a:xfrm>
              <a:off x="-2866133" y="-7376456"/>
              <a:ext cx="22192806" cy="22192806"/>
              <a:chOff x="-2076006" y="-7667402"/>
              <a:chExt cx="22192806" cy="22192806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CD0B4743-E3A9-254C-AE7A-0E8B7D7268B0}"/>
                  </a:ext>
                </a:extLst>
              </p:cNvPr>
              <p:cNvSpPr/>
              <p:nvPr/>
            </p:nvSpPr>
            <p:spPr>
              <a:xfrm>
                <a:off x="-2076006" y="-7667402"/>
                <a:ext cx="22192806" cy="22192806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5B6473E0-6288-E445-8EDB-7B1D29836E7E}"/>
                  </a:ext>
                </a:extLst>
              </p:cNvPr>
              <p:cNvGrpSpPr/>
              <p:nvPr/>
            </p:nvGrpSpPr>
            <p:grpSpPr>
              <a:xfrm>
                <a:off x="6341068" y="1073883"/>
                <a:ext cx="5027020" cy="5028469"/>
                <a:chOff x="6341068" y="1073883"/>
                <a:chExt cx="5027020" cy="5028469"/>
              </a:xfrm>
              <a:solidFill>
                <a:srgbClr val="BF914D"/>
              </a:solidFill>
            </p:grpSpPr>
            <p:sp>
              <p:nvSpPr>
                <p:cNvPr id="16" name="Freeform 5">
                  <a:extLst>
                    <a:ext uri="{FF2B5EF4-FFF2-40B4-BE49-F238E27FC236}">
                      <a16:creationId xmlns:a16="http://schemas.microsoft.com/office/drawing/2014/main" id="{870AB0E1-26B4-4846-96B0-714C6F6F9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1276" y="1073883"/>
                  <a:ext cx="2346812" cy="3520943"/>
                </a:xfrm>
                <a:custGeom>
                  <a:avLst/>
                  <a:gdLst>
                    <a:gd name="T0" fmla="*/ 0 w 6745"/>
                    <a:gd name="T1" fmla="*/ 0 h 10117"/>
                    <a:gd name="T2" fmla="*/ 6745 w 6745"/>
                    <a:gd name="T3" fmla="*/ 6745 h 10117"/>
                    <a:gd name="T4" fmla="*/ 5841 w 6745"/>
                    <a:gd name="T5" fmla="*/ 10117 h 10117"/>
                    <a:gd name="T6" fmla="*/ 3855 w 6745"/>
                    <a:gd name="T7" fmla="*/ 8970 h 10117"/>
                    <a:gd name="T8" fmla="*/ 2226 w 6745"/>
                    <a:gd name="T9" fmla="*/ 2890 h 10117"/>
                    <a:gd name="T10" fmla="*/ 0 w 6745"/>
                    <a:gd name="T11" fmla="*/ 2293 h 10117"/>
                    <a:gd name="T12" fmla="*/ 0 w 6745"/>
                    <a:gd name="T13" fmla="*/ 0 h 10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45" h="10117">
                      <a:moveTo>
                        <a:pt x="0" y="0"/>
                      </a:moveTo>
                      <a:cubicBezTo>
                        <a:pt x="3725" y="0"/>
                        <a:pt x="6745" y="3020"/>
                        <a:pt x="6745" y="6745"/>
                      </a:cubicBezTo>
                      <a:cubicBezTo>
                        <a:pt x="6745" y="7928"/>
                        <a:pt x="6433" y="9092"/>
                        <a:pt x="5841" y="10117"/>
                      </a:cubicBezTo>
                      <a:lnTo>
                        <a:pt x="3855" y="8970"/>
                      </a:lnTo>
                      <a:cubicBezTo>
                        <a:pt x="5084" y="6841"/>
                        <a:pt x="4355" y="4119"/>
                        <a:pt x="2226" y="2890"/>
                      </a:cubicBezTo>
                      <a:cubicBezTo>
                        <a:pt x="1549" y="2499"/>
                        <a:pt x="782" y="2293"/>
                        <a:pt x="0" y="229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8468"/>
                    </a:gs>
                    <a:gs pos="95000">
                      <a:srgbClr val="CF1C0C"/>
                    </a:gs>
                  </a:gsLst>
                  <a:lin ang="0" scaled="1"/>
                </a:gradFill>
                <a:ln w="825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2A722542-38AE-BF44-98D0-D80BDF4B6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89015" y="4196201"/>
                  <a:ext cx="4064522" cy="1906151"/>
                </a:xfrm>
                <a:custGeom>
                  <a:avLst/>
                  <a:gdLst>
                    <a:gd name="T0" fmla="*/ 11682 w 11682"/>
                    <a:gd name="T1" fmla="*/ 1147 h 5478"/>
                    <a:gd name="T2" fmla="*/ 2469 w 11682"/>
                    <a:gd name="T3" fmla="*/ 3615 h 5478"/>
                    <a:gd name="T4" fmla="*/ 0 w 11682"/>
                    <a:gd name="T5" fmla="*/ 1147 h 5478"/>
                    <a:gd name="T6" fmla="*/ 1986 w 11682"/>
                    <a:gd name="T7" fmla="*/ 0 h 5478"/>
                    <a:gd name="T8" fmla="*/ 8067 w 11682"/>
                    <a:gd name="T9" fmla="*/ 1630 h 5478"/>
                    <a:gd name="T10" fmla="*/ 9696 w 11682"/>
                    <a:gd name="T11" fmla="*/ 0 h 5478"/>
                    <a:gd name="T12" fmla="*/ 11682 w 11682"/>
                    <a:gd name="T13" fmla="*/ 1147 h 5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82" h="5478">
                      <a:moveTo>
                        <a:pt x="11682" y="1147"/>
                      </a:moveTo>
                      <a:cubicBezTo>
                        <a:pt x="9820" y="4373"/>
                        <a:pt x="5695" y="5478"/>
                        <a:pt x="2469" y="3615"/>
                      </a:cubicBezTo>
                      <a:cubicBezTo>
                        <a:pt x="1444" y="3023"/>
                        <a:pt x="592" y="2172"/>
                        <a:pt x="0" y="1147"/>
                      </a:cubicBezTo>
                      <a:lnTo>
                        <a:pt x="1986" y="0"/>
                      </a:lnTo>
                      <a:cubicBezTo>
                        <a:pt x="3215" y="2129"/>
                        <a:pt x="5938" y="2859"/>
                        <a:pt x="8067" y="1630"/>
                      </a:cubicBezTo>
                      <a:cubicBezTo>
                        <a:pt x="8743" y="1239"/>
                        <a:pt x="9305" y="677"/>
                        <a:pt x="9696" y="0"/>
                      </a:cubicBezTo>
                      <a:lnTo>
                        <a:pt x="11682" y="114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8468"/>
                    </a:gs>
                    <a:gs pos="95000">
                      <a:srgbClr val="CF1C0C"/>
                    </a:gs>
                  </a:gsLst>
                  <a:lin ang="0" scaled="1"/>
                </a:gradFill>
                <a:ln w="825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9">
                  <a:extLst>
                    <a:ext uri="{FF2B5EF4-FFF2-40B4-BE49-F238E27FC236}">
                      <a16:creationId xmlns:a16="http://schemas.microsoft.com/office/drawing/2014/main" id="{4ADC5A58-368D-C142-BE59-5931940DA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1068" y="1073883"/>
                  <a:ext cx="2680208" cy="3520943"/>
                </a:xfrm>
                <a:custGeom>
                  <a:avLst/>
                  <a:gdLst>
                    <a:gd name="T0" fmla="*/ 3725 w 15407"/>
                    <a:gd name="T1" fmla="*/ 20233 h 20233"/>
                    <a:gd name="T2" fmla="*/ 8662 w 15407"/>
                    <a:gd name="T3" fmla="*/ 1807 h 20233"/>
                    <a:gd name="T4" fmla="*/ 15407 w 15407"/>
                    <a:gd name="T5" fmla="*/ 0 h 20233"/>
                    <a:gd name="T6" fmla="*/ 15407 w 15407"/>
                    <a:gd name="T7" fmla="*/ 4586 h 20233"/>
                    <a:gd name="T8" fmla="*/ 6504 w 15407"/>
                    <a:gd name="T9" fmla="*/ 13489 h 20233"/>
                    <a:gd name="T10" fmla="*/ 7697 w 15407"/>
                    <a:gd name="T11" fmla="*/ 17940 h 20233"/>
                    <a:gd name="T12" fmla="*/ 3725 w 15407"/>
                    <a:gd name="T13" fmla="*/ 20233 h 20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07" h="20233">
                      <a:moveTo>
                        <a:pt x="3725" y="20233"/>
                      </a:moveTo>
                      <a:cubicBezTo>
                        <a:pt x="0" y="13781"/>
                        <a:pt x="2211" y="5532"/>
                        <a:pt x="8662" y="1807"/>
                      </a:cubicBezTo>
                      <a:cubicBezTo>
                        <a:pt x="10713" y="623"/>
                        <a:pt x="13039" y="0"/>
                        <a:pt x="15407" y="0"/>
                      </a:cubicBezTo>
                      <a:lnTo>
                        <a:pt x="15407" y="4586"/>
                      </a:lnTo>
                      <a:cubicBezTo>
                        <a:pt x="10490" y="4586"/>
                        <a:pt x="6504" y="8572"/>
                        <a:pt x="6504" y="13489"/>
                      </a:cubicBezTo>
                      <a:cubicBezTo>
                        <a:pt x="6504" y="15051"/>
                        <a:pt x="6915" y="16587"/>
                        <a:pt x="7697" y="17940"/>
                      </a:cubicBezTo>
                      <a:lnTo>
                        <a:pt x="3725" y="2023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E8468"/>
                    </a:gs>
                    <a:gs pos="95000">
                      <a:srgbClr val="CF1C0C"/>
                    </a:gs>
                  </a:gsLst>
                  <a:lin ang="0" scaled="1"/>
                </a:gradFill>
                <a:ln w="825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6303E4C2-591C-7644-9D59-D04ED33BFD32}"/>
                  </a:ext>
                </a:extLst>
              </p:cNvPr>
              <p:cNvGrpSpPr/>
              <p:nvPr/>
            </p:nvGrpSpPr>
            <p:grpSpPr>
              <a:xfrm>
                <a:off x="7027354" y="1435958"/>
                <a:ext cx="3986086" cy="3986086"/>
                <a:chOff x="7027354" y="1435958"/>
                <a:chExt cx="3986086" cy="3986086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769384B3-EFE6-3441-AF9C-E9B16C9F59BE}"/>
                    </a:ext>
                  </a:extLst>
                </p:cNvPr>
                <p:cNvSpPr/>
                <p:nvPr/>
              </p:nvSpPr>
              <p:spPr>
                <a:xfrm rot="18000000">
                  <a:off x="7147276" y="1555880"/>
                  <a:ext cx="3746242" cy="3746242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带头开展工作创新</a:t>
                  </a:r>
                  <a:endParaRPr lang="zh-CN" altLang="en-US" sz="2000" spc="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191FEB6F-B399-C543-BA4C-AD340A29D6CC}"/>
                    </a:ext>
                  </a:extLst>
                </p:cNvPr>
                <p:cNvSpPr/>
                <p:nvPr/>
              </p:nvSpPr>
              <p:spPr>
                <a:xfrm rot="3600000">
                  <a:off x="7147276" y="1555880"/>
                  <a:ext cx="3746242" cy="3746242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带头提合理化建议</a:t>
                  </a:r>
                  <a:endParaRPr lang="zh-CN" altLang="en-US" sz="2000" spc="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F72508CA-ECEB-9248-AB2E-8139C06248B1}"/>
                    </a:ext>
                  </a:extLst>
                </p:cNvPr>
                <p:cNvSpPr/>
                <p:nvPr/>
              </p:nvSpPr>
              <p:spPr>
                <a:xfrm rot="21420000">
                  <a:off x="7027354" y="1435958"/>
                  <a:ext cx="3986086" cy="3986086"/>
                </a:xfrm>
                <a:prstGeom prst="rect">
                  <a:avLst/>
                </a:prstGeom>
              </p:spPr>
              <p:txBody>
                <a:bodyPr wrap="none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带头研究解决实际问题</a:t>
                  </a:r>
                  <a:endParaRPr lang="zh-CN" altLang="en-US" sz="2000" spc="600" dirty="0">
                    <a:solidFill>
                      <a:schemeClr val="bg1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</p:grp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50696CB-8B68-674F-87AB-A9A4C530A7EC}"/>
                </a:ext>
              </a:extLst>
            </p:cNvPr>
            <p:cNvGrpSpPr/>
            <p:nvPr/>
          </p:nvGrpSpPr>
          <p:grpSpPr>
            <a:xfrm>
              <a:off x="6781205" y="2270464"/>
              <a:ext cx="2898966" cy="2898966"/>
              <a:chOff x="6781205" y="2270464"/>
              <a:chExt cx="2898966" cy="2898966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CA3506CE-2A5D-4D4C-8BCF-238B3C8B09BF}"/>
                  </a:ext>
                </a:extLst>
              </p:cNvPr>
              <p:cNvGrpSpPr/>
              <p:nvPr/>
            </p:nvGrpSpPr>
            <p:grpSpPr>
              <a:xfrm>
                <a:off x="6781205" y="2270464"/>
                <a:ext cx="2898966" cy="2898966"/>
                <a:chOff x="7570914" y="1979518"/>
                <a:chExt cx="2898966" cy="2898966"/>
              </a:xfrm>
            </p:grpSpPr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BEDEE727-2486-9242-9EB2-C954F3F87BBA}"/>
                    </a:ext>
                  </a:extLst>
                </p:cNvPr>
                <p:cNvSpPr/>
                <p:nvPr/>
              </p:nvSpPr>
              <p:spPr>
                <a:xfrm>
                  <a:off x="7570914" y="1979518"/>
                  <a:ext cx="2898966" cy="289896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id="{B88424CA-737B-E04E-B467-EC782B6AD6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63504" y="2147021"/>
                  <a:ext cx="2712950" cy="2546393"/>
                </a:xfrm>
                <a:custGeom>
                  <a:avLst/>
                  <a:gdLst>
                    <a:gd name="T0" fmla="*/ 771 w 1694"/>
                    <a:gd name="T1" fmla="*/ 81 h 1590"/>
                    <a:gd name="T2" fmla="*/ 706 w 1694"/>
                    <a:gd name="T3" fmla="*/ 21 h 1590"/>
                    <a:gd name="T4" fmla="*/ 640 w 1694"/>
                    <a:gd name="T5" fmla="*/ 112 h 1590"/>
                    <a:gd name="T6" fmla="*/ 578 w 1694"/>
                    <a:gd name="T7" fmla="*/ 142 h 1590"/>
                    <a:gd name="T8" fmla="*/ 582 w 1694"/>
                    <a:gd name="T9" fmla="*/ 270 h 1590"/>
                    <a:gd name="T10" fmla="*/ 518 w 1694"/>
                    <a:gd name="T11" fmla="*/ 308 h 1590"/>
                    <a:gd name="T12" fmla="*/ 361 w 1694"/>
                    <a:gd name="T13" fmla="*/ 199 h 1590"/>
                    <a:gd name="T14" fmla="*/ 335 w 1694"/>
                    <a:gd name="T15" fmla="*/ 298 h 1590"/>
                    <a:gd name="T16" fmla="*/ 389 w 1694"/>
                    <a:gd name="T17" fmla="*/ 425 h 1590"/>
                    <a:gd name="T18" fmla="*/ 249 w 1694"/>
                    <a:gd name="T19" fmla="*/ 401 h 1590"/>
                    <a:gd name="T20" fmla="*/ 222 w 1694"/>
                    <a:gd name="T21" fmla="*/ 471 h 1590"/>
                    <a:gd name="T22" fmla="*/ 297 w 1694"/>
                    <a:gd name="T23" fmla="*/ 585 h 1590"/>
                    <a:gd name="T24" fmla="*/ 81 w 1694"/>
                    <a:gd name="T25" fmla="*/ 584 h 1590"/>
                    <a:gd name="T26" fmla="*/ 157 w 1694"/>
                    <a:gd name="T27" fmla="*/ 658 h 1590"/>
                    <a:gd name="T28" fmla="*/ 259 w 1694"/>
                    <a:gd name="T29" fmla="*/ 738 h 1590"/>
                    <a:gd name="T30" fmla="*/ 154 w 1694"/>
                    <a:gd name="T31" fmla="*/ 812 h 1590"/>
                    <a:gd name="T32" fmla="*/ 261 w 1694"/>
                    <a:gd name="T33" fmla="*/ 876 h 1590"/>
                    <a:gd name="T34" fmla="*/ 270 w 1694"/>
                    <a:gd name="T35" fmla="*/ 923 h 1590"/>
                    <a:gd name="T36" fmla="*/ 66 w 1694"/>
                    <a:gd name="T37" fmla="*/ 1060 h 1590"/>
                    <a:gd name="T38" fmla="*/ 304 w 1694"/>
                    <a:gd name="T39" fmla="*/ 1029 h 1590"/>
                    <a:gd name="T40" fmla="*/ 336 w 1694"/>
                    <a:gd name="T41" fmla="*/ 1095 h 1590"/>
                    <a:gd name="T42" fmla="*/ 372 w 1694"/>
                    <a:gd name="T43" fmla="*/ 1148 h 1590"/>
                    <a:gd name="T44" fmla="*/ 300 w 1694"/>
                    <a:gd name="T45" fmla="*/ 1270 h 1590"/>
                    <a:gd name="T46" fmla="*/ 445 w 1694"/>
                    <a:gd name="T47" fmla="*/ 1231 h 1590"/>
                    <a:gd name="T48" fmla="*/ 417 w 1694"/>
                    <a:gd name="T49" fmla="*/ 1364 h 1590"/>
                    <a:gd name="T50" fmla="*/ 470 w 1694"/>
                    <a:gd name="T51" fmla="*/ 1419 h 1590"/>
                    <a:gd name="T52" fmla="*/ 533 w 1694"/>
                    <a:gd name="T53" fmla="*/ 1446 h 1590"/>
                    <a:gd name="T54" fmla="*/ 609 w 1694"/>
                    <a:gd name="T55" fmla="*/ 1435 h 1590"/>
                    <a:gd name="T56" fmla="*/ 696 w 1694"/>
                    <a:gd name="T57" fmla="*/ 1369 h 1590"/>
                    <a:gd name="T58" fmla="*/ 750 w 1694"/>
                    <a:gd name="T59" fmla="*/ 1380 h 1590"/>
                    <a:gd name="T60" fmla="*/ 815 w 1694"/>
                    <a:gd name="T61" fmla="*/ 1541 h 1590"/>
                    <a:gd name="T62" fmla="*/ 885 w 1694"/>
                    <a:gd name="T63" fmla="*/ 1541 h 1590"/>
                    <a:gd name="T64" fmla="*/ 979 w 1694"/>
                    <a:gd name="T65" fmla="*/ 1586 h 1590"/>
                    <a:gd name="T66" fmla="*/ 997 w 1694"/>
                    <a:gd name="T67" fmla="*/ 1369 h 1590"/>
                    <a:gd name="T68" fmla="*/ 1043 w 1694"/>
                    <a:gd name="T69" fmla="*/ 1354 h 1590"/>
                    <a:gd name="T70" fmla="*/ 1111 w 1694"/>
                    <a:gd name="T71" fmla="*/ 1326 h 1590"/>
                    <a:gd name="T72" fmla="*/ 1218 w 1694"/>
                    <a:gd name="T73" fmla="*/ 1398 h 1590"/>
                    <a:gd name="T74" fmla="*/ 1262 w 1694"/>
                    <a:gd name="T75" fmla="*/ 1323 h 1590"/>
                    <a:gd name="T76" fmla="*/ 1253 w 1694"/>
                    <a:gd name="T77" fmla="*/ 1225 h 1590"/>
                    <a:gd name="T78" fmla="*/ 1370 w 1694"/>
                    <a:gd name="T79" fmla="*/ 1271 h 1590"/>
                    <a:gd name="T80" fmla="*/ 1465 w 1694"/>
                    <a:gd name="T81" fmla="*/ 1210 h 1590"/>
                    <a:gd name="T82" fmla="*/ 1408 w 1694"/>
                    <a:gd name="T83" fmla="*/ 1116 h 1590"/>
                    <a:gd name="T84" fmla="*/ 1508 w 1694"/>
                    <a:gd name="T85" fmla="*/ 1076 h 1590"/>
                    <a:gd name="T86" fmla="*/ 1507 w 1694"/>
                    <a:gd name="T87" fmla="*/ 1020 h 1590"/>
                    <a:gd name="T88" fmla="*/ 1421 w 1694"/>
                    <a:gd name="T89" fmla="*/ 931 h 1590"/>
                    <a:gd name="T90" fmla="*/ 1515 w 1694"/>
                    <a:gd name="T91" fmla="*/ 869 h 1590"/>
                    <a:gd name="T92" fmla="*/ 1437 w 1694"/>
                    <a:gd name="T93" fmla="*/ 795 h 1590"/>
                    <a:gd name="T94" fmla="*/ 1554 w 1694"/>
                    <a:gd name="T95" fmla="*/ 739 h 1590"/>
                    <a:gd name="T96" fmla="*/ 1515 w 1694"/>
                    <a:gd name="T97" fmla="*/ 662 h 1590"/>
                    <a:gd name="T98" fmla="*/ 1484 w 1694"/>
                    <a:gd name="T99" fmla="*/ 604 h 1590"/>
                    <a:gd name="T100" fmla="*/ 1389 w 1694"/>
                    <a:gd name="T101" fmla="*/ 568 h 1590"/>
                    <a:gd name="T102" fmla="*/ 1362 w 1694"/>
                    <a:gd name="T103" fmla="*/ 511 h 1590"/>
                    <a:gd name="T104" fmla="*/ 1337 w 1694"/>
                    <a:gd name="T105" fmla="*/ 469 h 1590"/>
                    <a:gd name="T106" fmla="*/ 1437 w 1694"/>
                    <a:gd name="T107" fmla="*/ 300 h 1590"/>
                    <a:gd name="T108" fmla="*/ 1266 w 1694"/>
                    <a:gd name="T109" fmla="*/ 383 h 1590"/>
                    <a:gd name="T110" fmla="*/ 1205 w 1694"/>
                    <a:gd name="T111" fmla="*/ 329 h 1590"/>
                    <a:gd name="T112" fmla="*/ 1159 w 1694"/>
                    <a:gd name="T113" fmla="*/ 298 h 1590"/>
                    <a:gd name="T114" fmla="*/ 1213 w 1694"/>
                    <a:gd name="T115" fmla="*/ 62 h 1590"/>
                    <a:gd name="T116" fmla="*/ 1081 w 1694"/>
                    <a:gd name="T117" fmla="*/ 184 h 1590"/>
                    <a:gd name="T118" fmla="*/ 1007 w 1694"/>
                    <a:gd name="T119" fmla="*/ 230 h 1590"/>
                    <a:gd name="T120" fmla="*/ 943 w 1694"/>
                    <a:gd name="T121" fmla="*/ 216 h 1590"/>
                    <a:gd name="T122" fmla="*/ 886 w 1694"/>
                    <a:gd name="T123" fmla="*/ 44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94" h="1590">
                      <a:moveTo>
                        <a:pt x="839" y="64"/>
                      </a:moveTo>
                      <a:lnTo>
                        <a:pt x="854" y="64"/>
                      </a:lnTo>
                      <a:lnTo>
                        <a:pt x="850" y="208"/>
                      </a:lnTo>
                      <a:lnTo>
                        <a:pt x="843" y="208"/>
                      </a:lnTo>
                      <a:lnTo>
                        <a:pt x="839" y="64"/>
                      </a:lnTo>
                      <a:close/>
                      <a:moveTo>
                        <a:pt x="816" y="89"/>
                      </a:moveTo>
                      <a:lnTo>
                        <a:pt x="824" y="208"/>
                      </a:lnTo>
                      <a:lnTo>
                        <a:pt x="832" y="208"/>
                      </a:lnTo>
                      <a:lnTo>
                        <a:pt x="832" y="88"/>
                      </a:lnTo>
                      <a:lnTo>
                        <a:pt x="816" y="89"/>
                      </a:lnTo>
                      <a:close/>
                      <a:moveTo>
                        <a:pt x="796" y="115"/>
                      </a:moveTo>
                      <a:lnTo>
                        <a:pt x="805" y="209"/>
                      </a:lnTo>
                      <a:lnTo>
                        <a:pt x="813" y="209"/>
                      </a:lnTo>
                      <a:lnTo>
                        <a:pt x="811" y="114"/>
                      </a:lnTo>
                      <a:lnTo>
                        <a:pt x="796" y="115"/>
                      </a:lnTo>
                      <a:close/>
                      <a:moveTo>
                        <a:pt x="771" y="81"/>
                      </a:moveTo>
                      <a:lnTo>
                        <a:pt x="787" y="211"/>
                      </a:lnTo>
                      <a:lnTo>
                        <a:pt x="795" y="210"/>
                      </a:lnTo>
                      <a:lnTo>
                        <a:pt x="786" y="80"/>
                      </a:lnTo>
                      <a:lnTo>
                        <a:pt x="771" y="81"/>
                      </a:lnTo>
                      <a:close/>
                      <a:moveTo>
                        <a:pt x="777" y="212"/>
                      </a:moveTo>
                      <a:lnTo>
                        <a:pt x="765" y="93"/>
                      </a:lnTo>
                      <a:lnTo>
                        <a:pt x="750" y="95"/>
                      </a:lnTo>
                      <a:lnTo>
                        <a:pt x="769" y="213"/>
                      </a:lnTo>
                      <a:lnTo>
                        <a:pt x="777" y="212"/>
                      </a:lnTo>
                      <a:close/>
                      <a:moveTo>
                        <a:pt x="758" y="215"/>
                      </a:moveTo>
                      <a:lnTo>
                        <a:pt x="738" y="63"/>
                      </a:lnTo>
                      <a:lnTo>
                        <a:pt x="722" y="65"/>
                      </a:lnTo>
                      <a:lnTo>
                        <a:pt x="750" y="216"/>
                      </a:lnTo>
                      <a:lnTo>
                        <a:pt x="758" y="215"/>
                      </a:lnTo>
                      <a:close/>
                      <a:moveTo>
                        <a:pt x="740" y="218"/>
                      </a:moveTo>
                      <a:lnTo>
                        <a:pt x="706" y="21"/>
                      </a:lnTo>
                      <a:lnTo>
                        <a:pt x="691" y="24"/>
                      </a:lnTo>
                      <a:lnTo>
                        <a:pt x="732" y="219"/>
                      </a:lnTo>
                      <a:lnTo>
                        <a:pt x="740" y="218"/>
                      </a:lnTo>
                      <a:close/>
                      <a:moveTo>
                        <a:pt x="721" y="221"/>
                      </a:moveTo>
                      <a:lnTo>
                        <a:pt x="706" y="131"/>
                      </a:lnTo>
                      <a:lnTo>
                        <a:pt x="690" y="134"/>
                      </a:lnTo>
                      <a:lnTo>
                        <a:pt x="713" y="223"/>
                      </a:lnTo>
                      <a:lnTo>
                        <a:pt x="721" y="221"/>
                      </a:lnTo>
                      <a:close/>
                      <a:moveTo>
                        <a:pt x="704" y="226"/>
                      </a:moveTo>
                      <a:lnTo>
                        <a:pt x="688" y="148"/>
                      </a:lnTo>
                      <a:lnTo>
                        <a:pt x="672" y="152"/>
                      </a:lnTo>
                      <a:lnTo>
                        <a:pt x="696" y="228"/>
                      </a:lnTo>
                      <a:lnTo>
                        <a:pt x="704" y="226"/>
                      </a:lnTo>
                      <a:close/>
                      <a:moveTo>
                        <a:pt x="686" y="230"/>
                      </a:moveTo>
                      <a:lnTo>
                        <a:pt x="654" y="107"/>
                      </a:lnTo>
                      <a:lnTo>
                        <a:pt x="640" y="112"/>
                      </a:lnTo>
                      <a:lnTo>
                        <a:pt x="678" y="233"/>
                      </a:lnTo>
                      <a:lnTo>
                        <a:pt x="686" y="230"/>
                      </a:lnTo>
                      <a:close/>
                      <a:moveTo>
                        <a:pt x="668" y="236"/>
                      </a:moveTo>
                      <a:lnTo>
                        <a:pt x="643" y="147"/>
                      </a:lnTo>
                      <a:lnTo>
                        <a:pt x="629" y="152"/>
                      </a:lnTo>
                      <a:lnTo>
                        <a:pt x="660" y="238"/>
                      </a:lnTo>
                      <a:lnTo>
                        <a:pt x="668" y="236"/>
                      </a:lnTo>
                      <a:close/>
                      <a:moveTo>
                        <a:pt x="650" y="242"/>
                      </a:moveTo>
                      <a:lnTo>
                        <a:pt x="586" y="53"/>
                      </a:lnTo>
                      <a:lnTo>
                        <a:pt x="573" y="59"/>
                      </a:lnTo>
                      <a:lnTo>
                        <a:pt x="643" y="244"/>
                      </a:lnTo>
                      <a:lnTo>
                        <a:pt x="650" y="242"/>
                      </a:lnTo>
                      <a:close/>
                      <a:moveTo>
                        <a:pt x="626" y="250"/>
                      </a:moveTo>
                      <a:lnTo>
                        <a:pt x="633" y="247"/>
                      </a:lnTo>
                      <a:lnTo>
                        <a:pt x="593" y="137"/>
                      </a:lnTo>
                      <a:lnTo>
                        <a:pt x="578" y="142"/>
                      </a:lnTo>
                      <a:lnTo>
                        <a:pt x="626" y="250"/>
                      </a:lnTo>
                      <a:close/>
                      <a:moveTo>
                        <a:pt x="616" y="254"/>
                      </a:moveTo>
                      <a:lnTo>
                        <a:pt x="561" y="118"/>
                      </a:lnTo>
                      <a:lnTo>
                        <a:pt x="547" y="124"/>
                      </a:lnTo>
                      <a:lnTo>
                        <a:pt x="608" y="258"/>
                      </a:lnTo>
                      <a:lnTo>
                        <a:pt x="616" y="254"/>
                      </a:lnTo>
                      <a:close/>
                      <a:moveTo>
                        <a:pt x="599" y="262"/>
                      </a:moveTo>
                      <a:lnTo>
                        <a:pt x="503" y="49"/>
                      </a:lnTo>
                      <a:lnTo>
                        <a:pt x="489" y="55"/>
                      </a:lnTo>
                      <a:lnTo>
                        <a:pt x="591" y="266"/>
                      </a:lnTo>
                      <a:lnTo>
                        <a:pt x="599" y="262"/>
                      </a:lnTo>
                      <a:close/>
                      <a:moveTo>
                        <a:pt x="582" y="270"/>
                      </a:moveTo>
                      <a:lnTo>
                        <a:pt x="463" y="29"/>
                      </a:lnTo>
                      <a:lnTo>
                        <a:pt x="449" y="36"/>
                      </a:lnTo>
                      <a:lnTo>
                        <a:pt x="575" y="274"/>
                      </a:lnTo>
                      <a:lnTo>
                        <a:pt x="582" y="270"/>
                      </a:lnTo>
                      <a:close/>
                      <a:moveTo>
                        <a:pt x="566" y="279"/>
                      </a:moveTo>
                      <a:lnTo>
                        <a:pt x="515" y="179"/>
                      </a:lnTo>
                      <a:lnTo>
                        <a:pt x="502" y="186"/>
                      </a:lnTo>
                      <a:lnTo>
                        <a:pt x="559" y="283"/>
                      </a:lnTo>
                      <a:lnTo>
                        <a:pt x="566" y="279"/>
                      </a:lnTo>
                      <a:close/>
                      <a:moveTo>
                        <a:pt x="515" y="223"/>
                      </a:moveTo>
                      <a:lnTo>
                        <a:pt x="502" y="231"/>
                      </a:lnTo>
                      <a:lnTo>
                        <a:pt x="543" y="292"/>
                      </a:lnTo>
                      <a:lnTo>
                        <a:pt x="550" y="288"/>
                      </a:lnTo>
                      <a:lnTo>
                        <a:pt x="515" y="223"/>
                      </a:lnTo>
                      <a:close/>
                      <a:moveTo>
                        <a:pt x="488" y="246"/>
                      </a:moveTo>
                      <a:lnTo>
                        <a:pt x="527" y="302"/>
                      </a:lnTo>
                      <a:lnTo>
                        <a:pt x="533" y="298"/>
                      </a:lnTo>
                      <a:lnTo>
                        <a:pt x="501" y="239"/>
                      </a:lnTo>
                      <a:lnTo>
                        <a:pt x="488" y="246"/>
                      </a:lnTo>
                      <a:close/>
                      <a:moveTo>
                        <a:pt x="518" y="308"/>
                      </a:moveTo>
                      <a:lnTo>
                        <a:pt x="461" y="217"/>
                      </a:lnTo>
                      <a:lnTo>
                        <a:pt x="448" y="226"/>
                      </a:lnTo>
                      <a:lnTo>
                        <a:pt x="511" y="313"/>
                      </a:lnTo>
                      <a:lnTo>
                        <a:pt x="518" y="308"/>
                      </a:lnTo>
                      <a:close/>
                      <a:moveTo>
                        <a:pt x="503" y="318"/>
                      </a:moveTo>
                      <a:lnTo>
                        <a:pt x="416" y="192"/>
                      </a:lnTo>
                      <a:lnTo>
                        <a:pt x="403" y="201"/>
                      </a:lnTo>
                      <a:lnTo>
                        <a:pt x="497" y="323"/>
                      </a:lnTo>
                      <a:lnTo>
                        <a:pt x="503" y="318"/>
                      </a:lnTo>
                      <a:close/>
                      <a:moveTo>
                        <a:pt x="429" y="247"/>
                      </a:moveTo>
                      <a:lnTo>
                        <a:pt x="417" y="256"/>
                      </a:lnTo>
                      <a:lnTo>
                        <a:pt x="482" y="334"/>
                      </a:lnTo>
                      <a:lnTo>
                        <a:pt x="488" y="329"/>
                      </a:lnTo>
                      <a:lnTo>
                        <a:pt x="429" y="247"/>
                      </a:lnTo>
                      <a:close/>
                      <a:moveTo>
                        <a:pt x="473" y="341"/>
                      </a:moveTo>
                      <a:lnTo>
                        <a:pt x="361" y="199"/>
                      </a:lnTo>
                      <a:lnTo>
                        <a:pt x="349" y="209"/>
                      </a:lnTo>
                      <a:lnTo>
                        <a:pt x="467" y="346"/>
                      </a:lnTo>
                      <a:lnTo>
                        <a:pt x="473" y="341"/>
                      </a:lnTo>
                      <a:close/>
                      <a:moveTo>
                        <a:pt x="459" y="353"/>
                      </a:moveTo>
                      <a:lnTo>
                        <a:pt x="374" y="251"/>
                      </a:lnTo>
                      <a:lnTo>
                        <a:pt x="364" y="261"/>
                      </a:lnTo>
                      <a:lnTo>
                        <a:pt x="453" y="358"/>
                      </a:lnTo>
                      <a:lnTo>
                        <a:pt x="459" y="353"/>
                      </a:lnTo>
                      <a:close/>
                      <a:moveTo>
                        <a:pt x="440" y="371"/>
                      </a:moveTo>
                      <a:lnTo>
                        <a:pt x="445" y="365"/>
                      </a:lnTo>
                      <a:lnTo>
                        <a:pt x="397" y="309"/>
                      </a:lnTo>
                      <a:lnTo>
                        <a:pt x="386" y="319"/>
                      </a:lnTo>
                      <a:lnTo>
                        <a:pt x="440" y="371"/>
                      </a:lnTo>
                      <a:close/>
                      <a:moveTo>
                        <a:pt x="432" y="378"/>
                      </a:moveTo>
                      <a:lnTo>
                        <a:pt x="346" y="287"/>
                      </a:lnTo>
                      <a:lnTo>
                        <a:pt x="335" y="298"/>
                      </a:lnTo>
                      <a:lnTo>
                        <a:pt x="427" y="383"/>
                      </a:lnTo>
                      <a:lnTo>
                        <a:pt x="432" y="378"/>
                      </a:lnTo>
                      <a:close/>
                      <a:moveTo>
                        <a:pt x="419" y="391"/>
                      </a:moveTo>
                      <a:lnTo>
                        <a:pt x="270" y="246"/>
                      </a:lnTo>
                      <a:lnTo>
                        <a:pt x="260" y="257"/>
                      </a:lnTo>
                      <a:lnTo>
                        <a:pt x="414" y="397"/>
                      </a:lnTo>
                      <a:lnTo>
                        <a:pt x="419" y="391"/>
                      </a:lnTo>
                      <a:close/>
                      <a:moveTo>
                        <a:pt x="406" y="405"/>
                      </a:moveTo>
                      <a:lnTo>
                        <a:pt x="191" y="210"/>
                      </a:lnTo>
                      <a:lnTo>
                        <a:pt x="180" y="222"/>
                      </a:lnTo>
                      <a:lnTo>
                        <a:pt x="401" y="411"/>
                      </a:lnTo>
                      <a:lnTo>
                        <a:pt x="406" y="405"/>
                      </a:lnTo>
                      <a:close/>
                      <a:moveTo>
                        <a:pt x="394" y="419"/>
                      </a:moveTo>
                      <a:lnTo>
                        <a:pt x="279" y="318"/>
                      </a:lnTo>
                      <a:lnTo>
                        <a:pt x="269" y="330"/>
                      </a:lnTo>
                      <a:lnTo>
                        <a:pt x="389" y="425"/>
                      </a:lnTo>
                      <a:lnTo>
                        <a:pt x="394" y="419"/>
                      </a:lnTo>
                      <a:close/>
                      <a:moveTo>
                        <a:pt x="227" y="326"/>
                      </a:moveTo>
                      <a:lnTo>
                        <a:pt x="377" y="440"/>
                      </a:lnTo>
                      <a:lnTo>
                        <a:pt x="382" y="433"/>
                      </a:lnTo>
                      <a:lnTo>
                        <a:pt x="236" y="314"/>
                      </a:lnTo>
                      <a:lnTo>
                        <a:pt x="227" y="326"/>
                      </a:lnTo>
                      <a:close/>
                      <a:moveTo>
                        <a:pt x="372" y="448"/>
                      </a:moveTo>
                      <a:lnTo>
                        <a:pt x="289" y="383"/>
                      </a:lnTo>
                      <a:lnTo>
                        <a:pt x="280" y="395"/>
                      </a:lnTo>
                      <a:lnTo>
                        <a:pt x="367" y="454"/>
                      </a:lnTo>
                      <a:lnTo>
                        <a:pt x="372" y="448"/>
                      </a:lnTo>
                      <a:close/>
                      <a:moveTo>
                        <a:pt x="249" y="401"/>
                      </a:moveTo>
                      <a:lnTo>
                        <a:pt x="356" y="469"/>
                      </a:lnTo>
                      <a:lnTo>
                        <a:pt x="361" y="463"/>
                      </a:lnTo>
                      <a:lnTo>
                        <a:pt x="258" y="389"/>
                      </a:lnTo>
                      <a:lnTo>
                        <a:pt x="249" y="401"/>
                      </a:lnTo>
                      <a:close/>
                      <a:moveTo>
                        <a:pt x="351" y="478"/>
                      </a:moveTo>
                      <a:lnTo>
                        <a:pt x="260" y="417"/>
                      </a:lnTo>
                      <a:lnTo>
                        <a:pt x="252" y="430"/>
                      </a:lnTo>
                      <a:lnTo>
                        <a:pt x="346" y="485"/>
                      </a:lnTo>
                      <a:lnTo>
                        <a:pt x="351" y="478"/>
                      </a:lnTo>
                      <a:close/>
                      <a:moveTo>
                        <a:pt x="341" y="494"/>
                      </a:moveTo>
                      <a:lnTo>
                        <a:pt x="296" y="463"/>
                      </a:lnTo>
                      <a:lnTo>
                        <a:pt x="288" y="476"/>
                      </a:lnTo>
                      <a:lnTo>
                        <a:pt x="336" y="501"/>
                      </a:lnTo>
                      <a:lnTo>
                        <a:pt x="341" y="494"/>
                      </a:lnTo>
                      <a:close/>
                      <a:moveTo>
                        <a:pt x="216" y="443"/>
                      </a:moveTo>
                      <a:lnTo>
                        <a:pt x="209" y="456"/>
                      </a:lnTo>
                      <a:lnTo>
                        <a:pt x="327" y="518"/>
                      </a:lnTo>
                      <a:lnTo>
                        <a:pt x="331" y="511"/>
                      </a:lnTo>
                      <a:lnTo>
                        <a:pt x="216" y="443"/>
                      </a:lnTo>
                      <a:close/>
                      <a:moveTo>
                        <a:pt x="222" y="471"/>
                      </a:moveTo>
                      <a:lnTo>
                        <a:pt x="215" y="485"/>
                      </a:lnTo>
                      <a:lnTo>
                        <a:pt x="319" y="533"/>
                      </a:lnTo>
                      <a:lnTo>
                        <a:pt x="322" y="526"/>
                      </a:lnTo>
                      <a:lnTo>
                        <a:pt x="222" y="471"/>
                      </a:lnTo>
                      <a:close/>
                      <a:moveTo>
                        <a:pt x="314" y="543"/>
                      </a:moveTo>
                      <a:lnTo>
                        <a:pt x="125" y="451"/>
                      </a:lnTo>
                      <a:lnTo>
                        <a:pt x="118" y="464"/>
                      </a:lnTo>
                      <a:lnTo>
                        <a:pt x="310" y="550"/>
                      </a:lnTo>
                      <a:lnTo>
                        <a:pt x="314" y="543"/>
                      </a:lnTo>
                      <a:close/>
                      <a:moveTo>
                        <a:pt x="223" y="536"/>
                      </a:moveTo>
                      <a:lnTo>
                        <a:pt x="304" y="568"/>
                      </a:lnTo>
                      <a:lnTo>
                        <a:pt x="306" y="560"/>
                      </a:lnTo>
                      <a:lnTo>
                        <a:pt x="229" y="522"/>
                      </a:lnTo>
                      <a:lnTo>
                        <a:pt x="223" y="536"/>
                      </a:lnTo>
                      <a:close/>
                      <a:moveTo>
                        <a:pt x="171" y="539"/>
                      </a:moveTo>
                      <a:lnTo>
                        <a:pt x="297" y="585"/>
                      </a:lnTo>
                      <a:lnTo>
                        <a:pt x="300" y="577"/>
                      </a:lnTo>
                      <a:lnTo>
                        <a:pt x="177" y="524"/>
                      </a:lnTo>
                      <a:lnTo>
                        <a:pt x="171" y="539"/>
                      </a:lnTo>
                      <a:close/>
                      <a:moveTo>
                        <a:pt x="293" y="594"/>
                      </a:moveTo>
                      <a:lnTo>
                        <a:pt x="180" y="550"/>
                      </a:lnTo>
                      <a:lnTo>
                        <a:pt x="175" y="565"/>
                      </a:lnTo>
                      <a:lnTo>
                        <a:pt x="290" y="602"/>
                      </a:lnTo>
                      <a:lnTo>
                        <a:pt x="293" y="594"/>
                      </a:lnTo>
                      <a:close/>
                      <a:moveTo>
                        <a:pt x="142" y="561"/>
                      </a:moveTo>
                      <a:lnTo>
                        <a:pt x="137" y="576"/>
                      </a:lnTo>
                      <a:lnTo>
                        <a:pt x="284" y="619"/>
                      </a:lnTo>
                      <a:lnTo>
                        <a:pt x="287" y="612"/>
                      </a:lnTo>
                      <a:lnTo>
                        <a:pt x="142" y="561"/>
                      </a:lnTo>
                      <a:close/>
                      <a:moveTo>
                        <a:pt x="281" y="630"/>
                      </a:moveTo>
                      <a:lnTo>
                        <a:pt x="85" y="569"/>
                      </a:lnTo>
                      <a:lnTo>
                        <a:pt x="81" y="584"/>
                      </a:lnTo>
                      <a:lnTo>
                        <a:pt x="279" y="637"/>
                      </a:lnTo>
                      <a:lnTo>
                        <a:pt x="281" y="630"/>
                      </a:lnTo>
                      <a:close/>
                      <a:moveTo>
                        <a:pt x="276" y="648"/>
                      </a:moveTo>
                      <a:lnTo>
                        <a:pt x="12" y="576"/>
                      </a:lnTo>
                      <a:lnTo>
                        <a:pt x="8" y="590"/>
                      </a:lnTo>
                      <a:lnTo>
                        <a:pt x="274" y="656"/>
                      </a:lnTo>
                      <a:lnTo>
                        <a:pt x="276" y="648"/>
                      </a:lnTo>
                      <a:close/>
                      <a:moveTo>
                        <a:pt x="178" y="657"/>
                      </a:moveTo>
                      <a:lnTo>
                        <a:pt x="270" y="673"/>
                      </a:lnTo>
                      <a:lnTo>
                        <a:pt x="271" y="665"/>
                      </a:lnTo>
                      <a:lnTo>
                        <a:pt x="182" y="642"/>
                      </a:lnTo>
                      <a:lnTo>
                        <a:pt x="178" y="657"/>
                      </a:lnTo>
                      <a:close/>
                      <a:moveTo>
                        <a:pt x="154" y="674"/>
                      </a:moveTo>
                      <a:lnTo>
                        <a:pt x="266" y="691"/>
                      </a:lnTo>
                      <a:lnTo>
                        <a:pt x="267" y="683"/>
                      </a:lnTo>
                      <a:lnTo>
                        <a:pt x="157" y="658"/>
                      </a:lnTo>
                      <a:lnTo>
                        <a:pt x="154" y="674"/>
                      </a:lnTo>
                      <a:close/>
                      <a:moveTo>
                        <a:pt x="193" y="687"/>
                      </a:moveTo>
                      <a:lnTo>
                        <a:pt x="190" y="702"/>
                      </a:lnTo>
                      <a:lnTo>
                        <a:pt x="263" y="710"/>
                      </a:lnTo>
                      <a:lnTo>
                        <a:pt x="264" y="702"/>
                      </a:lnTo>
                      <a:lnTo>
                        <a:pt x="193" y="687"/>
                      </a:lnTo>
                      <a:close/>
                      <a:moveTo>
                        <a:pt x="260" y="728"/>
                      </a:moveTo>
                      <a:lnTo>
                        <a:pt x="261" y="721"/>
                      </a:lnTo>
                      <a:lnTo>
                        <a:pt x="155" y="703"/>
                      </a:lnTo>
                      <a:lnTo>
                        <a:pt x="153" y="719"/>
                      </a:lnTo>
                      <a:lnTo>
                        <a:pt x="260" y="728"/>
                      </a:lnTo>
                      <a:close/>
                      <a:moveTo>
                        <a:pt x="259" y="738"/>
                      </a:moveTo>
                      <a:lnTo>
                        <a:pt x="183" y="727"/>
                      </a:lnTo>
                      <a:lnTo>
                        <a:pt x="182" y="743"/>
                      </a:lnTo>
                      <a:lnTo>
                        <a:pt x="258" y="746"/>
                      </a:lnTo>
                      <a:lnTo>
                        <a:pt x="259" y="738"/>
                      </a:lnTo>
                      <a:close/>
                      <a:moveTo>
                        <a:pt x="258" y="757"/>
                      </a:moveTo>
                      <a:lnTo>
                        <a:pt x="197" y="749"/>
                      </a:lnTo>
                      <a:lnTo>
                        <a:pt x="196" y="765"/>
                      </a:lnTo>
                      <a:lnTo>
                        <a:pt x="257" y="765"/>
                      </a:lnTo>
                      <a:lnTo>
                        <a:pt x="258" y="757"/>
                      </a:lnTo>
                      <a:close/>
                      <a:moveTo>
                        <a:pt x="74" y="782"/>
                      </a:moveTo>
                      <a:lnTo>
                        <a:pt x="256" y="784"/>
                      </a:lnTo>
                      <a:lnTo>
                        <a:pt x="257" y="776"/>
                      </a:lnTo>
                      <a:lnTo>
                        <a:pt x="75" y="766"/>
                      </a:lnTo>
                      <a:lnTo>
                        <a:pt x="74" y="782"/>
                      </a:lnTo>
                      <a:close/>
                      <a:moveTo>
                        <a:pt x="23" y="805"/>
                      </a:moveTo>
                      <a:lnTo>
                        <a:pt x="256" y="802"/>
                      </a:lnTo>
                      <a:lnTo>
                        <a:pt x="256" y="795"/>
                      </a:lnTo>
                      <a:lnTo>
                        <a:pt x="23" y="791"/>
                      </a:lnTo>
                      <a:lnTo>
                        <a:pt x="23" y="805"/>
                      </a:lnTo>
                      <a:close/>
                      <a:moveTo>
                        <a:pt x="154" y="812"/>
                      </a:moveTo>
                      <a:lnTo>
                        <a:pt x="154" y="828"/>
                      </a:lnTo>
                      <a:lnTo>
                        <a:pt x="257" y="820"/>
                      </a:lnTo>
                      <a:lnTo>
                        <a:pt x="256" y="812"/>
                      </a:lnTo>
                      <a:lnTo>
                        <a:pt x="154" y="812"/>
                      </a:lnTo>
                      <a:close/>
                      <a:moveTo>
                        <a:pt x="169" y="849"/>
                      </a:moveTo>
                      <a:lnTo>
                        <a:pt x="258" y="839"/>
                      </a:lnTo>
                      <a:lnTo>
                        <a:pt x="257" y="831"/>
                      </a:lnTo>
                      <a:lnTo>
                        <a:pt x="168" y="833"/>
                      </a:lnTo>
                      <a:lnTo>
                        <a:pt x="169" y="849"/>
                      </a:lnTo>
                      <a:close/>
                      <a:moveTo>
                        <a:pt x="144" y="872"/>
                      </a:moveTo>
                      <a:lnTo>
                        <a:pt x="259" y="858"/>
                      </a:lnTo>
                      <a:lnTo>
                        <a:pt x="258" y="850"/>
                      </a:lnTo>
                      <a:lnTo>
                        <a:pt x="142" y="857"/>
                      </a:lnTo>
                      <a:lnTo>
                        <a:pt x="144" y="872"/>
                      </a:lnTo>
                      <a:close/>
                      <a:moveTo>
                        <a:pt x="132" y="896"/>
                      </a:moveTo>
                      <a:lnTo>
                        <a:pt x="261" y="876"/>
                      </a:lnTo>
                      <a:lnTo>
                        <a:pt x="260" y="868"/>
                      </a:lnTo>
                      <a:lnTo>
                        <a:pt x="130" y="881"/>
                      </a:lnTo>
                      <a:lnTo>
                        <a:pt x="132" y="896"/>
                      </a:lnTo>
                      <a:close/>
                      <a:moveTo>
                        <a:pt x="88" y="926"/>
                      </a:moveTo>
                      <a:lnTo>
                        <a:pt x="264" y="894"/>
                      </a:lnTo>
                      <a:lnTo>
                        <a:pt x="263" y="886"/>
                      </a:lnTo>
                      <a:lnTo>
                        <a:pt x="86" y="911"/>
                      </a:lnTo>
                      <a:lnTo>
                        <a:pt x="88" y="926"/>
                      </a:lnTo>
                      <a:close/>
                      <a:moveTo>
                        <a:pt x="183" y="917"/>
                      </a:moveTo>
                      <a:lnTo>
                        <a:pt x="186" y="932"/>
                      </a:lnTo>
                      <a:lnTo>
                        <a:pt x="267" y="913"/>
                      </a:lnTo>
                      <a:lnTo>
                        <a:pt x="266" y="905"/>
                      </a:lnTo>
                      <a:lnTo>
                        <a:pt x="183" y="917"/>
                      </a:lnTo>
                      <a:close/>
                      <a:moveTo>
                        <a:pt x="183" y="954"/>
                      </a:moveTo>
                      <a:lnTo>
                        <a:pt x="271" y="931"/>
                      </a:lnTo>
                      <a:lnTo>
                        <a:pt x="270" y="923"/>
                      </a:lnTo>
                      <a:lnTo>
                        <a:pt x="179" y="939"/>
                      </a:lnTo>
                      <a:lnTo>
                        <a:pt x="183" y="954"/>
                      </a:lnTo>
                      <a:close/>
                      <a:moveTo>
                        <a:pt x="203" y="955"/>
                      </a:moveTo>
                      <a:lnTo>
                        <a:pt x="207" y="970"/>
                      </a:lnTo>
                      <a:lnTo>
                        <a:pt x="276" y="948"/>
                      </a:lnTo>
                      <a:lnTo>
                        <a:pt x="274" y="941"/>
                      </a:lnTo>
                      <a:lnTo>
                        <a:pt x="203" y="955"/>
                      </a:lnTo>
                      <a:close/>
                      <a:moveTo>
                        <a:pt x="281" y="967"/>
                      </a:moveTo>
                      <a:lnTo>
                        <a:pt x="279" y="959"/>
                      </a:lnTo>
                      <a:lnTo>
                        <a:pt x="171" y="986"/>
                      </a:lnTo>
                      <a:lnTo>
                        <a:pt x="176" y="1001"/>
                      </a:lnTo>
                      <a:lnTo>
                        <a:pt x="281" y="967"/>
                      </a:lnTo>
                      <a:close/>
                      <a:moveTo>
                        <a:pt x="287" y="985"/>
                      </a:moveTo>
                      <a:lnTo>
                        <a:pt x="284" y="977"/>
                      </a:lnTo>
                      <a:lnTo>
                        <a:pt x="61" y="1045"/>
                      </a:lnTo>
                      <a:lnTo>
                        <a:pt x="66" y="1060"/>
                      </a:lnTo>
                      <a:lnTo>
                        <a:pt x="287" y="985"/>
                      </a:lnTo>
                      <a:close/>
                      <a:moveTo>
                        <a:pt x="290" y="995"/>
                      </a:moveTo>
                      <a:lnTo>
                        <a:pt x="0" y="1095"/>
                      </a:lnTo>
                      <a:lnTo>
                        <a:pt x="5" y="1109"/>
                      </a:lnTo>
                      <a:lnTo>
                        <a:pt x="293" y="1002"/>
                      </a:lnTo>
                      <a:lnTo>
                        <a:pt x="290" y="995"/>
                      </a:lnTo>
                      <a:close/>
                      <a:moveTo>
                        <a:pt x="185" y="1069"/>
                      </a:moveTo>
                      <a:lnTo>
                        <a:pt x="300" y="1019"/>
                      </a:lnTo>
                      <a:lnTo>
                        <a:pt x="297" y="1011"/>
                      </a:lnTo>
                      <a:lnTo>
                        <a:pt x="180" y="1054"/>
                      </a:lnTo>
                      <a:lnTo>
                        <a:pt x="185" y="1069"/>
                      </a:lnTo>
                      <a:close/>
                      <a:moveTo>
                        <a:pt x="304" y="1029"/>
                      </a:moveTo>
                      <a:lnTo>
                        <a:pt x="202" y="1069"/>
                      </a:lnTo>
                      <a:lnTo>
                        <a:pt x="208" y="1082"/>
                      </a:lnTo>
                      <a:lnTo>
                        <a:pt x="306" y="1036"/>
                      </a:lnTo>
                      <a:lnTo>
                        <a:pt x="304" y="1029"/>
                      </a:lnTo>
                      <a:close/>
                      <a:moveTo>
                        <a:pt x="197" y="1095"/>
                      </a:moveTo>
                      <a:lnTo>
                        <a:pt x="204" y="1109"/>
                      </a:lnTo>
                      <a:lnTo>
                        <a:pt x="314" y="1053"/>
                      </a:lnTo>
                      <a:lnTo>
                        <a:pt x="310" y="1046"/>
                      </a:lnTo>
                      <a:lnTo>
                        <a:pt x="197" y="1095"/>
                      </a:lnTo>
                      <a:close/>
                      <a:moveTo>
                        <a:pt x="204" y="1135"/>
                      </a:moveTo>
                      <a:lnTo>
                        <a:pt x="322" y="1070"/>
                      </a:lnTo>
                      <a:lnTo>
                        <a:pt x="319" y="1063"/>
                      </a:lnTo>
                      <a:lnTo>
                        <a:pt x="197" y="1121"/>
                      </a:lnTo>
                      <a:lnTo>
                        <a:pt x="204" y="1135"/>
                      </a:lnTo>
                      <a:close/>
                      <a:moveTo>
                        <a:pt x="331" y="1086"/>
                      </a:moveTo>
                      <a:lnTo>
                        <a:pt x="327" y="1079"/>
                      </a:lnTo>
                      <a:lnTo>
                        <a:pt x="191" y="1149"/>
                      </a:lnTo>
                      <a:lnTo>
                        <a:pt x="199" y="1163"/>
                      </a:lnTo>
                      <a:lnTo>
                        <a:pt x="331" y="1086"/>
                      </a:lnTo>
                      <a:close/>
                      <a:moveTo>
                        <a:pt x="336" y="1095"/>
                      </a:moveTo>
                      <a:lnTo>
                        <a:pt x="148" y="1203"/>
                      </a:lnTo>
                      <a:lnTo>
                        <a:pt x="156" y="1215"/>
                      </a:lnTo>
                      <a:lnTo>
                        <a:pt x="341" y="1102"/>
                      </a:lnTo>
                      <a:lnTo>
                        <a:pt x="336" y="1095"/>
                      </a:lnTo>
                      <a:close/>
                      <a:moveTo>
                        <a:pt x="346" y="1111"/>
                      </a:moveTo>
                      <a:lnTo>
                        <a:pt x="258" y="1162"/>
                      </a:lnTo>
                      <a:lnTo>
                        <a:pt x="266" y="1175"/>
                      </a:lnTo>
                      <a:lnTo>
                        <a:pt x="351" y="1118"/>
                      </a:lnTo>
                      <a:lnTo>
                        <a:pt x="346" y="1111"/>
                      </a:lnTo>
                      <a:close/>
                      <a:moveTo>
                        <a:pt x="300" y="1179"/>
                      </a:moveTo>
                      <a:lnTo>
                        <a:pt x="361" y="1134"/>
                      </a:lnTo>
                      <a:lnTo>
                        <a:pt x="356" y="1127"/>
                      </a:lnTo>
                      <a:lnTo>
                        <a:pt x="291" y="1166"/>
                      </a:lnTo>
                      <a:lnTo>
                        <a:pt x="300" y="1179"/>
                      </a:lnTo>
                      <a:close/>
                      <a:moveTo>
                        <a:pt x="288" y="1213"/>
                      </a:moveTo>
                      <a:lnTo>
                        <a:pt x="372" y="1148"/>
                      </a:lnTo>
                      <a:lnTo>
                        <a:pt x="367" y="1141"/>
                      </a:lnTo>
                      <a:lnTo>
                        <a:pt x="279" y="1201"/>
                      </a:lnTo>
                      <a:lnTo>
                        <a:pt x="288" y="1213"/>
                      </a:lnTo>
                      <a:close/>
                      <a:moveTo>
                        <a:pt x="286" y="1243"/>
                      </a:moveTo>
                      <a:lnTo>
                        <a:pt x="382" y="1163"/>
                      </a:lnTo>
                      <a:lnTo>
                        <a:pt x="377" y="1156"/>
                      </a:lnTo>
                      <a:lnTo>
                        <a:pt x="276" y="1230"/>
                      </a:lnTo>
                      <a:lnTo>
                        <a:pt x="286" y="1243"/>
                      </a:lnTo>
                      <a:close/>
                      <a:moveTo>
                        <a:pt x="286" y="1272"/>
                      </a:moveTo>
                      <a:lnTo>
                        <a:pt x="394" y="1177"/>
                      </a:lnTo>
                      <a:lnTo>
                        <a:pt x="389" y="1171"/>
                      </a:lnTo>
                      <a:lnTo>
                        <a:pt x="276" y="1260"/>
                      </a:lnTo>
                      <a:lnTo>
                        <a:pt x="286" y="1272"/>
                      </a:lnTo>
                      <a:close/>
                      <a:moveTo>
                        <a:pt x="406" y="1192"/>
                      </a:moveTo>
                      <a:lnTo>
                        <a:pt x="401" y="1186"/>
                      </a:lnTo>
                      <a:lnTo>
                        <a:pt x="300" y="1270"/>
                      </a:lnTo>
                      <a:lnTo>
                        <a:pt x="310" y="1281"/>
                      </a:lnTo>
                      <a:lnTo>
                        <a:pt x="406" y="1192"/>
                      </a:lnTo>
                      <a:close/>
                      <a:moveTo>
                        <a:pt x="414" y="1200"/>
                      </a:moveTo>
                      <a:lnTo>
                        <a:pt x="269" y="1331"/>
                      </a:lnTo>
                      <a:lnTo>
                        <a:pt x="279" y="1342"/>
                      </a:lnTo>
                      <a:lnTo>
                        <a:pt x="419" y="1206"/>
                      </a:lnTo>
                      <a:lnTo>
                        <a:pt x="414" y="1200"/>
                      </a:lnTo>
                      <a:close/>
                      <a:moveTo>
                        <a:pt x="350" y="1284"/>
                      </a:moveTo>
                      <a:lnTo>
                        <a:pt x="361" y="1295"/>
                      </a:lnTo>
                      <a:lnTo>
                        <a:pt x="432" y="1218"/>
                      </a:lnTo>
                      <a:lnTo>
                        <a:pt x="427" y="1212"/>
                      </a:lnTo>
                      <a:lnTo>
                        <a:pt x="350" y="1284"/>
                      </a:lnTo>
                      <a:close/>
                      <a:moveTo>
                        <a:pt x="440" y="1225"/>
                      </a:moveTo>
                      <a:lnTo>
                        <a:pt x="348" y="1318"/>
                      </a:lnTo>
                      <a:lnTo>
                        <a:pt x="359" y="1329"/>
                      </a:lnTo>
                      <a:lnTo>
                        <a:pt x="445" y="1231"/>
                      </a:lnTo>
                      <a:lnTo>
                        <a:pt x="440" y="1225"/>
                      </a:lnTo>
                      <a:close/>
                      <a:moveTo>
                        <a:pt x="453" y="1238"/>
                      </a:moveTo>
                      <a:lnTo>
                        <a:pt x="374" y="1322"/>
                      </a:lnTo>
                      <a:lnTo>
                        <a:pt x="386" y="1333"/>
                      </a:lnTo>
                      <a:lnTo>
                        <a:pt x="459" y="1244"/>
                      </a:lnTo>
                      <a:lnTo>
                        <a:pt x="453" y="1238"/>
                      </a:lnTo>
                      <a:close/>
                      <a:moveTo>
                        <a:pt x="467" y="1250"/>
                      </a:moveTo>
                      <a:lnTo>
                        <a:pt x="408" y="1316"/>
                      </a:lnTo>
                      <a:lnTo>
                        <a:pt x="420" y="1326"/>
                      </a:lnTo>
                      <a:lnTo>
                        <a:pt x="473" y="1256"/>
                      </a:lnTo>
                      <a:lnTo>
                        <a:pt x="467" y="1250"/>
                      </a:lnTo>
                      <a:close/>
                      <a:moveTo>
                        <a:pt x="417" y="1364"/>
                      </a:moveTo>
                      <a:lnTo>
                        <a:pt x="488" y="1267"/>
                      </a:lnTo>
                      <a:lnTo>
                        <a:pt x="482" y="1262"/>
                      </a:lnTo>
                      <a:lnTo>
                        <a:pt x="405" y="1354"/>
                      </a:lnTo>
                      <a:lnTo>
                        <a:pt x="417" y="1364"/>
                      </a:lnTo>
                      <a:close/>
                      <a:moveTo>
                        <a:pt x="416" y="1404"/>
                      </a:moveTo>
                      <a:lnTo>
                        <a:pt x="503" y="1278"/>
                      </a:lnTo>
                      <a:lnTo>
                        <a:pt x="497" y="1274"/>
                      </a:lnTo>
                      <a:lnTo>
                        <a:pt x="403" y="1395"/>
                      </a:lnTo>
                      <a:lnTo>
                        <a:pt x="416" y="1404"/>
                      </a:lnTo>
                      <a:close/>
                      <a:moveTo>
                        <a:pt x="518" y="1288"/>
                      </a:moveTo>
                      <a:lnTo>
                        <a:pt x="511" y="1284"/>
                      </a:lnTo>
                      <a:lnTo>
                        <a:pt x="432" y="1395"/>
                      </a:lnTo>
                      <a:lnTo>
                        <a:pt x="444" y="1404"/>
                      </a:lnTo>
                      <a:lnTo>
                        <a:pt x="518" y="1288"/>
                      </a:lnTo>
                      <a:close/>
                      <a:moveTo>
                        <a:pt x="527" y="1294"/>
                      </a:moveTo>
                      <a:lnTo>
                        <a:pt x="399" y="1488"/>
                      </a:lnTo>
                      <a:lnTo>
                        <a:pt x="412" y="1497"/>
                      </a:lnTo>
                      <a:lnTo>
                        <a:pt x="533" y="1298"/>
                      </a:lnTo>
                      <a:lnTo>
                        <a:pt x="527" y="1294"/>
                      </a:lnTo>
                      <a:close/>
                      <a:moveTo>
                        <a:pt x="470" y="1419"/>
                      </a:moveTo>
                      <a:lnTo>
                        <a:pt x="484" y="1427"/>
                      </a:lnTo>
                      <a:lnTo>
                        <a:pt x="550" y="1308"/>
                      </a:lnTo>
                      <a:lnTo>
                        <a:pt x="543" y="1304"/>
                      </a:lnTo>
                      <a:lnTo>
                        <a:pt x="470" y="1419"/>
                      </a:lnTo>
                      <a:close/>
                      <a:moveTo>
                        <a:pt x="566" y="1317"/>
                      </a:moveTo>
                      <a:lnTo>
                        <a:pt x="559" y="1313"/>
                      </a:lnTo>
                      <a:lnTo>
                        <a:pt x="470" y="1467"/>
                      </a:lnTo>
                      <a:lnTo>
                        <a:pt x="484" y="1475"/>
                      </a:lnTo>
                      <a:lnTo>
                        <a:pt x="566" y="1317"/>
                      </a:lnTo>
                      <a:close/>
                      <a:moveTo>
                        <a:pt x="575" y="1322"/>
                      </a:moveTo>
                      <a:lnTo>
                        <a:pt x="482" y="1497"/>
                      </a:lnTo>
                      <a:lnTo>
                        <a:pt x="496" y="1504"/>
                      </a:lnTo>
                      <a:lnTo>
                        <a:pt x="582" y="1326"/>
                      </a:lnTo>
                      <a:lnTo>
                        <a:pt x="575" y="1322"/>
                      </a:lnTo>
                      <a:close/>
                      <a:moveTo>
                        <a:pt x="591" y="1331"/>
                      </a:moveTo>
                      <a:lnTo>
                        <a:pt x="533" y="1446"/>
                      </a:lnTo>
                      <a:lnTo>
                        <a:pt x="547" y="1453"/>
                      </a:lnTo>
                      <a:lnTo>
                        <a:pt x="599" y="1334"/>
                      </a:lnTo>
                      <a:lnTo>
                        <a:pt x="591" y="1331"/>
                      </a:lnTo>
                      <a:close/>
                      <a:moveTo>
                        <a:pt x="616" y="1342"/>
                      </a:moveTo>
                      <a:lnTo>
                        <a:pt x="608" y="1339"/>
                      </a:lnTo>
                      <a:lnTo>
                        <a:pt x="563" y="1435"/>
                      </a:lnTo>
                      <a:lnTo>
                        <a:pt x="576" y="1441"/>
                      </a:lnTo>
                      <a:lnTo>
                        <a:pt x="616" y="1342"/>
                      </a:lnTo>
                      <a:close/>
                      <a:moveTo>
                        <a:pt x="626" y="1346"/>
                      </a:moveTo>
                      <a:lnTo>
                        <a:pt x="575" y="1461"/>
                      </a:lnTo>
                      <a:lnTo>
                        <a:pt x="590" y="1467"/>
                      </a:lnTo>
                      <a:lnTo>
                        <a:pt x="633" y="1349"/>
                      </a:lnTo>
                      <a:lnTo>
                        <a:pt x="626" y="1346"/>
                      </a:lnTo>
                      <a:close/>
                      <a:moveTo>
                        <a:pt x="650" y="1354"/>
                      </a:moveTo>
                      <a:lnTo>
                        <a:pt x="643" y="1352"/>
                      </a:lnTo>
                      <a:lnTo>
                        <a:pt x="609" y="1435"/>
                      </a:lnTo>
                      <a:lnTo>
                        <a:pt x="624" y="1440"/>
                      </a:lnTo>
                      <a:lnTo>
                        <a:pt x="650" y="1354"/>
                      </a:lnTo>
                      <a:close/>
                      <a:moveTo>
                        <a:pt x="660" y="1358"/>
                      </a:moveTo>
                      <a:lnTo>
                        <a:pt x="621" y="1467"/>
                      </a:lnTo>
                      <a:lnTo>
                        <a:pt x="636" y="1472"/>
                      </a:lnTo>
                      <a:lnTo>
                        <a:pt x="668" y="1360"/>
                      </a:lnTo>
                      <a:lnTo>
                        <a:pt x="660" y="1358"/>
                      </a:lnTo>
                      <a:close/>
                      <a:moveTo>
                        <a:pt x="686" y="1366"/>
                      </a:moveTo>
                      <a:lnTo>
                        <a:pt x="678" y="1364"/>
                      </a:lnTo>
                      <a:lnTo>
                        <a:pt x="645" y="1462"/>
                      </a:lnTo>
                      <a:lnTo>
                        <a:pt x="660" y="1466"/>
                      </a:lnTo>
                      <a:lnTo>
                        <a:pt x="686" y="1366"/>
                      </a:lnTo>
                      <a:close/>
                      <a:moveTo>
                        <a:pt x="673" y="1442"/>
                      </a:moveTo>
                      <a:lnTo>
                        <a:pt x="688" y="1446"/>
                      </a:lnTo>
                      <a:lnTo>
                        <a:pt x="704" y="1371"/>
                      </a:lnTo>
                      <a:lnTo>
                        <a:pt x="696" y="1369"/>
                      </a:lnTo>
                      <a:lnTo>
                        <a:pt x="673" y="1442"/>
                      </a:lnTo>
                      <a:close/>
                      <a:moveTo>
                        <a:pt x="713" y="1373"/>
                      </a:moveTo>
                      <a:lnTo>
                        <a:pt x="658" y="1585"/>
                      </a:lnTo>
                      <a:lnTo>
                        <a:pt x="674" y="1589"/>
                      </a:lnTo>
                      <a:lnTo>
                        <a:pt x="721" y="1375"/>
                      </a:lnTo>
                      <a:lnTo>
                        <a:pt x="713" y="1373"/>
                      </a:lnTo>
                      <a:close/>
                      <a:moveTo>
                        <a:pt x="732" y="1377"/>
                      </a:moveTo>
                      <a:lnTo>
                        <a:pt x="698" y="1539"/>
                      </a:lnTo>
                      <a:lnTo>
                        <a:pt x="712" y="1542"/>
                      </a:lnTo>
                      <a:lnTo>
                        <a:pt x="740" y="1379"/>
                      </a:lnTo>
                      <a:lnTo>
                        <a:pt x="732" y="1377"/>
                      </a:lnTo>
                      <a:close/>
                      <a:moveTo>
                        <a:pt x="750" y="1380"/>
                      </a:moveTo>
                      <a:lnTo>
                        <a:pt x="726" y="1511"/>
                      </a:lnTo>
                      <a:lnTo>
                        <a:pt x="741" y="1513"/>
                      </a:lnTo>
                      <a:lnTo>
                        <a:pt x="758" y="1382"/>
                      </a:lnTo>
                      <a:lnTo>
                        <a:pt x="750" y="1380"/>
                      </a:lnTo>
                      <a:close/>
                      <a:moveTo>
                        <a:pt x="769" y="1383"/>
                      </a:moveTo>
                      <a:lnTo>
                        <a:pt x="751" y="1496"/>
                      </a:lnTo>
                      <a:lnTo>
                        <a:pt x="766" y="1498"/>
                      </a:lnTo>
                      <a:lnTo>
                        <a:pt x="777" y="1384"/>
                      </a:lnTo>
                      <a:lnTo>
                        <a:pt x="769" y="1383"/>
                      </a:lnTo>
                      <a:close/>
                      <a:moveTo>
                        <a:pt x="774" y="1488"/>
                      </a:moveTo>
                      <a:lnTo>
                        <a:pt x="788" y="1489"/>
                      </a:lnTo>
                      <a:lnTo>
                        <a:pt x="795" y="1386"/>
                      </a:lnTo>
                      <a:lnTo>
                        <a:pt x="787" y="1385"/>
                      </a:lnTo>
                      <a:lnTo>
                        <a:pt x="774" y="1488"/>
                      </a:lnTo>
                      <a:close/>
                      <a:moveTo>
                        <a:pt x="796" y="1478"/>
                      </a:moveTo>
                      <a:lnTo>
                        <a:pt x="811" y="1479"/>
                      </a:lnTo>
                      <a:lnTo>
                        <a:pt x="813" y="1388"/>
                      </a:lnTo>
                      <a:lnTo>
                        <a:pt x="805" y="1387"/>
                      </a:lnTo>
                      <a:lnTo>
                        <a:pt x="796" y="1478"/>
                      </a:lnTo>
                      <a:close/>
                      <a:moveTo>
                        <a:pt x="815" y="1541"/>
                      </a:moveTo>
                      <a:lnTo>
                        <a:pt x="831" y="1542"/>
                      </a:lnTo>
                      <a:lnTo>
                        <a:pt x="832" y="1388"/>
                      </a:lnTo>
                      <a:lnTo>
                        <a:pt x="824" y="1388"/>
                      </a:lnTo>
                      <a:lnTo>
                        <a:pt x="815" y="1541"/>
                      </a:lnTo>
                      <a:close/>
                      <a:moveTo>
                        <a:pt x="843" y="1388"/>
                      </a:moveTo>
                      <a:lnTo>
                        <a:pt x="839" y="1528"/>
                      </a:lnTo>
                      <a:lnTo>
                        <a:pt x="854" y="1528"/>
                      </a:lnTo>
                      <a:lnTo>
                        <a:pt x="850" y="1388"/>
                      </a:lnTo>
                      <a:lnTo>
                        <a:pt x="843" y="1388"/>
                      </a:lnTo>
                      <a:close/>
                      <a:moveTo>
                        <a:pt x="861" y="1388"/>
                      </a:moveTo>
                      <a:lnTo>
                        <a:pt x="861" y="1518"/>
                      </a:lnTo>
                      <a:lnTo>
                        <a:pt x="877" y="1518"/>
                      </a:lnTo>
                      <a:lnTo>
                        <a:pt x="869" y="1388"/>
                      </a:lnTo>
                      <a:lnTo>
                        <a:pt x="861" y="1388"/>
                      </a:lnTo>
                      <a:close/>
                      <a:moveTo>
                        <a:pt x="880" y="1388"/>
                      </a:moveTo>
                      <a:lnTo>
                        <a:pt x="885" y="1541"/>
                      </a:lnTo>
                      <a:lnTo>
                        <a:pt x="901" y="1540"/>
                      </a:lnTo>
                      <a:lnTo>
                        <a:pt x="888" y="1387"/>
                      </a:lnTo>
                      <a:lnTo>
                        <a:pt x="880" y="1388"/>
                      </a:lnTo>
                      <a:close/>
                      <a:moveTo>
                        <a:pt x="898" y="1386"/>
                      </a:moveTo>
                      <a:lnTo>
                        <a:pt x="912" y="1571"/>
                      </a:lnTo>
                      <a:lnTo>
                        <a:pt x="927" y="1569"/>
                      </a:lnTo>
                      <a:lnTo>
                        <a:pt x="906" y="1385"/>
                      </a:lnTo>
                      <a:lnTo>
                        <a:pt x="898" y="1386"/>
                      </a:lnTo>
                      <a:close/>
                      <a:moveTo>
                        <a:pt x="916" y="1384"/>
                      </a:moveTo>
                      <a:lnTo>
                        <a:pt x="934" y="1556"/>
                      </a:lnTo>
                      <a:lnTo>
                        <a:pt x="950" y="1554"/>
                      </a:lnTo>
                      <a:lnTo>
                        <a:pt x="924" y="1383"/>
                      </a:lnTo>
                      <a:lnTo>
                        <a:pt x="916" y="1384"/>
                      </a:lnTo>
                      <a:close/>
                      <a:moveTo>
                        <a:pt x="935" y="1382"/>
                      </a:moveTo>
                      <a:lnTo>
                        <a:pt x="964" y="1588"/>
                      </a:lnTo>
                      <a:lnTo>
                        <a:pt x="979" y="1586"/>
                      </a:lnTo>
                      <a:lnTo>
                        <a:pt x="943" y="1380"/>
                      </a:lnTo>
                      <a:lnTo>
                        <a:pt x="935" y="1382"/>
                      </a:lnTo>
                      <a:close/>
                      <a:moveTo>
                        <a:pt x="953" y="1379"/>
                      </a:moveTo>
                      <a:lnTo>
                        <a:pt x="979" y="1530"/>
                      </a:lnTo>
                      <a:lnTo>
                        <a:pt x="993" y="1527"/>
                      </a:lnTo>
                      <a:lnTo>
                        <a:pt x="961" y="1377"/>
                      </a:lnTo>
                      <a:lnTo>
                        <a:pt x="953" y="1379"/>
                      </a:lnTo>
                      <a:close/>
                      <a:moveTo>
                        <a:pt x="972" y="1375"/>
                      </a:moveTo>
                      <a:lnTo>
                        <a:pt x="986" y="1462"/>
                      </a:lnTo>
                      <a:lnTo>
                        <a:pt x="1002" y="1459"/>
                      </a:lnTo>
                      <a:lnTo>
                        <a:pt x="980" y="1373"/>
                      </a:lnTo>
                      <a:lnTo>
                        <a:pt x="972" y="1375"/>
                      </a:lnTo>
                      <a:close/>
                      <a:moveTo>
                        <a:pt x="989" y="1371"/>
                      </a:moveTo>
                      <a:lnTo>
                        <a:pt x="1012" y="1473"/>
                      </a:lnTo>
                      <a:lnTo>
                        <a:pt x="1027" y="1469"/>
                      </a:lnTo>
                      <a:lnTo>
                        <a:pt x="997" y="1369"/>
                      </a:lnTo>
                      <a:lnTo>
                        <a:pt x="989" y="1371"/>
                      </a:lnTo>
                      <a:close/>
                      <a:moveTo>
                        <a:pt x="1007" y="1366"/>
                      </a:moveTo>
                      <a:lnTo>
                        <a:pt x="1028" y="1452"/>
                      </a:lnTo>
                      <a:lnTo>
                        <a:pt x="1043" y="1447"/>
                      </a:lnTo>
                      <a:lnTo>
                        <a:pt x="1015" y="1364"/>
                      </a:lnTo>
                      <a:lnTo>
                        <a:pt x="1007" y="1366"/>
                      </a:lnTo>
                      <a:close/>
                      <a:moveTo>
                        <a:pt x="1025" y="1360"/>
                      </a:moveTo>
                      <a:lnTo>
                        <a:pt x="1041" y="1420"/>
                      </a:lnTo>
                      <a:lnTo>
                        <a:pt x="1055" y="1416"/>
                      </a:lnTo>
                      <a:lnTo>
                        <a:pt x="1033" y="1358"/>
                      </a:lnTo>
                      <a:lnTo>
                        <a:pt x="1025" y="1360"/>
                      </a:lnTo>
                      <a:close/>
                      <a:moveTo>
                        <a:pt x="1043" y="1354"/>
                      </a:moveTo>
                      <a:lnTo>
                        <a:pt x="1065" y="1428"/>
                      </a:lnTo>
                      <a:lnTo>
                        <a:pt x="1080" y="1423"/>
                      </a:lnTo>
                      <a:lnTo>
                        <a:pt x="1050" y="1352"/>
                      </a:lnTo>
                      <a:lnTo>
                        <a:pt x="1043" y="1354"/>
                      </a:lnTo>
                      <a:close/>
                      <a:moveTo>
                        <a:pt x="1060" y="1349"/>
                      </a:moveTo>
                      <a:lnTo>
                        <a:pt x="1093" y="1441"/>
                      </a:lnTo>
                      <a:lnTo>
                        <a:pt x="1107" y="1435"/>
                      </a:lnTo>
                      <a:lnTo>
                        <a:pt x="1067" y="1346"/>
                      </a:lnTo>
                      <a:lnTo>
                        <a:pt x="1060" y="1349"/>
                      </a:lnTo>
                      <a:close/>
                      <a:moveTo>
                        <a:pt x="1077" y="1342"/>
                      </a:moveTo>
                      <a:lnTo>
                        <a:pt x="1148" y="1515"/>
                      </a:lnTo>
                      <a:lnTo>
                        <a:pt x="1162" y="1509"/>
                      </a:lnTo>
                      <a:lnTo>
                        <a:pt x="1085" y="1339"/>
                      </a:lnTo>
                      <a:lnTo>
                        <a:pt x="1077" y="1342"/>
                      </a:lnTo>
                      <a:close/>
                      <a:moveTo>
                        <a:pt x="1094" y="1334"/>
                      </a:moveTo>
                      <a:lnTo>
                        <a:pt x="1165" y="1493"/>
                      </a:lnTo>
                      <a:lnTo>
                        <a:pt x="1179" y="1487"/>
                      </a:lnTo>
                      <a:lnTo>
                        <a:pt x="1102" y="1331"/>
                      </a:lnTo>
                      <a:lnTo>
                        <a:pt x="1094" y="1334"/>
                      </a:lnTo>
                      <a:close/>
                      <a:moveTo>
                        <a:pt x="1111" y="1326"/>
                      </a:moveTo>
                      <a:lnTo>
                        <a:pt x="1242" y="1590"/>
                      </a:lnTo>
                      <a:lnTo>
                        <a:pt x="1255" y="1583"/>
                      </a:lnTo>
                      <a:lnTo>
                        <a:pt x="1117" y="1322"/>
                      </a:lnTo>
                      <a:lnTo>
                        <a:pt x="1111" y="1326"/>
                      </a:lnTo>
                      <a:close/>
                      <a:moveTo>
                        <a:pt x="1127" y="1317"/>
                      </a:moveTo>
                      <a:lnTo>
                        <a:pt x="1248" y="1544"/>
                      </a:lnTo>
                      <a:lnTo>
                        <a:pt x="1261" y="1536"/>
                      </a:lnTo>
                      <a:lnTo>
                        <a:pt x="1134" y="1313"/>
                      </a:lnTo>
                      <a:lnTo>
                        <a:pt x="1127" y="1317"/>
                      </a:lnTo>
                      <a:close/>
                      <a:moveTo>
                        <a:pt x="1223" y="1450"/>
                      </a:moveTo>
                      <a:lnTo>
                        <a:pt x="1237" y="1442"/>
                      </a:lnTo>
                      <a:lnTo>
                        <a:pt x="1150" y="1304"/>
                      </a:lnTo>
                      <a:lnTo>
                        <a:pt x="1143" y="1308"/>
                      </a:lnTo>
                      <a:lnTo>
                        <a:pt x="1223" y="1450"/>
                      </a:lnTo>
                      <a:close/>
                      <a:moveTo>
                        <a:pt x="1159" y="1298"/>
                      </a:moveTo>
                      <a:lnTo>
                        <a:pt x="1218" y="1398"/>
                      </a:lnTo>
                      <a:lnTo>
                        <a:pt x="1231" y="1389"/>
                      </a:lnTo>
                      <a:lnTo>
                        <a:pt x="1166" y="1294"/>
                      </a:lnTo>
                      <a:lnTo>
                        <a:pt x="1159" y="1298"/>
                      </a:lnTo>
                      <a:close/>
                      <a:moveTo>
                        <a:pt x="1175" y="1288"/>
                      </a:moveTo>
                      <a:lnTo>
                        <a:pt x="1249" y="1405"/>
                      </a:lnTo>
                      <a:lnTo>
                        <a:pt x="1261" y="1396"/>
                      </a:lnTo>
                      <a:lnTo>
                        <a:pt x="1182" y="1284"/>
                      </a:lnTo>
                      <a:lnTo>
                        <a:pt x="1175" y="1288"/>
                      </a:lnTo>
                      <a:close/>
                      <a:moveTo>
                        <a:pt x="1241" y="1354"/>
                      </a:moveTo>
                      <a:lnTo>
                        <a:pt x="1253" y="1345"/>
                      </a:lnTo>
                      <a:lnTo>
                        <a:pt x="1196" y="1274"/>
                      </a:lnTo>
                      <a:lnTo>
                        <a:pt x="1190" y="1278"/>
                      </a:lnTo>
                      <a:lnTo>
                        <a:pt x="1241" y="1354"/>
                      </a:lnTo>
                      <a:close/>
                      <a:moveTo>
                        <a:pt x="1205" y="1267"/>
                      </a:moveTo>
                      <a:lnTo>
                        <a:pt x="1251" y="1332"/>
                      </a:lnTo>
                      <a:lnTo>
                        <a:pt x="1262" y="1323"/>
                      </a:lnTo>
                      <a:lnTo>
                        <a:pt x="1211" y="1262"/>
                      </a:lnTo>
                      <a:lnTo>
                        <a:pt x="1205" y="1267"/>
                      </a:lnTo>
                      <a:close/>
                      <a:moveTo>
                        <a:pt x="1220" y="1256"/>
                      </a:moveTo>
                      <a:lnTo>
                        <a:pt x="1256" y="1306"/>
                      </a:lnTo>
                      <a:lnTo>
                        <a:pt x="1268" y="1296"/>
                      </a:lnTo>
                      <a:lnTo>
                        <a:pt x="1226" y="1250"/>
                      </a:lnTo>
                      <a:lnTo>
                        <a:pt x="1220" y="1256"/>
                      </a:lnTo>
                      <a:close/>
                      <a:moveTo>
                        <a:pt x="1234" y="1244"/>
                      </a:moveTo>
                      <a:lnTo>
                        <a:pt x="1271" y="1291"/>
                      </a:lnTo>
                      <a:lnTo>
                        <a:pt x="1282" y="1281"/>
                      </a:lnTo>
                      <a:lnTo>
                        <a:pt x="1240" y="1238"/>
                      </a:lnTo>
                      <a:lnTo>
                        <a:pt x="1234" y="1244"/>
                      </a:lnTo>
                      <a:close/>
                      <a:moveTo>
                        <a:pt x="1248" y="1231"/>
                      </a:moveTo>
                      <a:lnTo>
                        <a:pt x="1303" y="1295"/>
                      </a:lnTo>
                      <a:lnTo>
                        <a:pt x="1314" y="1284"/>
                      </a:lnTo>
                      <a:lnTo>
                        <a:pt x="1253" y="1225"/>
                      </a:lnTo>
                      <a:lnTo>
                        <a:pt x="1248" y="1231"/>
                      </a:lnTo>
                      <a:close/>
                      <a:moveTo>
                        <a:pt x="1261" y="1218"/>
                      </a:moveTo>
                      <a:lnTo>
                        <a:pt x="1344" y="1306"/>
                      </a:lnTo>
                      <a:lnTo>
                        <a:pt x="1355" y="1295"/>
                      </a:lnTo>
                      <a:lnTo>
                        <a:pt x="1266" y="1212"/>
                      </a:lnTo>
                      <a:lnTo>
                        <a:pt x="1261" y="1218"/>
                      </a:lnTo>
                      <a:close/>
                      <a:moveTo>
                        <a:pt x="1274" y="1206"/>
                      </a:moveTo>
                      <a:lnTo>
                        <a:pt x="1410" y="1338"/>
                      </a:lnTo>
                      <a:lnTo>
                        <a:pt x="1420" y="1327"/>
                      </a:lnTo>
                      <a:lnTo>
                        <a:pt x="1279" y="1200"/>
                      </a:lnTo>
                      <a:lnTo>
                        <a:pt x="1274" y="1206"/>
                      </a:lnTo>
                      <a:close/>
                      <a:moveTo>
                        <a:pt x="1370" y="1271"/>
                      </a:moveTo>
                      <a:lnTo>
                        <a:pt x="1381" y="1259"/>
                      </a:lnTo>
                      <a:lnTo>
                        <a:pt x="1292" y="1186"/>
                      </a:lnTo>
                      <a:lnTo>
                        <a:pt x="1286" y="1192"/>
                      </a:lnTo>
                      <a:lnTo>
                        <a:pt x="1370" y="1271"/>
                      </a:lnTo>
                      <a:close/>
                      <a:moveTo>
                        <a:pt x="1299" y="1177"/>
                      </a:moveTo>
                      <a:lnTo>
                        <a:pt x="1473" y="1327"/>
                      </a:lnTo>
                      <a:lnTo>
                        <a:pt x="1483" y="1315"/>
                      </a:lnTo>
                      <a:lnTo>
                        <a:pt x="1304" y="1171"/>
                      </a:lnTo>
                      <a:lnTo>
                        <a:pt x="1299" y="1177"/>
                      </a:lnTo>
                      <a:close/>
                      <a:moveTo>
                        <a:pt x="1311" y="1163"/>
                      </a:moveTo>
                      <a:lnTo>
                        <a:pt x="1524" y="1334"/>
                      </a:lnTo>
                      <a:lnTo>
                        <a:pt x="1534" y="1322"/>
                      </a:lnTo>
                      <a:lnTo>
                        <a:pt x="1316" y="1156"/>
                      </a:lnTo>
                      <a:lnTo>
                        <a:pt x="1311" y="1163"/>
                      </a:lnTo>
                      <a:close/>
                      <a:moveTo>
                        <a:pt x="1398" y="1190"/>
                      </a:moveTo>
                      <a:lnTo>
                        <a:pt x="1326" y="1141"/>
                      </a:lnTo>
                      <a:lnTo>
                        <a:pt x="1321" y="1148"/>
                      </a:lnTo>
                      <a:lnTo>
                        <a:pt x="1389" y="1203"/>
                      </a:lnTo>
                      <a:lnTo>
                        <a:pt x="1398" y="1190"/>
                      </a:lnTo>
                      <a:close/>
                      <a:moveTo>
                        <a:pt x="1465" y="1210"/>
                      </a:moveTo>
                      <a:lnTo>
                        <a:pt x="1337" y="1127"/>
                      </a:lnTo>
                      <a:lnTo>
                        <a:pt x="1332" y="1134"/>
                      </a:lnTo>
                      <a:lnTo>
                        <a:pt x="1456" y="1222"/>
                      </a:lnTo>
                      <a:lnTo>
                        <a:pt x="1465" y="1210"/>
                      </a:lnTo>
                      <a:close/>
                      <a:moveTo>
                        <a:pt x="1418" y="1152"/>
                      </a:moveTo>
                      <a:lnTo>
                        <a:pt x="1347" y="1111"/>
                      </a:lnTo>
                      <a:lnTo>
                        <a:pt x="1342" y="1118"/>
                      </a:lnTo>
                      <a:lnTo>
                        <a:pt x="1410" y="1165"/>
                      </a:lnTo>
                      <a:lnTo>
                        <a:pt x="1418" y="1152"/>
                      </a:lnTo>
                      <a:close/>
                      <a:moveTo>
                        <a:pt x="1438" y="1139"/>
                      </a:moveTo>
                      <a:lnTo>
                        <a:pt x="1356" y="1095"/>
                      </a:lnTo>
                      <a:lnTo>
                        <a:pt x="1352" y="1102"/>
                      </a:lnTo>
                      <a:lnTo>
                        <a:pt x="1430" y="1152"/>
                      </a:lnTo>
                      <a:lnTo>
                        <a:pt x="1438" y="1139"/>
                      </a:lnTo>
                      <a:close/>
                      <a:moveTo>
                        <a:pt x="1362" y="1086"/>
                      </a:moveTo>
                      <a:lnTo>
                        <a:pt x="1408" y="1116"/>
                      </a:lnTo>
                      <a:lnTo>
                        <a:pt x="1415" y="1102"/>
                      </a:lnTo>
                      <a:lnTo>
                        <a:pt x="1366" y="1079"/>
                      </a:lnTo>
                      <a:lnTo>
                        <a:pt x="1362" y="1086"/>
                      </a:lnTo>
                      <a:close/>
                      <a:moveTo>
                        <a:pt x="1512" y="1129"/>
                      </a:moveTo>
                      <a:lnTo>
                        <a:pt x="1374" y="1063"/>
                      </a:lnTo>
                      <a:lnTo>
                        <a:pt x="1371" y="1070"/>
                      </a:lnTo>
                      <a:lnTo>
                        <a:pt x="1505" y="1142"/>
                      </a:lnTo>
                      <a:lnTo>
                        <a:pt x="1512" y="1129"/>
                      </a:lnTo>
                      <a:close/>
                      <a:moveTo>
                        <a:pt x="1443" y="1087"/>
                      </a:moveTo>
                      <a:lnTo>
                        <a:pt x="1450" y="1073"/>
                      </a:lnTo>
                      <a:lnTo>
                        <a:pt x="1383" y="1046"/>
                      </a:lnTo>
                      <a:lnTo>
                        <a:pt x="1379" y="1053"/>
                      </a:lnTo>
                      <a:lnTo>
                        <a:pt x="1443" y="1087"/>
                      </a:lnTo>
                      <a:close/>
                      <a:moveTo>
                        <a:pt x="1386" y="1036"/>
                      </a:moveTo>
                      <a:lnTo>
                        <a:pt x="1502" y="1090"/>
                      </a:lnTo>
                      <a:lnTo>
                        <a:pt x="1508" y="1076"/>
                      </a:lnTo>
                      <a:lnTo>
                        <a:pt x="1389" y="1029"/>
                      </a:lnTo>
                      <a:lnTo>
                        <a:pt x="1386" y="1036"/>
                      </a:lnTo>
                      <a:close/>
                      <a:moveTo>
                        <a:pt x="1393" y="1019"/>
                      </a:moveTo>
                      <a:lnTo>
                        <a:pt x="1534" y="1079"/>
                      </a:lnTo>
                      <a:lnTo>
                        <a:pt x="1540" y="1065"/>
                      </a:lnTo>
                      <a:lnTo>
                        <a:pt x="1396" y="1011"/>
                      </a:lnTo>
                      <a:lnTo>
                        <a:pt x="1393" y="1019"/>
                      </a:lnTo>
                      <a:close/>
                      <a:moveTo>
                        <a:pt x="1400" y="1002"/>
                      </a:moveTo>
                      <a:lnTo>
                        <a:pt x="1564" y="1065"/>
                      </a:lnTo>
                      <a:lnTo>
                        <a:pt x="1569" y="1050"/>
                      </a:lnTo>
                      <a:lnTo>
                        <a:pt x="1403" y="995"/>
                      </a:lnTo>
                      <a:lnTo>
                        <a:pt x="1400" y="1002"/>
                      </a:lnTo>
                      <a:close/>
                      <a:moveTo>
                        <a:pt x="1511" y="1006"/>
                      </a:moveTo>
                      <a:lnTo>
                        <a:pt x="1409" y="977"/>
                      </a:lnTo>
                      <a:lnTo>
                        <a:pt x="1406" y="985"/>
                      </a:lnTo>
                      <a:lnTo>
                        <a:pt x="1507" y="1020"/>
                      </a:lnTo>
                      <a:lnTo>
                        <a:pt x="1511" y="1006"/>
                      </a:lnTo>
                      <a:close/>
                      <a:moveTo>
                        <a:pt x="1412" y="967"/>
                      </a:moveTo>
                      <a:lnTo>
                        <a:pt x="1471" y="988"/>
                      </a:lnTo>
                      <a:lnTo>
                        <a:pt x="1476" y="973"/>
                      </a:lnTo>
                      <a:lnTo>
                        <a:pt x="1414" y="959"/>
                      </a:lnTo>
                      <a:lnTo>
                        <a:pt x="1412" y="967"/>
                      </a:lnTo>
                      <a:close/>
                      <a:moveTo>
                        <a:pt x="1417" y="948"/>
                      </a:moveTo>
                      <a:lnTo>
                        <a:pt x="1623" y="1005"/>
                      </a:lnTo>
                      <a:lnTo>
                        <a:pt x="1627" y="991"/>
                      </a:lnTo>
                      <a:lnTo>
                        <a:pt x="1419" y="941"/>
                      </a:lnTo>
                      <a:lnTo>
                        <a:pt x="1417" y="948"/>
                      </a:lnTo>
                      <a:close/>
                      <a:moveTo>
                        <a:pt x="1421" y="931"/>
                      </a:moveTo>
                      <a:lnTo>
                        <a:pt x="1691" y="995"/>
                      </a:lnTo>
                      <a:lnTo>
                        <a:pt x="1694" y="980"/>
                      </a:lnTo>
                      <a:lnTo>
                        <a:pt x="1423" y="923"/>
                      </a:lnTo>
                      <a:lnTo>
                        <a:pt x="1421" y="931"/>
                      </a:lnTo>
                      <a:close/>
                      <a:moveTo>
                        <a:pt x="1575" y="945"/>
                      </a:moveTo>
                      <a:lnTo>
                        <a:pt x="1578" y="930"/>
                      </a:lnTo>
                      <a:lnTo>
                        <a:pt x="1427" y="905"/>
                      </a:lnTo>
                      <a:lnTo>
                        <a:pt x="1425" y="913"/>
                      </a:lnTo>
                      <a:lnTo>
                        <a:pt x="1575" y="945"/>
                      </a:lnTo>
                      <a:close/>
                      <a:moveTo>
                        <a:pt x="1429" y="894"/>
                      </a:moveTo>
                      <a:lnTo>
                        <a:pt x="1532" y="915"/>
                      </a:lnTo>
                      <a:lnTo>
                        <a:pt x="1535" y="899"/>
                      </a:lnTo>
                      <a:lnTo>
                        <a:pt x="1430" y="886"/>
                      </a:lnTo>
                      <a:lnTo>
                        <a:pt x="1429" y="894"/>
                      </a:lnTo>
                      <a:close/>
                      <a:moveTo>
                        <a:pt x="1564" y="881"/>
                      </a:moveTo>
                      <a:lnTo>
                        <a:pt x="1433" y="868"/>
                      </a:lnTo>
                      <a:lnTo>
                        <a:pt x="1432" y="876"/>
                      </a:lnTo>
                      <a:lnTo>
                        <a:pt x="1562" y="896"/>
                      </a:lnTo>
                      <a:lnTo>
                        <a:pt x="1564" y="881"/>
                      </a:lnTo>
                      <a:close/>
                      <a:moveTo>
                        <a:pt x="1515" y="869"/>
                      </a:moveTo>
                      <a:lnTo>
                        <a:pt x="1517" y="854"/>
                      </a:lnTo>
                      <a:lnTo>
                        <a:pt x="1435" y="850"/>
                      </a:lnTo>
                      <a:lnTo>
                        <a:pt x="1434" y="858"/>
                      </a:lnTo>
                      <a:lnTo>
                        <a:pt x="1515" y="869"/>
                      </a:lnTo>
                      <a:close/>
                      <a:moveTo>
                        <a:pt x="1503" y="847"/>
                      </a:moveTo>
                      <a:lnTo>
                        <a:pt x="1504" y="832"/>
                      </a:lnTo>
                      <a:lnTo>
                        <a:pt x="1436" y="831"/>
                      </a:lnTo>
                      <a:lnTo>
                        <a:pt x="1435" y="839"/>
                      </a:lnTo>
                      <a:lnTo>
                        <a:pt x="1503" y="847"/>
                      </a:lnTo>
                      <a:close/>
                      <a:moveTo>
                        <a:pt x="1436" y="820"/>
                      </a:moveTo>
                      <a:lnTo>
                        <a:pt x="1529" y="827"/>
                      </a:lnTo>
                      <a:lnTo>
                        <a:pt x="1529" y="812"/>
                      </a:lnTo>
                      <a:lnTo>
                        <a:pt x="1437" y="812"/>
                      </a:lnTo>
                      <a:lnTo>
                        <a:pt x="1436" y="820"/>
                      </a:lnTo>
                      <a:close/>
                      <a:moveTo>
                        <a:pt x="1607" y="791"/>
                      </a:moveTo>
                      <a:lnTo>
                        <a:pt x="1437" y="795"/>
                      </a:lnTo>
                      <a:lnTo>
                        <a:pt x="1437" y="802"/>
                      </a:lnTo>
                      <a:lnTo>
                        <a:pt x="1607" y="805"/>
                      </a:lnTo>
                      <a:lnTo>
                        <a:pt x="1607" y="791"/>
                      </a:lnTo>
                      <a:close/>
                      <a:moveTo>
                        <a:pt x="1571" y="768"/>
                      </a:moveTo>
                      <a:lnTo>
                        <a:pt x="1436" y="776"/>
                      </a:lnTo>
                      <a:lnTo>
                        <a:pt x="1437" y="784"/>
                      </a:lnTo>
                      <a:lnTo>
                        <a:pt x="1571" y="783"/>
                      </a:lnTo>
                      <a:lnTo>
                        <a:pt x="1571" y="768"/>
                      </a:lnTo>
                      <a:close/>
                      <a:moveTo>
                        <a:pt x="1562" y="745"/>
                      </a:moveTo>
                      <a:lnTo>
                        <a:pt x="1435" y="757"/>
                      </a:lnTo>
                      <a:lnTo>
                        <a:pt x="1436" y="765"/>
                      </a:lnTo>
                      <a:lnTo>
                        <a:pt x="1563" y="761"/>
                      </a:lnTo>
                      <a:lnTo>
                        <a:pt x="1562" y="745"/>
                      </a:lnTo>
                      <a:close/>
                      <a:moveTo>
                        <a:pt x="1434" y="738"/>
                      </a:moveTo>
                      <a:lnTo>
                        <a:pt x="1435" y="746"/>
                      </a:lnTo>
                      <a:lnTo>
                        <a:pt x="1554" y="739"/>
                      </a:lnTo>
                      <a:lnTo>
                        <a:pt x="1552" y="724"/>
                      </a:lnTo>
                      <a:lnTo>
                        <a:pt x="1434" y="738"/>
                      </a:lnTo>
                      <a:close/>
                      <a:moveTo>
                        <a:pt x="1570" y="699"/>
                      </a:moveTo>
                      <a:lnTo>
                        <a:pt x="1432" y="721"/>
                      </a:lnTo>
                      <a:lnTo>
                        <a:pt x="1433" y="728"/>
                      </a:lnTo>
                      <a:lnTo>
                        <a:pt x="1572" y="715"/>
                      </a:lnTo>
                      <a:lnTo>
                        <a:pt x="1570" y="699"/>
                      </a:lnTo>
                      <a:close/>
                      <a:moveTo>
                        <a:pt x="1579" y="674"/>
                      </a:moveTo>
                      <a:lnTo>
                        <a:pt x="1429" y="702"/>
                      </a:lnTo>
                      <a:lnTo>
                        <a:pt x="1430" y="710"/>
                      </a:lnTo>
                      <a:lnTo>
                        <a:pt x="1582" y="689"/>
                      </a:lnTo>
                      <a:lnTo>
                        <a:pt x="1579" y="674"/>
                      </a:lnTo>
                      <a:close/>
                      <a:moveTo>
                        <a:pt x="1425" y="683"/>
                      </a:moveTo>
                      <a:lnTo>
                        <a:pt x="1427" y="691"/>
                      </a:lnTo>
                      <a:lnTo>
                        <a:pt x="1517" y="678"/>
                      </a:lnTo>
                      <a:lnTo>
                        <a:pt x="1515" y="662"/>
                      </a:lnTo>
                      <a:lnTo>
                        <a:pt x="1425" y="683"/>
                      </a:lnTo>
                      <a:close/>
                      <a:moveTo>
                        <a:pt x="1623" y="616"/>
                      </a:moveTo>
                      <a:lnTo>
                        <a:pt x="1421" y="665"/>
                      </a:lnTo>
                      <a:lnTo>
                        <a:pt x="1423" y="673"/>
                      </a:lnTo>
                      <a:lnTo>
                        <a:pt x="1627" y="632"/>
                      </a:lnTo>
                      <a:lnTo>
                        <a:pt x="1623" y="616"/>
                      </a:lnTo>
                      <a:close/>
                      <a:moveTo>
                        <a:pt x="1419" y="656"/>
                      </a:moveTo>
                      <a:lnTo>
                        <a:pt x="1694" y="589"/>
                      </a:lnTo>
                      <a:lnTo>
                        <a:pt x="1691" y="574"/>
                      </a:lnTo>
                      <a:lnTo>
                        <a:pt x="1417" y="648"/>
                      </a:lnTo>
                      <a:lnTo>
                        <a:pt x="1419" y="656"/>
                      </a:lnTo>
                      <a:close/>
                      <a:moveTo>
                        <a:pt x="1484" y="604"/>
                      </a:moveTo>
                      <a:lnTo>
                        <a:pt x="1412" y="630"/>
                      </a:lnTo>
                      <a:lnTo>
                        <a:pt x="1414" y="637"/>
                      </a:lnTo>
                      <a:lnTo>
                        <a:pt x="1489" y="619"/>
                      </a:lnTo>
                      <a:lnTo>
                        <a:pt x="1484" y="604"/>
                      </a:lnTo>
                      <a:close/>
                      <a:moveTo>
                        <a:pt x="1409" y="619"/>
                      </a:moveTo>
                      <a:lnTo>
                        <a:pt x="1500" y="594"/>
                      </a:lnTo>
                      <a:lnTo>
                        <a:pt x="1495" y="580"/>
                      </a:lnTo>
                      <a:lnTo>
                        <a:pt x="1406" y="612"/>
                      </a:lnTo>
                      <a:lnTo>
                        <a:pt x="1409" y="619"/>
                      </a:lnTo>
                      <a:close/>
                      <a:moveTo>
                        <a:pt x="1532" y="560"/>
                      </a:moveTo>
                      <a:lnTo>
                        <a:pt x="1526" y="545"/>
                      </a:lnTo>
                      <a:lnTo>
                        <a:pt x="1400" y="594"/>
                      </a:lnTo>
                      <a:lnTo>
                        <a:pt x="1403" y="602"/>
                      </a:lnTo>
                      <a:lnTo>
                        <a:pt x="1532" y="560"/>
                      </a:lnTo>
                      <a:close/>
                      <a:moveTo>
                        <a:pt x="1540" y="515"/>
                      </a:moveTo>
                      <a:lnTo>
                        <a:pt x="1393" y="577"/>
                      </a:lnTo>
                      <a:lnTo>
                        <a:pt x="1396" y="585"/>
                      </a:lnTo>
                      <a:lnTo>
                        <a:pt x="1546" y="529"/>
                      </a:lnTo>
                      <a:lnTo>
                        <a:pt x="1540" y="515"/>
                      </a:lnTo>
                      <a:close/>
                      <a:moveTo>
                        <a:pt x="1389" y="568"/>
                      </a:moveTo>
                      <a:lnTo>
                        <a:pt x="1556" y="499"/>
                      </a:lnTo>
                      <a:lnTo>
                        <a:pt x="1550" y="485"/>
                      </a:lnTo>
                      <a:lnTo>
                        <a:pt x="1386" y="560"/>
                      </a:lnTo>
                      <a:lnTo>
                        <a:pt x="1389" y="568"/>
                      </a:lnTo>
                      <a:close/>
                      <a:moveTo>
                        <a:pt x="1481" y="491"/>
                      </a:moveTo>
                      <a:lnTo>
                        <a:pt x="1379" y="543"/>
                      </a:lnTo>
                      <a:lnTo>
                        <a:pt x="1383" y="550"/>
                      </a:lnTo>
                      <a:lnTo>
                        <a:pt x="1488" y="505"/>
                      </a:lnTo>
                      <a:lnTo>
                        <a:pt x="1481" y="491"/>
                      </a:lnTo>
                      <a:close/>
                      <a:moveTo>
                        <a:pt x="1440" y="505"/>
                      </a:moveTo>
                      <a:lnTo>
                        <a:pt x="1433" y="491"/>
                      </a:lnTo>
                      <a:lnTo>
                        <a:pt x="1371" y="526"/>
                      </a:lnTo>
                      <a:lnTo>
                        <a:pt x="1374" y="533"/>
                      </a:lnTo>
                      <a:lnTo>
                        <a:pt x="1440" y="505"/>
                      </a:lnTo>
                      <a:close/>
                      <a:moveTo>
                        <a:pt x="1456" y="453"/>
                      </a:moveTo>
                      <a:lnTo>
                        <a:pt x="1362" y="511"/>
                      </a:lnTo>
                      <a:lnTo>
                        <a:pt x="1366" y="518"/>
                      </a:lnTo>
                      <a:lnTo>
                        <a:pt x="1463" y="467"/>
                      </a:lnTo>
                      <a:lnTo>
                        <a:pt x="1456" y="453"/>
                      </a:lnTo>
                      <a:close/>
                      <a:moveTo>
                        <a:pt x="1352" y="494"/>
                      </a:moveTo>
                      <a:lnTo>
                        <a:pt x="1356" y="501"/>
                      </a:lnTo>
                      <a:lnTo>
                        <a:pt x="1470" y="438"/>
                      </a:lnTo>
                      <a:lnTo>
                        <a:pt x="1462" y="425"/>
                      </a:lnTo>
                      <a:lnTo>
                        <a:pt x="1352" y="494"/>
                      </a:lnTo>
                      <a:close/>
                      <a:moveTo>
                        <a:pt x="1347" y="485"/>
                      </a:moveTo>
                      <a:lnTo>
                        <a:pt x="1424" y="441"/>
                      </a:lnTo>
                      <a:lnTo>
                        <a:pt x="1416" y="428"/>
                      </a:lnTo>
                      <a:lnTo>
                        <a:pt x="1342" y="478"/>
                      </a:lnTo>
                      <a:lnTo>
                        <a:pt x="1347" y="485"/>
                      </a:lnTo>
                      <a:close/>
                      <a:moveTo>
                        <a:pt x="1421" y="398"/>
                      </a:moveTo>
                      <a:lnTo>
                        <a:pt x="1332" y="463"/>
                      </a:lnTo>
                      <a:lnTo>
                        <a:pt x="1337" y="469"/>
                      </a:lnTo>
                      <a:lnTo>
                        <a:pt x="1430" y="411"/>
                      </a:lnTo>
                      <a:lnTo>
                        <a:pt x="1421" y="398"/>
                      </a:lnTo>
                      <a:close/>
                      <a:moveTo>
                        <a:pt x="1321" y="448"/>
                      </a:moveTo>
                      <a:lnTo>
                        <a:pt x="1326" y="454"/>
                      </a:lnTo>
                      <a:lnTo>
                        <a:pt x="1453" y="368"/>
                      </a:lnTo>
                      <a:lnTo>
                        <a:pt x="1443" y="355"/>
                      </a:lnTo>
                      <a:lnTo>
                        <a:pt x="1321" y="448"/>
                      </a:lnTo>
                      <a:close/>
                      <a:moveTo>
                        <a:pt x="1419" y="364"/>
                      </a:moveTo>
                      <a:lnTo>
                        <a:pt x="1409" y="351"/>
                      </a:lnTo>
                      <a:lnTo>
                        <a:pt x="1311" y="433"/>
                      </a:lnTo>
                      <a:lnTo>
                        <a:pt x="1316" y="440"/>
                      </a:lnTo>
                      <a:lnTo>
                        <a:pt x="1419" y="364"/>
                      </a:lnTo>
                      <a:close/>
                      <a:moveTo>
                        <a:pt x="1299" y="419"/>
                      </a:moveTo>
                      <a:lnTo>
                        <a:pt x="1304" y="425"/>
                      </a:lnTo>
                      <a:lnTo>
                        <a:pt x="1447" y="312"/>
                      </a:lnTo>
                      <a:lnTo>
                        <a:pt x="1437" y="300"/>
                      </a:lnTo>
                      <a:lnTo>
                        <a:pt x="1299" y="419"/>
                      </a:lnTo>
                      <a:close/>
                      <a:moveTo>
                        <a:pt x="1292" y="411"/>
                      </a:moveTo>
                      <a:lnTo>
                        <a:pt x="1492" y="240"/>
                      </a:lnTo>
                      <a:lnTo>
                        <a:pt x="1481" y="228"/>
                      </a:lnTo>
                      <a:lnTo>
                        <a:pt x="1286" y="405"/>
                      </a:lnTo>
                      <a:lnTo>
                        <a:pt x="1292" y="411"/>
                      </a:lnTo>
                      <a:close/>
                      <a:moveTo>
                        <a:pt x="1364" y="303"/>
                      </a:moveTo>
                      <a:lnTo>
                        <a:pt x="1274" y="391"/>
                      </a:lnTo>
                      <a:lnTo>
                        <a:pt x="1279" y="397"/>
                      </a:lnTo>
                      <a:lnTo>
                        <a:pt x="1375" y="314"/>
                      </a:lnTo>
                      <a:lnTo>
                        <a:pt x="1364" y="303"/>
                      </a:lnTo>
                      <a:close/>
                      <a:moveTo>
                        <a:pt x="1266" y="383"/>
                      </a:moveTo>
                      <a:lnTo>
                        <a:pt x="1386" y="270"/>
                      </a:lnTo>
                      <a:lnTo>
                        <a:pt x="1375" y="259"/>
                      </a:lnTo>
                      <a:lnTo>
                        <a:pt x="1261" y="378"/>
                      </a:lnTo>
                      <a:lnTo>
                        <a:pt x="1266" y="383"/>
                      </a:lnTo>
                      <a:close/>
                      <a:moveTo>
                        <a:pt x="1248" y="365"/>
                      </a:moveTo>
                      <a:lnTo>
                        <a:pt x="1253" y="371"/>
                      </a:lnTo>
                      <a:lnTo>
                        <a:pt x="1301" y="326"/>
                      </a:lnTo>
                      <a:lnTo>
                        <a:pt x="1289" y="315"/>
                      </a:lnTo>
                      <a:lnTo>
                        <a:pt x="1248" y="365"/>
                      </a:lnTo>
                      <a:close/>
                      <a:moveTo>
                        <a:pt x="1240" y="358"/>
                      </a:moveTo>
                      <a:lnTo>
                        <a:pt x="1315" y="279"/>
                      </a:lnTo>
                      <a:lnTo>
                        <a:pt x="1303" y="268"/>
                      </a:lnTo>
                      <a:lnTo>
                        <a:pt x="1234" y="353"/>
                      </a:lnTo>
                      <a:lnTo>
                        <a:pt x="1240" y="358"/>
                      </a:lnTo>
                      <a:close/>
                      <a:moveTo>
                        <a:pt x="1220" y="341"/>
                      </a:moveTo>
                      <a:lnTo>
                        <a:pt x="1226" y="346"/>
                      </a:lnTo>
                      <a:lnTo>
                        <a:pt x="1286" y="279"/>
                      </a:lnTo>
                      <a:lnTo>
                        <a:pt x="1274" y="269"/>
                      </a:lnTo>
                      <a:lnTo>
                        <a:pt x="1220" y="341"/>
                      </a:lnTo>
                      <a:close/>
                      <a:moveTo>
                        <a:pt x="1205" y="329"/>
                      </a:moveTo>
                      <a:lnTo>
                        <a:pt x="1211" y="334"/>
                      </a:lnTo>
                      <a:lnTo>
                        <a:pt x="1297" y="230"/>
                      </a:lnTo>
                      <a:lnTo>
                        <a:pt x="1284" y="221"/>
                      </a:lnTo>
                      <a:lnTo>
                        <a:pt x="1205" y="329"/>
                      </a:lnTo>
                      <a:close/>
                      <a:moveTo>
                        <a:pt x="1250" y="230"/>
                      </a:moveTo>
                      <a:lnTo>
                        <a:pt x="1190" y="318"/>
                      </a:lnTo>
                      <a:lnTo>
                        <a:pt x="1196" y="323"/>
                      </a:lnTo>
                      <a:lnTo>
                        <a:pt x="1262" y="239"/>
                      </a:lnTo>
                      <a:lnTo>
                        <a:pt x="1250" y="230"/>
                      </a:lnTo>
                      <a:close/>
                      <a:moveTo>
                        <a:pt x="1270" y="187"/>
                      </a:moveTo>
                      <a:lnTo>
                        <a:pt x="1257" y="179"/>
                      </a:lnTo>
                      <a:lnTo>
                        <a:pt x="1175" y="308"/>
                      </a:lnTo>
                      <a:lnTo>
                        <a:pt x="1182" y="313"/>
                      </a:lnTo>
                      <a:lnTo>
                        <a:pt x="1270" y="187"/>
                      </a:lnTo>
                      <a:close/>
                      <a:moveTo>
                        <a:pt x="1224" y="188"/>
                      </a:moveTo>
                      <a:lnTo>
                        <a:pt x="1159" y="298"/>
                      </a:lnTo>
                      <a:lnTo>
                        <a:pt x="1166" y="302"/>
                      </a:lnTo>
                      <a:lnTo>
                        <a:pt x="1238" y="196"/>
                      </a:lnTo>
                      <a:lnTo>
                        <a:pt x="1224" y="188"/>
                      </a:lnTo>
                      <a:close/>
                      <a:moveTo>
                        <a:pt x="1226" y="171"/>
                      </a:moveTo>
                      <a:lnTo>
                        <a:pt x="1213" y="163"/>
                      </a:lnTo>
                      <a:lnTo>
                        <a:pt x="1143" y="288"/>
                      </a:lnTo>
                      <a:lnTo>
                        <a:pt x="1150" y="292"/>
                      </a:lnTo>
                      <a:lnTo>
                        <a:pt x="1226" y="171"/>
                      </a:lnTo>
                      <a:close/>
                      <a:moveTo>
                        <a:pt x="1134" y="283"/>
                      </a:moveTo>
                      <a:lnTo>
                        <a:pt x="1287" y="17"/>
                      </a:lnTo>
                      <a:lnTo>
                        <a:pt x="1273" y="10"/>
                      </a:lnTo>
                      <a:lnTo>
                        <a:pt x="1127" y="279"/>
                      </a:lnTo>
                      <a:lnTo>
                        <a:pt x="1134" y="283"/>
                      </a:lnTo>
                      <a:close/>
                      <a:moveTo>
                        <a:pt x="1117" y="274"/>
                      </a:moveTo>
                      <a:lnTo>
                        <a:pt x="1227" y="69"/>
                      </a:lnTo>
                      <a:lnTo>
                        <a:pt x="1213" y="62"/>
                      </a:lnTo>
                      <a:lnTo>
                        <a:pt x="1111" y="270"/>
                      </a:lnTo>
                      <a:lnTo>
                        <a:pt x="1117" y="274"/>
                      </a:lnTo>
                      <a:close/>
                      <a:moveTo>
                        <a:pt x="1102" y="266"/>
                      </a:moveTo>
                      <a:lnTo>
                        <a:pt x="1137" y="198"/>
                      </a:lnTo>
                      <a:lnTo>
                        <a:pt x="1123" y="191"/>
                      </a:lnTo>
                      <a:lnTo>
                        <a:pt x="1094" y="262"/>
                      </a:lnTo>
                      <a:lnTo>
                        <a:pt x="1102" y="266"/>
                      </a:lnTo>
                      <a:close/>
                      <a:moveTo>
                        <a:pt x="1085" y="258"/>
                      </a:moveTo>
                      <a:lnTo>
                        <a:pt x="1121" y="182"/>
                      </a:lnTo>
                      <a:lnTo>
                        <a:pt x="1107" y="176"/>
                      </a:lnTo>
                      <a:lnTo>
                        <a:pt x="1077" y="254"/>
                      </a:lnTo>
                      <a:lnTo>
                        <a:pt x="1085" y="258"/>
                      </a:lnTo>
                      <a:close/>
                      <a:moveTo>
                        <a:pt x="1060" y="247"/>
                      </a:moveTo>
                      <a:lnTo>
                        <a:pt x="1067" y="250"/>
                      </a:lnTo>
                      <a:lnTo>
                        <a:pt x="1096" y="190"/>
                      </a:lnTo>
                      <a:lnTo>
                        <a:pt x="1081" y="184"/>
                      </a:lnTo>
                      <a:lnTo>
                        <a:pt x="1060" y="247"/>
                      </a:lnTo>
                      <a:close/>
                      <a:moveTo>
                        <a:pt x="1050" y="244"/>
                      </a:moveTo>
                      <a:lnTo>
                        <a:pt x="1097" y="124"/>
                      </a:lnTo>
                      <a:lnTo>
                        <a:pt x="1083" y="119"/>
                      </a:lnTo>
                      <a:lnTo>
                        <a:pt x="1043" y="242"/>
                      </a:lnTo>
                      <a:lnTo>
                        <a:pt x="1050" y="244"/>
                      </a:lnTo>
                      <a:close/>
                      <a:moveTo>
                        <a:pt x="1033" y="238"/>
                      </a:moveTo>
                      <a:lnTo>
                        <a:pt x="1073" y="124"/>
                      </a:lnTo>
                      <a:lnTo>
                        <a:pt x="1059" y="119"/>
                      </a:lnTo>
                      <a:lnTo>
                        <a:pt x="1025" y="236"/>
                      </a:lnTo>
                      <a:lnTo>
                        <a:pt x="1033" y="238"/>
                      </a:lnTo>
                      <a:close/>
                      <a:moveTo>
                        <a:pt x="1007" y="230"/>
                      </a:moveTo>
                      <a:lnTo>
                        <a:pt x="1015" y="233"/>
                      </a:lnTo>
                      <a:lnTo>
                        <a:pt x="1041" y="157"/>
                      </a:lnTo>
                      <a:lnTo>
                        <a:pt x="1026" y="152"/>
                      </a:lnTo>
                      <a:lnTo>
                        <a:pt x="1007" y="230"/>
                      </a:lnTo>
                      <a:close/>
                      <a:moveTo>
                        <a:pt x="997" y="228"/>
                      </a:moveTo>
                      <a:lnTo>
                        <a:pt x="1058" y="4"/>
                      </a:lnTo>
                      <a:lnTo>
                        <a:pt x="1044" y="0"/>
                      </a:lnTo>
                      <a:lnTo>
                        <a:pt x="989" y="226"/>
                      </a:lnTo>
                      <a:lnTo>
                        <a:pt x="997" y="228"/>
                      </a:lnTo>
                      <a:close/>
                      <a:moveTo>
                        <a:pt x="980" y="223"/>
                      </a:moveTo>
                      <a:lnTo>
                        <a:pt x="1020" y="56"/>
                      </a:lnTo>
                      <a:lnTo>
                        <a:pt x="1005" y="52"/>
                      </a:lnTo>
                      <a:lnTo>
                        <a:pt x="972" y="221"/>
                      </a:lnTo>
                      <a:lnTo>
                        <a:pt x="980" y="223"/>
                      </a:lnTo>
                      <a:close/>
                      <a:moveTo>
                        <a:pt x="961" y="219"/>
                      </a:moveTo>
                      <a:lnTo>
                        <a:pt x="987" y="101"/>
                      </a:lnTo>
                      <a:lnTo>
                        <a:pt x="973" y="98"/>
                      </a:lnTo>
                      <a:lnTo>
                        <a:pt x="953" y="218"/>
                      </a:lnTo>
                      <a:lnTo>
                        <a:pt x="961" y="219"/>
                      </a:lnTo>
                      <a:close/>
                      <a:moveTo>
                        <a:pt x="943" y="216"/>
                      </a:moveTo>
                      <a:lnTo>
                        <a:pt x="971" y="65"/>
                      </a:lnTo>
                      <a:lnTo>
                        <a:pt x="955" y="63"/>
                      </a:lnTo>
                      <a:lnTo>
                        <a:pt x="935" y="215"/>
                      </a:lnTo>
                      <a:lnTo>
                        <a:pt x="943" y="216"/>
                      </a:lnTo>
                      <a:close/>
                      <a:moveTo>
                        <a:pt x="924" y="213"/>
                      </a:moveTo>
                      <a:lnTo>
                        <a:pt x="950" y="41"/>
                      </a:lnTo>
                      <a:lnTo>
                        <a:pt x="934" y="39"/>
                      </a:lnTo>
                      <a:lnTo>
                        <a:pt x="916" y="212"/>
                      </a:lnTo>
                      <a:lnTo>
                        <a:pt x="924" y="213"/>
                      </a:lnTo>
                      <a:close/>
                      <a:moveTo>
                        <a:pt x="906" y="211"/>
                      </a:moveTo>
                      <a:lnTo>
                        <a:pt x="922" y="73"/>
                      </a:lnTo>
                      <a:lnTo>
                        <a:pt x="908" y="72"/>
                      </a:lnTo>
                      <a:lnTo>
                        <a:pt x="898" y="210"/>
                      </a:lnTo>
                      <a:lnTo>
                        <a:pt x="906" y="211"/>
                      </a:lnTo>
                      <a:close/>
                      <a:moveTo>
                        <a:pt x="902" y="45"/>
                      </a:moveTo>
                      <a:lnTo>
                        <a:pt x="886" y="44"/>
                      </a:lnTo>
                      <a:lnTo>
                        <a:pt x="880" y="209"/>
                      </a:lnTo>
                      <a:lnTo>
                        <a:pt x="888" y="209"/>
                      </a:lnTo>
                      <a:lnTo>
                        <a:pt x="902" y="45"/>
                      </a:lnTo>
                      <a:close/>
                      <a:moveTo>
                        <a:pt x="861" y="208"/>
                      </a:moveTo>
                      <a:lnTo>
                        <a:pt x="869" y="208"/>
                      </a:lnTo>
                      <a:lnTo>
                        <a:pt x="879" y="23"/>
                      </a:lnTo>
                      <a:lnTo>
                        <a:pt x="863" y="22"/>
                      </a:lnTo>
                      <a:lnTo>
                        <a:pt x="861" y="208"/>
                      </a:lnTo>
                      <a:close/>
                    </a:path>
                  </a:pathLst>
                </a:custGeom>
                <a:solidFill>
                  <a:srgbClr val="BF914D">
                    <a:alpha val="18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DEF30E93-3419-774F-945D-0AB35147B379}"/>
                  </a:ext>
                </a:extLst>
              </p:cNvPr>
              <p:cNvGrpSpPr/>
              <p:nvPr/>
            </p:nvGrpSpPr>
            <p:grpSpPr>
              <a:xfrm>
                <a:off x="6985382" y="2474641"/>
                <a:ext cx="2490612" cy="2490612"/>
                <a:chOff x="7775091" y="2183695"/>
                <a:chExt cx="2490612" cy="2490612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F4EC756-F683-3F4F-B120-C5B7FD5280C6}"/>
                    </a:ext>
                  </a:extLst>
                </p:cNvPr>
                <p:cNvSpPr/>
                <p:nvPr/>
              </p:nvSpPr>
              <p:spPr>
                <a:xfrm rot="120000">
                  <a:off x="7901114" y="2309718"/>
                  <a:ext cx="2238566" cy="2238566"/>
                </a:xfrm>
                <a:prstGeom prst="rect">
                  <a:avLst/>
                </a:prstGeom>
              </p:spPr>
              <p:txBody>
                <a:bodyPr wrap="none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充分发挥支部党员干部主观能动性</a:t>
                  </a:r>
                  <a:endParaRPr lang="zh-CN" altLang="en-US" sz="1600" spc="600" dirty="0">
                    <a:solidFill>
                      <a:srgbClr val="242424"/>
                    </a:solidFill>
                    <a:latin typeface="+mn-ea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F5F60416-E179-574D-9A2F-CBE39680095B}"/>
                    </a:ext>
                  </a:extLst>
                </p:cNvPr>
                <p:cNvSpPr/>
                <p:nvPr/>
              </p:nvSpPr>
              <p:spPr>
                <a:xfrm rot="21480000">
                  <a:off x="7775091" y="2183695"/>
                  <a:ext cx="2490612" cy="2490612"/>
                </a:xfrm>
                <a:prstGeom prst="rect">
                  <a:avLst/>
                </a:prstGeom>
              </p:spPr>
              <p:txBody>
                <a:bodyPr wrap="none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ource Han Serif CN" panose="02020400000000000000" pitchFamily="18" charset="-128"/>
                      <a:ea typeface="Source Han Serif CN" panose="02020400000000000000" pitchFamily="18" charset="-128"/>
                      <a:cs typeface="阿里巴巴普惠体 Medium" panose="00020600040101010101" pitchFamily="18" charset="-122"/>
                    </a:rPr>
                    <a:t>结合自身岗位和专业知识</a:t>
                  </a:r>
                  <a:endParaRPr lang="zh-CN" altLang="en-US" sz="1600" spc="600" dirty="0">
                    <a:solidFill>
                      <a:srgbClr val="242424"/>
                    </a:solidFill>
                    <a:latin typeface="+mn-ea"/>
                  </a:endParaRPr>
                </a:p>
              </p:txBody>
            </p:sp>
          </p:grp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0F7124F-FF00-E846-813E-1513FC4D365B}"/>
                  </a:ext>
                </a:extLst>
              </p:cNvPr>
              <p:cNvSpPr/>
              <p:nvPr/>
            </p:nvSpPr>
            <p:spPr>
              <a:xfrm>
                <a:off x="7281842" y="2771101"/>
                <a:ext cx="1897692" cy="1897692"/>
              </a:xfrm>
              <a:prstGeom prst="ellipse">
                <a:avLst/>
              </a:prstGeom>
              <a:gradFill>
                <a:gsLst>
                  <a:gs pos="0">
                    <a:srgbClr val="FE8468"/>
                  </a:gs>
                  <a:gs pos="97000">
                    <a:srgbClr val="CF1C0C"/>
                  </a:gs>
                </a:gsLst>
                <a:lin ang="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A411CBA-227D-0E42-AFBE-DC40647A521A}"/>
                  </a:ext>
                </a:extLst>
              </p:cNvPr>
              <p:cNvSpPr/>
              <p:nvPr/>
            </p:nvSpPr>
            <p:spPr>
              <a:xfrm>
                <a:off x="7248247" y="3493454"/>
                <a:ext cx="19648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Source Han Serif CN" panose="02020400000000000000" pitchFamily="18" charset="-128"/>
                    <a:ea typeface="Source Han Serif CN" panose="02020400000000000000" pitchFamily="18" charset="-128"/>
                    <a:cs typeface="阿里巴巴普惠体 Medium" panose="00020600040101010101" pitchFamily="18" charset="-122"/>
                  </a:rPr>
                  <a:t>党的十九大</a:t>
                </a:r>
                <a:endParaRPr lang="zh-CN" altLang="en-US" sz="2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93728EF8-926D-1346-82A0-53A209D4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3547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5FC50D3D-AE16-E14D-976E-2FFEFF0DB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F2F3F42-449C-CE42-8772-9370A928720D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CD10A57-A9BB-B445-B42C-8D07F0D589A8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A2C43F1-56B4-9941-B227-C6EB97BC2AE4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7819E7E9-6E7A-E043-9159-76302CCD73C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4656437-449F-9B40-BBBF-C81494C04A0E}"/>
              </a:ext>
            </a:extLst>
          </p:cNvPr>
          <p:cNvSpPr/>
          <p:nvPr/>
        </p:nvSpPr>
        <p:spPr>
          <a:xfrm>
            <a:off x="2175164" y="1879479"/>
            <a:ext cx="9144802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把爱国主义精神融入相关法律法规和政策制度，体现到市民公约、村规民约、学生守则、行业规范、团体章程等的制定完善中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发挥指引、约束和规范作用。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E849B7-2C9F-8541-B146-AF5F5525CA71}"/>
              </a:ext>
            </a:extLst>
          </p:cNvPr>
          <p:cNvSpPr/>
          <p:nvPr/>
        </p:nvSpPr>
        <p:spPr>
          <a:xfrm>
            <a:off x="2175164" y="2987939"/>
            <a:ext cx="9144802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严格执法司法、推进依法治理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综合运用行政、法律等手段，对不尊重国歌国旗国徽等国家象征与标志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对侵害英雄烈士姓名、肖像、名誉、荣誉等行为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对破坏污损爱国主义教育场所设施，对宣扬、美化侵略战争和侵略行为等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依法依规进行严肃处理。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F782D6-EE4D-4E4F-B972-26A93E97C016}"/>
              </a:ext>
            </a:extLst>
          </p:cNvPr>
          <p:cNvSpPr/>
          <p:nvPr/>
        </p:nvSpPr>
        <p:spPr>
          <a:xfrm>
            <a:off x="2172485" y="4511898"/>
            <a:ext cx="9144802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要负起政治责任和领导责任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把爱国主义教育摆上重要日程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纳入意识形态工作责任制，加强阵地建设和管理，抓好各项任务落实。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FAB1C54-76A5-124E-AB3F-E5289A80276C}"/>
              </a:ext>
            </a:extLst>
          </p:cNvPr>
          <p:cNvGrpSpPr/>
          <p:nvPr/>
        </p:nvGrpSpPr>
        <p:grpSpPr>
          <a:xfrm>
            <a:off x="1001674" y="1942321"/>
            <a:ext cx="741218" cy="782265"/>
            <a:chOff x="1001674" y="1992477"/>
            <a:chExt cx="741218" cy="782265"/>
          </a:xfrm>
        </p:grpSpPr>
        <p:sp>
          <p:nvSpPr>
            <p:cNvPr id="2" name="五边形 1">
              <a:extLst>
                <a:ext uri="{FF2B5EF4-FFF2-40B4-BE49-F238E27FC236}">
                  <a16:creationId xmlns:a16="http://schemas.microsoft.com/office/drawing/2014/main" id="{D0FBE14A-705B-D848-81A6-DA0A2A63BE7A}"/>
                </a:ext>
              </a:extLst>
            </p:cNvPr>
            <p:cNvSpPr/>
            <p:nvPr/>
          </p:nvSpPr>
          <p:spPr>
            <a:xfrm rot="5400000">
              <a:off x="981150" y="2013001"/>
              <a:ext cx="782265" cy="741218"/>
            </a:xfrm>
            <a:prstGeom prst="homePlate">
              <a:avLst>
                <a:gd name="adj" fmla="val 33178"/>
              </a:avLst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57B0D49-E202-0547-96A6-28EFD8FF511A}"/>
                </a:ext>
              </a:extLst>
            </p:cNvPr>
            <p:cNvSpPr txBox="1"/>
            <p:nvPr/>
          </p:nvSpPr>
          <p:spPr>
            <a:xfrm>
              <a:off x="1046260" y="1992477"/>
              <a:ext cx="65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010D9EA-F81B-0949-BF2F-303CBEDA6FE2}"/>
              </a:ext>
            </a:extLst>
          </p:cNvPr>
          <p:cNvGrpSpPr/>
          <p:nvPr/>
        </p:nvGrpSpPr>
        <p:grpSpPr>
          <a:xfrm>
            <a:off x="1001674" y="3281117"/>
            <a:ext cx="741218" cy="782265"/>
            <a:chOff x="1001674" y="1992477"/>
            <a:chExt cx="741218" cy="782265"/>
          </a:xfrm>
        </p:grpSpPr>
        <p:sp>
          <p:nvSpPr>
            <p:cNvPr id="15" name="五边形 14">
              <a:extLst>
                <a:ext uri="{FF2B5EF4-FFF2-40B4-BE49-F238E27FC236}">
                  <a16:creationId xmlns:a16="http://schemas.microsoft.com/office/drawing/2014/main" id="{73648588-E615-494E-8B3F-4C7E1ACEB400}"/>
                </a:ext>
              </a:extLst>
            </p:cNvPr>
            <p:cNvSpPr/>
            <p:nvPr/>
          </p:nvSpPr>
          <p:spPr>
            <a:xfrm rot="5400000">
              <a:off x="981150" y="2013001"/>
              <a:ext cx="782265" cy="741218"/>
            </a:xfrm>
            <a:prstGeom prst="homePlate">
              <a:avLst>
                <a:gd name="adj" fmla="val 33178"/>
              </a:avLst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2E05517-C1F9-8E44-A669-C6F9BD3F30B6}"/>
                </a:ext>
              </a:extLst>
            </p:cNvPr>
            <p:cNvSpPr txBox="1"/>
            <p:nvPr/>
          </p:nvSpPr>
          <p:spPr>
            <a:xfrm>
              <a:off x="1046260" y="1992477"/>
              <a:ext cx="65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41CEBF4-8CB0-1E4F-A4AA-3FAF3762FC3E}"/>
              </a:ext>
            </a:extLst>
          </p:cNvPr>
          <p:cNvGrpSpPr/>
          <p:nvPr/>
        </p:nvGrpSpPr>
        <p:grpSpPr>
          <a:xfrm>
            <a:off x="1009010" y="4619913"/>
            <a:ext cx="741218" cy="782265"/>
            <a:chOff x="1001674" y="1992477"/>
            <a:chExt cx="741218" cy="782265"/>
          </a:xfrm>
        </p:grpSpPr>
        <p:sp>
          <p:nvSpPr>
            <p:cNvPr id="18" name="五边形 17">
              <a:extLst>
                <a:ext uri="{FF2B5EF4-FFF2-40B4-BE49-F238E27FC236}">
                  <a16:creationId xmlns:a16="http://schemas.microsoft.com/office/drawing/2014/main" id="{4604EA90-093F-0747-90A9-75140929DBF0}"/>
                </a:ext>
              </a:extLst>
            </p:cNvPr>
            <p:cNvSpPr/>
            <p:nvPr/>
          </p:nvSpPr>
          <p:spPr>
            <a:xfrm rot="5400000">
              <a:off x="981150" y="2013001"/>
              <a:ext cx="782265" cy="741218"/>
            </a:xfrm>
            <a:prstGeom prst="homePlate">
              <a:avLst>
                <a:gd name="adj" fmla="val 33178"/>
              </a:avLst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EFD68E0-91B0-AE4D-960F-875D32C4A943}"/>
                </a:ext>
              </a:extLst>
            </p:cNvPr>
            <p:cNvSpPr txBox="1"/>
            <p:nvPr/>
          </p:nvSpPr>
          <p:spPr>
            <a:xfrm>
              <a:off x="1046260" y="1992477"/>
              <a:ext cx="652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</a:t>
              </a:r>
              <a:endParaRPr kumimoji="1" lang="zh-CN" alt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29E3793-82CF-664C-B85F-D6E95946ADDF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54FB2F8-44BC-6842-877F-493EC5A70176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C0EC7D5-D772-FF4E-B018-9612811B803C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8113FBE0-30BA-2E47-A4A2-8EECC698CC55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787545E8-A0F5-EB48-9713-9773CF022BBB}"/>
              </a:ext>
            </a:extLst>
          </p:cNvPr>
          <p:cNvSpPr/>
          <p:nvPr/>
        </p:nvSpPr>
        <p:spPr>
          <a:xfrm>
            <a:off x="1138473" y="3167120"/>
            <a:ext cx="9915054" cy="2028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统一领导、党政齐抓共管、宣传部门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]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统筹协调、有关部门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]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各负其责的工作格局，建立爱国主义教育联席会议制度，加强工作指导和沟通协调，及时研究解决工作中的重要事项和存在问题。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n"/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  <a:p>
            <a:pPr marL="285750" indent="-285750" defTabSz="914400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各级工会、共青团、妇联和文联、作协、科协、侨联、残联以及关工委等人民团体和群众组织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要发挥各自优势，面向所联系的领域和群体广泛开展爱国主义教育。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376F234-D644-E84A-AF9D-DF0C2D300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9518ECB7-BCC2-7E46-BDAE-72F35F034929}"/>
              </a:ext>
            </a:extLst>
          </p:cNvPr>
          <p:cNvGrpSpPr/>
          <p:nvPr/>
        </p:nvGrpSpPr>
        <p:grpSpPr>
          <a:xfrm>
            <a:off x="874713" y="1682804"/>
            <a:ext cx="6883832" cy="1349741"/>
            <a:chOff x="874713" y="1682804"/>
            <a:chExt cx="6883832" cy="1349741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B94F666B-BC35-F648-999D-E2C6FFCF091E}"/>
                </a:ext>
              </a:extLst>
            </p:cNvPr>
            <p:cNvSpPr/>
            <p:nvPr/>
          </p:nvSpPr>
          <p:spPr>
            <a:xfrm>
              <a:off x="874713" y="1815311"/>
              <a:ext cx="6883832" cy="1146500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26FCAA-9CE6-3741-8A25-D90AF2454D61}"/>
                </a:ext>
              </a:extLst>
            </p:cNvPr>
            <p:cNvSpPr txBox="1"/>
            <p:nvPr/>
          </p:nvSpPr>
          <p:spPr>
            <a:xfrm>
              <a:off x="2562028" y="2062183"/>
              <a:ext cx="4376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进一步健全党委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B7CE106-C1B9-EA4D-B3FB-65A9526D1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473" y="1682804"/>
              <a:ext cx="1423555" cy="1349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A18C1D0-A447-D141-B008-06283AAAA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B15CB47-9D9A-7343-880B-AACE54015505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239BC73-D4E9-4342-B614-A07F9F10863E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92F82DE-CAE2-F341-A5D3-D7C1A392A911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2AAE6D6C-BF64-5E42-8B99-0E3FD400A58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D0811A59-47A1-DB4B-B75D-15480C25A796}"/>
              </a:ext>
            </a:extLst>
          </p:cNvPr>
          <p:cNvSpPr txBox="1"/>
          <p:nvPr/>
        </p:nvSpPr>
        <p:spPr>
          <a:xfrm>
            <a:off x="5108796" y="2291359"/>
            <a:ext cx="6208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各级党委和政府要承担起主体责任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852F68-E20D-4C42-883E-DBF005A48BF9}"/>
              </a:ext>
            </a:extLst>
          </p:cNvPr>
          <p:cNvSpPr/>
          <p:nvPr/>
        </p:nvSpPr>
        <p:spPr>
          <a:xfrm>
            <a:off x="5260751" y="3929193"/>
            <a:ext cx="6056538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坚持热在基层、热在群众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结合人们生产生活，把爱国主义教育融入到新时代文明实践中心建设、学雷锋志愿服务、精神文明创建之中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体现到百姓宣讲、广场舞、文艺演出，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217B69-7395-694C-B3DD-BDC6883A4CF5}"/>
              </a:ext>
            </a:extLst>
          </p:cNvPr>
          <p:cNvGrpSpPr/>
          <p:nvPr/>
        </p:nvGrpSpPr>
        <p:grpSpPr>
          <a:xfrm>
            <a:off x="-1202484" y="1382544"/>
            <a:ext cx="6366698" cy="3925319"/>
            <a:chOff x="-1202484" y="1382544"/>
            <a:chExt cx="6366698" cy="3925319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9034F6B9-D7A0-434A-B4CD-EF83F9029CC9}"/>
                </a:ext>
              </a:extLst>
            </p:cNvPr>
            <p:cNvSpPr/>
            <p:nvPr/>
          </p:nvSpPr>
          <p:spPr>
            <a:xfrm>
              <a:off x="-1202484" y="1843279"/>
              <a:ext cx="6056539" cy="3464584"/>
            </a:xfrm>
            <a:prstGeom prst="parallelogram">
              <a:avLst/>
            </a:prstGeom>
            <a:gradFill>
              <a:gsLst>
                <a:gs pos="0">
                  <a:srgbClr val="FE8468"/>
                </a:gs>
                <a:gs pos="99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marL="0" marR="0" lvl="0" indent="0" algn="ctr" defTabSz="1644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B2863A5-15F3-C14A-B93C-C2CF7729B08F}"/>
                </a:ext>
              </a:extLst>
            </p:cNvPr>
            <p:cNvSpPr/>
            <p:nvPr/>
          </p:nvSpPr>
          <p:spPr>
            <a:xfrm>
              <a:off x="1228680" y="2774506"/>
              <a:ext cx="2652524" cy="202876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defTabSz="914400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组织动员老干部、老战士、老专家、老教师、老模范等到广大群众特别是青少年中讲述亲身经历，弘扬爱国传统。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B561DC3-262B-8343-9891-89DBA72F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719" y="1382544"/>
              <a:ext cx="1389495" cy="1429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2600AE5-B94B-AA4A-9366-A8D5B6DD0FC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5AFDE6E-FFB8-6448-8792-F15A027BC4F3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04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5FFC160-9FFF-6A46-9C32-EB547C841401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加强领导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570F4988-A6EA-E44C-AE6A-178E4059D84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3711824-D858-B54E-A5CC-497A54E8502E}"/>
              </a:ext>
            </a:extLst>
          </p:cNvPr>
          <p:cNvGrpSpPr/>
          <p:nvPr/>
        </p:nvGrpSpPr>
        <p:grpSpPr>
          <a:xfrm>
            <a:off x="874713" y="2043532"/>
            <a:ext cx="3453663" cy="3365909"/>
            <a:chOff x="874713" y="2043532"/>
            <a:chExt cx="3453663" cy="33659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8C14D90-6EA7-E243-BC2B-BA9857F96B86}"/>
                </a:ext>
              </a:extLst>
            </p:cNvPr>
            <p:cNvSpPr/>
            <p:nvPr/>
          </p:nvSpPr>
          <p:spPr>
            <a:xfrm>
              <a:off x="1142964" y="2805567"/>
              <a:ext cx="2772543" cy="157793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坚持热在基层、热在群众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结合人们生产生活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把爱国主义教育融入到新时代文明实践中心建设、学雷锋志愿服务、精神文明创建之中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体现到百姓宣讲、广场舞、文艺演出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63B0908-E172-824D-9266-656B27B95FF7}"/>
                </a:ext>
              </a:extLst>
            </p:cNvPr>
            <p:cNvSpPr/>
            <p:nvPr/>
          </p:nvSpPr>
          <p:spPr>
            <a:xfrm>
              <a:off x="874713" y="2043532"/>
              <a:ext cx="3453663" cy="3177016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67A4FB7A-E2A6-034F-AEF8-5BC7FBB7D922}"/>
                </a:ext>
              </a:extLst>
            </p:cNvPr>
            <p:cNvSpPr/>
            <p:nvPr/>
          </p:nvSpPr>
          <p:spPr>
            <a:xfrm flipV="1">
              <a:off x="1142964" y="5220548"/>
              <a:ext cx="188893" cy="188893"/>
            </a:xfrm>
            <a:prstGeom prst="rtTriangle">
              <a:avLst/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6F107F8-150A-2441-BAF8-3B836D4857EF}"/>
                </a:ext>
              </a:extLst>
            </p:cNvPr>
            <p:cNvSpPr txBox="1"/>
            <p:nvPr/>
          </p:nvSpPr>
          <p:spPr>
            <a:xfrm>
              <a:off x="1088487" y="2212810"/>
              <a:ext cx="86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01.</a:t>
              </a:r>
              <a:endParaRPr kumimoji="1" lang="zh-CN" altLang="en-US" sz="36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F34EF57-5B22-154C-AEA0-1C1896185B3C}"/>
              </a:ext>
            </a:extLst>
          </p:cNvPr>
          <p:cNvGrpSpPr/>
          <p:nvPr/>
        </p:nvGrpSpPr>
        <p:grpSpPr>
          <a:xfrm>
            <a:off x="4596627" y="2043532"/>
            <a:ext cx="3046819" cy="3365909"/>
            <a:chOff x="874713" y="2043532"/>
            <a:chExt cx="3046819" cy="336590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4CE838A-43B1-0E45-A7C1-BFF77FC26216}"/>
                </a:ext>
              </a:extLst>
            </p:cNvPr>
            <p:cNvSpPr/>
            <p:nvPr/>
          </p:nvSpPr>
          <p:spPr>
            <a:xfrm>
              <a:off x="1142964" y="2805567"/>
              <a:ext cx="2356537" cy="125476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组织动员老干部、老战士、老专家、老教师、老模范等到广大群众特别是青少年中讲述亲身经历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弘扬爱国传统。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A11AC67-80F6-6145-83B6-8A4D915B6A9B}"/>
                </a:ext>
              </a:extLst>
            </p:cNvPr>
            <p:cNvSpPr/>
            <p:nvPr/>
          </p:nvSpPr>
          <p:spPr>
            <a:xfrm>
              <a:off x="874713" y="2043532"/>
              <a:ext cx="3046819" cy="3177016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524E1DAD-6901-6F4C-8963-20FBF6BFEAB9}"/>
                </a:ext>
              </a:extLst>
            </p:cNvPr>
            <p:cNvSpPr/>
            <p:nvPr/>
          </p:nvSpPr>
          <p:spPr>
            <a:xfrm flipV="1">
              <a:off x="1142964" y="5220548"/>
              <a:ext cx="188893" cy="188893"/>
            </a:xfrm>
            <a:prstGeom prst="rtTriangle">
              <a:avLst/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D930AB4-3260-DA40-900C-DD5B630EF3F7}"/>
                </a:ext>
              </a:extLst>
            </p:cNvPr>
            <p:cNvSpPr txBox="1"/>
            <p:nvPr/>
          </p:nvSpPr>
          <p:spPr>
            <a:xfrm>
              <a:off x="1088487" y="2212810"/>
              <a:ext cx="86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02.</a:t>
              </a:r>
              <a:endParaRPr kumimoji="1" lang="zh-CN" altLang="en-US" sz="36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70C34-DE7A-EF4E-8941-641DE63F5E6B}"/>
              </a:ext>
            </a:extLst>
          </p:cNvPr>
          <p:cNvGrpSpPr/>
          <p:nvPr/>
        </p:nvGrpSpPr>
        <p:grpSpPr>
          <a:xfrm>
            <a:off x="7911697" y="2043532"/>
            <a:ext cx="3046819" cy="3365909"/>
            <a:chOff x="874713" y="2043532"/>
            <a:chExt cx="3046819" cy="336590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C0AD0972-1942-734B-B23F-AF2E8F49823F}"/>
                </a:ext>
              </a:extLst>
            </p:cNvPr>
            <p:cNvSpPr/>
            <p:nvPr/>
          </p:nvSpPr>
          <p:spPr>
            <a:xfrm>
              <a:off x="1142964" y="2805567"/>
              <a:ext cx="2356537" cy="19010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各级工会、共青团、妇联和文联、作协、科协、侨联、残联以及关工委等人民团体和群众组织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要发挥各自优势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面向所联系的领域和群体广泛开展爱国主义教育。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1D9884E-8575-624D-A152-00CB8C770024}"/>
                </a:ext>
              </a:extLst>
            </p:cNvPr>
            <p:cNvSpPr/>
            <p:nvPr/>
          </p:nvSpPr>
          <p:spPr>
            <a:xfrm>
              <a:off x="874713" y="2043532"/>
              <a:ext cx="3046819" cy="3177016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7" name="直角三角形 26">
              <a:extLst>
                <a:ext uri="{FF2B5EF4-FFF2-40B4-BE49-F238E27FC236}">
                  <a16:creationId xmlns:a16="http://schemas.microsoft.com/office/drawing/2014/main" id="{FB131A1C-E0E8-0340-B1C8-BC9501F86C50}"/>
                </a:ext>
              </a:extLst>
            </p:cNvPr>
            <p:cNvSpPr/>
            <p:nvPr/>
          </p:nvSpPr>
          <p:spPr>
            <a:xfrm flipV="1">
              <a:off x="1142964" y="5220548"/>
              <a:ext cx="188893" cy="188893"/>
            </a:xfrm>
            <a:prstGeom prst="rtTriangle">
              <a:avLst/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"/>
                <a:ea typeface="微软雅黑 Light"/>
                <a:cs typeface="+mn-cs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2BC199A-60B7-4B4E-AF41-4CDE43EB04E0}"/>
                </a:ext>
              </a:extLst>
            </p:cNvPr>
            <p:cNvSpPr txBox="1"/>
            <p:nvPr/>
          </p:nvSpPr>
          <p:spPr>
            <a:xfrm>
              <a:off x="1088487" y="2212810"/>
              <a:ext cx="86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03.</a:t>
              </a:r>
              <a:endParaRPr kumimoji="1" lang="zh-CN" altLang="en-US" sz="36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D3C26737-7A80-1443-B923-079702920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942B36-4C5E-BD4C-9D05-05BD8F8B6E35}"/>
              </a:ext>
            </a:extLst>
          </p:cNvPr>
          <p:cNvSpPr txBox="1"/>
          <p:nvPr/>
        </p:nvSpPr>
        <p:spPr>
          <a:xfrm>
            <a:off x="1742892" y="1674673"/>
            <a:ext cx="8811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8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谢谢您的观看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E11FE6-4744-5245-81E2-E8780375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38431">
            <a:off x="9235701" y="870586"/>
            <a:ext cx="1463126" cy="878650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34DF19F-A779-1840-BACE-D74D26369ADA}"/>
              </a:ext>
            </a:extLst>
          </p:cNvPr>
          <p:cNvSpPr txBox="1"/>
          <p:nvPr/>
        </p:nvSpPr>
        <p:spPr>
          <a:xfrm>
            <a:off x="2548638" y="3121223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1F42F25-0290-6048-93FB-121CEFC6FC24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01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40EB64-4B14-DA42-B9BD-455B5FDBF025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总体要求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632719-6FFD-C946-8349-6F9547581F76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D9A871C-4492-6E45-81D3-FC93E27D2BA0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AA04A44-A55E-1149-8FFE-4CDE07910C1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0F9B192-A699-7B42-8BC3-C885E056DD19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5" name="直线连接符 4">
              <a:extLst>
                <a:ext uri="{FF2B5EF4-FFF2-40B4-BE49-F238E27FC236}">
                  <a16:creationId xmlns:a16="http://schemas.microsoft.com/office/drawing/2014/main" id="{52918F02-097F-9043-99EC-C945ABB18000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F94B8B0-5626-394C-BF7A-864012A4FB57}"/>
              </a:ext>
            </a:extLst>
          </p:cNvPr>
          <p:cNvSpPr txBox="1"/>
          <p:nvPr/>
        </p:nvSpPr>
        <p:spPr>
          <a:xfrm>
            <a:off x="578878" y="1637252"/>
            <a:ext cx="881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《</a:t>
            </a:r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新时代爱国主义教育实施纲要</a:t>
            </a:r>
            <a:r>
              <a:rPr kumimoji="1" lang="en-US" altLang="zh-CN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》</a:t>
            </a:r>
            <a:endParaRPr kumimoji="1" lang="zh-CN" altLang="en-US" sz="40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Source Han Serif CN Heavy" panose="02020400000000000000" pitchFamily="18" charset="-128"/>
              <a:ea typeface="Source Han Serif CN Heavy" panose="02020400000000000000" pitchFamily="18" charset="-128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F78F638-AE7F-3348-B14F-372863A6BB6D}"/>
              </a:ext>
            </a:extLst>
          </p:cNvPr>
          <p:cNvGrpSpPr/>
          <p:nvPr/>
        </p:nvGrpSpPr>
        <p:grpSpPr>
          <a:xfrm>
            <a:off x="938473" y="2645712"/>
            <a:ext cx="10295960" cy="3211884"/>
            <a:chOff x="5201919" y="1836190"/>
            <a:chExt cx="6115369" cy="321188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0D3B690-696A-9549-9E67-228BAA287AA9}"/>
                </a:ext>
              </a:extLst>
            </p:cNvPr>
            <p:cNvSpPr/>
            <p:nvPr/>
          </p:nvSpPr>
          <p:spPr>
            <a:xfrm>
              <a:off x="5201919" y="1836190"/>
              <a:ext cx="2932901" cy="291131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爱国主义精神深深植根于中华民族心中，维系着中华大地上各个民族的团结统一， 激励着一代又一代中华儿女为祖国发展繁荣而自强不息、不懈奋斗。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algn="just" defTabSz="914400">
                <a:lnSpc>
                  <a:spcPct val="150000"/>
                </a:lnSpc>
                <a:defRPr/>
              </a:pP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endParaRPr>
            </a:p>
            <a:p>
              <a:pPr algn="just" defTabSz="914400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中国共产党是爱国主义精神最坚定的弘扬者和实践者，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90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多年来，中国共产党团结带领全国各族人民进行的革命、建设、改革实践是爱国主义的伟大实践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,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erif CN" panose="02020400000000000000" pitchFamily="18" charset="-128"/>
                  <a:ea typeface="Source Han Serif CN" panose="02020400000000000000" pitchFamily="18" charset="-128"/>
                  <a:cs typeface="阿里巴巴普惠体 Medium" panose="00020600040101010101" pitchFamily="18" charset="-122"/>
                </a:rPr>
                <a:t>写下了中华民族爱国主义精神的辉煌篇章。</a:t>
              </a:r>
            </a:p>
          </p:txBody>
        </p: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A8C38D76-662C-1343-ABDF-3A6C0F5EDA19}"/>
                </a:ext>
              </a:extLst>
            </p:cNvPr>
            <p:cNvCxnSpPr>
              <a:cxnSpLocks/>
            </p:cNvCxnSpPr>
            <p:nvPr/>
          </p:nvCxnSpPr>
          <p:spPr>
            <a:xfrm>
              <a:off x="5201919" y="5048074"/>
              <a:ext cx="6115369" cy="0"/>
            </a:xfrm>
            <a:prstGeom prst="line">
              <a:avLst/>
            </a:prstGeom>
            <a:ln w="25400">
              <a:solidFill>
                <a:srgbClr val="DC362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1BAF5E67-D8FC-384F-845B-80A46418A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5637" y="2940401"/>
            <a:ext cx="4791634" cy="2504317"/>
          </a:xfrm>
          <a:prstGeom prst="roundRect">
            <a:avLst>
              <a:gd name="adj" fmla="val 30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9872313-705E-AE47-B209-C1C7F55DCD39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8C8FA1-2EF9-2E42-B45D-FAE0C1B529A0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01F4E18-A558-B841-A26E-B8C95553F4EF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D824F6E3-5616-404B-B915-F892CC12ABAE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449F9FAA-478B-F340-9425-1DA70C6739A1}"/>
              </a:ext>
            </a:extLst>
          </p:cNvPr>
          <p:cNvSpPr/>
          <p:nvPr/>
        </p:nvSpPr>
        <p:spPr>
          <a:xfrm>
            <a:off x="874714" y="1902391"/>
            <a:ext cx="10442574" cy="7822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引导人们深刻认识历史和人民选择中国共产党、选择马克思主义、选择社会主义道路、选择改革开放的历史必然性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深刻认识我们国家和民族从哪里来、到哪里去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坚决反对历史虚无主义。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7BBF1D2-E0D4-974D-9654-D6285EF02A71}"/>
              </a:ext>
            </a:extLst>
          </p:cNvPr>
          <p:cNvGrpSpPr/>
          <p:nvPr/>
        </p:nvGrpSpPr>
        <p:grpSpPr>
          <a:xfrm>
            <a:off x="876026" y="3139762"/>
            <a:ext cx="2080259" cy="2080260"/>
            <a:chOff x="876026" y="3139762"/>
            <a:chExt cx="2080259" cy="2080260"/>
          </a:xfrm>
        </p:grpSpPr>
        <p:sp>
          <p:nvSpPr>
            <p:cNvPr id="11" name="任意多边形: 形状 5">
              <a:extLst>
                <a:ext uri="{FF2B5EF4-FFF2-40B4-BE49-F238E27FC236}">
                  <a16:creationId xmlns:a16="http://schemas.microsoft.com/office/drawing/2014/main" id="{29F09157-5DE2-094D-96D3-3C4F7546BA0A}"/>
                </a:ext>
              </a:extLst>
            </p:cNvPr>
            <p:cNvSpPr/>
            <p:nvPr/>
          </p:nvSpPr>
          <p:spPr>
            <a:xfrm>
              <a:off x="876026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746" tIns="325120" rIns="1517227" bIns="32512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kumimoji="0" lang="zh-CN" altLang="en-US" sz="37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6057273-77EA-FF47-8163-2BA1B5DA4DA2}"/>
                </a:ext>
              </a:extLst>
            </p:cNvPr>
            <p:cNvSpPr txBox="1"/>
            <p:nvPr/>
          </p:nvSpPr>
          <p:spPr>
            <a:xfrm>
              <a:off x="947967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中国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共产党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73AEF25-61B9-CB4D-9B48-2C7EBDC9548D}"/>
              </a:ext>
            </a:extLst>
          </p:cNvPr>
          <p:cNvGrpSpPr/>
          <p:nvPr/>
        </p:nvGrpSpPr>
        <p:grpSpPr>
          <a:xfrm>
            <a:off x="3662589" y="3139762"/>
            <a:ext cx="2080259" cy="2080260"/>
            <a:chOff x="3722994" y="3139762"/>
            <a:chExt cx="2080259" cy="2080260"/>
          </a:xfrm>
        </p:grpSpPr>
        <p:sp>
          <p:nvSpPr>
            <p:cNvPr id="12" name="任意多边形: 形状 6">
              <a:extLst>
                <a:ext uri="{FF2B5EF4-FFF2-40B4-BE49-F238E27FC236}">
                  <a16:creationId xmlns:a16="http://schemas.microsoft.com/office/drawing/2014/main" id="{CF68BF1E-736F-E641-9B16-743D8FFF2923}"/>
                </a:ext>
              </a:extLst>
            </p:cNvPr>
            <p:cNvSpPr/>
            <p:nvPr/>
          </p:nvSpPr>
          <p:spPr>
            <a:xfrm>
              <a:off x="3722994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379307" rIns="325120" bIns="1544319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936BACA-7D88-4844-8024-0846E700338A}"/>
                </a:ext>
              </a:extLst>
            </p:cNvPr>
            <p:cNvSpPr txBox="1"/>
            <p:nvPr/>
          </p:nvSpPr>
          <p:spPr>
            <a:xfrm>
              <a:off x="3794935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马克思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主义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98D5EC7-7B10-9141-B1EA-69F57B8C01C3}"/>
              </a:ext>
            </a:extLst>
          </p:cNvPr>
          <p:cNvGrpSpPr/>
          <p:nvPr/>
        </p:nvGrpSpPr>
        <p:grpSpPr>
          <a:xfrm>
            <a:off x="6449152" y="3139762"/>
            <a:ext cx="2080259" cy="2080260"/>
            <a:chOff x="6427392" y="3139762"/>
            <a:chExt cx="2080259" cy="2080260"/>
          </a:xfrm>
        </p:grpSpPr>
        <p:sp>
          <p:nvSpPr>
            <p:cNvPr id="9" name="任意多边形: 形状 3">
              <a:extLst>
                <a:ext uri="{FF2B5EF4-FFF2-40B4-BE49-F238E27FC236}">
                  <a16:creationId xmlns:a16="http://schemas.microsoft.com/office/drawing/2014/main" id="{4A0F76BC-6F94-3A4A-9794-680B1C9CF317}"/>
                </a:ext>
              </a:extLst>
            </p:cNvPr>
            <p:cNvSpPr/>
            <p:nvPr/>
          </p:nvSpPr>
          <p:spPr>
            <a:xfrm>
              <a:off x="6427392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25120" tIns="1544320" rIns="325120" bIns="379306" numCol="1" spcCol="1270" anchor="ctr" anchorCtr="0">
              <a:noAutofit/>
            </a:bodyPr>
            <a:lstStyle/>
            <a:p>
              <a:pPr marL="0" marR="0" lvl="0" indent="0" algn="ctr" defTabSz="2000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C9DC95B-6E8E-F343-8892-60B481C97DB1}"/>
                </a:ext>
              </a:extLst>
            </p:cNvPr>
            <p:cNvSpPr txBox="1"/>
            <p:nvPr/>
          </p:nvSpPr>
          <p:spPr>
            <a:xfrm>
              <a:off x="6494290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社会主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义道路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3B732E-82E2-5E42-B414-35B6222DEC5C}"/>
              </a:ext>
            </a:extLst>
          </p:cNvPr>
          <p:cNvGrpSpPr/>
          <p:nvPr/>
        </p:nvGrpSpPr>
        <p:grpSpPr>
          <a:xfrm>
            <a:off x="9235715" y="3139762"/>
            <a:ext cx="2080259" cy="2080260"/>
            <a:chOff x="9235715" y="3139762"/>
            <a:chExt cx="2080259" cy="2080260"/>
          </a:xfrm>
        </p:grpSpPr>
        <p:sp>
          <p:nvSpPr>
            <p:cNvPr id="10" name="任意多边形: 形状 4">
              <a:extLst>
                <a:ext uri="{FF2B5EF4-FFF2-40B4-BE49-F238E27FC236}">
                  <a16:creationId xmlns:a16="http://schemas.microsoft.com/office/drawing/2014/main" id="{AFBDD54C-BE1A-2246-824B-DC656ACAFD51}"/>
                </a:ext>
              </a:extLst>
            </p:cNvPr>
            <p:cNvSpPr/>
            <p:nvPr/>
          </p:nvSpPr>
          <p:spPr>
            <a:xfrm>
              <a:off x="9235715" y="3139762"/>
              <a:ext cx="2080259" cy="2080260"/>
            </a:xfrm>
            <a:custGeom>
              <a:avLst/>
              <a:gdLst>
                <a:gd name="connsiteX0" fmla="*/ 0 w 2817706"/>
                <a:gd name="connsiteY0" fmla="*/ 1408853 h 2817706"/>
                <a:gd name="connsiteX1" fmla="*/ 1408853 w 2817706"/>
                <a:gd name="connsiteY1" fmla="*/ 0 h 2817706"/>
                <a:gd name="connsiteX2" fmla="*/ 2817706 w 2817706"/>
                <a:gd name="connsiteY2" fmla="*/ 1408853 h 2817706"/>
                <a:gd name="connsiteX3" fmla="*/ 1408853 w 2817706"/>
                <a:gd name="connsiteY3" fmla="*/ 2817706 h 2817706"/>
                <a:gd name="connsiteX4" fmla="*/ 0 w 2817706"/>
                <a:gd name="connsiteY4" fmla="*/ 1408853 h 281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706" h="2817706">
                  <a:moveTo>
                    <a:pt x="0" y="1408853"/>
                  </a:moveTo>
                  <a:cubicBezTo>
                    <a:pt x="0" y="630765"/>
                    <a:pt x="630765" y="0"/>
                    <a:pt x="1408853" y="0"/>
                  </a:cubicBezTo>
                  <a:cubicBezTo>
                    <a:pt x="2186941" y="0"/>
                    <a:pt x="2817706" y="630765"/>
                    <a:pt x="2817706" y="1408853"/>
                  </a:cubicBezTo>
                  <a:cubicBezTo>
                    <a:pt x="2817706" y="2186941"/>
                    <a:pt x="2186941" y="2817706"/>
                    <a:pt x="1408853" y="2817706"/>
                  </a:cubicBezTo>
                  <a:cubicBezTo>
                    <a:pt x="630765" y="2817706"/>
                    <a:pt x="0" y="2186941"/>
                    <a:pt x="0" y="1408853"/>
                  </a:cubicBezTo>
                  <a:close/>
                </a:path>
              </a:pathLst>
            </a:custGeom>
            <a:gradFill>
              <a:gsLst>
                <a:gs pos="0">
                  <a:srgbClr val="FE8468"/>
                </a:gs>
                <a:gs pos="98000">
                  <a:srgbClr val="CF1C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17227" tIns="325120" rIns="216746" bIns="325120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5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C2B2F60-68D1-5C4B-9231-335A9F736080}"/>
                </a:ext>
              </a:extLst>
            </p:cNvPr>
            <p:cNvSpPr txBox="1"/>
            <p:nvPr/>
          </p:nvSpPr>
          <p:spPr>
            <a:xfrm>
              <a:off x="9307656" y="3651195"/>
              <a:ext cx="19363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改革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开放</a:t>
              </a:r>
            </a:p>
          </p:txBody>
        </p:sp>
      </p:grpSp>
      <p:sp>
        <p:nvSpPr>
          <p:cNvPr id="21" name="右箭头 20">
            <a:extLst>
              <a:ext uri="{FF2B5EF4-FFF2-40B4-BE49-F238E27FC236}">
                <a16:creationId xmlns:a16="http://schemas.microsoft.com/office/drawing/2014/main" id="{BE5778B3-8138-3142-857A-D5C68FF34906}"/>
              </a:ext>
            </a:extLst>
          </p:cNvPr>
          <p:cNvSpPr/>
          <p:nvPr/>
        </p:nvSpPr>
        <p:spPr>
          <a:xfrm>
            <a:off x="3113120" y="4024976"/>
            <a:ext cx="390293" cy="329655"/>
          </a:xfrm>
          <a:prstGeom prst="rightArrow">
            <a:avLst/>
          </a:prstGeom>
          <a:gradFill>
            <a:gsLst>
              <a:gs pos="0">
                <a:srgbClr val="FE8468"/>
              </a:gs>
              <a:gs pos="98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右箭头 22">
            <a:extLst>
              <a:ext uri="{FF2B5EF4-FFF2-40B4-BE49-F238E27FC236}">
                <a16:creationId xmlns:a16="http://schemas.microsoft.com/office/drawing/2014/main" id="{7BC67DA7-7D81-E34F-86F8-071F5E94728E}"/>
              </a:ext>
            </a:extLst>
          </p:cNvPr>
          <p:cNvSpPr/>
          <p:nvPr/>
        </p:nvSpPr>
        <p:spPr>
          <a:xfrm>
            <a:off x="5902783" y="4024976"/>
            <a:ext cx="390293" cy="329655"/>
          </a:xfrm>
          <a:prstGeom prst="rightArrow">
            <a:avLst/>
          </a:prstGeom>
          <a:gradFill>
            <a:gsLst>
              <a:gs pos="0">
                <a:srgbClr val="FE8468"/>
              </a:gs>
              <a:gs pos="98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id="{27E98EFF-3212-3F44-88F7-947B399D6A2D}"/>
              </a:ext>
            </a:extLst>
          </p:cNvPr>
          <p:cNvSpPr/>
          <p:nvPr/>
        </p:nvSpPr>
        <p:spPr>
          <a:xfrm>
            <a:off x="8704194" y="4024976"/>
            <a:ext cx="390293" cy="329655"/>
          </a:xfrm>
          <a:prstGeom prst="rightArrow">
            <a:avLst/>
          </a:prstGeom>
          <a:gradFill>
            <a:gsLst>
              <a:gs pos="0">
                <a:srgbClr val="FE8468"/>
              </a:gs>
              <a:gs pos="98000">
                <a:srgbClr val="CF1C0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0133462-6358-7240-B728-0595A57DB5A1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82537EC-F138-7E4C-9E5A-EA1958E95CC1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19AF14F-CD54-9542-97EE-357BC7A6D68D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03F35D50-8045-9441-937A-8A16AF7D6C60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3E75002-5762-F543-91CC-184C1ED85B19}"/>
              </a:ext>
            </a:extLst>
          </p:cNvPr>
          <p:cNvSpPr/>
          <p:nvPr/>
        </p:nvSpPr>
        <p:spPr>
          <a:xfrm>
            <a:off x="1394275" y="2670566"/>
            <a:ext cx="6917212" cy="161326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深刻揭示维护国家主权和领土完整、实现祖国完全统一是大势所趋、大义所在、民心所向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增进广大同胞心灵契合、 互信认同，与分裂祖国的言行开展坚决斗争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引导全体中华儿女为实现民族伟大复兴、推进祖国和平统而共同奋斗。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6B1772-49D3-254C-8338-5A43D794637D}"/>
              </a:ext>
            </a:extLst>
          </p:cNvPr>
          <p:cNvSpPr/>
          <p:nvPr/>
        </p:nvSpPr>
        <p:spPr>
          <a:xfrm>
            <a:off x="1394274" y="4487732"/>
            <a:ext cx="6917211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铸牢中华民族共同体意识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加强各民族交往交流交融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引导各族群众牢固树立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"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三个离不开”思想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不断增强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"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五个认同”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使各民族同呼吸、共命运、心连心的光荣传统代代相传。</a:t>
            </a:r>
          </a:p>
        </p:txBody>
      </p:sp>
      <p:sp>
        <p:nvSpPr>
          <p:cNvPr id="11" name="任意多边形: 形状 15">
            <a:extLst>
              <a:ext uri="{FF2B5EF4-FFF2-40B4-BE49-F238E27FC236}">
                <a16:creationId xmlns:a16="http://schemas.microsoft.com/office/drawing/2014/main" id="{FC8D0F07-30CD-9E4C-9CED-F7C9FAA53696}"/>
              </a:ext>
            </a:extLst>
          </p:cNvPr>
          <p:cNvSpPr/>
          <p:nvPr/>
        </p:nvSpPr>
        <p:spPr>
          <a:xfrm>
            <a:off x="874712" y="1977837"/>
            <a:ext cx="10442573" cy="4488277"/>
          </a:xfrm>
          <a:custGeom>
            <a:avLst/>
            <a:gdLst>
              <a:gd name="connsiteX0" fmla="*/ 335666 w 10058400"/>
              <a:gd name="connsiteY0" fmla="*/ 3646026 h 4004841"/>
              <a:gd name="connsiteX1" fmla="*/ 0 w 10058400"/>
              <a:gd name="connsiteY1" fmla="*/ 3646026 h 4004841"/>
              <a:gd name="connsiteX2" fmla="*/ 0 w 10058400"/>
              <a:gd name="connsiteY2" fmla="*/ 0 h 4004841"/>
              <a:gd name="connsiteX3" fmla="*/ 10058400 w 10058400"/>
              <a:gd name="connsiteY3" fmla="*/ 0 h 4004841"/>
              <a:gd name="connsiteX4" fmla="*/ 10058400 w 10058400"/>
              <a:gd name="connsiteY4" fmla="*/ 3646026 h 4004841"/>
              <a:gd name="connsiteX5" fmla="*/ 937550 w 10058400"/>
              <a:gd name="connsiteY5" fmla="*/ 3646026 h 4004841"/>
              <a:gd name="connsiteX6" fmla="*/ 729205 w 10058400"/>
              <a:gd name="connsiteY6" fmla="*/ 3646026 h 4004841"/>
              <a:gd name="connsiteX7" fmla="*/ 370390 w 10058400"/>
              <a:gd name="connsiteY7" fmla="*/ 4004841 h 400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8400" h="4004841">
                <a:moveTo>
                  <a:pt x="335666" y="3646026"/>
                </a:moveTo>
                <a:lnTo>
                  <a:pt x="0" y="3646026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3646026"/>
                </a:lnTo>
                <a:lnTo>
                  <a:pt x="937550" y="3646026"/>
                </a:lnTo>
                <a:lnTo>
                  <a:pt x="729205" y="3646026"/>
                </a:lnTo>
                <a:lnTo>
                  <a:pt x="370390" y="4004841"/>
                </a:lnTo>
              </a:path>
            </a:pathLst>
          </a:custGeom>
          <a:noFill/>
          <a:ln w="57150">
            <a:gradFill>
              <a:gsLst>
                <a:gs pos="0">
                  <a:srgbClr val="F77157"/>
                </a:gs>
                <a:gs pos="100000">
                  <a:srgbClr val="BA1219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旗黑-55S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AC564CF-719C-2248-B053-D667409F9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21" y="1610002"/>
            <a:ext cx="5004179" cy="101053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AACA20-CD8A-C846-89A9-531BAFF2750B}"/>
              </a:ext>
            </a:extLst>
          </p:cNvPr>
          <p:cNvSpPr txBox="1"/>
          <p:nvPr/>
        </p:nvSpPr>
        <p:spPr>
          <a:xfrm>
            <a:off x="1308802" y="1660031"/>
            <a:ext cx="478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要加强祖国统一教育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9B7C4FD-B805-5049-BFD0-68570A0D04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44989" y="1462282"/>
            <a:ext cx="2672296" cy="44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15F16D5-61B8-A94F-B01B-AD3D6A3CF22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BDA81C3-432B-0644-BD81-ED7CE9396A8C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8FBE936-E7A9-E64C-9343-18E224F5FEA7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C900BCAA-45A0-9E48-99B7-AE63C886A6F7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9B307AF-8D02-DF48-B99F-A00293E2C886}"/>
              </a:ext>
            </a:extLst>
          </p:cNvPr>
          <p:cNvSpPr/>
          <p:nvPr/>
        </p:nvSpPr>
        <p:spPr>
          <a:xfrm>
            <a:off x="965800" y="2547615"/>
            <a:ext cx="2128055" cy="24442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中华民族的悠久历史和灿烂文化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从历史中汲取营养和智慧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自觉延续文化基因，增强民族自尊心、自信心和自豪感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阿里巴巴普惠体 Medium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0B927C2-758C-5448-BA23-814F707AEE59}"/>
              </a:ext>
            </a:extLst>
          </p:cNvPr>
          <p:cNvGrpSpPr/>
          <p:nvPr/>
        </p:nvGrpSpPr>
        <p:grpSpPr>
          <a:xfrm>
            <a:off x="3415126" y="1102255"/>
            <a:ext cx="5238278" cy="5238278"/>
            <a:chOff x="3415126" y="1102255"/>
            <a:chExt cx="5238278" cy="523827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F284FCF-CFDF-A34B-B66C-8A95CBECC891}"/>
                </a:ext>
              </a:extLst>
            </p:cNvPr>
            <p:cNvSpPr/>
            <p:nvPr/>
          </p:nvSpPr>
          <p:spPr>
            <a:xfrm>
              <a:off x="3882968" y="1573224"/>
              <a:ext cx="4296344" cy="4296342"/>
            </a:xfrm>
            <a:prstGeom prst="ellipse">
              <a:avLst/>
            </a:prstGeom>
            <a:noFill/>
            <a:ln w="9525">
              <a:solidFill>
                <a:srgbClr val="BA1219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E91136F-392E-834C-A47F-8CDF46FD48FE}"/>
                </a:ext>
              </a:extLst>
            </p:cNvPr>
            <p:cNvSpPr/>
            <p:nvPr/>
          </p:nvSpPr>
          <p:spPr>
            <a:xfrm>
              <a:off x="3415126" y="1102255"/>
              <a:ext cx="5238278" cy="5238278"/>
            </a:xfrm>
            <a:prstGeom prst="ellipse">
              <a:avLst/>
            </a:prstGeom>
            <a:noFill/>
            <a:ln w="9525">
              <a:solidFill>
                <a:srgbClr val="BA1219">
                  <a:alpha val="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B067D38-CAAC-D244-8516-D0220E609201}"/>
                </a:ext>
              </a:extLst>
            </p:cNvPr>
            <p:cNvGrpSpPr/>
            <p:nvPr/>
          </p:nvGrpSpPr>
          <p:grpSpPr>
            <a:xfrm>
              <a:off x="4266426" y="1953555"/>
              <a:ext cx="3535678" cy="3535678"/>
              <a:chOff x="4575913" y="2284832"/>
              <a:chExt cx="3040176" cy="3040177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25E7358F-A4EA-474A-91E7-44AB9333573F}"/>
                  </a:ext>
                </a:extLst>
              </p:cNvPr>
              <p:cNvSpPr/>
              <p:nvPr/>
            </p:nvSpPr>
            <p:spPr>
              <a:xfrm>
                <a:off x="4575913" y="2284832"/>
                <a:ext cx="3040176" cy="3040176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  <p:sp>
            <p:nvSpPr>
              <p:cNvPr id="14" name="任意多边形: 形状 17">
                <a:extLst>
                  <a:ext uri="{FF2B5EF4-FFF2-40B4-BE49-F238E27FC236}">
                    <a16:creationId xmlns:a16="http://schemas.microsoft.com/office/drawing/2014/main" id="{CFEDD921-D18A-5547-B21F-09DBBA6261C3}"/>
                  </a:ext>
                </a:extLst>
              </p:cNvPr>
              <p:cNvSpPr/>
              <p:nvPr/>
            </p:nvSpPr>
            <p:spPr>
              <a:xfrm>
                <a:off x="4575913" y="2739984"/>
                <a:ext cx="3040176" cy="2585025"/>
              </a:xfrm>
              <a:custGeom>
                <a:avLst/>
                <a:gdLst>
                  <a:gd name="connsiteX0" fmla="*/ 1206491 w 3040176"/>
                  <a:gd name="connsiteY0" fmla="*/ 0 h 2585025"/>
                  <a:gd name="connsiteX1" fmla="*/ 1757537 w 3040176"/>
                  <a:gd name="connsiteY1" fmla="*/ 510264 h 2585025"/>
                  <a:gd name="connsiteX2" fmla="*/ 2272523 w 3040176"/>
                  <a:gd name="connsiteY2" fmla="*/ 100604 h 2585025"/>
                  <a:gd name="connsiteX3" fmla="*/ 3015491 w 3040176"/>
                  <a:gd name="connsiteY3" fmla="*/ 820069 h 2585025"/>
                  <a:gd name="connsiteX4" fmla="*/ 3040176 w 3040176"/>
                  <a:gd name="connsiteY4" fmla="*/ 1064937 h 2585025"/>
                  <a:gd name="connsiteX5" fmla="*/ 1520088 w 3040176"/>
                  <a:gd name="connsiteY5" fmla="*/ 2585025 h 2585025"/>
                  <a:gd name="connsiteX6" fmla="*/ 0 w 3040176"/>
                  <a:gd name="connsiteY6" fmla="*/ 1064937 h 2585025"/>
                  <a:gd name="connsiteX7" fmla="*/ 16072 w 3040176"/>
                  <a:gd name="connsiteY7" fmla="*/ 905512 h 25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0176" h="2585025">
                    <a:moveTo>
                      <a:pt x="1206491" y="0"/>
                    </a:moveTo>
                    <a:lnTo>
                      <a:pt x="1757537" y="510264"/>
                    </a:lnTo>
                    <a:lnTo>
                      <a:pt x="2272523" y="100604"/>
                    </a:lnTo>
                    <a:lnTo>
                      <a:pt x="3015491" y="820069"/>
                    </a:lnTo>
                    <a:lnTo>
                      <a:pt x="3040176" y="1064937"/>
                    </a:lnTo>
                    <a:cubicBezTo>
                      <a:pt x="3040176" y="1904458"/>
                      <a:pt x="2359609" y="2585025"/>
                      <a:pt x="1520088" y="2585025"/>
                    </a:cubicBezTo>
                    <a:cubicBezTo>
                      <a:pt x="680568" y="2585025"/>
                      <a:pt x="0" y="1904458"/>
                      <a:pt x="0" y="1064937"/>
                    </a:cubicBezTo>
                    <a:lnTo>
                      <a:pt x="16072" y="905512"/>
                    </a:lnTo>
                    <a:close/>
                  </a:path>
                </a:pathLst>
              </a:custGeom>
              <a:gradFill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  <p:sp>
            <p:nvSpPr>
              <p:cNvPr id="15" name="任意多边形: 形状 18">
                <a:extLst>
                  <a:ext uri="{FF2B5EF4-FFF2-40B4-BE49-F238E27FC236}">
                    <a16:creationId xmlns:a16="http://schemas.microsoft.com/office/drawing/2014/main" id="{1ACC32EE-DCBB-7A4E-B0D7-7C46D7475D59}"/>
                  </a:ext>
                </a:extLst>
              </p:cNvPr>
              <p:cNvSpPr/>
              <p:nvPr/>
            </p:nvSpPr>
            <p:spPr>
              <a:xfrm rot="12600000">
                <a:off x="5471814" y="2852995"/>
                <a:ext cx="736290" cy="1031427"/>
              </a:xfrm>
              <a:custGeom>
                <a:avLst/>
                <a:gdLst>
                  <a:gd name="connsiteX0" fmla="*/ 794667 w 798941"/>
                  <a:gd name="connsiteY0" fmla="*/ 1119192 h 1119192"/>
                  <a:gd name="connsiteX1" fmla="*/ 0 w 798941"/>
                  <a:gd name="connsiteY1" fmla="*/ 938656 h 1119192"/>
                  <a:gd name="connsiteX2" fmla="*/ 369722 w 798941"/>
                  <a:gd name="connsiteY2" fmla="*/ 0 h 1119192"/>
                  <a:gd name="connsiteX3" fmla="*/ 798941 w 798941"/>
                  <a:gd name="connsiteY3" fmla="*/ 1108994 h 1119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941" h="1119192">
                    <a:moveTo>
                      <a:pt x="794667" y="1119192"/>
                    </a:moveTo>
                    <a:lnTo>
                      <a:pt x="0" y="938656"/>
                    </a:lnTo>
                    <a:lnTo>
                      <a:pt x="369722" y="0"/>
                    </a:lnTo>
                    <a:lnTo>
                      <a:pt x="798941" y="1108994"/>
                    </a:lnTo>
                    <a:close/>
                  </a:path>
                </a:pathLst>
              </a:custGeom>
              <a:solidFill>
                <a:srgbClr val="BA12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  <p:sp>
            <p:nvSpPr>
              <p:cNvPr id="16" name="任意多边形: 形状 19">
                <a:extLst>
                  <a:ext uri="{FF2B5EF4-FFF2-40B4-BE49-F238E27FC236}">
                    <a16:creationId xmlns:a16="http://schemas.microsoft.com/office/drawing/2014/main" id="{A71460B7-1A91-CA46-A06E-B1D5525E7DDA}"/>
                  </a:ext>
                </a:extLst>
              </p:cNvPr>
              <p:cNvSpPr/>
              <p:nvPr/>
            </p:nvSpPr>
            <p:spPr>
              <a:xfrm rot="18900000">
                <a:off x="6960778" y="2796451"/>
                <a:ext cx="499917" cy="1472618"/>
              </a:xfrm>
              <a:custGeom>
                <a:avLst/>
                <a:gdLst>
                  <a:gd name="connsiteX0" fmla="*/ 483364 w 499917"/>
                  <a:gd name="connsiteY0" fmla="*/ 0 h 1472618"/>
                  <a:gd name="connsiteX1" fmla="*/ 499917 w 499917"/>
                  <a:gd name="connsiteY1" fmla="*/ 1029983 h 1472618"/>
                  <a:gd name="connsiteX2" fmla="*/ 448490 w 499917"/>
                  <a:gd name="connsiteY2" fmla="*/ 1099935 h 1472618"/>
                  <a:gd name="connsiteX3" fmla="*/ 344141 w 499917"/>
                  <a:gd name="connsiteY3" fmla="*/ 1215383 h 1472618"/>
                  <a:gd name="connsiteX4" fmla="*/ 105681 w 499917"/>
                  <a:gd name="connsiteY4" fmla="*/ 1410168 h 1472618"/>
                  <a:gd name="connsiteX5" fmla="*/ 0 w 499917"/>
                  <a:gd name="connsiteY5" fmla="*/ 1472618 h 147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917" h="1472618">
                    <a:moveTo>
                      <a:pt x="483364" y="0"/>
                    </a:moveTo>
                    <a:lnTo>
                      <a:pt x="499917" y="1029983"/>
                    </a:lnTo>
                    <a:lnTo>
                      <a:pt x="448490" y="1099935"/>
                    </a:lnTo>
                    <a:cubicBezTo>
                      <a:pt x="416026" y="1139738"/>
                      <a:pt x="381243" y="1178281"/>
                      <a:pt x="344141" y="1215383"/>
                    </a:cubicBezTo>
                    <a:cubicBezTo>
                      <a:pt x="269937" y="1289587"/>
                      <a:pt x="189970" y="1354515"/>
                      <a:pt x="105681" y="1410168"/>
                    </a:cubicBezTo>
                    <a:lnTo>
                      <a:pt x="0" y="1472618"/>
                    </a:lnTo>
                    <a:close/>
                  </a:path>
                </a:pathLst>
              </a:custGeom>
              <a:solidFill>
                <a:srgbClr val="BA12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 Light"/>
                  <a:cs typeface="+mn-cs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8C43BEB-94E2-964B-BEA6-45012A4C5357}"/>
                </a:ext>
              </a:extLst>
            </p:cNvPr>
            <p:cNvSpPr/>
            <p:nvPr/>
          </p:nvSpPr>
          <p:spPr>
            <a:xfrm>
              <a:off x="4502516" y="3610629"/>
              <a:ext cx="305724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要深化民族团结</a:t>
              </a:r>
              <a:endParaRPr kumimoji="1"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endParaRPr>
            </a:p>
            <a:p>
              <a:pPr algn="ctr"/>
              <a:r>
                <a:rPr kumimoji="1" lang="zh-CN" altLang="en-US" sz="32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进步教育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A10AB59-EA22-0941-8F13-429875933176}"/>
                </a:ext>
              </a:extLst>
            </p:cNvPr>
            <p:cNvSpPr/>
            <p:nvPr/>
          </p:nvSpPr>
          <p:spPr>
            <a:xfrm>
              <a:off x="4266427" y="1953555"/>
              <a:ext cx="3535678" cy="3535678"/>
            </a:xfrm>
            <a:prstGeom prst="ellipse">
              <a:avLst/>
            </a:prstGeom>
            <a:noFill/>
            <a:ln w="12700">
              <a:solidFill>
                <a:srgbClr val="BA121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F502C31-9640-2C49-B9B1-94193D74847A}"/>
                </a:ext>
              </a:extLst>
            </p:cNvPr>
            <p:cNvSpPr/>
            <p:nvPr/>
          </p:nvSpPr>
          <p:spPr>
            <a:xfrm>
              <a:off x="3482765" y="1169894"/>
              <a:ext cx="5103000" cy="5103000"/>
            </a:xfrm>
            <a:prstGeom prst="ellipse">
              <a:avLst/>
            </a:prstGeom>
            <a:noFill/>
            <a:ln w="9525">
              <a:solidFill>
                <a:srgbClr val="BA1219">
                  <a:alpha val="7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C893B691-5B60-3041-9CAE-CEC4EB92466A}"/>
              </a:ext>
            </a:extLst>
          </p:cNvPr>
          <p:cNvSpPr/>
          <p:nvPr/>
        </p:nvSpPr>
        <p:spPr>
          <a:xfrm>
            <a:off x="8974675" y="2565831"/>
            <a:ext cx="2128055" cy="244425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推陈出新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不忘本来、辩证取舍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深入实施中华优秀传统文化传承发展工程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推动中华文化创造性转化、创新性发展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EB234E2-25CF-DD40-94D7-D07CB7EB1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C1F7D4A6-9B0B-3D4F-B3EE-BB3D23FD0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074"/>
            <a:ext cx="12192000" cy="30344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C5F8E5C-B306-234D-91F2-0AD40CAB36AE}"/>
              </a:ext>
            </a:extLst>
          </p:cNvPr>
          <p:cNvGrpSpPr/>
          <p:nvPr/>
        </p:nvGrpSpPr>
        <p:grpSpPr>
          <a:xfrm>
            <a:off x="874713" y="686673"/>
            <a:ext cx="10442574" cy="923330"/>
            <a:chOff x="874713" y="686673"/>
            <a:chExt cx="10442574" cy="92333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2E229E9-E91E-364E-8099-BF36A6CA8C18}"/>
                </a:ext>
              </a:extLst>
            </p:cNvPr>
            <p:cNvSpPr txBox="1"/>
            <p:nvPr/>
          </p:nvSpPr>
          <p:spPr>
            <a:xfrm>
              <a:off x="874713" y="686673"/>
              <a:ext cx="86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54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DIN Alternate" panose="020B0500000000000000" pitchFamily="34" charset="0"/>
                  <a:ea typeface="Source Han Serif CN Heavy" panose="02020400000000000000" pitchFamily="18" charset="-128"/>
                </a:rPr>
                <a:t>01</a:t>
              </a:r>
              <a:endPara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466D3B9-948E-E04E-B9DC-2102D278784C}"/>
                </a:ext>
              </a:extLst>
            </p:cNvPr>
            <p:cNvSpPr txBox="1"/>
            <p:nvPr/>
          </p:nvSpPr>
          <p:spPr>
            <a:xfrm>
              <a:off x="1586754" y="855950"/>
              <a:ext cx="1936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b="1" dirty="0">
                  <a:gradFill>
                    <a:gsLst>
                      <a:gs pos="0">
                        <a:srgbClr val="FE8468"/>
                      </a:gs>
                      <a:gs pos="99000">
                        <a:srgbClr val="CF1C0C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总体要求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2CEF6D68-1A96-C048-8856-53538ECE45D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523130" y="1148338"/>
              <a:ext cx="7794157" cy="2155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BA1219"/>
                  </a:gs>
                  <a:gs pos="100000">
                    <a:srgbClr val="F77157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AACC73-110B-D24D-90F6-2267B298E6C9}"/>
              </a:ext>
            </a:extLst>
          </p:cNvPr>
          <p:cNvGrpSpPr/>
          <p:nvPr/>
        </p:nvGrpSpPr>
        <p:grpSpPr>
          <a:xfrm>
            <a:off x="559112" y="1793090"/>
            <a:ext cx="5136527" cy="2926154"/>
            <a:chOff x="559112" y="1793090"/>
            <a:chExt cx="5136527" cy="2926154"/>
          </a:xfrm>
        </p:grpSpPr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6D2421AC-0D2F-814C-B160-819D5C099F2D}"/>
                </a:ext>
              </a:extLst>
            </p:cNvPr>
            <p:cNvSpPr/>
            <p:nvPr/>
          </p:nvSpPr>
          <p:spPr>
            <a:xfrm rot="5400000">
              <a:off x="1184249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F7E45FBA-2F5C-FB45-A691-FB9D94CF85FE}"/>
                </a:ext>
              </a:extLst>
            </p:cNvPr>
            <p:cNvSpPr/>
            <p:nvPr/>
          </p:nvSpPr>
          <p:spPr>
            <a:xfrm rot="5400000">
              <a:off x="2666628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3DB00312-2D6F-F44A-B5E4-039762461F39}"/>
                </a:ext>
              </a:extLst>
            </p:cNvPr>
            <p:cNvSpPr/>
            <p:nvPr/>
          </p:nvSpPr>
          <p:spPr>
            <a:xfrm rot="5400000">
              <a:off x="444547" y="3172612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2" name="六边形 11">
              <a:extLst>
                <a:ext uri="{FF2B5EF4-FFF2-40B4-BE49-F238E27FC236}">
                  <a16:creationId xmlns:a16="http://schemas.microsoft.com/office/drawing/2014/main" id="{BF0A218F-FFC6-C048-A18E-527E59CD2D38}"/>
                </a:ext>
              </a:extLst>
            </p:cNvPr>
            <p:cNvSpPr/>
            <p:nvPr/>
          </p:nvSpPr>
          <p:spPr>
            <a:xfrm rot="5400000">
              <a:off x="4149007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31E924-6AB9-EE47-AF92-35AA15B283D3}"/>
                </a:ext>
              </a:extLst>
            </p:cNvPr>
            <p:cNvSpPr txBox="1"/>
            <p:nvPr/>
          </p:nvSpPr>
          <p:spPr>
            <a:xfrm>
              <a:off x="1392236" y="2443932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历史观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C9E55B3-6743-FD40-A514-B9C59902BD2E}"/>
                </a:ext>
              </a:extLst>
            </p:cNvPr>
            <p:cNvSpPr txBox="1"/>
            <p:nvPr/>
          </p:nvSpPr>
          <p:spPr>
            <a:xfrm>
              <a:off x="676203" y="3708889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民族观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CD9C6A0-BDBF-D64A-BECE-63C4E5F53D42}"/>
                </a:ext>
              </a:extLst>
            </p:cNvPr>
            <p:cNvSpPr txBox="1"/>
            <p:nvPr/>
          </p:nvSpPr>
          <p:spPr>
            <a:xfrm>
              <a:off x="4380663" y="2443932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国家观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1B60537-A7DE-1947-8CBE-B0A03751F040}"/>
                </a:ext>
              </a:extLst>
            </p:cNvPr>
            <p:cNvSpPr txBox="1"/>
            <p:nvPr/>
          </p:nvSpPr>
          <p:spPr>
            <a:xfrm>
              <a:off x="2898284" y="2443932"/>
              <a:ext cx="1197884" cy="3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文化观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4A0C20B-B0B6-4D48-98EE-0650D7356829}"/>
              </a:ext>
            </a:extLst>
          </p:cNvPr>
          <p:cNvGrpSpPr/>
          <p:nvPr/>
        </p:nvGrpSpPr>
        <p:grpSpPr>
          <a:xfrm>
            <a:off x="6605621" y="1793090"/>
            <a:ext cx="5136527" cy="2926154"/>
            <a:chOff x="6605621" y="1793090"/>
            <a:chExt cx="5136527" cy="2926154"/>
          </a:xfrm>
        </p:grpSpPr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id="{B9E72887-C706-8445-AB50-BC36994EFA66}"/>
                </a:ext>
              </a:extLst>
            </p:cNvPr>
            <p:cNvSpPr/>
            <p:nvPr/>
          </p:nvSpPr>
          <p:spPr>
            <a:xfrm rot="16200000" flipH="1">
              <a:off x="9455814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id="{73056061-8AF0-1D46-9575-CAEBC91C9136}"/>
                </a:ext>
              </a:extLst>
            </p:cNvPr>
            <p:cNvSpPr/>
            <p:nvPr/>
          </p:nvSpPr>
          <p:spPr>
            <a:xfrm rot="16200000" flipH="1">
              <a:off x="7973435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1" name="六边形 30">
              <a:extLst>
                <a:ext uri="{FF2B5EF4-FFF2-40B4-BE49-F238E27FC236}">
                  <a16:creationId xmlns:a16="http://schemas.microsoft.com/office/drawing/2014/main" id="{1E549DD4-F0C0-6540-AE94-C5207EAFFC89}"/>
                </a:ext>
              </a:extLst>
            </p:cNvPr>
            <p:cNvSpPr/>
            <p:nvPr/>
          </p:nvSpPr>
          <p:spPr>
            <a:xfrm rot="16200000" flipH="1">
              <a:off x="10195516" y="3172612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2" name="六边形 31">
              <a:extLst>
                <a:ext uri="{FF2B5EF4-FFF2-40B4-BE49-F238E27FC236}">
                  <a16:creationId xmlns:a16="http://schemas.microsoft.com/office/drawing/2014/main" id="{05DD0D67-6730-224C-834A-61BA7A962F07}"/>
                </a:ext>
              </a:extLst>
            </p:cNvPr>
            <p:cNvSpPr/>
            <p:nvPr/>
          </p:nvSpPr>
          <p:spPr>
            <a:xfrm rot="16200000" flipH="1">
              <a:off x="6491056" y="1907655"/>
              <a:ext cx="1661197" cy="1432067"/>
            </a:xfrm>
            <a:prstGeom prst="hexagon">
              <a:avLst>
                <a:gd name="adj" fmla="val 29781"/>
                <a:gd name="vf" fmla="val 115470"/>
              </a:avLst>
            </a:prstGeom>
            <a:gradFill>
              <a:gsLst>
                <a:gs pos="0">
                  <a:srgbClr val="BA1219"/>
                </a:gs>
                <a:gs pos="100000">
                  <a:srgbClr val="F77157"/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微软雅黑 Light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1E470BD-8AE3-5D45-BA9B-EDCE03B43882}"/>
                </a:ext>
              </a:extLst>
            </p:cNvPr>
            <p:cNvSpPr txBox="1"/>
            <p:nvPr/>
          </p:nvSpPr>
          <p:spPr>
            <a:xfrm flipH="1">
              <a:off x="9711140" y="2423633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认同感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95668ED-247D-5945-B91D-A14F681421E5}"/>
                </a:ext>
              </a:extLst>
            </p:cNvPr>
            <p:cNvSpPr txBox="1"/>
            <p:nvPr/>
          </p:nvSpPr>
          <p:spPr>
            <a:xfrm flipH="1">
              <a:off x="10427173" y="3688590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荣誉感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3A69936-AEA4-F44C-992B-37A81E679271}"/>
                </a:ext>
              </a:extLst>
            </p:cNvPr>
            <p:cNvSpPr txBox="1"/>
            <p:nvPr/>
          </p:nvSpPr>
          <p:spPr>
            <a:xfrm flipH="1">
              <a:off x="6722713" y="2423633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尊严感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1C374C5-B337-A94F-894E-D23D414276F8}"/>
                </a:ext>
              </a:extLst>
            </p:cNvPr>
            <p:cNvSpPr txBox="1"/>
            <p:nvPr/>
          </p:nvSpPr>
          <p:spPr>
            <a:xfrm flipH="1">
              <a:off x="8205092" y="2423633"/>
              <a:ext cx="119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6000"/>
                      </a:prstClr>
                    </a:outerShdw>
                  </a:effectLst>
                  <a:latin typeface="Source Han Serif CN Heavy" panose="02020400000000000000" pitchFamily="18" charset="-128"/>
                  <a:ea typeface="Source Han Serif CN Heavy" panose="02020400000000000000" pitchFamily="18" charset="-128"/>
                </a:rPr>
                <a:t>归属感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3A79861-3F62-F44A-9FB6-653AED077862}"/>
              </a:ext>
            </a:extLst>
          </p:cNvPr>
          <p:cNvSpPr txBox="1"/>
          <p:nvPr/>
        </p:nvSpPr>
        <p:spPr>
          <a:xfrm>
            <a:off x="2435823" y="3660110"/>
            <a:ext cx="713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要加强祖国统一教育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BEB025B-2092-EA47-95CA-9EA19CF8076A}"/>
              </a:ext>
            </a:extLst>
          </p:cNvPr>
          <p:cNvSpPr/>
          <p:nvPr/>
        </p:nvSpPr>
        <p:spPr>
          <a:xfrm>
            <a:off x="2118520" y="4510317"/>
            <a:ext cx="7592620" cy="1197764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弘扬大道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反对文化虚无主义，引导人们树立和坚持正确的历史观、民族观、国家观、文化观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不断增强中华民族的归属感、认同感、尊严感、荣誉感。深厚文化的理解和接受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阿里巴巴普惠体 Medium" panose="00020600040101010101" pitchFamily="18" charset="-122"/>
              </a:rPr>
              <a:t>是爱国主义情感培育和发展的重要条件</a:t>
            </a:r>
          </a:p>
        </p:txBody>
      </p: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D5F7FE0-5FCB-4244-8081-5FFD13E770F1}"/>
              </a:ext>
            </a:extLst>
          </p:cNvPr>
          <p:cNvSpPr txBox="1"/>
          <p:nvPr/>
        </p:nvSpPr>
        <p:spPr>
          <a:xfrm>
            <a:off x="1742892" y="1166841"/>
            <a:ext cx="881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02</a:t>
            </a:r>
            <a:r>
              <a:rPr kumimoji="1" lang="zh-CN" altLang="en-US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 </a:t>
            </a:r>
            <a:r>
              <a:rPr kumimoji="1" lang="en-US" altLang="zh-CN" sz="5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DIN Alternate" panose="020B0500000000000000" pitchFamily="34" charset="0"/>
                <a:ea typeface="Source Han Serif CN Heavy" panose="02020400000000000000" pitchFamily="18" charset="-128"/>
              </a:rPr>
              <a:t>—</a:t>
            </a:r>
            <a:endParaRPr kumimoji="1" lang="zh-CN" altLang="en-US" sz="5400" b="1" dirty="0"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DIN Alternate" panose="020B0500000000000000" pitchFamily="34" charset="0"/>
              <a:ea typeface="Source Han Serif CN Heavy" panose="02020400000000000000" pitchFamily="18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4BEC57E-64CB-7B4B-93C6-432F32BFA019}"/>
              </a:ext>
            </a:extLst>
          </p:cNvPr>
          <p:cNvSpPr txBox="1"/>
          <p:nvPr/>
        </p:nvSpPr>
        <p:spPr>
          <a:xfrm>
            <a:off x="1742892" y="2090171"/>
            <a:ext cx="881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Source Han Serif CN Heavy" panose="02020400000000000000" pitchFamily="18" charset="-128"/>
                <a:ea typeface="Source Han Serif CN Heavy" panose="02020400000000000000" pitchFamily="18" charset="-128"/>
              </a:rPr>
              <a:t>丰富要求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F6F0F4-5D27-0C48-87FC-98107330E373}"/>
              </a:ext>
            </a:extLst>
          </p:cNvPr>
          <p:cNvSpPr txBox="1"/>
          <p:nvPr/>
        </p:nvSpPr>
        <p:spPr>
          <a:xfrm>
            <a:off x="2548638" y="3290500"/>
            <a:ext cx="720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914400">
              <a:defRPr/>
            </a:pP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完整解读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2019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年中共中央国务院印发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《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新时代爱国主义教育实施纲要</a:t>
            </a:r>
            <a:r>
              <a:rPr lang="en-US" altLang="zh-CN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》</a:t>
            </a:r>
            <a:r>
              <a:rPr lang="zh-CN" altLang="en-US" sz="1400" b="1" dirty="0">
                <a:gradFill>
                  <a:gsLst>
                    <a:gs pos="0">
                      <a:srgbClr val="FE8468"/>
                    </a:gs>
                    <a:gs pos="99000">
                      <a:srgbClr val="CF1C0C"/>
                    </a:gs>
                  </a:gsLst>
                  <a:lin ang="5400000" scaled="1"/>
                </a:gra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全文内容</a:t>
            </a:r>
            <a:endParaRPr kumimoji="0" lang="zh-CN" altLang="en-US" sz="1400" b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E8468"/>
                  </a:gs>
                  <a:gs pos="99000">
                    <a:srgbClr val="CF1C0C"/>
                  </a:gs>
                </a:gsLst>
                <a:lin ang="5400000" scaled="1"/>
              </a:gradFill>
              <a:effectLst/>
              <a:uLnTx/>
              <a:uFillTx/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2704</TotalTime>
  <Words>1670</Words>
  <Application>Microsoft Office PowerPoint</Application>
  <PresentationFormat>宽屏</PresentationFormat>
  <Paragraphs>184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DIN</vt:lpstr>
      <vt:lpstr>DIN Alternate</vt:lpstr>
      <vt:lpstr>FZXiaoBiaoSong-B05S</vt:lpstr>
      <vt:lpstr>Source Han Serif CN</vt:lpstr>
      <vt:lpstr>Source Han Serif CN Heavy</vt:lpstr>
      <vt:lpstr>阿里巴巴普惠体 Medium</vt:lpstr>
      <vt:lpstr>阿里巴巴普惠体 R</vt:lpstr>
      <vt:lpstr>等线</vt:lpstr>
      <vt:lpstr>等线 Light</vt:lpstr>
      <vt:lpstr>汉仪旗黑-55S</vt:lpstr>
      <vt:lpstr>思源宋体 CN Heavy</vt:lpstr>
      <vt:lpstr>宋体</vt:lpstr>
      <vt:lpstr>微软雅黑</vt:lpstr>
      <vt:lpstr>微软雅黑 Light</vt:lpstr>
      <vt:lpstr>Arial</vt:lpstr>
      <vt:lpstr>Calibri</vt:lpstr>
      <vt:lpstr>Calibri Light</vt:lpstr>
      <vt:lpstr>Segoe UI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282</cp:revision>
  <dcterms:created xsi:type="dcterms:W3CDTF">2017-08-18T03:02:00Z</dcterms:created>
  <dcterms:modified xsi:type="dcterms:W3CDTF">2023-04-17T01:06:30Z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