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7"/>
  </p:notesMasterIdLst>
  <p:sldIdLst>
    <p:sldId id="262" r:id="rId3"/>
    <p:sldId id="299" r:id="rId4"/>
    <p:sldId id="264" r:id="rId5"/>
    <p:sldId id="265" r:id="rId6"/>
    <p:sldId id="268" r:id="rId7"/>
    <p:sldId id="266" r:id="rId8"/>
    <p:sldId id="269" r:id="rId9"/>
    <p:sldId id="271" r:id="rId10"/>
    <p:sldId id="272" r:id="rId11"/>
    <p:sldId id="297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8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371F6"/>
    <a:srgbClr val="1891DE"/>
    <a:srgbClr val="F6FDFE"/>
    <a:srgbClr val="FFECC6"/>
    <a:srgbClr val="D52C23"/>
    <a:srgbClr val="F8E0B6"/>
    <a:srgbClr val="F1D3A1"/>
    <a:srgbClr val="FAF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96" y="114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10830324909747"/>
          <c:y val="3.6734693877551024E-2"/>
          <c:w val="0.64620938628158842"/>
          <c:h val="0.81632653061224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轻度心理疾病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7720400674980827E-3"/>
                  <c:y val="-4.1123452001553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45-4896-971F-3F78FA77A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心里问题比例52.23%</c:v>
                </c:pt>
              </c:strCache>
            </c:strRef>
          </c:cat>
          <c:val>
            <c:numRef>
              <c:f>Sheet1!$B$2:$B$2</c:f>
              <c:numCache>
                <c:formatCode>0.00%</c:formatCode>
                <c:ptCount val="1"/>
                <c:pt idx="0">
                  <c:v>0.32179999999999997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78-4E8F-8205-F9A6974D1E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中度心理疾病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80856094497236E-2"/>
                  <c:y val="-2.9373894286823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78-4E8F-8205-F9A6974D1E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心里问题比例52.23%</c:v>
                </c:pt>
              </c:strCache>
            </c:strRef>
          </c:cat>
          <c:val>
            <c:numRef>
              <c:f>Sheet1!$B$3:$B$3</c:f>
              <c:numCache>
                <c:formatCode>0.00%</c:formatCode>
                <c:ptCount val="1"/>
                <c:pt idx="0">
                  <c:v>0.1656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78-4E8F-8205-F9A6974D1EA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心理疾病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761712188994531E-2"/>
                  <c:y val="-2.6436504858141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45-4896-971F-3F78FA77A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心里问题比例52.23%</c:v>
                </c:pt>
              </c:strCache>
            </c:strRef>
          </c:cat>
          <c:val>
            <c:numRef>
              <c:f>Sheet1!$B$4:$B$4</c:f>
              <c:numCache>
                <c:formatCode>0.00%</c:formatCode>
                <c:ptCount val="1"/>
                <c:pt idx="0">
                  <c:v>2.4899999999999999E-2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78-4E8F-8205-F9A6974D1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8338176"/>
        <c:axId val="1098344160"/>
        <c:axId val="0"/>
      </c:bar3DChart>
      <c:catAx>
        <c:axId val="1098338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098344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834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/>
          <a:lstStyle/>
          <a:p>
            <a:pPr>
              <a:defRPr/>
            </a:pPr>
            <a:endParaRPr lang="zh-CN"/>
          </a:p>
        </c:txPr>
        <c:crossAx val="109833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44968840239043"/>
          <c:y val="0.90888842476593978"/>
          <c:w val="0.50785667574791815"/>
          <c:h val="7.348723866196592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F2B2-C81D-4948-9EDF-568F71B899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009E-218E-4EEF-9489-D323FC699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87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54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55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98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23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62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9C05A8-2E32-4C24-8A1A-04D3D9F18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EF6CA8-0529-4D94-9622-9EA0245D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7469B-889F-4044-9244-CD2B8303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3B46E1-240C-4826-BC5B-3CE90EDB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F0142-D141-49C5-A417-9CE0CF37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39CFB-9CC6-443C-8BE0-7F8765C8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BBE96B-7D74-48BC-9F49-C5D35792B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C54B76-C4B1-4B6F-BFE9-AFA93371F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73BD73-FDAA-4757-86E6-ACD965E5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9CB0BD-D9F8-486B-AD85-9DFBA9E9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6534DC-8ADB-4580-BB5E-AE2C3EB8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8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FD1AC1-E1E1-46A1-9F0C-F8F253A6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2E949D-A517-4578-9DAB-F9E04A3B3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6C901F-E2D5-410B-8142-341A28BA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3BA70A-6611-466E-94BA-5548B6C9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0B061A-70D3-4D29-903F-6234358B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5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20C473B-421E-44DD-A73A-C876C89A5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50054B-CBBC-4659-980B-C7626B37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663CF6-C057-44A3-98A4-1561EE4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4F5477-95A3-430A-8B02-E2E613B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E2F62-26C8-4FDF-8DC7-CFCC4C8B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5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7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16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4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17647-EE01-4446-BAA7-8333630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967774-3BFF-4173-85AD-F5D71D71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17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2B9A05D-5A04-432D-9B3B-917F4DF2C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95352"/>
            <a:ext cx="12228513" cy="14626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AF83799-56ED-42AF-BBFE-EFBE94B90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5785884"/>
            <a:ext cx="2932115" cy="10721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39F8832-A45E-40FC-A35D-408A6D06E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669" y="5874257"/>
            <a:ext cx="1417818" cy="9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25CDAB-FBF4-4EAA-AED5-C55BF4AA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BC463C-1E4B-4638-8D9F-1014DB167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0D89D7-40FE-44DC-8987-0B504750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DA1EF6-B5CF-464D-A03F-0F2478095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00FE7-B7DC-4A99-9393-69D23F98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2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A39BF0-F827-4E8B-B940-8CD1D838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D950AE-DA1E-45E6-A961-1378C4A9D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D6AE50-0373-4548-944F-89B4139EE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B5B669-DFA6-434B-B6E3-A2F65BD0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56D82-A0AB-4408-8C0E-CB3BB36A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46DD33-4D4E-4739-BD37-A76AD208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94DD7-6B64-4CC4-90C8-B68D5252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36E106-475A-4450-96A0-5E8B573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6AB2DC-8364-4DE7-866D-2C57480C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424009-2AF8-47DD-A800-AFE78B5CA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231C06-AC02-4766-8271-F3BCED0A1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D4AEE86-A472-4C63-BC70-C409FC7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9019E6-ECB0-465C-A2EA-F18F6B56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AACB4C-AB3E-460F-819F-82DD5A2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9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94DD7-6B64-4CC4-90C8-B68D5252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36E106-475A-4450-96A0-5E8B573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6AB2DC-8364-4DE7-866D-2C57480C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424009-2AF8-47DD-A800-AFE78B5CA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231C06-AC02-4766-8271-F3BCED0A1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D4AEE86-A472-4C63-BC70-C409FC7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9019E6-ECB0-465C-A2EA-F18F6B56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AACB4C-AB3E-460F-819F-82DD5A2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45062" y="672566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1571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CE663C-AE46-4725-B5E2-0221E63B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023481-BEF4-4554-A102-3B857BDE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5D77A6-0E1C-44B7-BD49-5C8BF2E5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8377DA-194B-48CB-B68E-D2E1F5AF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2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9192988-23BA-44B4-9D88-5DCCC2F3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E1A062-4D86-4AE2-A237-80470F73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5E99BB-AF39-44FB-A1D2-3F357421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9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D35C9D-F050-4DB0-92E2-BE4CDCD0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9804DD-5BEC-4531-ABD9-444F0D2A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0439DE-2E79-4984-832C-B87FA3BCC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042D77-71C2-416B-8817-95772A42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98FCDE-B30C-4940-A5E7-D41C59BA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8613B7-9E0C-47C5-9B57-4B36E8DA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0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54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21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eg"/><Relationship Id="rId17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33.png"/><Relationship Id="rId5" Type="http://schemas.openxmlformats.org/officeDocument/2006/relationships/tags" Target="../tags/tag9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9" Type="http://schemas.openxmlformats.org/officeDocument/2006/relationships/tags" Target="../tags/tag9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34.png"/><Relationship Id="rId5" Type="http://schemas.openxmlformats.org/officeDocument/2006/relationships/tags" Target="../tags/tag10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1.xml"/><Relationship Id="rId9" Type="http://schemas.openxmlformats.org/officeDocument/2006/relationships/tags" Target="../tags/tag10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35.png"/><Relationship Id="rId5" Type="http://schemas.openxmlformats.org/officeDocument/2006/relationships/tags" Target="../tags/tag11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0.xml"/><Relationship Id="rId9" Type="http://schemas.openxmlformats.org/officeDocument/2006/relationships/tags" Target="../tags/tag1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5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1.jpeg"/><Relationship Id="rId2" Type="http://schemas.openxmlformats.org/officeDocument/2006/relationships/tags" Target="../tags/tag1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19" Type="http://schemas.openxmlformats.org/officeDocument/2006/relationships/image" Target="../media/image2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image" Target="../media/image2.png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image" Target="../media/image7.png"/><Relationship Id="rId2" Type="http://schemas.openxmlformats.org/officeDocument/2006/relationships/tags" Target="../tags/tag130.xml"/><Relationship Id="rId16" Type="http://schemas.openxmlformats.org/officeDocument/2006/relationships/image" Target="../media/image5.png"/><Relationship Id="rId20" Type="http://schemas.openxmlformats.org/officeDocument/2006/relationships/image" Target="../media/image37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image" Target="../media/image1.jpeg"/><Relationship Id="rId10" Type="http://schemas.openxmlformats.org/officeDocument/2006/relationships/tags" Target="../tags/tag138.xml"/><Relationship Id="rId19" Type="http://schemas.openxmlformats.org/officeDocument/2006/relationships/image" Target="../media/image9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image" Target="../media/image2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image" Target="../media/image7.png"/><Relationship Id="rId2" Type="http://schemas.openxmlformats.org/officeDocument/2006/relationships/tags" Target="../tags/tag143.xml"/><Relationship Id="rId16" Type="http://schemas.openxmlformats.org/officeDocument/2006/relationships/image" Target="../media/image5.png"/><Relationship Id="rId20" Type="http://schemas.openxmlformats.org/officeDocument/2006/relationships/image" Target="../media/image38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image" Target="../media/image1.jpeg"/><Relationship Id="rId10" Type="http://schemas.openxmlformats.org/officeDocument/2006/relationships/tags" Target="../tags/tag151.xml"/><Relationship Id="rId19" Type="http://schemas.openxmlformats.org/officeDocument/2006/relationships/image" Target="../media/image9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image" Target="../media/image6.png"/><Relationship Id="rId3" Type="http://schemas.openxmlformats.org/officeDocument/2006/relationships/tags" Target="../tags/tag157.xml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14.pn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image" Target="../media/image2.png"/><Relationship Id="rId33" Type="http://schemas.openxmlformats.org/officeDocument/2006/relationships/image" Target="../media/image13.png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29" Type="http://schemas.openxmlformats.org/officeDocument/2006/relationships/image" Target="../media/image9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5.png"/><Relationship Id="rId32" Type="http://schemas.openxmlformats.org/officeDocument/2006/relationships/image" Target="../media/image12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image" Target="../media/image1.jpeg"/><Relationship Id="rId28" Type="http://schemas.openxmlformats.org/officeDocument/2006/relationships/image" Target="../media/image8.png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image" Target="../media/image11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8" Type="http://schemas.openxmlformats.org/officeDocument/2006/relationships/tags" Target="../tags/tag16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9" Type="http://schemas.openxmlformats.org/officeDocument/2006/relationships/tags" Target="../tags/tag64.xml"/><Relationship Id="rId21" Type="http://schemas.openxmlformats.org/officeDocument/2006/relationships/tags" Target="../tags/tag46.xml"/><Relationship Id="rId34" Type="http://schemas.openxmlformats.org/officeDocument/2006/relationships/tags" Target="../tags/tag59.xml"/><Relationship Id="rId42" Type="http://schemas.openxmlformats.org/officeDocument/2006/relationships/tags" Target="../tags/tag67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41" Type="http://schemas.openxmlformats.org/officeDocument/2006/relationships/tags" Target="../tags/tag66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tags" Target="../tags/tag65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FD48DFC-8BC9-4D03-B77A-E13E721C6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7ED0CB-6C25-409A-A4BC-9A42606AA8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8570B3-F962-41BC-B2B0-6D1C96EFEE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F47D073-7259-4735-842A-2D654BB750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421" y="440020"/>
            <a:ext cx="7613142" cy="61614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62DC8E-1C86-4B71-A477-97109A38F0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12CF0-9BAA-4735-8C25-729F60AD8E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35B0A6A-5285-4E6E-9AE8-CD069F6B1E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A018283-C7E2-4227-9882-53E3485CCA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3791C78-3E99-4E4D-B501-C3CBF8AC87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86" y="4271469"/>
            <a:ext cx="1399798" cy="97124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261180-3B2A-4790-B228-479BC0E2E94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104" y="2599928"/>
            <a:ext cx="2027603" cy="1539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7EF9595-1280-4F42-B1A7-BE7E3FFC56F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4"/>
          <a:stretch/>
        </p:blipFill>
        <p:spPr>
          <a:xfrm>
            <a:off x="10673231" y="1852645"/>
            <a:ext cx="1394334" cy="2035977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067D9A96-42F8-46E0-8973-6EBEB8ED8740}"/>
              </a:ext>
            </a:extLst>
          </p:cNvPr>
          <p:cNvSpPr txBox="1"/>
          <p:nvPr/>
        </p:nvSpPr>
        <p:spPr>
          <a:xfrm>
            <a:off x="767520" y="1852999"/>
            <a:ext cx="1065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ln w="41275">
                  <a:solidFill>
                    <a:srgbClr val="1371F6"/>
                  </a:solidFill>
                </a:ln>
                <a:solidFill>
                  <a:srgbClr val="F6FD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教师心理健康及其维护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A8D463E-D381-4F76-BA80-9B0A9129C944}"/>
              </a:ext>
            </a:extLst>
          </p:cNvPr>
          <p:cNvGrpSpPr/>
          <p:nvPr/>
        </p:nvGrpSpPr>
        <p:grpSpPr>
          <a:xfrm>
            <a:off x="3559574" y="3375006"/>
            <a:ext cx="5072852" cy="644570"/>
            <a:chOff x="3628716" y="3453593"/>
            <a:chExt cx="4235298" cy="538148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B009ABD2-FFE0-481B-97F3-D426C81BA334}"/>
                </a:ext>
              </a:extLst>
            </p:cNvPr>
            <p:cNvSpPr/>
            <p:nvPr/>
          </p:nvSpPr>
          <p:spPr>
            <a:xfrm>
              <a:off x="3712365" y="3453593"/>
              <a:ext cx="4068000" cy="517516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43F9F74-C64F-480C-88B6-08531097CFA3}"/>
                </a:ext>
              </a:extLst>
            </p:cNvPr>
            <p:cNvSpPr txBox="1"/>
            <p:nvPr/>
          </p:nvSpPr>
          <p:spPr>
            <a:xfrm>
              <a:off x="3628716" y="3503515"/>
              <a:ext cx="4235298" cy="488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心理健康及压力情绪管理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7E0CF21-249C-425D-9A08-E56D83FE24C6}"/>
              </a:ext>
            </a:extLst>
          </p:cNvPr>
          <p:cNvGrpSpPr/>
          <p:nvPr/>
        </p:nvGrpSpPr>
        <p:grpSpPr>
          <a:xfrm>
            <a:off x="4192884" y="4273975"/>
            <a:ext cx="3806233" cy="400110"/>
            <a:chOff x="4180114" y="4380471"/>
            <a:chExt cx="3806233" cy="400110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0ABF697D-3B3F-4EFB-B9DB-30A5A7BFEF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0114" y="4537227"/>
              <a:ext cx="104126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5812652-4AEB-4118-8E10-991EBF253C84}"/>
                </a:ext>
              </a:extLst>
            </p:cNvPr>
            <p:cNvSpPr txBox="1"/>
            <p:nvPr/>
          </p:nvSpPr>
          <p:spPr>
            <a:xfrm>
              <a:off x="5094263" y="4380471"/>
              <a:ext cx="2003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42B60743-D9FD-436D-8921-0A3C9A2D6B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087" y="4537227"/>
              <a:ext cx="104126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F2091E8-CEAA-48E9-9321-6DCAEAF6E2A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979" y="4306379"/>
            <a:ext cx="4886684" cy="26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28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900" decel="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28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900" decel="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FD48DFC-8BC9-4D03-B77A-E13E721C6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7ED0CB-6C25-409A-A4BC-9A42606AA8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9" y="0"/>
            <a:ext cx="12192000" cy="68573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8570B3-F962-41BC-B2B0-6D1C96EFEE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F47D073-7259-4735-842A-2D654BB750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167" y="1204749"/>
            <a:ext cx="5620301" cy="454859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62DC8E-1C86-4B71-A477-97109A38F0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12CF0-9BAA-4735-8C25-729F60AD8E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35B0A6A-5285-4E6E-9AE8-CD069F6B1E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A018283-C7E2-4227-9882-53E3485CCA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7BA33106-8834-40CD-8BF9-1E7AC62160E3}"/>
              </a:ext>
            </a:extLst>
          </p:cNvPr>
          <p:cNvGrpSpPr/>
          <p:nvPr/>
        </p:nvGrpSpPr>
        <p:grpSpPr>
          <a:xfrm>
            <a:off x="1451135" y="2419343"/>
            <a:ext cx="2725825" cy="1793267"/>
            <a:chOff x="2516061" y="2665025"/>
            <a:chExt cx="1055085" cy="694120"/>
          </a:xfrm>
        </p:grpSpPr>
        <p:sp>
          <p:nvSpPr>
            <p:cNvPr id="26" name="îṥ1îḍê">
              <a:extLst>
                <a:ext uri="{FF2B5EF4-FFF2-40B4-BE49-F238E27FC236}">
                  <a16:creationId xmlns:a16="http://schemas.microsoft.com/office/drawing/2014/main" id="{6A3CFD2F-BA8E-430D-A7FB-FF1EFC835D57}"/>
                </a:ext>
              </a:extLst>
            </p:cNvPr>
            <p:cNvSpPr/>
            <p:nvPr/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noFill/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6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D683E4C-C813-4644-9A07-4D93B52025EA}"/>
                </a:ext>
              </a:extLst>
            </p:cNvPr>
            <p:cNvSpPr txBox="1"/>
            <p:nvPr/>
          </p:nvSpPr>
          <p:spPr>
            <a:xfrm>
              <a:off x="2516061" y="2760134"/>
              <a:ext cx="1055085" cy="55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371F6"/>
                  </a:solidFill>
                  <a:cs typeface="+mn-ea"/>
                  <a:sym typeface="+mn-lt"/>
                </a:rPr>
                <a:t>02</a:t>
              </a:r>
              <a:endParaRPr lang="zh-CN" altLang="en-US" sz="8800" b="1" dirty="0">
                <a:solidFill>
                  <a:srgbClr val="1371F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8B65200-F528-4A52-A299-0150D791D354}"/>
              </a:ext>
            </a:extLst>
          </p:cNvPr>
          <p:cNvGrpSpPr/>
          <p:nvPr/>
        </p:nvGrpSpPr>
        <p:grpSpPr>
          <a:xfrm>
            <a:off x="3893726" y="2896342"/>
            <a:ext cx="7124378" cy="965113"/>
            <a:chOff x="3177789" y="3453593"/>
            <a:chExt cx="4068000" cy="588351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3F5A2D4-E7B2-46B8-B551-F8D38F5F866A}"/>
                </a:ext>
              </a:extLst>
            </p:cNvPr>
            <p:cNvSpPr/>
            <p:nvPr/>
          </p:nvSpPr>
          <p:spPr>
            <a:xfrm>
              <a:off x="3177789" y="3453593"/>
              <a:ext cx="4068000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0F238C97-556E-4F9C-819F-7505F2793140}"/>
                </a:ext>
              </a:extLst>
            </p:cNvPr>
            <p:cNvSpPr txBox="1"/>
            <p:nvPr/>
          </p:nvSpPr>
          <p:spPr>
            <a:xfrm>
              <a:off x="3216384" y="3598127"/>
              <a:ext cx="3836938" cy="35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C62D9CF6-4282-4CD3-9969-A17F17FC6B1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21" y="4309448"/>
            <a:ext cx="4921059" cy="26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C44BC011-172F-409B-BAC4-CBF4877E2915}"/>
              </a:ext>
            </a:extLst>
          </p:cNvPr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AA5F8A5E-DD32-453E-94E7-FF5E8C796A9E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CB4D9A1-C2A7-44E3-B191-424F31EFD06A}"/>
                </a:ext>
              </a:extLst>
            </p:cNvPr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6C2D73FA-0A8F-4107-B93A-4C3E9C64EB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62156"/>
              </p:ext>
            </p:extLst>
          </p:nvPr>
        </p:nvGraphicFramePr>
        <p:xfrm>
          <a:off x="1593194" y="1953754"/>
          <a:ext cx="8170313" cy="4323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i$ľiḍe">
            <a:extLst>
              <a:ext uri="{FF2B5EF4-FFF2-40B4-BE49-F238E27FC236}">
                <a16:creationId xmlns:a16="http://schemas.microsoft.com/office/drawing/2014/main" id="{2CBE160A-72B9-4A0E-A29C-D179A85C08FD}"/>
              </a:ext>
            </a:extLst>
          </p:cNvPr>
          <p:cNvSpPr/>
          <p:nvPr/>
        </p:nvSpPr>
        <p:spPr>
          <a:xfrm>
            <a:off x="7854322" y="1979058"/>
            <a:ext cx="2973084" cy="436612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 defTabSz="913765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教师心理健康问题几多？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F5FF03B-B00A-4A46-A38C-98794DDA14C8}"/>
              </a:ext>
            </a:extLst>
          </p:cNvPr>
          <p:cNvSpPr txBox="1"/>
          <p:nvPr/>
        </p:nvSpPr>
        <p:spPr>
          <a:xfrm>
            <a:off x="2396087" y="1186789"/>
            <a:ext cx="7399827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中小学教师心理疾病的检出率高于正常群体。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94CF82-799B-49ED-9DB7-85E35D18DA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402" y="2553456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2488E84-8471-4D4B-B32D-5931ABD0BB1F}"/>
              </a:ext>
            </a:extLst>
          </p:cNvPr>
          <p:cNvCxnSpPr>
            <a:cxnSpLocks/>
          </p:cNvCxnSpPr>
          <p:nvPr/>
        </p:nvCxnSpPr>
        <p:spPr>
          <a:xfrm>
            <a:off x="6132513" y="1543650"/>
            <a:ext cx="0" cy="4198693"/>
          </a:xfrm>
          <a:prstGeom prst="line">
            <a:avLst/>
          </a:prstGeom>
          <a:ln w="3175" cap="rnd">
            <a:solidFill>
              <a:srgbClr val="1371F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5F6299AE-4990-4A71-B36C-621C6D0320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2338" y="2029013"/>
            <a:ext cx="4636774" cy="4636774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3C73B7-09CE-4E7A-9A7A-1B1560C43A04}"/>
              </a:ext>
            </a:extLst>
          </p:cNvPr>
          <p:cNvGrpSpPr/>
          <p:nvPr/>
        </p:nvGrpSpPr>
        <p:grpSpPr>
          <a:xfrm>
            <a:off x="2330725" y="2779003"/>
            <a:ext cx="3801788" cy="811042"/>
            <a:chOff x="910473" y="1556792"/>
            <a:chExt cx="10184883" cy="187220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EEA81A2-357D-4A03-82B0-AA80ADFFE1F2}"/>
                </a:ext>
              </a:extLst>
            </p:cNvPr>
            <p:cNvSpPr/>
            <p:nvPr/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2C3B77B-CA3D-4E16-9C83-81FB090F8526}"/>
                </a:ext>
              </a:extLst>
            </p:cNvPr>
            <p:cNvSpPr/>
            <p:nvPr/>
          </p:nvSpPr>
          <p:spPr>
            <a:xfrm flipH="1">
              <a:off x="910473" y="1787600"/>
              <a:ext cx="632138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F7CA4B4-E813-475F-AF22-820CBC2A8B9E}"/>
                </a:ext>
              </a:extLst>
            </p:cNvPr>
            <p:cNvSpPr/>
            <p:nvPr/>
          </p:nvSpPr>
          <p:spPr>
            <a:xfrm flipH="1">
              <a:off x="10970743" y="1787600"/>
              <a:ext cx="122480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80DA9D5D-3EF3-45A6-BA88-7964BB34BBBA}"/>
              </a:ext>
            </a:extLst>
          </p:cNvPr>
          <p:cNvSpPr/>
          <p:nvPr/>
        </p:nvSpPr>
        <p:spPr>
          <a:xfrm>
            <a:off x="2578689" y="293801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教师心理问题产生的根源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76DE754-3A9B-4BE2-B041-AADB4DB139A8}"/>
              </a:ext>
            </a:extLst>
          </p:cNvPr>
          <p:cNvGrpSpPr/>
          <p:nvPr/>
        </p:nvGrpSpPr>
        <p:grpSpPr>
          <a:xfrm>
            <a:off x="6653163" y="3168851"/>
            <a:ext cx="3732296" cy="773092"/>
            <a:chOff x="6927528" y="1864375"/>
            <a:chExt cx="3732296" cy="773092"/>
          </a:xfrm>
        </p:grpSpPr>
        <p:sp>
          <p:nvSpPr>
            <p:cNvPr id="6" name="íšľîďè">
              <a:extLst>
                <a:ext uri="{FF2B5EF4-FFF2-40B4-BE49-F238E27FC236}">
                  <a16:creationId xmlns:a16="http://schemas.microsoft.com/office/drawing/2014/main" id="{CD49548E-536F-4C43-965E-15C0497D7994}"/>
                </a:ext>
              </a:extLst>
            </p:cNvPr>
            <p:cNvSpPr/>
            <p:nvPr/>
          </p:nvSpPr>
          <p:spPr>
            <a:xfrm>
              <a:off x="6927528" y="1864375"/>
              <a:ext cx="3732296" cy="7730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iṩlîḍe">
              <a:extLst>
                <a:ext uri="{FF2B5EF4-FFF2-40B4-BE49-F238E27FC236}">
                  <a16:creationId xmlns:a16="http://schemas.microsoft.com/office/drawing/2014/main" id="{C7F642EA-62B0-4ACA-93E9-91A099E29FB5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D4B2DFF-20E0-44F7-9EF0-1053713E1DAC}"/>
                </a:ext>
              </a:extLst>
            </p:cNvPr>
            <p:cNvSpPr txBox="1"/>
            <p:nvPr/>
          </p:nvSpPr>
          <p:spPr>
            <a:xfrm>
              <a:off x="7791939" y="1930416"/>
              <a:ext cx="2314179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三是角色冲突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A0D3104-D76E-43B5-A2B6-4AE1725F9451}"/>
              </a:ext>
            </a:extLst>
          </p:cNvPr>
          <p:cNvGrpSpPr/>
          <p:nvPr/>
        </p:nvGrpSpPr>
        <p:grpSpPr>
          <a:xfrm>
            <a:off x="6653163" y="2212386"/>
            <a:ext cx="3767347" cy="773092"/>
            <a:chOff x="6927528" y="1864375"/>
            <a:chExt cx="3767347" cy="773092"/>
          </a:xfrm>
        </p:grpSpPr>
        <p:sp>
          <p:nvSpPr>
            <p:cNvPr id="20" name="íšľîďè">
              <a:extLst>
                <a:ext uri="{FF2B5EF4-FFF2-40B4-BE49-F238E27FC236}">
                  <a16:creationId xmlns:a16="http://schemas.microsoft.com/office/drawing/2014/main" id="{0694C5C3-A8BC-40F1-A2ED-E32DC79D2034}"/>
                </a:ext>
              </a:extLst>
            </p:cNvPr>
            <p:cNvSpPr/>
            <p:nvPr/>
          </p:nvSpPr>
          <p:spPr>
            <a:xfrm>
              <a:off x="6927528" y="1864375"/>
              <a:ext cx="3732296" cy="7730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iṩlîḍe">
              <a:extLst>
                <a:ext uri="{FF2B5EF4-FFF2-40B4-BE49-F238E27FC236}">
                  <a16:creationId xmlns:a16="http://schemas.microsoft.com/office/drawing/2014/main" id="{1D335618-DB2F-40B0-BD6B-F6E31A67D96E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F7CC8E5-5741-47F1-8B89-DD36019B65CA}"/>
                </a:ext>
              </a:extLst>
            </p:cNvPr>
            <p:cNvSpPr txBox="1"/>
            <p:nvPr/>
          </p:nvSpPr>
          <p:spPr>
            <a:xfrm>
              <a:off x="7675281" y="1933594"/>
              <a:ext cx="3019594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二是社会期望值过高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9D7D7EF-70D7-4CFD-B02F-13F7944CC91F}"/>
              </a:ext>
            </a:extLst>
          </p:cNvPr>
          <p:cNvGrpSpPr/>
          <p:nvPr/>
        </p:nvGrpSpPr>
        <p:grpSpPr>
          <a:xfrm>
            <a:off x="6653163" y="1255921"/>
            <a:ext cx="3732296" cy="773092"/>
            <a:chOff x="6927528" y="1864375"/>
            <a:chExt cx="3732296" cy="773092"/>
          </a:xfrm>
        </p:grpSpPr>
        <p:sp>
          <p:nvSpPr>
            <p:cNvPr id="24" name="íšľîďè">
              <a:extLst>
                <a:ext uri="{FF2B5EF4-FFF2-40B4-BE49-F238E27FC236}">
                  <a16:creationId xmlns:a16="http://schemas.microsoft.com/office/drawing/2014/main" id="{2EC6E7B8-5D99-4244-B0F4-58D9E40758DE}"/>
                </a:ext>
              </a:extLst>
            </p:cNvPr>
            <p:cNvSpPr/>
            <p:nvPr/>
          </p:nvSpPr>
          <p:spPr>
            <a:xfrm>
              <a:off x="6927528" y="1864375"/>
              <a:ext cx="3732296" cy="7730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iṩlîḍe">
              <a:extLst>
                <a:ext uri="{FF2B5EF4-FFF2-40B4-BE49-F238E27FC236}">
                  <a16:creationId xmlns:a16="http://schemas.microsoft.com/office/drawing/2014/main" id="{B7DE894C-0A74-47FC-9ED5-59511D319CBD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CA24113-5149-47A9-BA8A-07B59F7C5987}"/>
                </a:ext>
              </a:extLst>
            </p:cNvPr>
            <p:cNvSpPr txBox="1"/>
            <p:nvPr/>
          </p:nvSpPr>
          <p:spPr>
            <a:xfrm>
              <a:off x="7791939" y="1930416"/>
              <a:ext cx="2314179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一是职责重大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169930D-9605-4449-9724-569D3F48FDC0}"/>
              </a:ext>
            </a:extLst>
          </p:cNvPr>
          <p:cNvGrpSpPr/>
          <p:nvPr/>
        </p:nvGrpSpPr>
        <p:grpSpPr>
          <a:xfrm>
            <a:off x="6653163" y="4125316"/>
            <a:ext cx="3762094" cy="773092"/>
            <a:chOff x="6927528" y="1864375"/>
            <a:chExt cx="3762094" cy="773092"/>
          </a:xfrm>
        </p:grpSpPr>
        <p:sp>
          <p:nvSpPr>
            <p:cNvPr id="28" name="íšľîďè">
              <a:extLst>
                <a:ext uri="{FF2B5EF4-FFF2-40B4-BE49-F238E27FC236}">
                  <a16:creationId xmlns:a16="http://schemas.microsoft.com/office/drawing/2014/main" id="{771D7D8C-795F-46DA-89BB-ECD65CD8FF7F}"/>
                </a:ext>
              </a:extLst>
            </p:cNvPr>
            <p:cNvSpPr/>
            <p:nvPr/>
          </p:nvSpPr>
          <p:spPr>
            <a:xfrm>
              <a:off x="6927528" y="1864375"/>
              <a:ext cx="3732296" cy="7730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iṩlîḍe">
              <a:extLst>
                <a:ext uri="{FF2B5EF4-FFF2-40B4-BE49-F238E27FC236}">
                  <a16:creationId xmlns:a16="http://schemas.microsoft.com/office/drawing/2014/main" id="{51689AF0-475D-4FD3-877C-71A894362EA6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4AA907A-F79C-4D62-BE76-181040CCD2F5}"/>
                </a:ext>
              </a:extLst>
            </p:cNvPr>
            <p:cNvSpPr txBox="1"/>
            <p:nvPr/>
          </p:nvSpPr>
          <p:spPr>
            <a:xfrm>
              <a:off x="7791939" y="1930416"/>
              <a:ext cx="2897683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四是工作琐碎重复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706819F-EB92-4C7B-96EA-18361E3CF94E}"/>
              </a:ext>
            </a:extLst>
          </p:cNvPr>
          <p:cNvGrpSpPr/>
          <p:nvPr/>
        </p:nvGrpSpPr>
        <p:grpSpPr>
          <a:xfrm>
            <a:off x="6653163" y="5081780"/>
            <a:ext cx="3732296" cy="773092"/>
            <a:chOff x="6927528" y="1864375"/>
            <a:chExt cx="3732296" cy="773092"/>
          </a:xfrm>
        </p:grpSpPr>
        <p:sp>
          <p:nvSpPr>
            <p:cNvPr id="32" name="íšľîďè">
              <a:extLst>
                <a:ext uri="{FF2B5EF4-FFF2-40B4-BE49-F238E27FC236}">
                  <a16:creationId xmlns:a16="http://schemas.microsoft.com/office/drawing/2014/main" id="{D7B402BE-8DD6-457B-9EF5-7ED6E831667E}"/>
                </a:ext>
              </a:extLst>
            </p:cNvPr>
            <p:cNvSpPr/>
            <p:nvPr/>
          </p:nvSpPr>
          <p:spPr>
            <a:xfrm>
              <a:off x="6927528" y="1864375"/>
              <a:ext cx="3732296" cy="7730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iṩlîḍe">
              <a:extLst>
                <a:ext uri="{FF2B5EF4-FFF2-40B4-BE49-F238E27FC236}">
                  <a16:creationId xmlns:a16="http://schemas.microsoft.com/office/drawing/2014/main" id="{C497892C-B33E-4071-8B11-8734856C3B6C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DD3B10B-B20E-4590-BE64-D519636B4E01}"/>
                </a:ext>
              </a:extLst>
            </p:cNvPr>
            <p:cNvSpPr txBox="1"/>
            <p:nvPr/>
          </p:nvSpPr>
          <p:spPr>
            <a:xfrm>
              <a:off x="7640230" y="1930416"/>
              <a:ext cx="3019594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五是应试教育的重压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68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CF45C9C-D79F-446F-9E80-A5BB53AC54B5}"/>
              </a:ext>
            </a:extLst>
          </p:cNvPr>
          <p:cNvGrpSpPr/>
          <p:nvPr/>
        </p:nvGrpSpPr>
        <p:grpSpPr>
          <a:xfrm>
            <a:off x="1751451" y="1288224"/>
            <a:ext cx="2678407" cy="806731"/>
            <a:chOff x="6927528" y="1830736"/>
            <a:chExt cx="2678407" cy="806731"/>
          </a:xfrm>
        </p:grpSpPr>
        <p:sp>
          <p:nvSpPr>
            <p:cNvPr id="39" name="íšľîďè">
              <a:extLst>
                <a:ext uri="{FF2B5EF4-FFF2-40B4-BE49-F238E27FC236}">
                  <a16:creationId xmlns:a16="http://schemas.microsoft.com/office/drawing/2014/main" id="{B6F02EE4-47C1-4F38-B067-85F5737E0C17}"/>
                </a:ext>
              </a:extLst>
            </p:cNvPr>
            <p:cNvSpPr/>
            <p:nvPr/>
          </p:nvSpPr>
          <p:spPr>
            <a:xfrm>
              <a:off x="6927528" y="1864375"/>
              <a:ext cx="2678407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iṩlîḍe">
              <a:extLst>
                <a:ext uri="{FF2B5EF4-FFF2-40B4-BE49-F238E27FC236}">
                  <a16:creationId xmlns:a16="http://schemas.microsoft.com/office/drawing/2014/main" id="{375C021B-D1F8-4010-B34A-4EEAA4F3997B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10AFC14-E8AC-4953-904D-B53157D2DB6C}"/>
                </a:ext>
              </a:extLst>
            </p:cNvPr>
            <p:cNvSpPr txBox="1"/>
            <p:nvPr/>
          </p:nvSpPr>
          <p:spPr>
            <a:xfrm>
              <a:off x="7580896" y="1830736"/>
              <a:ext cx="202503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生理变化</a:t>
              </a: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647E56CE-0C5D-4763-83E4-F34F51CAA02E}"/>
              </a:ext>
            </a:extLst>
          </p:cNvPr>
          <p:cNvSpPr txBox="1"/>
          <p:nvPr/>
        </p:nvSpPr>
        <p:spPr>
          <a:xfrm>
            <a:off x="1903170" y="2192937"/>
            <a:ext cx="400379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呼吸急促、心跳加速、瞳孔扩大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紧张性头痛、警觉性提高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频尿、冒汗、口干舌燥、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肠胃不适、消化系统紊乱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皮肤问题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肌肉紧张 、背痛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血压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血糖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升高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睡眠失调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疲劳感、全身无力、倦怠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7DBCDE-A69A-46F5-BFA9-2F9A1A7494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036" y="2395528"/>
            <a:ext cx="4008697" cy="400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CF45C9C-D79F-446F-9E80-A5BB53AC54B5}"/>
              </a:ext>
            </a:extLst>
          </p:cNvPr>
          <p:cNvGrpSpPr/>
          <p:nvPr/>
        </p:nvGrpSpPr>
        <p:grpSpPr>
          <a:xfrm>
            <a:off x="1940485" y="1459674"/>
            <a:ext cx="2678407" cy="806731"/>
            <a:chOff x="6927528" y="1830736"/>
            <a:chExt cx="2678407" cy="806731"/>
          </a:xfrm>
        </p:grpSpPr>
        <p:sp>
          <p:nvSpPr>
            <p:cNvPr id="39" name="íšľîďè">
              <a:extLst>
                <a:ext uri="{FF2B5EF4-FFF2-40B4-BE49-F238E27FC236}">
                  <a16:creationId xmlns:a16="http://schemas.microsoft.com/office/drawing/2014/main" id="{B6F02EE4-47C1-4F38-B067-85F5737E0C17}"/>
                </a:ext>
              </a:extLst>
            </p:cNvPr>
            <p:cNvSpPr/>
            <p:nvPr/>
          </p:nvSpPr>
          <p:spPr>
            <a:xfrm>
              <a:off x="6927528" y="1864375"/>
              <a:ext cx="2678407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iṩlîḍe">
              <a:extLst>
                <a:ext uri="{FF2B5EF4-FFF2-40B4-BE49-F238E27FC236}">
                  <a16:creationId xmlns:a16="http://schemas.microsoft.com/office/drawing/2014/main" id="{375C021B-D1F8-4010-B34A-4EEAA4F3997B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10AFC14-E8AC-4953-904D-B53157D2DB6C}"/>
                </a:ext>
              </a:extLst>
            </p:cNvPr>
            <p:cNvSpPr txBox="1"/>
            <p:nvPr/>
          </p:nvSpPr>
          <p:spPr>
            <a:xfrm>
              <a:off x="7580896" y="1830736"/>
              <a:ext cx="202503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行为变化</a:t>
              </a: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647E56CE-0C5D-4763-83E4-F34F51CAA02E}"/>
              </a:ext>
            </a:extLst>
          </p:cNvPr>
          <p:cNvSpPr txBox="1"/>
          <p:nvPr/>
        </p:nvSpPr>
        <p:spPr>
          <a:xfrm>
            <a:off x="2092204" y="2364387"/>
            <a:ext cx="400379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药物滥用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饮食失调 、食欲异常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烟酒过量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搓手抖脚、坐立不安、强迫行为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说话滔滔不绝、说话急促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工作效率下降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比平时更容易出事故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社会退缩、精神恍惚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富有攻击性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B3AEBB-FB4F-459B-91BA-4128E5A1C4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26640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4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CF45C9C-D79F-446F-9E80-A5BB53AC54B5}"/>
              </a:ext>
            </a:extLst>
          </p:cNvPr>
          <p:cNvGrpSpPr/>
          <p:nvPr/>
        </p:nvGrpSpPr>
        <p:grpSpPr>
          <a:xfrm>
            <a:off x="1940485" y="1859724"/>
            <a:ext cx="2678407" cy="806731"/>
            <a:chOff x="6927528" y="1830736"/>
            <a:chExt cx="2678407" cy="806731"/>
          </a:xfrm>
        </p:grpSpPr>
        <p:sp>
          <p:nvSpPr>
            <p:cNvPr id="39" name="íšľîďè">
              <a:extLst>
                <a:ext uri="{FF2B5EF4-FFF2-40B4-BE49-F238E27FC236}">
                  <a16:creationId xmlns:a16="http://schemas.microsoft.com/office/drawing/2014/main" id="{B6F02EE4-47C1-4F38-B067-85F5737E0C17}"/>
                </a:ext>
              </a:extLst>
            </p:cNvPr>
            <p:cNvSpPr/>
            <p:nvPr/>
          </p:nvSpPr>
          <p:spPr>
            <a:xfrm>
              <a:off x="6927528" y="1864375"/>
              <a:ext cx="2678407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iṩlîḍe">
              <a:extLst>
                <a:ext uri="{FF2B5EF4-FFF2-40B4-BE49-F238E27FC236}">
                  <a16:creationId xmlns:a16="http://schemas.microsoft.com/office/drawing/2014/main" id="{375C021B-D1F8-4010-B34A-4EEAA4F3997B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10AFC14-E8AC-4953-904D-B53157D2DB6C}"/>
                </a:ext>
              </a:extLst>
            </p:cNvPr>
            <p:cNvSpPr txBox="1"/>
            <p:nvPr/>
          </p:nvSpPr>
          <p:spPr>
            <a:xfrm>
              <a:off x="7580896" y="1830736"/>
              <a:ext cx="202503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认知变化</a:t>
              </a: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647E56CE-0C5D-4763-83E4-F34F51CAA02E}"/>
              </a:ext>
            </a:extLst>
          </p:cNvPr>
          <p:cNvSpPr txBox="1"/>
          <p:nvPr/>
        </p:nvSpPr>
        <p:spPr>
          <a:xfrm>
            <a:off x="2092204" y="2764437"/>
            <a:ext cx="40037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注意力难以集中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记忆力衰退 、健忘、丢三落四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判断力减弱、无法清楚思考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钻牛角尖、遇事迟疑不决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丧失自信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夸大的压力感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13105DE-86F4-414E-86F1-36D64B4DB3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513" y="1524060"/>
            <a:ext cx="441453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CF45C9C-D79F-446F-9E80-A5BB53AC54B5}"/>
              </a:ext>
            </a:extLst>
          </p:cNvPr>
          <p:cNvGrpSpPr/>
          <p:nvPr/>
        </p:nvGrpSpPr>
        <p:grpSpPr>
          <a:xfrm>
            <a:off x="1846701" y="1802574"/>
            <a:ext cx="2678407" cy="806731"/>
            <a:chOff x="6927528" y="1830736"/>
            <a:chExt cx="2678407" cy="806731"/>
          </a:xfrm>
        </p:grpSpPr>
        <p:sp>
          <p:nvSpPr>
            <p:cNvPr id="39" name="íšľîďè">
              <a:extLst>
                <a:ext uri="{FF2B5EF4-FFF2-40B4-BE49-F238E27FC236}">
                  <a16:creationId xmlns:a16="http://schemas.microsoft.com/office/drawing/2014/main" id="{B6F02EE4-47C1-4F38-B067-85F5737E0C17}"/>
                </a:ext>
              </a:extLst>
            </p:cNvPr>
            <p:cNvSpPr/>
            <p:nvPr/>
          </p:nvSpPr>
          <p:spPr>
            <a:xfrm>
              <a:off x="6927528" y="1864375"/>
              <a:ext cx="2678407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iṩlîḍe">
              <a:extLst>
                <a:ext uri="{FF2B5EF4-FFF2-40B4-BE49-F238E27FC236}">
                  <a16:creationId xmlns:a16="http://schemas.microsoft.com/office/drawing/2014/main" id="{375C021B-D1F8-4010-B34A-4EEAA4F3997B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10AFC14-E8AC-4953-904D-B53157D2DB6C}"/>
                </a:ext>
              </a:extLst>
            </p:cNvPr>
            <p:cNvSpPr txBox="1"/>
            <p:nvPr/>
          </p:nvSpPr>
          <p:spPr>
            <a:xfrm>
              <a:off x="7580896" y="1830736"/>
              <a:ext cx="202503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情绪变化</a:t>
              </a: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647E56CE-0C5D-4763-83E4-F34F51CAA02E}"/>
              </a:ext>
            </a:extLst>
          </p:cNvPr>
          <p:cNvSpPr txBox="1"/>
          <p:nvPr/>
        </p:nvSpPr>
        <p:spPr>
          <a:xfrm>
            <a:off x="1998420" y="2707287"/>
            <a:ext cx="4355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焦虑、紧张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抑郁 、缺乏生活情趣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沮丧、情绪低落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无助感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情绪的波动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生气、易怒、敌意、莫名其妙地发火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5F4FB08-B77A-47D3-84F7-C4243AE79F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558" y="1978986"/>
            <a:ext cx="3741516" cy="34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FD48DFC-8BC9-4D03-B77A-E13E721C6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7ED0CB-6C25-409A-A4BC-9A42606AA8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9" y="0"/>
            <a:ext cx="12192000" cy="68573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8570B3-F962-41BC-B2B0-6D1C96EFEE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F47D073-7259-4735-842A-2D654BB750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167" y="1204749"/>
            <a:ext cx="5620301" cy="454859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62DC8E-1C86-4B71-A477-97109A38F0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12CF0-9BAA-4735-8C25-729F60AD8E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35B0A6A-5285-4E6E-9AE8-CD069F6B1E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A018283-C7E2-4227-9882-53E3485CCA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7BA33106-8834-40CD-8BF9-1E7AC62160E3}"/>
              </a:ext>
            </a:extLst>
          </p:cNvPr>
          <p:cNvGrpSpPr/>
          <p:nvPr/>
        </p:nvGrpSpPr>
        <p:grpSpPr>
          <a:xfrm>
            <a:off x="1451135" y="2419343"/>
            <a:ext cx="2725825" cy="1793267"/>
            <a:chOff x="2516061" y="2665025"/>
            <a:chExt cx="1055085" cy="694120"/>
          </a:xfrm>
        </p:grpSpPr>
        <p:sp>
          <p:nvSpPr>
            <p:cNvPr id="26" name="îṥ1îḍê">
              <a:extLst>
                <a:ext uri="{FF2B5EF4-FFF2-40B4-BE49-F238E27FC236}">
                  <a16:creationId xmlns:a16="http://schemas.microsoft.com/office/drawing/2014/main" id="{6A3CFD2F-BA8E-430D-A7FB-FF1EFC835D57}"/>
                </a:ext>
              </a:extLst>
            </p:cNvPr>
            <p:cNvSpPr/>
            <p:nvPr/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noFill/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6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D683E4C-C813-4644-9A07-4D93B52025EA}"/>
                </a:ext>
              </a:extLst>
            </p:cNvPr>
            <p:cNvSpPr txBox="1"/>
            <p:nvPr/>
          </p:nvSpPr>
          <p:spPr>
            <a:xfrm>
              <a:off x="2516061" y="2760134"/>
              <a:ext cx="1055085" cy="55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371F6"/>
                  </a:solidFill>
                  <a:cs typeface="+mn-ea"/>
                  <a:sym typeface="+mn-lt"/>
                </a:rPr>
                <a:t>03</a:t>
              </a:r>
              <a:endParaRPr lang="zh-CN" altLang="en-US" sz="8800" b="1" dirty="0">
                <a:solidFill>
                  <a:srgbClr val="1371F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8B65200-F528-4A52-A299-0150D791D354}"/>
              </a:ext>
            </a:extLst>
          </p:cNvPr>
          <p:cNvGrpSpPr/>
          <p:nvPr/>
        </p:nvGrpSpPr>
        <p:grpSpPr>
          <a:xfrm>
            <a:off x="3893726" y="2896342"/>
            <a:ext cx="7124378" cy="965113"/>
            <a:chOff x="3177789" y="3453593"/>
            <a:chExt cx="4068000" cy="588351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3F5A2D4-E7B2-46B8-B551-F8D38F5F866A}"/>
                </a:ext>
              </a:extLst>
            </p:cNvPr>
            <p:cNvSpPr/>
            <p:nvPr/>
          </p:nvSpPr>
          <p:spPr>
            <a:xfrm>
              <a:off x="3177789" y="3453593"/>
              <a:ext cx="4068000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0F238C97-556E-4F9C-819F-7505F2793140}"/>
                </a:ext>
              </a:extLst>
            </p:cNvPr>
            <p:cNvSpPr txBox="1"/>
            <p:nvPr/>
          </p:nvSpPr>
          <p:spPr>
            <a:xfrm>
              <a:off x="3216384" y="3598127"/>
              <a:ext cx="3836938" cy="35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C62D9CF6-4282-4CD3-9969-A17F17FC6B1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21" y="4309448"/>
            <a:ext cx="4921059" cy="26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0" name="î$1íďè">
            <a:extLst>
              <a:ext uri="{FF2B5EF4-FFF2-40B4-BE49-F238E27FC236}">
                <a16:creationId xmlns:a16="http://schemas.microsoft.com/office/drawing/2014/main" id="{064AD7E6-9AC5-4A24-BE26-8C038599BC69}"/>
              </a:ext>
            </a:extLst>
          </p:cNvPr>
          <p:cNvGrpSpPr/>
          <p:nvPr/>
        </p:nvGrpSpPr>
        <p:grpSpPr>
          <a:xfrm>
            <a:off x="4327325" y="1253942"/>
            <a:ext cx="3537348" cy="798874"/>
            <a:chOff x="704395" y="1132259"/>
            <a:chExt cx="705305" cy="1193778"/>
          </a:xfrm>
        </p:grpSpPr>
        <p:sp>
          <p:nvSpPr>
            <p:cNvPr id="11" name="íşļîḋê">
              <a:extLst>
                <a:ext uri="{FF2B5EF4-FFF2-40B4-BE49-F238E27FC236}">
                  <a16:creationId xmlns:a16="http://schemas.microsoft.com/office/drawing/2014/main" id="{967F1FCC-103B-4737-A968-01812142762C}"/>
                </a:ext>
              </a:extLst>
            </p:cNvPr>
            <p:cNvSpPr/>
            <p:nvPr/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íş1íḓè">
              <a:extLst>
                <a:ext uri="{FF2B5EF4-FFF2-40B4-BE49-F238E27FC236}">
                  <a16:creationId xmlns:a16="http://schemas.microsoft.com/office/drawing/2014/main" id="{8943478E-3D3F-4060-8349-C3C33C5F43BD}"/>
                </a:ext>
              </a:extLst>
            </p:cNvPr>
            <p:cNvSpPr txBox="1"/>
            <p:nvPr/>
          </p:nvSpPr>
          <p:spPr bwMode="auto">
            <a:xfrm>
              <a:off x="704395" y="1132259"/>
              <a:ext cx="705304" cy="112854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压力管理的模型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Group 3">
            <a:extLst>
              <a:ext uri="{FF2B5EF4-FFF2-40B4-BE49-F238E27FC236}">
                <a16:creationId xmlns:a16="http://schemas.microsoft.com/office/drawing/2014/main" id="{C2FCED7D-1D86-499C-B8F5-8B25B761F6BD}"/>
              </a:ext>
            </a:extLst>
          </p:cNvPr>
          <p:cNvGrpSpPr>
            <a:grpSpLocks/>
          </p:cNvGrpSpPr>
          <p:nvPr/>
        </p:nvGrpSpPr>
        <p:grpSpPr bwMode="auto">
          <a:xfrm>
            <a:off x="1638300" y="2106759"/>
            <a:ext cx="8915400" cy="3886200"/>
            <a:chOff x="96" y="1488"/>
            <a:chExt cx="5616" cy="2448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E56FCB3A-D3E3-4430-AB01-310698F530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488"/>
              <a:ext cx="5568" cy="462"/>
              <a:chOff x="144" y="3168"/>
              <a:chExt cx="5568" cy="462"/>
            </a:xfrm>
          </p:grpSpPr>
          <p:sp>
            <p:nvSpPr>
              <p:cNvPr id="23" name="Line 5">
                <a:extLst>
                  <a:ext uri="{FF2B5EF4-FFF2-40B4-BE49-F238E27FC236}">
                    <a16:creationId xmlns:a16="http://schemas.microsoft.com/office/drawing/2014/main" id="{B0DC524E-47EA-447D-B1C5-DE9401241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" y="3629"/>
                <a:ext cx="5460" cy="1"/>
              </a:xfrm>
              <a:prstGeom prst="line">
                <a:avLst/>
              </a:pr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Text Box 9">
                <a:extLst>
                  <a:ext uri="{FF2B5EF4-FFF2-40B4-BE49-F238E27FC236}">
                    <a16:creationId xmlns:a16="http://schemas.microsoft.com/office/drawing/2014/main" id="{9313010D-D58F-444D-9DB0-3BE1A22AB0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3168"/>
                <a:ext cx="960" cy="365"/>
              </a:xfrm>
              <a:prstGeom prst="rect">
                <a:avLst/>
              </a:prstGeom>
              <a:noFill/>
              <a:ln w="38100">
                <a:solidFill>
                  <a:srgbClr val="1371F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要求</a:t>
                </a:r>
              </a:p>
            </p:txBody>
          </p:sp>
          <p:sp>
            <p:nvSpPr>
              <p:cNvPr id="28" name="Text Box 10">
                <a:extLst>
                  <a:ext uri="{FF2B5EF4-FFF2-40B4-BE49-F238E27FC236}">
                    <a16:creationId xmlns:a16="http://schemas.microsoft.com/office/drawing/2014/main" id="{34EAF349-991F-45EC-9B7B-C16A83B30B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2" y="3197"/>
                <a:ext cx="960" cy="365"/>
              </a:xfrm>
              <a:prstGeom prst="rect">
                <a:avLst/>
              </a:prstGeom>
              <a:noFill/>
              <a:ln w="38100">
                <a:solidFill>
                  <a:srgbClr val="1371F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承受力</a:t>
                </a:r>
              </a:p>
            </p:txBody>
          </p:sp>
        </p:grp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2F5DEE94-3060-42CB-A868-3F64B52A7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592"/>
              <a:ext cx="1584" cy="365"/>
            </a:xfrm>
            <a:prstGeom prst="rect">
              <a:avLst/>
            </a:prstGeom>
            <a:noFill/>
            <a:ln w="38100">
              <a:solidFill>
                <a:srgbClr val="1371F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压力的来源</a:t>
              </a: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FBF4339D-9C01-48B6-9B51-2CF3EA300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592"/>
              <a:ext cx="1584" cy="365"/>
            </a:xfrm>
            <a:prstGeom prst="rect">
              <a:avLst/>
            </a:prstGeom>
            <a:noFill/>
            <a:ln w="38100">
              <a:solidFill>
                <a:srgbClr val="1371F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压力的反应</a:t>
              </a: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E2717DF3-55A4-4317-B009-CE7F084F8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571"/>
              <a:ext cx="1584" cy="36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原因的管理</a:t>
              </a:r>
            </a:p>
          </p:txBody>
        </p: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36BA4AAA-5BD4-4453-BE6F-A072FA90E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3571"/>
              <a:ext cx="1584" cy="365"/>
            </a:xfrm>
            <a:prstGeom prst="rect">
              <a:avLst/>
            </a:prstGeom>
            <a:solidFill>
              <a:srgbClr val="1371F6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反应的管理</a:t>
              </a:r>
            </a:p>
          </p:txBody>
        </p:sp>
        <p:sp>
          <p:nvSpPr>
            <p:cNvPr id="19" name="AutoShape 15">
              <a:extLst>
                <a:ext uri="{FF2B5EF4-FFF2-40B4-BE49-F238E27FC236}">
                  <a16:creationId xmlns:a16="http://schemas.microsoft.com/office/drawing/2014/main" id="{CE345FB9-DD51-4BD5-998A-147E2A8D2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064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1371F6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AutoShape 16">
              <a:extLst>
                <a:ext uri="{FF2B5EF4-FFF2-40B4-BE49-F238E27FC236}">
                  <a16:creationId xmlns:a16="http://schemas.microsoft.com/office/drawing/2014/main" id="{ECBE7D18-1B40-40F2-A893-2759509DF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024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1371F6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73BC680D-016F-4B49-85CA-258899860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064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1371F6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AutoShape 18">
              <a:extLst>
                <a:ext uri="{FF2B5EF4-FFF2-40B4-BE49-F238E27FC236}">
                  <a16:creationId xmlns:a16="http://schemas.microsoft.com/office/drawing/2014/main" id="{7E588A7D-D4F3-4805-8F03-7B2B494F5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024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1371F6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PA-矩形 19">
            <a:extLst>
              <a:ext uri="{FF2B5EF4-FFF2-40B4-BE49-F238E27FC236}">
                <a16:creationId xmlns:a16="http://schemas.microsoft.com/office/drawing/2014/main" id="{CBFE512B-2683-4311-B798-8C41D3367C6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08550" y="5202384"/>
            <a:ext cx="2374900" cy="588962"/>
          </a:xfrm>
          <a:prstGeom prst="rect">
            <a:avLst/>
          </a:prstGeom>
          <a:solidFill>
            <a:srgbClr val="1371F6"/>
          </a:solidFill>
          <a:ln w="9525" algn="ctr">
            <a:solidFill>
              <a:srgbClr val="1371F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认知评价</a:t>
            </a:r>
          </a:p>
        </p:txBody>
      </p:sp>
      <p:sp>
        <p:nvSpPr>
          <p:cNvPr id="30" name="PA-AutoShape 20">
            <a:extLst>
              <a:ext uri="{FF2B5EF4-FFF2-40B4-BE49-F238E27FC236}">
                <a16:creationId xmlns:a16="http://schemas.microsoft.com/office/drawing/2014/main" id="{D1938B1F-1E36-491C-B6A5-409E711AA94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0575" y="3762521"/>
            <a:ext cx="450850" cy="1079500"/>
          </a:xfrm>
          <a:prstGeom prst="downArrow">
            <a:avLst>
              <a:gd name="adj1" fmla="val 50000"/>
              <a:gd name="adj2" fmla="val 125000"/>
            </a:avLst>
          </a:prstGeom>
          <a:solidFill>
            <a:srgbClr val="1371F6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-等腰三角形 1">
            <a:extLst>
              <a:ext uri="{FF2B5EF4-FFF2-40B4-BE49-F238E27FC236}">
                <a16:creationId xmlns:a16="http://schemas.microsoft.com/office/drawing/2014/main" id="{5C5179B5-F799-4C31-BE5E-3D7644BEF4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59753" y="2856342"/>
            <a:ext cx="1672494" cy="766448"/>
          </a:xfrm>
          <a:prstGeom prst="triangle">
            <a:avLst/>
          </a:prstGeom>
          <a:solidFill>
            <a:srgbClr val="137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845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3023073" y="655102"/>
            <a:ext cx="6183954" cy="523220"/>
            <a:chOff x="3177789" y="3393243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0" name="î$1íďè">
            <a:extLst>
              <a:ext uri="{FF2B5EF4-FFF2-40B4-BE49-F238E27FC236}">
                <a16:creationId xmlns:a16="http://schemas.microsoft.com/office/drawing/2014/main" id="{064AD7E6-9AC5-4A24-BE26-8C038599BC69}"/>
              </a:ext>
            </a:extLst>
          </p:cNvPr>
          <p:cNvGrpSpPr/>
          <p:nvPr/>
        </p:nvGrpSpPr>
        <p:grpSpPr>
          <a:xfrm>
            <a:off x="5212418" y="2166916"/>
            <a:ext cx="3537348" cy="798874"/>
            <a:chOff x="704395" y="1132259"/>
            <a:chExt cx="705305" cy="1193778"/>
          </a:xfrm>
        </p:grpSpPr>
        <p:sp>
          <p:nvSpPr>
            <p:cNvPr id="11" name="íşļîḋê">
              <a:extLst>
                <a:ext uri="{FF2B5EF4-FFF2-40B4-BE49-F238E27FC236}">
                  <a16:creationId xmlns:a16="http://schemas.microsoft.com/office/drawing/2014/main" id="{967F1FCC-103B-4737-A968-01812142762C}"/>
                </a:ext>
              </a:extLst>
            </p:cNvPr>
            <p:cNvSpPr/>
            <p:nvPr/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íş1íḓè">
              <a:extLst>
                <a:ext uri="{FF2B5EF4-FFF2-40B4-BE49-F238E27FC236}">
                  <a16:creationId xmlns:a16="http://schemas.microsoft.com/office/drawing/2014/main" id="{8943478E-3D3F-4060-8349-C3C33C5F43BD}"/>
                </a:ext>
              </a:extLst>
            </p:cNvPr>
            <p:cNvSpPr txBox="1"/>
            <p:nvPr/>
          </p:nvSpPr>
          <p:spPr bwMode="auto">
            <a:xfrm>
              <a:off x="704395" y="1132259"/>
              <a:ext cx="705304" cy="1128549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压力管理的方法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8731744D-232D-4CDE-9E37-1519904528AB}"/>
              </a:ext>
            </a:extLst>
          </p:cNvPr>
          <p:cNvSpPr txBox="1"/>
          <p:nvPr/>
        </p:nvSpPr>
        <p:spPr>
          <a:xfrm>
            <a:off x="5310781" y="2972424"/>
            <a:ext cx="60325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管理原因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减少压力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管理评价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管理的核心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管理反应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减少压力的不良反应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2051B3-765E-478A-AD74-E483E1AF6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87" y="1474788"/>
            <a:ext cx="42862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-组合 7">
            <a:extLst>
              <a:ext uri="{FF2B5EF4-FFF2-40B4-BE49-F238E27FC236}">
                <a16:creationId xmlns:a16="http://schemas.microsoft.com/office/drawing/2014/main" id="{BD1A6728-87CC-463F-8BE5-C08581688AA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7" name="PA-图片 6">
              <a:extLst>
                <a:ext uri="{FF2B5EF4-FFF2-40B4-BE49-F238E27FC236}">
                  <a16:creationId xmlns:a16="http://schemas.microsoft.com/office/drawing/2014/main" id="{672AD2A5-83A9-4DA4-A9A9-78635D7A218E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5" name="PA-图片 4">
              <a:extLst>
                <a:ext uri="{FF2B5EF4-FFF2-40B4-BE49-F238E27FC236}">
                  <a16:creationId xmlns:a16="http://schemas.microsoft.com/office/drawing/2014/main" id="{BE665CDD-87A8-4C87-9106-708E070E0C55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25" name="PA-组合 24">
            <a:extLst>
              <a:ext uri="{FF2B5EF4-FFF2-40B4-BE49-F238E27FC236}">
                <a16:creationId xmlns:a16="http://schemas.microsoft.com/office/drawing/2014/main" id="{BE2E6E2C-B466-4667-A265-218F89FCA5F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28223" y="690730"/>
            <a:ext cx="10135555" cy="5696358"/>
            <a:chOff x="1023621" y="1556792"/>
            <a:chExt cx="10135555" cy="1872208"/>
          </a:xfrm>
        </p:grpSpPr>
        <p:sp>
          <p:nvSpPr>
            <p:cNvPr id="10" name="PA-矩形 9">
              <a:extLst>
                <a:ext uri="{FF2B5EF4-FFF2-40B4-BE49-F238E27FC236}">
                  <a16:creationId xmlns:a16="http://schemas.microsoft.com/office/drawing/2014/main" id="{9B497FF0-684E-4B49-B54A-F985A7351CE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PA-矩形 10">
              <a:extLst>
                <a:ext uri="{FF2B5EF4-FFF2-40B4-BE49-F238E27FC236}">
                  <a16:creationId xmlns:a16="http://schemas.microsoft.com/office/drawing/2014/main" id="{B325BC02-24A8-4481-AD17-374CD6CBCB9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PA-矩形 11">
              <a:extLst>
                <a:ext uri="{FF2B5EF4-FFF2-40B4-BE49-F238E27FC236}">
                  <a16:creationId xmlns:a16="http://schemas.microsoft.com/office/drawing/2014/main" id="{A39051AC-4EF9-4035-8605-CAA216375E1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:a16="http://schemas.microsoft.com/office/drawing/2014/main" id="{14358B9C-8C76-4350-BF1C-B786E4BCB1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179748" y="699505"/>
            <a:ext cx="1822457" cy="894454"/>
          </a:xfrm>
          <a:prstGeom prst="rect">
            <a:avLst/>
          </a:prstGeom>
        </p:spPr>
      </p:pic>
      <p:pic>
        <p:nvPicPr>
          <p:cNvPr id="22" name="PA-图片 21">
            <a:extLst>
              <a:ext uri="{FF2B5EF4-FFF2-40B4-BE49-F238E27FC236}">
                <a16:creationId xmlns:a16="http://schemas.microsoft.com/office/drawing/2014/main" id="{4D3D66E6-38E5-4255-B975-9C13E98EE4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24" name="PA-图片 23">
            <a:extLst>
              <a:ext uri="{FF2B5EF4-FFF2-40B4-BE49-F238E27FC236}">
                <a16:creationId xmlns:a16="http://schemas.microsoft.com/office/drawing/2014/main" id="{9CAE8B17-50CF-424A-B87F-774F9ADA295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5E26642-6A46-48DB-8BA9-E75470A52CB7}"/>
              </a:ext>
            </a:extLst>
          </p:cNvPr>
          <p:cNvSpPr txBox="1"/>
          <p:nvPr/>
        </p:nvSpPr>
        <p:spPr>
          <a:xfrm>
            <a:off x="1438991" y="1414772"/>
            <a:ext cx="9314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1371F6"/>
                </a:solidFill>
                <a:cs typeface="+mn-ea"/>
                <a:sym typeface="+mn-lt"/>
              </a:rPr>
              <a:t>教师是什么样的人比他教什么更重要。</a:t>
            </a:r>
            <a:br>
              <a:rPr lang="zh-CN" altLang="en-US" sz="3200" dirty="0">
                <a:solidFill>
                  <a:srgbClr val="1371F6"/>
                </a:solidFill>
                <a:cs typeface="+mn-ea"/>
                <a:sym typeface="+mn-lt"/>
              </a:rPr>
            </a:br>
            <a:r>
              <a:rPr lang="zh-CN" altLang="en-US" sz="3200" dirty="0">
                <a:solidFill>
                  <a:srgbClr val="1371F6"/>
                </a:solidFill>
                <a:cs typeface="+mn-ea"/>
                <a:sym typeface="+mn-lt"/>
              </a:rPr>
              <a:t>                                              </a:t>
            </a:r>
            <a:r>
              <a:rPr lang="zh-CN" altLang="en-US" sz="3200" dirty="0" smtClean="0">
                <a:solidFill>
                  <a:srgbClr val="1371F6"/>
                </a:solidFill>
                <a:cs typeface="+mn-ea"/>
                <a:sym typeface="+mn-lt"/>
              </a:rPr>
              <a:t> </a:t>
            </a:r>
            <a:r>
              <a:rPr lang="en-US" altLang="zh-CN" sz="3200" dirty="0">
                <a:solidFill>
                  <a:srgbClr val="1371F6"/>
                </a:solidFill>
                <a:cs typeface="+mn-ea"/>
                <a:sym typeface="+mn-lt"/>
              </a:rPr>
              <a:t>--</a:t>
            </a:r>
            <a:r>
              <a:rPr lang="zh-CN" altLang="en-US" sz="3200" dirty="0">
                <a:solidFill>
                  <a:srgbClr val="1371F6"/>
                </a:solidFill>
                <a:cs typeface="+mn-ea"/>
                <a:sym typeface="+mn-lt"/>
              </a:rPr>
              <a:t>教育家卡尔</a:t>
            </a:r>
            <a:r>
              <a:rPr lang="en-US" altLang="zh-CN" sz="3200" dirty="0">
                <a:solidFill>
                  <a:srgbClr val="1371F6"/>
                </a:solidFill>
                <a:cs typeface="+mn-ea"/>
                <a:sym typeface="+mn-lt"/>
              </a:rPr>
              <a:t>·</a:t>
            </a:r>
            <a:r>
              <a:rPr lang="zh-CN" altLang="en-US" sz="3200" dirty="0">
                <a:solidFill>
                  <a:srgbClr val="1371F6"/>
                </a:solidFill>
                <a:cs typeface="+mn-ea"/>
                <a:sym typeface="+mn-lt"/>
              </a:rPr>
              <a:t>明格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AA6B6C1-56D7-444A-BB10-EB09A309FE3B}"/>
              </a:ext>
            </a:extLst>
          </p:cNvPr>
          <p:cNvSpPr txBox="1"/>
          <p:nvPr/>
        </p:nvSpPr>
        <p:spPr>
          <a:xfrm>
            <a:off x="5237503" y="4239290"/>
            <a:ext cx="7304128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教师不一定懂教育，懂教育不一定会运用！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懂心理学未必会运用心理学，未必会自助助人！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A903DBA-8D14-48A0-B15E-E65681315BAD}"/>
              </a:ext>
            </a:extLst>
          </p:cNvPr>
          <p:cNvSpPr txBox="1"/>
          <p:nvPr/>
        </p:nvSpPr>
        <p:spPr>
          <a:xfrm>
            <a:off x="5237503" y="3198632"/>
            <a:ext cx="7304128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每个学生和教师，</a:t>
            </a:r>
            <a:b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首先要成为一个心身健康的人？！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60D3AB-E5BC-4480-B767-61FF391EDA6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19" b="26563"/>
          <a:stretch/>
        </p:blipFill>
        <p:spPr>
          <a:xfrm>
            <a:off x="36513" y="2671218"/>
            <a:ext cx="4851359" cy="38803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87872" y="914400"/>
            <a:ext cx="1788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FFFFF"/>
                </a:solidFill>
              </a:rPr>
              <a:t>https://www.PPT818.com/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AC1ECE5-6CBE-4FD9-8602-6B8517266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150" b="10462"/>
          <a:stretch/>
        </p:blipFill>
        <p:spPr bwMode="auto">
          <a:xfrm>
            <a:off x="2159963" y="1555850"/>
            <a:ext cx="8810739" cy="444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0" name="î$1íďè">
            <a:extLst>
              <a:ext uri="{FF2B5EF4-FFF2-40B4-BE49-F238E27FC236}">
                <a16:creationId xmlns:a16="http://schemas.microsoft.com/office/drawing/2014/main" id="{064AD7E6-9AC5-4A24-BE26-8C038599BC69}"/>
              </a:ext>
            </a:extLst>
          </p:cNvPr>
          <p:cNvGrpSpPr/>
          <p:nvPr/>
        </p:nvGrpSpPr>
        <p:grpSpPr>
          <a:xfrm>
            <a:off x="792818" y="1766866"/>
            <a:ext cx="3537348" cy="798874"/>
            <a:chOff x="704395" y="1132259"/>
            <a:chExt cx="705305" cy="1193778"/>
          </a:xfrm>
        </p:grpSpPr>
        <p:sp>
          <p:nvSpPr>
            <p:cNvPr id="11" name="íşļîḋê">
              <a:extLst>
                <a:ext uri="{FF2B5EF4-FFF2-40B4-BE49-F238E27FC236}">
                  <a16:creationId xmlns:a16="http://schemas.microsoft.com/office/drawing/2014/main" id="{967F1FCC-103B-4737-A968-01812142762C}"/>
                </a:ext>
              </a:extLst>
            </p:cNvPr>
            <p:cNvSpPr/>
            <p:nvPr/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íş1íḓè">
              <a:extLst>
                <a:ext uri="{FF2B5EF4-FFF2-40B4-BE49-F238E27FC236}">
                  <a16:creationId xmlns:a16="http://schemas.microsoft.com/office/drawing/2014/main" id="{8943478E-3D3F-4060-8349-C3C33C5F43BD}"/>
                </a:ext>
              </a:extLst>
            </p:cNvPr>
            <p:cNvSpPr txBox="1"/>
            <p:nvPr/>
          </p:nvSpPr>
          <p:spPr bwMode="auto">
            <a:xfrm>
              <a:off x="704395" y="1132259"/>
              <a:ext cx="705304" cy="1128549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如何管理情绪？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sp>
        <p:nvSpPr>
          <p:cNvPr id="9" name="i$ľiḍe">
            <a:extLst>
              <a:ext uri="{FF2B5EF4-FFF2-40B4-BE49-F238E27FC236}">
                <a16:creationId xmlns:a16="http://schemas.microsoft.com/office/drawing/2014/main" id="{4AF8DF95-88C6-488B-80FD-3AE53CCDE5DF}"/>
              </a:ext>
            </a:extLst>
          </p:cNvPr>
          <p:cNvSpPr/>
          <p:nvPr/>
        </p:nvSpPr>
        <p:spPr>
          <a:xfrm>
            <a:off x="1096351" y="2106491"/>
            <a:ext cx="4866298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一个摆脱情绪困扰的良方：合理情绪疗法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791BB58-A51A-42E5-A0C2-675425BD426C}"/>
              </a:ext>
            </a:extLst>
          </p:cNvPr>
          <p:cNvSpPr txBox="1"/>
          <p:nvPr/>
        </p:nvSpPr>
        <p:spPr>
          <a:xfrm>
            <a:off x="1059839" y="3006969"/>
            <a:ext cx="49028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所有的不合理信念概括起来都有三个特征：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一是绝对化要求（包括完美主义倾向）总是想“应该如何”“必须如何”。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二是过分概括化（以偏概全）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三是糟糕至极。（一般的负性事件也能感受为是灭顶之灾。）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2B1D18-C187-4DA8-8EF9-1A365BDE1A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240" y="1839790"/>
            <a:ext cx="4103809" cy="41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sp>
        <p:nvSpPr>
          <p:cNvPr id="7" name="Text Box 2">
            <a:extLst>
              <a:ext uri="{FF2B5EF4-FFF2-40B4-BE49-F238E27FC236}">
                <a16:creationId xmlns:a16="http://schemas.microsoft.com/office/drawing/2014/main" id="{E0148DEC-DDAA-40AD-8E63-4E30CFEBB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285" y="2016148"/>
            <a:ext cx="1107996" cy="4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（事件）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0813F31-6451-447F-A992-1311B089A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686" y="2016148"/>
            <a:ext cx="1800493" cy="4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（认识、观念）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BAA4E2C-66EB-4F06-84F0-34B945B08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885" y="2016148"/>
            <a:ext cx="2262158" cy="4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（情绪或行为反应）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B16ACA83-3B29-4946-9AD1-F094497F6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11" y="2959103"/>
            <a:ext cx="510076" cy="584775"/>
          </a:xfrm>
          <a:prstGeom prst="rect">
            <a:avLst/>
          </a:prstGeom>
          <a:solidFill>
            <a:srgbClr val="1371F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D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62B7A959-CB19-4418-A824-C2A7D09FC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431" y="3697900"/>
            <a:ext cx="5545138" cy="874407"/>
          </a:xfrm>
          <a:prstGeom prst="rect">
            <a:avLst/>
          </a:prstGeom>
          <a:noFill/>
          <a:ln w="12700" cap="sq">
            <a:solidFill>
              <a:srgbClr val="1371F6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劝导干预、自我辩论与不合理信念作斗争，以合理信念取代不合理信念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75231B5B-D86B-484F-B26E-E0A3DEE5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35" y="5140449"/>
            <a:ext cx="418704" cy="584775"/>
          </a:xfrm>
          <a:prstGeom prst="rect">
            <a:avLst/>
          </a:prstGeom>
          <a:solidFill>
            <a:srgbClr val="1371F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F118516B-1E30-44D5-B8CC-00EAD464E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007" y="5706140"/>
            <a:ext cx="3877985" cy="4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效果（不良情绪或行为消除或减弱）</a:t>
            </a: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2B88D093-B374-4565-9385-A7DA1EC28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87" y="154149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1371F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DD8AC7DA-A2E5-4135-BD70-64BE41278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87" y="154149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1371F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0ECD59B0-F381-4C72-B7C4-B32186629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12" y="2450782"/>
            <a:ext cx="404555" cy="431310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1371F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55B59351-B796-48AA-B162-B2513CAEC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909" y="4641210"/>
            <a:ext cx="397867" cy="411196"/>
          </a:xfrm>
          <a:prstGeom prst="downArrow">
            <a:avLst>
              <a:gd name="adj1" fmla="val 50000"/>
              <a:gd name="adj2" fmla="val 31699"/>
            </a:avLst>
          </a:prstGeom>
          <a:solidFill>
            <a:srgbClr val="1371F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D2D7589C-D9DF-46EC-8AC6-A971961F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61" y="1488833"/>
            <a:ext cx="494046" cy="584775"/>
          </a:xfrm>
          <a:prstGeom prst="rect">
            <a:avLst/>
          </a:prstGeom>
          <a:solidFill>
            <a:srgbClr val="1371F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F7E96E16-1A08-4BCC-A75A-353BEF36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135" y="1488833"/>
            <a:ext cx="465192" cy="584775"/>
          </a:xfrm>
          <a:prstGeom prst="rect">
            <a:avLst/>
          </a:prstGeom>
          <a:solidFill>
            <a:srgbClr val="1371F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8E0485DB-36ED-4DA1-86E6-85E4BF079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935" y="1488833"/>
            <a:ext cx="460382" cy="584775"/>
          </a:xfrm>
          <a:prstGeom prst="rect">
            <a:avLst/>
          </a:prstGeom>
          <a:solidFill>
            <a:srgbClr val="1371F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234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10" grpId="0" autoUpdateAnimBg="0"/>
      <p:bldP spid="11" grpId="0" animBg="1" autoUpdateAnimBg="0"/>
      <p:bldP spid="12" grpId="0" animBg="1" autoUpdateAnimBg="0"/>
      <p:bldP spid="14" grpId="0" animBg="1" autoUpdateAnimBg="0"/>
      <p:bldP spid="15" grpId="0" autoUpdateAnimBg="0"/>
      <p:bldP spid="20" grpId="0" animBg="1" autoUpdateAnimBg="0"/>
      <p:bldP spid="21" grpId="0" animBg="1" autoUpdateAnimBg="0"/>
      <p:bldP spid="2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3004022" y="597952"/>
            <a:ext cx="6183954" cy="523220"/>
            <a:chOff x="3177789" y="3393243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sp>
        <p:nvSpPr>
          <p:cNvPr id="9" name="i$ľiḍe">
            <a:extLst>
              <a:ext uri="{FF2B5EF4-FFF2-40B4-BE49-F238E27FC236}">
                <a16:creationId xmlns:a16="http://schemas.microsoft.com/office/drawing/2014/main" id="{4AF8DF95-88C6-488B-80FD-3AE53CCDE5DF}"/>
              </a:ext>
            </a:extLst>
          </p:cNvPr>
          <p:cNvSpPr/>
          <p:nvPr/>
        </p:nvSpPr>
        <p:spPr>
          <a:xfrm>
            <a:off x="1229701" y="2106491"/>
            <a:ext cx="4866298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态度决定一切，信念决定情绪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486C04D-003D-40A1-9229-060929895DB1}"/>
              </a:ext>
            </a:extLst>
          </p:cNvPr>
          <p:cNvGrpSpPr/>
          <p:nvPr/>
        </p:nvGrpSpPr>
        <p:grpSpPr>
          <a:xfrm>
            <a:off x="1193189" y="3006969"/>
            <a:ext cx="4902810" cy="1955215"/>
            <a:chOff x="1193189" y="3006969"/>
            <a:chExt cx="4902810" cy="1955215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791BB58-A51A-42E5-A0C2-675425BD426C}"/>
                </a:ext>
              </a:extLst>
            </p:cNvPr>
            <p:cNvSpPr txBox="1"/>
            <p:nvPr/>
          </p:nvSpPr>
          <p:spPr>
            <a:xfrm>
              <a:off x="1193189" y="3006969"/>
              <a:ext cx="4902810" cy="195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1371F6"/>
                  </a:solidFill>
                  <a:cs typeface="+mn-ea"/>
                  <a:sym typeface="+mn-lt"/>
                </a:rPr>
                <a:t>消极信念           消极情绪；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1371F6"/>
                  </a:solidFill>
                  <a:cs typeface="+mn-ea"/>
                  <a:sym typeface="+mn-lt"/>
                </a:rPr>
                <a:t>积极信念           积极情绪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改变情绪，就要先改变信念</a:t>
              </a:r>
            </a:p>
          </p:txBody>
        </p:sp>
        <p:sp>
          <p:nvSpPr>
            <p:cNvPr id="2" name="AutoShape 3">
              <a:extLst>
                <a:ext uri="{FF2B5EF4-FFF2-40B4-BE49-F238E27FC236}">
                  <a16:creationId xmlns:a16="http://schemas.microsoft.com/office/drawing/2014/main" id="{C483FEAB-5A5A-4207-9B73-02B489BA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189" y="3226344"/>
              <a:ext cx="701328" cy="23916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71F6"/>
            </a:solidFill>
            <a:ln w="9525">
              <a:solidFill>
                <a:srgbClr val="1371F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8B6266F1-FDC0-4C06-A7B2-36F14664A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189" y="3955318"/>
              <a:ext cx="701328" cy="23916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71F6"/>
            </a:solidFill>
            <a:ln w="9525">
              <a:solidFill>
                <a:srgbClr val="1371F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B90B0A1-3A00-4039-988F-0AE57709A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360" y="188203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$1íďè">
            <a:extLst>
              <a:ext uri="{FF2B5EF4-FFF2-40B4-BE49-F238E27FC236}">
                <a16:creationId xmlns:a16="http://schemas.microsoft.com/office/drawing/2014/main" id="{ADBE18F2-5790-49BF-B6AF-E21BA4BFCCF2}"/>
              </a:ext>
            </a:extLst>
          </p:cNvPr>
          <p:cNvGrpSpPr/>
          <p:nvPr/>
        </p:nvGrpSpPr>
        <p:grpSpPr>
          <a:xfrm>
            <a:off x="1261739" y="1884097"/>
            <a:ext cx="2020720" cy="798874"/>
            <a:chOff x="704395" y="1132259"/>
            <a:chExt cx="705305" cy="1193778"/>
          </a:xfrm>
        </p:grpSpPr>
        <p:sp>
          <p:nvSpPr>
            <p:cNvPr id="5" name="íşļîḋê">
              <a:extLst>
                <a:ext uri="{FF2B5EF4-FFF2-40B4-BE49-F238E27FC236}">
                  <a16:creationId xmlns:a16="http://schemas.microsoft.com/office/drawing/2014/main" id="{46FC2DEE-2F1B-456B-ADFC-73CA3EDF5EF8}"/>
                </a:ext>
              </a:extLst>
            </p:cNvPr>
            <p:cNvSpPr/>
            <p:nvPr/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íş1íḓè">
              <a:extLst>
                <a:ext uri="{FF2B5EF4-FFF2-40B4-BE49-F238E27FC236}">
                  <a16:creationId xmlns:a16="http://schemas.microsoft.com/office/drawing/2014/main" id="{F9E7121F-40FD-41DE-A6FE-5A796EA05EB0}"/>
                </a:ext>
              </a:extLst>
            </p:cNvPr>
            <p:cNvSpPr txBox="1"/>
            <p:nvPr/>
          </p:nvSpPr>
          <p:spPr bwMode="auto">
            <a:xfrm>
              <a:off x="704395" y="1132259"/>
              <a:ext cx="705304" cy="1128549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情景一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31AAD7D6-CEFC-4D56-ACB3-E41B1FFCCCCE}"/>
              </a:ext>
            </a:extLst>
          </p:cNvPr>
          <p:cNvSpPr txBox="1"/>
          <p:nvPr/>
        </p:nvSpPr>
        <p:spPr>
          <a:xfrm>
            <a:off x="1360103" y="2689605"/>
            <a:ext cx="39152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：校长批评：怎么又迟到了！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：该死，他又想整我了，想拿我出气了！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：精神紧张，生气，脸色难看，一言不发。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5E70080-B858-48C8-B274-AC3E6EEA10E2}"/>
              </a:ext>
            </a:extLst>
          </p:cNvPr>
          <p:cNvGrpSpPr/>
          <p:nvPr/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E3E2321-8880-438F-8D27-172E49C9C084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52147FC-8067-4507-9D78-C40DB3E90A71}"/>
                </a:ext>
              </a:extLst>
            </p:cNvPr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1" name="î$1íďè">
            <a:extLst>
              <a:ext uri="{FF2B5EF4-FFF2-40B4-BE49-F238E27FC236}">
                <a16:creationId xmlns:a16="http://schemas.microsoft.com/office/drawing/2014/main" id="{D3B1D5E1-9F79-4A14-A2B2-9B374F7BF317}"/>
              </a:ext>
            </a:extLst>
          </p:cNvPr>
          <p:cNvGrpSpPr/>
          <p:nvPr/>
        </p:nvGrpSpPr>
        <p:grpSpPr>
          <a:xfrm>
            <a:off x="5859363" y="1884097"/>
            <a:ext cx="2020720" cy="798874"/>
            <a:chOff x="704395" y="1132259"/>
            <a:chExt cx="705305" cy="1193778"/>
          </a:xfrm>
        </p:grpSpPr>
        <p:sp>
          <p:nvSpPr>
            <p:cNvPr id="12" name="íşļîḋê">
              <a:extLst>
                <a:ext uri="{FF2B5EF4-FFF2-40B4-BE49-F238E27FC236}">
                  <a16:creationId xmlns:a16="http://schemas.microsoft.com/office/drawing/2014/main" id="{281EF946-7BFD-41AE-A14A-BF4B946B6BE0}"/>
                </a:ext>
              </a:extLst>
            </p:cNvPr>
            <p:cNvSpPr/>
            <p:nvPr/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íş1íḓè">
              <a:extLst>
                <a:ext uri="{FF2B5EF4-FFF2-40B4-BE49-F238E27FC236}">
                  <a16:creationId xmlns:a16="http://schemas.microsoft.com/office/drawing/2014/main" id="{3C987C64-1053-4DBB-A6B5-33BA299FF645}"/>
                </a:ext>
              </a:extLst>
            </p:cNvPr>
            <p:cNvSpPr txBox="1"/>
            <p:nvPr/>
          </p:nvSpPr>
          <p:spPr bwMode="auto">
            <a:xfrm>
              <a:off x="704395" y="1132259"/>
              <a:ext cx="705304" cy="1128549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情景二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1E97577F-1F54-4E93-AC32-5159AEC66987}"/>
              </a:ext>
            </a:extLst>
          </p:cNvPr>
          <p:cNvSpPr txBox="1"/>
          <p:nvPr/>
        </p:nvSpPr>
        <p:spPr>
          <a:xfrm>
            <a:off x="5957727" y="2689605"/>
            <a:ext cx="54371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：校长批评：怎么又迟到了！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：校长可能在找机会开除我，如果下次再迟到，我就会下岗，房贷谁还呢？老婆孩子喝西北风去？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：害怕，想办法为自己辩解或道歉，胃不舒服。上课找学生的麻烦。</a:t>
            </a:r>
          </a:p>
        </p:txBody>
      </p:sp>
    </p:spTree>
    <p:extLst>
      <p:ext uri="{BB962C8B-B14F-4D97-AF65-F5344CB8AC3E}">
        <p14:creationId xmlns:p14="http://schemas.microsoft.com/office/powerpoint/2010/main" val="41951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-î$1íďè">
            <a:extLst>
              <a:ext uri="{FF2B5EF4-FFF2-40B4-BE49-F238E27FC236}">
                <a16:creationId xmlns:a16="http://schemas.microsoft.com/office/drawing/2014/main" id="{ADBE18F2-5790-49BF-B6AF-E21BA4BFCCF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61739" y="1884097"/>
            <a:ext cx="2020720" cy="798874"/>
            <a:chOff x="704395" y="1132259"/>
            <a:chExt cx="705305" cy="1193778"/>
          </a:xfrm>
        </p:grpSpPr>
        <p:sp>
          <p:nvSpPr>
            <p:cNvPr id="5" name="PA-íşļîḋê">
              <a:extLst>
                <a:ext uri="{FF2B5EF4-FFF2-40B4-BE49-F238E27FC236}">
                  <a16:creationId xmlns:a16="http://schemas.microsoft.com/office/drawing/2014/main" id="{46FC2DEE-2F1B-456B-ADFC-73CA3EDF5EF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PA-íş1íḓè">
              <a:extLst>
                <a:ext uri="{FF2B5EF4-FFF2-40B4-BE49-F238E27FC236}">
                  <a16:creationId xmlns:a16="http://schemas.microsoft.com/office/drawing/2014/main" id="{F9E7121F-40FD-41DE-A6FE-5A796EA05EB0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 bwMode="auto">
            <a:xfrm>
              <a:off x="704395" y="1132259"/>
              <a:ext cx="705304" cy="1128549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情景三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" name="PA-文本框 6">
            <a:extLst>
              <a:ext uri="{FF2B5EF4-FFF2-40B4-BE49-F238E27FC236}">
                <a16:creationId xmlns:a16="http://schemas.microsoft.com/office/drawing/2014/main" id="{31AAD7D6-CEFC-4D56-ACB3-E41B1FFCCCC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60103" y="2689605"/>
            <a:ext cx="6353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：校长批评：怎么又迟到了！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：校长心情不好（小道消息：校长要被调离了）。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：无所谓，比较平静，或者幸灾乐祸。</a:t>
            </a:r>
          </a:p>
        </p:txBody>
      </p:sp>
      <p:grpSp>
        <p:nvGrpSpPr>
          <p:cNvPr id="8" name="PA-组合 7">
            <a:extLst>
              <a:ext uri="{FF2B5EF4-FFF2-40B4-BE49-F238E27FC236}">
                <a16:creationId xmlns:a16="http://schemas.microsoft.com/office/drawing/2014/main" id="{05E70080-B858-48C8-B274-AC3E6EEA10E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9" name="PA-圆角矩形 8">
              <a:extLst>
                <a:ext uri="{FF2B5EF4-FFF2-40B4-BE49-F238E27FC236}">
                  <a16:creationId xmlns:a16="http://schemas.microsoft.com/office/drawing/2014/main" id="{CE3E2321-8880-438F-8D27-172E49C9C08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" name="PA-文本框 9">
              <a:extLst>
                <a:ext uri="{FF2B5EF4-FFF2-40B4-BE49-F238E27FC236}">
                  <a16:creationId xmlns:a16="http://schemas.microsoft.com/office/drawing/2014/main" id="{F52147FC-8067-4507-9D78-C40DB3E90A71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1" name="PA-î$1íďè">
            <a:extLst>
              <a:ext uri="{FF2B5EF4-FFF2-40B4-BE49-F238E27FC236}">
                <a16:creationId xmlns:a16="http://schemas.microsoft.com/office/drawing/2014/main" id="{D3B1D5E1-9F79-4A14-A2B2-9B374F7BF31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360103" y="4414560"/>
            <a:ext cx="836932" cy="1238296"/>
            <a:chOff x="907706" y="288921"/>
            <a:chExt cx="292120" cy="2935645"/>
          </a:xfrm>
        </p:grpSpPr>
        <p:sp>
          <p:nvSpPr>
            <p:cNvPr id="12" name="PA-íşļîḋê">
              <a:extLst>
                <a:ext uri="{FF2B5EF4-FFF2-40B4-BE49-F238E27FC236}">
                  <a16:creationId xmlns:a16="http://schemas.microsoft.com/office/drawing/2014/main" id="{281EF946-7BFD-41AE-A14A-BF4B946B6BE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33881" y="288921"/>
              <a:ext cx="265945" cy="2935645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PA-íş1íḓè">
              <a:extLst>
                <a:ext uri="{FF2B5EF4-FFF2-40B4-BE49-F238E27FC236}">
                  <a16:creationId xmlns:a16="http://schemas.microsoft.com/office/drawing/2014/main" id="{3C987C64-1053-4DBB-A6B5-33BA299FF645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 bwMode="auto">
            <a:xfrm>
              <a:off x="907706" y="638969"/>
              <a:ext cx="265945" cy="2234680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eaVert"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思考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4" name="PA-文本框 13">
            <a:extLst>
              <a:ext uri="{FF2B5EF4-FFF2-40B4-BE49-F238E27FC236}">
                <a16:creationId xmlns:a16="http://schemas.microsoft.com/office/drawing/2014/main" id="{1E97577F-1F54-4E93-AC32-5159AEC6698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76683" y="4328564"/>
            <a:ext cx="5437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71F6"/>
                </a:solidFill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是关键，如何改变</a:t>
            </a:r>
            <a:r>
              <a:rPr lang="en-US" altLang="zh-CN" sz="2000" dirty="0">
                <a:solidFill>
                  <a:srgbClr val="1371F6"/>
                </a:solidFill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改变情绪负性状况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改变一些不合理的观念和看法</a:t>
            </a:r>
          </a:p>
        </p:txBody>
      </p:sp>
      <p:pic>
        <p:nvPicPr>
          <p:cNvPr id="3" name="PA-图片 2">
            <a:extLst>
              <a:ext uri="{FF2B5EF4-FFF2-40B4-BE49-F238E27FC236}">
                <a16:creationId xmlns:a16="http://schemas.microsoft.com/office/drawing/2014/main" id="{275E2C91-C598-4BBA-9FA3-3FEDD566EBB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499" y="2205814"/>
            <a:ext cx="290895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PA-组合 34">
            <a:extLst>
              <a:ext uri="{FF2B5EF4-FFF2-40B4-BE49-F238E27FC236}">
                <a16:creationId xmlns:a16="http://schemas.microsoft.com/office/drawing/2014/main" id="{FD823612-E85C-48D0-9560-1BC3BA873AF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PA-圆角矩形 35">
              <a:extLst>
                <a:ext uri="{FF2B5EF4-FFF2-40B4-BE49-F238E27FC236}">
                  <a16:creationId xmlns:a16="http://schemas.microsoft.com/office/drawing/2014/main" id="{E7D13ED9-E274-4C6F-984B-CC81736B92D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PA-文本框 36">
              <a:extLst>
                <a:ext uri="{FF2B5EF4-FFF2-40B4-BE49-F238E27FC236}">
                  <a16:creationId xmlns:a16="http://schemas.microsoft.com/office/drawing/2014/main" id="{60461333-1B2F-42D3-A150-12AA5A369C1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sp>
        <p:nvSpPr>
          <p:cNvPr id="9" name="PA-i$ľiḍe">
            <a:extLst>
              <a:ext uri="{FF2B5EF4-FFF2-40B4-BE49-F238E27FC236}">
                <a16:creationId xmlns:a16="http://schemas.microsoft.com/office/drawing/2014/main" id="{4AF8DF95-88C6-488B-80FD-3AE53CCDE5D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29701" y="1731352"/>
            <a:ext cx="4866298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/>
          </a:bodyPr>
          <a:lstStyle/>
          <a:p>
            <a:pPr algn="ctr" defTabSz="913765"/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思路之二：改变反应，改变情绪</a:t>
            </a:r>
          </a:p>
        </p:txBody>
      </p:sp>
      <p:sp>
        <p:nvSpPr>
          <p:cNvPr id="10" name="PA-文本框 9">
            <a:extLst>
              <a:ext uri="{FF2B5EF4-FFF2-40B4-BE49-F238E27FC236}">
                <a16:creationId xmlns:a16="http://schemas.microsoft.com/office/drawing/2014/main" id="{DAB21C8B-DFE3-4DBD-AA64-069CE27D7C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29701" y="2455438"/>
            <a:ext cx="49028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情绪反应：自主神经系统、行为反应、表情（体态语言）、情绪体验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我们能改变哪些？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表情、体态语言是可以改变的，因为表情和情绪相互影响</a:t>
            </a:r>
          </a:p>
        </p:txBody>
      </p:sp>
      <p:pic>
        <p:nvPicPr>
          <p:cNvPr id="3" name="PA-图片 2">
            <a:extLst>
              <a:ext uri="{FF2B5EF4-FFF2-40B4-BE49-F238E27FC236}">
                <a16:creationId xmlns:a16="http://schemas.microsoft.com/office/drawing/2014/main" id="{8194355F-9716-4C1A-B973-0AA25533AA3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2954674"/>
            <a:ext cx="4400550" cy="21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PA-组合 37">
            <a:extLst>
              <a:ext uri="{FF2B5EF4-FFF2-40B4-BE49-F238E27FC236}">
                <a16:creationId xmlns:a16="http://schemas.microsoft.com/office/drawing/2014/main" id="{1CF45C9C-D79F-446F-9E80-A5BB53AC54B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32301" y="1269429"/>
            <a:ext cx="4729263" cy="806476"/>
            <a:chOff x="6927528" y="1830991"/>
            <a:chExt cx="4729263" cy="806476"/>
          </a:xfrm>
        </p:grpSpPr>
        <p:sp>
          <p:nvSpPr>
            <p:cNvPr id="39" name="PA-íšľîďè">
              <a:extLst>
                <a:ext uri="{FF2B5EF4-FFF2-40B4-BE49-F238E27FC236}">
                  <a16:creationId xmlns:a16="http://schemas.microsoft.com/office/drawing/2014/main" id="{B6F02EE4-47C1-4F38-B067-85F5737E0C1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927528" y="1864375"/>
              <a:ext cx="4577545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PA-iṩlîḍe">
              <a:extLst>
                <a:ext uri="{FF2B5EF4-FFF2-40B4-BE49-F238E27FC236}">
                  <a16:creationId xmlns:a16="http://schemas.microsoft.com/office/drawing/2014/main" id="{375C021B-D1F8-4010-B34A-4EEAA4F3997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41" name="PA-文本框 40">
              <a:extLst>
                <a:ext uri="{FF2B5EF4-FFF2-40B4-BE49-F238E27FC236}">
                  <a16:creationId xmlns:a16="http://schemas.microsoft.com/office/drawing/2014/main" id="{E10AFC14-E8AC-4953-904D-B53157D2DB6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7580896" y="1830991"/>
              <a:ext cx="4075895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改变表情，改变情绪</a:t>
              </a:r>
            </a:p>
          </p:txBody>
        </p:sp>
      </p:grpSp>
      <p:sp>
        <p:nvSpPr>
          <p:cNvPr id="42" name="PA-文本框 41">
            <a:extLst>
              <a:ext uri="{FF2B5EF4-FFF2-40B4-BE49-F238E27FC236}">
                <a16:creationId xmlns:a16="http://schemas.microsoft.com/office/drawing/2014/main" id="{647E56CE-0C5D-4763-83E4-F34F51CAA02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32301" y="2401296"/>
            <a:ext cx="6032528" cy="3054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u="sng" dirty="0">
                <a:solidFill>
                  <a:srgbClr val="1371F6"/>
                </a:solidFill>
                <a:cs typeface="+mn-ea"/>
                <a:sym typeface="+mn-lt"/>
              </a:rPr>
              <a:t>研究：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让被试评价一些卡通画的有趣程度，同时把一支铅笔叼在嘴里。有些被试用牙咬着铅笔，有些被试用嘴唇含着铅笔，谁对这些卡通画的评价更高？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u="sng" dirty="0">
                <a:solidFill>
                  <a:srgbClr val="1371F6"/>
                </a:solidFill>
                <a:cs typeface="+mn-ea"/>
                <a:sym typeface="+mn-lt"/>
              </a:rPr>
              <a:t>结果：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用牙咬着铅笔的被试对卡通画的评价更高。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u="sng" dirty="0">
                <a:solidFill>
                  <a:srgbClr val="1371F6"/>
                </a:solidFill>
                <a:cs typeface="+mn-ea"/>
                <a:sym typeface="+mn-lt"/>
              </a:rPr>
              <a:t>原因：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用牙咬着铅笔，你的面部就不得不形成微笑的样子，而用嘴唇含着铅笔，则形成皱眉的样子。</a:t>
            </a:r>
          </a:p>
        </p:txBody>
      </p:sp>
      <p:grpSp>
        <p:nvGrpSpPr>
          <p:cNvPr id="10" name="PA-组合 9">
            <a:extLst>
              <a:ext uri="{FF2B5EF4-FFF2-40B4-BE49-F238E27FC236}">
                <a16:creationId xmlns:a16="http://schemas.microsoft.com/office/drawing/2014/main" id="{20CD25A5-1630-4819-A65E-5EFD1E42BCD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11" name="PA-圆角矩形 10">
              <a:extLst>
                <a:ext uri="{FF2B5EF4-FFF2-40B4-BE49-F238E27FC236}">
                  <a16:creationId xmlns:a16="http://schemas.microsoft.com/office/drawing/2014/main" id="{C6D5FFD0-54A2-4361-9D28-CEDD07EC1D4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2" name="PA-文本框 11">
              <a:extLst>
                <a:ext uri="{FF2B5EF4-FFF2-40B4-BE49-F238E27FC236}">
                  <a16:creationId xmlns:a16="http://schemas.microsoft.com/office/drawing/2014/main" id="{D0276675-D878-4187-AD03-2B9AC057A72E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pic>
        <p:nvPicPr>
          <p:cNvPr id="3" name="PA-图片 2">
            <a:extLst>
              <a:ext uri="{FF2B5EF4-FFF2-40B4-BE49-F238E27FC236}">
                <a16:creationId xmlns:a16="http://schemas.microsoft.com/office/drawing/2014/main" id="{F31D2A5E-F805-44BC-9E10-7EC57B177B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408" y="1616343"/>
            <a:ext cx="3555712" cy="40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PA-组合 37">
            <a:extLst>
              <a:ext uri="{FF2B5EF4-FFF2-40B4-BE49-F238E27FC236}">
                <a16:creationId xmlns:a16="http://schemas.microsoft.com/office/drawing/2014/main" id="{1CF45C9C-D79F-446F-9E80-A5BB53AC54B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08855" y="1748432"/>
            <a:ext cx="5799141" cy="819842"/>
            <a:chOff x="6927528" y="1817625"/>
            <a:chExt cx="5799141" cy="819842"/>
          </a:xfrm>
        </p:grpSpPr>
        <p:sp>
          <p:nvSpPr>
            <p:cNvPr id="39" name="PA-íšľîďè">
              <a:extLst>
                <a:ext uri="{FF2B5EF4-FFF2-40B4-BE49-F238E27FC236}">
                  <a16:creationId xmlns:a16="http://schemas.microsoft.com/office/drawing/2014/main" id="{B6F02EE4-47C1-4F38-B067-85F5737E0C1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927528" y="1864375"/>
              <a:ext cx="5163699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PA-iṩlîḍe">
              <a:extLst>
                <a:ext uri="{FF2B5EF4-FFF2-40B4-BE49-F238E27FC236}">
                  <a16:creationId xmlns:a16="http://schemas.microsoft.com/office/drawing/2014/main" id="{375C021B-D1F8-4010-B34A-4EEAA4F3997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1" name="PA-文本框 40">
              <a:extLst>
                <a:ext uri="{FF2B5EF4-FFF2-40B4-BE49-F238E27FC236}">
                  <a16:creationId xmlns:a16="http://schemas.microsoft.com/office/drawing/2014/main" id="{E10AFC14-E8AC-4953-904D-B53157D2DB6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7562970" y="1817625"/>
              <a:ext cx="516369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改变身体状态，改变情绪</a:t>
              </a:r>
            </a:p>
          </p:txBody>
        </p:sp>
      </p:grpSp>
      <p:sp>
        <p:nvSpPr>
          <p:cNvPr id="42" name="PA-文本框 41">
            <a:extLst>
              <a:ext uri="{FF2B5EF4-FFF2-40B4-BE49-F238E27FC236}">
                <a16:creationId xmlns:a16="http://schemas.microsoft.com/office/drawing/2014/main" id="{647E56CE-0C5D-4763-83E4-F34F51CAA02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11398" y="2917111"/>
            <a:ext cx="2467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深呼吸法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放松（冥想）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运动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饮食</a:t>
            </a:r>
          </a:p>
        </p:txBody>
      </p:sp>
      <p:grpSp>
        <p:nvGrpSpPr>
          <p:cNvPr id="10" name="PA-组合 9">
            <a:extLst>
              <a:ext uri="{FF2B5EF4-FFF2-40B4-BE49-F238E27FC236}">
                <a16:creationId xmlns:a16="http://schemas.microsoft.com/office/drawing/2014/main" id="{20CD25A5-1630-4819-A65E-5EFD1E42BCD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11" name="PA-圆角矩形 10">
              <a:extLst>
                <a:ext uri="{FF2B5EF4-FFF2-40B4-BE49-F238E27FC236}">
                  <a16:creationId xmlns:a16="http://schemas.microsoft.com/office/drawing/2014/main" id="{C6D5FFD0-54A2-4361-9D28-CEDD07EC1D4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2" name="PA-文本框 11">
              <a:extLst>
                <a:ext uri="{FF2B5EF4-FFF2-40B4-BE49-F238E27FC236}">
                  <a16:creationId xmlns:a16="http://schemas.microsoft.com/office/drawing/2014/main" id="{D0276675-D878-4187-AD03-2B9AC057A72E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pic>
        <p:nvPicPr>
          <p:cNvPr id="3" name="PA-图片 2">
            <a:extLst>
              <a:ext uri="{FF2B5EF4-FFF2-40B4-BE49-F238E27FC236}">
                <a16:creationId xmlns:a16="http://schemas.microsoft.com/office/drawing/2014/main" id="{F3AE1390-FA99-45E8-A0EE-870EA1776A2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676" y="1259536"/>
            <a:ext cx="6560087" cy="4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9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PA-组合 37">
            <a:extLst>
              <a:ext uri="{FF2B5EF4-FFF2-40B4-BE49-F238E27FC236}">
                <a16:creationId xmlns:a16="http://schemas.microsoft.com/office/drawing/2014/main" id="{1CF45C9C-D79F-446F-9E80-A5BB53AC54B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55927" y="1490525"/>
            <a:ext cx="4296191" cy="819842"/>
            <a:chOff x="6927528" y="1817625"/>
            <a:chExt cx="4296191" cy="819842"/>
          </a:xfrm>
        </p:grpSpPr>
        <p:sp>
          <p:nvSpPr>
            <p:cNvPr id="39" name="PA-íšľîďè">
              <a:extLst>
                <a:ext uri="{FF2B5EF4-FFF2-40B4-BE49-F238E27FC236}">
                  <a16:creationId xmlns:a16="http://schemas.microsoft.com/office/drawing/2014/main" id="{B6F02EE4-47C1-4F38-B067-85F5737E0C1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927528" y="1864375"/>
              <a:ext cx="4296191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PA-iṩlîḍe">
              <a:extLst>
                <a:ext uri="{FF2B5EF4-FFF2-40B4-BE49-F238E27FC236}">
                  <a16:creationId xmlns:a16="http://schemas.microsoft.com/office/drawing/2014/main" id="{375C021B-D1F8-4010-B34A-4EEAA4F3997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41" name="PA-文本框 40">
              <a:extLst>
                <a:ext uri="{FF2B5EF4-FFF2-40B4-BE49-F238E27FC236}">
                  <a16:creationId xmlns:a16="http://schemas.microsoft.com/office/drawing/2014/main" id="{E10AFC14-E8AC-4953-904D-B53157D2DB6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7562970" y="1817625"/>
              <a:ext cx="366074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直接调节情绪反应</a:t>
              </a:r>
            </a:p>
          </p:txBody>
        </p:sp>
      </p:grpSp>
      <p:sp>
        <p:nvSpPr>
          <p:cNvPr id="42" name="PA-文本框 41">
            <a:extLst>
              <a:ext uri="{FF2B5EF4-FFF2-40B4-BE49-F238E27FC236}">
                <a16:creationId xmlns:a16="http://schemas.microsoft.com/office/drawing/2014/main" id="{647E56CE-0C5D-4763-83E4-F34F51CAA02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07645" y="2395238"/>
            <a:ext cx="52300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渲泄</a:t>
            </a:r>
            <a:r>
              <a:rPr lang="en-US" altLang="zh-CN" sz="2400" dirty="0">
                <a:solidFill>
                  <a:srgbClr val="1371F6"/>
                </a:solidFill>
                <a:cs typeface="+mn-ea"/>
                <a:sym typeface="+mn-lt"/>
              </a:rPr>
              <a:t>—</a:t>
            </a: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消极情绪出口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渲泄室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找人倾诉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自我渲泄，如大哭一场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不伤害自己（自虐）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不伤害别人（暴力）</a:t>
            </a:r>
          </a:p>
        </p:txBody>
      </p:sp>
      <p:grpSp>
        <p:nvGrpSpPr>
          <p:cNvPr id="10" name="PA-组合 9">
            <a:extLst>
              <a:ext uri="{FF2B5EF4-FFF2-40B4-BE49-F238E27FC236}">
                <a16:creationId xmlns:a16="http://schemas.microsoft.com/office/drawing/2014/main" id="{20CD25A5-1630-4819-A65E-5EFD1E42BCD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11" name="PA-圆角矩形 10">
              <a:extLst>
                <a:ext uri="{FF2B5EF4-FFF2-40B4-BE49-F238E27FC236}">
                  <a16:creationId xmlns:a16="http://schemas.microsoft.com/office/drawing/2014/main" id="{C6D5FFD0-54A2-4361-9D28-CEDD07EC1D4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2" name="PA-文本框 11">
              <a:extLst>
                <a:ext uri="{FF2B5EF4-FFF2-40B4-BE49-F238E27FC236}">
                  <a16:creationId xmlns:a16="http://schemas.microsoft.com/office/drawing/2014/main" id="{D0276675-D878-4187-AD03-2B9AC057A72E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pic>
        <p:nvPicPr>
          <p:cNvPr id="3" name="PA-图片 2">
            <a:extLst>
              <a:ext uri="{FF2B5EF4-FFF2-40B4-BE49-F238E27FC236}">
                <a16:creationId xmlns:a16="http://schemas.microsoft.com/office/drawing/2014/main" id="{08FA4D05-1527-405D-BA8D-0FCE57F990E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448" y="1537275"/>
            <a:ext cx="3971016" cy="389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F5866BAB-7994-48F9-BC1E-6DB9ADA7670E}"/>
              </a:ext>
            </a:extLst>
          </p:cNvPr>
          <p:cNvGrpSpPr/>
          <p:nvPr/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601FC16-1ECC-477A-AA99-48CC93BDC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34A2154-92B4-4649-BBA8-FCD48C8D5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819C0E48-697F-4578-9FEB-7B07C8A307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B9E0D7D-6AC3-417C-B977-E207AD88685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7298B15-6363-4CA9-A23E-3C0416EAE9D8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9348AE8C-9703-445E-8DBD-FD1BB09528C6}"/>
              </a:ext>
            </a:extLst>
          </p:cNvPr>
          <p:cNvGrpSpPr/>
          <p:nvPr/>
        </p:nvGrpSpPr>
        <p:grpSpPr>
          <a:xfrm>
            <a:off x="3558121" y="658696"/>
            <a:ext cx="5075759" cy="848917"/>
            <a:chOff x="3177789" y="3453593"/>
            <a:chExt cx="4068000" cy="517516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50B9B29F-5B8A-4179-A776-65F7A563315C}"/>
                </a:ext>
              </a:extLst>
            </p:cNvPr>
            <p:cNvSpPr/>
            <p:nvPr/>
          </p:nvSpPr>
          <p:spPr>
            <a:xfrm>
              <a:off x="3177789" y="3453593"/>
              <a:ext cx="4068000" cy="517516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4908162-EE9D-403E-82D3-A1F1D0B5C366}"/>
                </a:ext>
              </a:extLst>
            </p:cNvPr>
            <p:cNvSpPr txBox="1"/>
            <p:nvPr/>
          </p:nvSpPr>
          <p:spPr>
            <a:xfrm>
              <a:off x="3387280" y="3503515"/>
              <a:ext cx="3649017" cy="43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CONTENTS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4" name="PA-组合 43">
            <a:extLst>
              <a:ext uri="{FF2B5EF4-FFF2-40B4-BE49-F238E27FC236}">
                <a16:creationId xmlns:a16="http://schemas.microsoft.com/office/drawing/2014/main" id="{B5219FAE-613B-4A48-9C49-B12A0E796F9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258855" y="2165664"/>
            <a:ext cx="8283672" cy="756676"/>
            <a:chOff x="2546237" y="2633747"/>
            <a:chExt cx="8283672" cy="756676"/>
          </a:xfrm>
        </p:grpSpPr>
        <p:sp>
          <p:nvSpPr>
            <p:cNvPr id="6" name="PA-îṡḻiḑé">
              <a:extLst>
                <a:ext uri="{FF2B5EF4-FFF2-40B4-BE49-F238E27FC236}">
                  <a16:creationId xmlns:a16="http://schemas.microsoft.com/office/drawing/2014/main" id="{5BB9B8D3-E89F-4428-A1C0-5E3D667A096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582749" y="2633747"/>
              <a:ext cx="8045057" cy="756676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PA-îṥ1îḍê">
              <a:extLst>
                <a:ext uri="{FF2B5EF4-FFF2-40B4-BE49-F238E27FC236}">
                  <a16:creationId xmlns:a16="http://schemas.microsoft.com/office/drawing/2014/main" id="{BF5CA5F4-A9DD-422D-B572-8C3CB95F49B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solidFill>
              <a:srgbClr val="1371F6"/>
            </a:solidFill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PA-文本框 9">
              <a:extLst>
                <a:ext uri="{FF2B5EF4-FFF2-40B4-BE49-F238E27FC236}">
                  <a16:creationId xmlns:a16="http://schemas.microsoft.com/office/drawing/2014/main" id="{08470994-8958-4E73-A794-700CF0F1968B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361473" y="2759230"/>
              <a:ext cx="7468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正视心理健康，心理健康是一种状态</a:t>
              </a:r>
            </a:p>
          </p:txBody>
        </p:sp>
        <p:sp>
          <p:nvSpPr>
            <p:cNvPr id="43" name="PA-文本框 42">
              <a:extLst>
                <a:ext uri="{FF2B5EF4-FFF2-40B4-BE49-F238E27FC236}">
                  <a16:creationId xmlns:a16="http://schemas.microsoft.com/office/drawing/2014/main" id="{83C73323-4D36-4C82-A533-29AA6DF7107B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2546237" y="2728453"/>
              <a:ext cx="1055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5" name="PA-组合 44">
            <a:extLst>
              <a:ext uri="{FF2B5EF4-FFF2-40B4-BE49-F238E27FC236}">
                <a16:creationId xmlns:a16="http://schemas.microsoft.com/office/drawing/2014/main" id="{CA4D256E-D6A7-4C2D-9EEC-7DC4571E24F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199488" y="3317503"/>
            <a:ext cx="8343039" cy="756676"/>
            <a:chOff x="2486870" y="2633747"/>
            <a:chExt cx="8343039" cy="756676"/>
          </a:xfrm>
        </p:grpSpPr>
        <p:sp>
          <p:nvSpPr>
            <p:cNvPr id="46" name="PA-îṡḻiḑé">
              <a:extLst>
                <a:ext uri="{FF2B5EF4-FFF2-40B4-BE49-F238E27FC236}">
                  <a16:creationId xmlns:a16="http://schemas.microsoft.com/office/drawing/2014/main" id="{ECBF6D74-5D55-4D57-A91E-BBF5DB64C79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582749" y="2633747"/>
              <a:ext cx="8045057" cy="756676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7" name="PA-îṥ1îḍê">
              <a:extLst>
                <a:ext uri="{FF2B5EF4-FFF2-40B4-BE49-F238E27FC236}">
                  <a16:creationId xmlns:a16="http://schemas.microsoft.com/office/drawing/2014/main" id="{14E193B0-EE91-4C1A-BADE-0929DC2BCAF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solidFill>
              <a:srgbClr val="1371F6"/>
            </a:solidFill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" name="PA-文本框 47">
              <a:extLst>
                <a:ext uri="{FF2B5EF4-FFF2-40B4-BE49-F238E27FC236}">
                  <a16:creationId xmlns:a16="http://schemas.microsoft.com/office/drawing/2014/main" id="{9E11650B-1FD8-45FB-A5FA-4F744DC4D9C7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3361473" y="2759230"/>
              <a:ext cx="7468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教师心理健康问题的现状及表现</a:t>
              </a:r>
            </a:p>
          </p:txBody>
        </p:sp>
        <p:sp>
          <p:nvSpPr>
            <p:cNvPr id="49" name="PA-文本框 48">
              <a:extLst>
                <a:ext uri="{FF2B5EF4-FFF2-40B4-BE49-F238E27FC236}">
                  <a16:creationId xmlns:a16="http://schemas.microsoft.com/office/drawing/2014/main" id="{8A67AD6A-3E52-420B-9502-3DA05CB3A2DA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486870" y="2805648"/>
              <a:ext cx="10550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0" name="PA-组合 49">
            <a:extLst>
              <a:ext uri="{FF2B5EF4-FFF2-40B4-BE49-F238E27FC236}">
                <a16:creationId xmlns:a16="http://schemas.microsoft.com/office/drawing/2014/main" id="{A04E4F08-531B-4B41-80C2-AA141BB29A4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199489" y="4469342"/>
            <a:ext cx="8343038" cy="780939"/>
            <a:chOff x="2486871" y="2633747"/>
            <a:chExt cx="8343038" cy="780939"/>
          </a:xfrm>
        </p:grpSpPr>
        <p:sp>
          <p:nvSpPr>
            <p:cNvPr id="51" name="PA-îṡḻiḑé">
              <a:extLst>
                <a:ext uri="{FF2B5EF4-FFF2-40B4-BE49-F238E27FC236}">
                  <a16:creationId xmlns:a16="http://schemas.microsoft.com/office/drawing/2014/main" id="{A9712D32-68EC-48A1-8D1B-C1FAF53DF2A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582749" y="2633747"/>
              <a:ext cx="8045057" cy="756676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PA-îṥ1îḍê">
              <a:extLst>
                <a:ext uri="{FF2B5EF4-FFF2-40B4-BE49-F238E27FC236}">
                  <a16:creationId xmlns:a16="http://schemas.microsoft.com/office/drawing/2014/main" id="{874BC4F7-CF68-4976-AFBE-59D19BEFFFE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solidFill>
              <a:srgbClr val="1371F6"/>
            </a:solidFill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3" name="PA-文本框 52">
              <a:extLst>
                <a:ext uri="{FF2B5EF4-FFF2-40B4-BE49-F238E27FC236}">
                  <a16:creationId xmlns:a16="http://schemas.microsoft.com/office/drawing/2014/main" id="{CE197C0A-5B68-4AD7-92A5-47A0CFE09AEF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361473" y="2759230"/>
              <a:ext cx="7468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面对压力，如何管理情绪</a:t>
              </a:r>
            </a:p>
          </p:txBody>
        </p:sp>
        <p:sp>
          <p:nvSpPr>
            <p:cNvPr id="54" name="PA-文本框 53">
              <a:extLst>
                <a:ext uri="{FF2B5EF4-FFF2-40B4-BE49-F238E27FC236}">
                  <a16:creationId xmlns:a16="http://schemas.microsoft.com/office/drawing/2014/main" id="{EF51B723-13E0-4FEE-9378-A2545954EA8C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2486871" y="2829911"/>
              <a:ext cx="10550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4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900" decel="10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900" decel="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900" decel="10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900" decel="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PA-组合 34">
            <a:extLst>
              <a:ext uri="{FF2B5EF4-FFF2-40B4-BE49-F238E27FC236}">
                <a16:creationId xmlns:a16="http://schemas.microsoft.com/office/drawing/2014/main" id="{FD823612-E85C-48D0-9560-1BC3BA873AF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PA-圆角矩形 35">
              <a:extLst>
                <a:ext uri="{FF2B5EF4-FFF2-40B4-BE49-F238E27FC236}">
                  <a16:creationId xmlns:a16="http://schemas.microsoft.com/office/drawing/2014/main" id="{E7D13ED9-E274-4C6F-984B-CC81736B92D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PA-文本框 36">
              <a:extLst>
                <a:ext uri="{FF2B5EF4-FFF2-40B4-BE49-F238E27FC236}">
                  <a16:creationId xmlns:a16="http://schemas.microsoft.com/office/drawing/2014/main" id="{60461333-1B2F-42D3-A150-12AA5A369C1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sp>
        <p:nvSpPr>
          <p:cNvPr id="9" name="PA-i$ľiḍe">
            <a:extLst>
              <a:ext uri="{FF2B5EF4-FFF2-40B4-BE49-F238E27FC236}">
                <a16:creationId xmlns:a16="http://schemas.microsoft.com/office/drawing/2014/main" id="{4AF8DF95-88C6-488B-80FD-3AE53CCDE5D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29701" y="1731352"/>
            <a:ext cx="3905007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思路之三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: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调整刺激</a:t>
            </a:r>
          </a:p>
        </p:txBody>
      </p:sp>
      <p:sp>
        <p:nvSpPr>
          <p:cNvPr id="10" name="PA-文本框 9">
            <a:extLst>
              <a:ext uri="{FF2B5EF4-FFF2-40B4-BE49-F238E27FC236}">
                <a16:creationId xmlns:a16="http://schemas.microsoft.com/office/drawing/2014/main" id="{DAB21C8B-DFE3-4DBD-AA64-069CE27D7C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29701" y="2455438"/>
            <a:ext cx="6256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目的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减少消极刺激、增加积极刺激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转移目标法注意力转移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环境改变法（冷处理）</a:t>
            </a:r>
          </a:p>
        </p:txBody>
      </p:sp>
      <p:pic>
        <p:nvPicPr>
          <p:cNvPr id="3" name="PA-图片 2">
            <a:extLst>
              <a:ext uri="{FF2B5EF4-FFF2-40B4-BE49-F238E27FC236}">
                <a16:creationId xmlns:a16="http://schemas.microsoft.com/office/drawing/2014/main" id="{F36FE857-FAB1-4175-A475-98632B496E1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294" y="1866900"/>
            <a:ext cx="40195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5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PA-组合 34">
            <a:extLst>
              <a:ext uri="{FF2B5EF4-FFF2-40B4-BE49-F238E27FC236}">
                <a16:creationId xmlns:a16="http://schemas.microsoft.com/office/drawing/2014/main" id="{FD823612-E85C-48D0-9560-1BC3BA873AF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PA-圆角矩形 35">
              <a:extLst>
                <a:ext uri="{FF2B5EF4-FFF2-40B4-BE49-F238E27FC236}">
                  <a16:creationId xmlns:a16="http://schemas.microsoft.com/office/drawing/2014/main" id="{E7D13ED9-E274-4C6F-984B-CC81736B92D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PA-文本框 36">
              <a:extLst>
                <a:ext uri="{FF2B5EF4-FFF2-40B4-BE49-F238E27FC236}">
                  <a16:creationId xmlns:a16="http://schemas.microsoft.com/office/drawing/2014/main" id="{60461333-1B2F-42D3-A150-12AA5A369C16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0" name="PA-î$1íďè">
            <a:extLst>
              <a:ext uri="{FF2B5EF4-FFF2-40B4-BE49-F238E27FC236}">
                <a16:creationId xmlns:a16="http://schemas.microsoft.com/office/drawing/2014/main" id="{064AD7E6-9AC5-4A24-BE26-8C038599BC6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531724" y="1253942"/>
            <a:ext cx="3128552" cy="798874"/>
            <a:chOff x="704395" y="1132259"/>
            <a:chExt cx="705305" cy="1193778"/>
          </a:xfrm>
        </p:grpSpPr>
        <p:sp>
          <p:nvSpPr>
            <p:cNvPr id="11" name="PA-íşļîḋê">
              <a:extLst>
                <a:ext uri="{FF2B5EF4-FFF2-40B4-BE49-F238E27FC236}">
                  <a16:creationId xmlns:a16="http://schemas.microsoft.com/office/drawing/2014/main" id="{967F1FCC-103B-4737-A968-01812142762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PA-íş1íḓè">
              <a:extLst>
                <a:ext uri="{FF2B5EF4-FFF2-40B4-BE49-F238E27FC236}">
                  <a16:creationId xmlns:a16="http://schemas.microsoft.com/office/drawing/2014/main" id="{8943478E-3D3F-4060-8349-C3C33C5F43B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 bwMode="auto">
            <a:xfrm>
              <a:off x="704395" y="1132259"/>
              <a:ext cx="705304" cy="112854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人生三件事</a:t>
              </a:r>
            </a:p>
          </p:txBody>
        </p:sp>
      </p:grpSp>
      <p:sp>
        <p:nvSpPr>
          <p:cNvPr id="24" name="PA-文本框 23">
            <a:extLst>
              <a:ext uri="{FF2B5EF4-FFF2-40B4-BE49-F238E27FC236}">
                <a16:creationId xmlns:a16="http://schemas.microsoft.com/office/drawing/2014/main" id="{30FDBA64-7B4B-4792-A9D0-0F52B462EDD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10094" y="2089750"/>
            <a:ext cx="940196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rgbClr val="1371F6"/>
                </a:solidFill>
                <a:cs typeface="+mn-ea"/>
                <a:sym typeface="+mn-lt"/>
              </a:rPr>
              <a:t>一件是「自己的事」，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诸如：　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教学、生活：上不上班、吃什么东西、开不开心、结不结婚、要不要帮助人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自己能安排的皆属之。　　</a:t>
            </a:r>
          </a:p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rgbClr val="1371F6"/>
                </a:solidFill>
                <a:cs typeface="+mn-ea"/>
                <a:sym typeface="+mn-lt"/>
              </a:rPr>
              <a:t>一件是「别人的事」，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诸如：　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小张好吃懒做、小陈婚姻不幸福、老陈对我很不满意、我帮助别人，别人却不感激。别人主导的事皆属之。</a:t>
            </a:r>
          </a:p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rgbClr val="1371F6"/>
                </a:solidFill>
                <a:cs typeface="+mn-ea"/>
                <a:sym typeface="+mn-lt"/>
              </a:rPr>
              <a:t>一件是「老天爷的事」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，诸如：　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刮风、下雨、地震、伊拉克、阿富汗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人能力范围以外的事情，都属于老天爷的管辖范围。</a:t>
            </a:r>
          </a:p>
        </p:txBody>
      </p:sp>
    </p:spTree>
    <p:extLst>
      <p:ext uri="{BB962C8B-B14F-4D97-AF65-F5344CB8AC3E}">
        <p14:creationId xmlns:p14="http://schemas.microsoft.com/office/powerpoint/2010/main" val="333885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337204" y="50447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  <p:grpSp>
        <p:nvGrpSpPr>
          <p:cNvPr id="8" name="PA-组合 7">
            <a:extLst>
              <a:ext uri="{FF2B5EF4-FFF2-40B4-BE49-F238E27FC236}">
                <a16:creationId xmlns:a16="http://schemas.microsoft.com/office/drawing/2014/main" id="{BD1A6728-87CC-463F-8BE5-C08581688AA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7" name="PA-图片 6">
              <a:extLst>
                <a:ext uri="{FF2B5EF4-FFF2-40B4-BE49-F238E27FC236}">
                  <a16:creationId xmlns:a16="http://schemas.microsoft.com/office/drawing/2014/main" id="{672AD2A5-83A9-4DA4-A9A9-78635D7A218E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5" name="PA-图片 4">
              <a:extLst>
                <a:ext uri="{FF2B5EF4-FFF2-40B4-BE49-F238E27FC236}">
                  <a16:creationId xmlns:a16="http://schemas.microsoft.com/office/drawing/2014/main" id="{BE665CDD-87A8-4C87-9106-708E070E0C55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25" name="PA-组合 24">
            <a:extLst>
              <a:ext uri="{FF2B5EF4-FFF2-40B4-BE49-F238E27FC236}">
                <a16:creationId xmlns:a16="http://schemas.microsoft.com/office/drawing/2014/main" id="{BE2E6E2C-B466-4667-A265-218F89FCA5F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28222" y="1279806"/>
            <a:ext cx="10135555" cy="4099103"/>
            <a:chOff x="1023621" y="1556792"/>
            <a:chExt cx="10135555" cy="1872208"/>
          </a:xfrm>
        </p:grpSpPr>
        <p:sp>
          <p:nvSpPr>
            <p:cNvPr id="10" name="PA-矩形 9">
              <a:extLst>
                <a:ext uri="{FF2B5EF4-FFF2-40B4-BE49-F238E27FC236}">
                  <a16:creationId xmlns:a16="http://schemas.microsoft.com/office/drawing/2014/main" id="{9B497FF0-684E-4B49-B54A-F985A7351CE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PA-矩形 10">
              <a:extLst>
                <a:ext uri="{FF2B5EF4-FFF2-40B4-BE49-F238E27FC236}">
                  <a16:creationId xmlns:a16="http://schemas.microsoft.com/office/drawing/2014/main" id="{B325BC02-24A8-4481-AD17-374CD6CBCB9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PA-矩形 11">
              <a:extLst>
                <a:ext uri="{FF2B5EF4-FFF2-40B4-BE49-F238E27FC236}">
                  <a16:creationId xmlns:a16="http://schemas.microsoft.com/office/drawing/2014/main" id="{A39051AC-4EF9-4035-8605-CAA216375E1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:a16="http://schemas.microsoft.com/office/drawing/2014/main" id="{14358B9C-8C76-4350-BF1C-B786E4BCB1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179748" y="699505"/>
            <a:ext cx="1822457" cy="894454"/>
          </a:xfrm>
          <a:prstGeom prst="rect">
            <a:avLst/>
          </a:prstGeom>
        </p:spPr>
      </p:pic>
      <p:pic>
        <p:nvPicPr>
          <p:cNvPr id="22" name="PA-图片 21">
            <a:extLst>
              <a:ext uri="{FF2B5EF4-FFF2-40B4-BE49-F238E27FC236}">
                <a16:creationId xmlns:a16="http://schemas.microsoft.com/office/drawing/2014/main" id="{4D3D66E6-38E5-4255-B975-9C13E98EE4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24" name="PA-图片 23">
            <a:extLst>
              <a:ext uri="{FF2B5EF4-FFF2-40B4-BE49-F238E27FC236}">
                <a16:creationId xmlns:a16="http://schemas.microsoft.com/office/drawing/2014/main" id="{9CAE8B17-50CF-424A-B87F-774F9ADA295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sp>
        <p:nvSpPr>
          <p:cNvPr id="26" name="PA-文本框 25">
            <a:extLst>
              <a:ext uri="{FF2B5EF4-FFF2-40B4-BE49-F238E27FC236}">
                <a16:creationId xmlns:a16="http://schemas.microsoft.com/office/drawing/2014/main" id="{E54E6CBB-A9F8-4EE0-80B2-D2EAF3D4087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581836" y="2022679"/>
            <a:ext cx="42906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371F6"/>
                </a:solidFill>
                <a:cs typeface="+mn-ea"/>
                <a:sym typeface="+mn-lt"/>
              </a:rPr>
              <a:t>人的烦恼来自于：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忘了自己的事，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爱管别人的事，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担心「老天爷的事」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 </a:t>
            </a:r>
          </a:p>
        </p:txBody>
      </p:sp>
      <p:sp>
        <p:nvSpPr>
          <p:cNvPr id="2" name="PA-文本框 1">
            <a:extLst>
              <a:ext uri="{FF2B5EF4-FFF2-40B4-BE49-F238E27FC236}">
                <a16:creationId xmlns:a16="http://schemas.microsoft.com/office/drawing/2014/main" id="{0F484FA6-0A6F-4298-88D0-3A69C20EB90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808338" y="2049364"/>
            <a:ext cx="43281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371F6"/>
                </a:solidFill>
                <a:cs typeface="+mn-ea"/>
                <a:sym typeface="+mn-lt"/>
              </a:rPr>
              <a:t>人的幸福来自于：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打理好「自己的事」，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少去管「别人的事」，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不操心「老天爷的事」。</a:t>
            </a:r>
          </a:p>
        </p:txBody>
      </p:sp>
      <p:pic>
        <p:nvPicPr>
          <p:cNvPr id="3" name="PA-图片 2">
            <a:extLst>
              <a:ext uri="{FF2B5EF4-FFF2-40B4-BE49-F238E27FC236}">
                <a16:creationId xmlns:a16="http://schemas.microsoft.com/office/drawing/2014/main" id="{740AD773-6395-46E4-B817-361DF430CB7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920" y="1159393"/>
            <a:ext cx="2374326" cy="42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9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9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-组合 7">
            <a:extLst>
              <a:ext uri="{FF2B5EF4-FFF2-40B4-BE49-F238E27FC236}">
                <a16:creationId xmlns:a16="http://schemas.microsoft.com/office/drawing/2014/main" id="{BD1A6728-87CC-463F-8BE5-C08581688AA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7" name="PA-图片 6">
              <a:extLst>
                <a:ext uri="{FF2B5EF4-FFF2-40B4-BE49-F238E27FC236}">
                  <a16:creationId xmlns:a16="http://schemas.microsoft.com/office/drawing/2014/main" id="{672AD2A5-83A9-4DA4-A9A9-78635D7A218E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5" name="PA-图片 4">
              <a:extLst>
                <a:ext uri="{FF2B5EF4-FFF2-40B4-BE49-F238E27FC236}">
                  <a16:creationId xmlns:a16="http://schemas.microsoft.com/office/drawing/2014/main" id="{BE665CDD-87A8-4C87-9106-708E070E0C55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25" name="PA-组合 24">
            <a:extLst>
              <a:ext uri="{FF2B5EF4-FFF2-40B4-BE49-F238E27FC236}">
                <a16:creationId xmlns:a16="http://schemas.microsoft.com/office/drawing/2014/main" id="{BE2E6E2C-B466-4667-A265-218F89FCA5F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28223" y="690730"/>
            <a:ext cx="10135555" cy="5696358"/>
            <a:chOff x="1023621" y="1556792"/>
            <a:chExt cx="10135555" cy="1872208"/>
          </a:xfrm>
        </p:grpSpPr>
        <p:sp>
          <p:nvSpPr>
            <p:cNvPr id="10" name="PA-矩形 9">
              <a:extLst>
                <a:ext uri="{FF2B5EF4-FFF2-40B4-BE49-F238E27FC236}">
                  <a16:creationId xmlns:a16="http://schemas.microsoft.com/office/drawing/2014/main" id="{9B497FF0-684E-4B49-B54A-F985A7351CE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PA-矩形 10">
              <a:extLst>
                <a:ext uri="{FF2B5EF4-FFF2-40B4-BE49-F238E27FC236}">
                  <a16:creationId xmlns:a16="http://schemas.microsoft.com/office/drawing/2014/main" id="{B325BC02-24A8-4481-AD17-374CD6CBCB9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PA-矩形 11">
              <a:extLst>
                <a:ext uri="{FF2B5EF4-FFF2-40B4-BE49-F238E27FC236}">
                  <a16:creationId xmlns:a16="http://schemas.microsoft.com/office/drawing/2014/main" id="{A39051AC-4EF9-4035-8605-CAA216375E1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:a16="http://schemas.microsoft.com/office/drawing/2014/main" id="{14358B9C-8C76-4350-BF1C-B786E4BCB1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179748" y="699505"/>
            <a:ext cx="1822457" cy="894454"/>
          </a:xfrm>
          <a:prstGeom prst="rect">
            <a:avLst/>
          </a:prstGeom>
        </p:spPr>
      </p:pic>
      <p:pic>
        <p:nvPicPr>
          <p:cNvPr id="22" name="PA-图片 21">
            <a:extLst>
              <a:ext uri="{FF2B5EF4-FFF2-40B4-BE49-F238E27FC236}">
                <a16:creationId xmlns:a16="http://schemas.microsoft.com/office/drawing/2014/main" id="{4D3D66E6-38E5-4255-B975-9C13E98EE4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24" name="PA-图片 23">
            <a:extLst>
              <a:ext uri="{FF2B5EF4-FFF2-40B4-BE49-F238E27FC236}">
                <a16:creationId xmlns:a16="http://schemas.microsoft.com/office/drawing/2014/main" id="{9CAE8B17-50CF-424A-B87F-774F9ADA295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sp>
        <p:nvSpPr>
          <p:cNvPr id="26" name="PA-文本框 25">
            <a:extLst>
              <a:ext uri="{FF2B5EF4-FFF2-40B4-BE49-F238E27FC236}">
                <a16:creationId xmlns:a16="http://schemas.microsoft.com/office/drawing/2014/main" id="{E54E6CBB-A9F8-4EE0-80B2-D2EAF3D4087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889468" y="671548"/>
            <a:ext cx="8413063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1371F6"/>
                </a:solidFill>
                <a:cs typeface="+mn-ea"/>
                <a:sym typeface="+mn-lt"/>
              </a:rPr>
              <a:t>活在当下</a:t>
            </a:r>
            <a:r>
              <a:rPr lang="en-US" altLang="zh-CN" sz="2800" dirty="0">
                <a:solidFill>
                  <a:srgbClr val="1371F6"/>
                </a:solidFill>
                <a:cs typeface="+mn-ea"/>
                <a:sym typeface="+mn-lt"/>
              </a:rPr>
              <a:t>---Live in the present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1371F6"/>
                </a:solidFill>
                <a:cs typeface="+mn-ea"/>
                <a:sym typeface="+mn-lt"/>
              </a:rPr>
              <a:t>顺其自然，为所当为</a:t>
            </a:r>
          </a:p>
        </p:txBody>
      </p:sp>
      <p:sp>
        <p:nvSpPr>
          <p:cNvPr id="3" name="PA-文本框 2">
            <a:extLst>
              <a:ext uri="{FF2B5EF4-FFF2-40B4-BE49-F238E27FC236}">
                <a16:creationId xmlns:a16="http://schemas.microsoft.com/office/drawing/2014/main" id="{1FCC1A59-D4D4-443C-9407-9DCC077F38C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07487" y="2032926"/>
            <a:ext cx="437702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日出东海落西山，愁也一天，喜也一天，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遇事不钻牛角尖，人也舒坦，心也舒坦。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少荤多素日三餐，粗也香甜，细也香甜。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新旧衣服不挑拣，好也御寒，赖也御寒。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常与知己聊聊天，古也谈谈，今也谈谈；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内孙外孙同样看，儿也心欢，女也心欢。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全家老小互慰勉，贫也相安，富也相安。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早晚操劳勤锻炼，忙也乐观，闲也乐观，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心宽体健养天年，不是神仙，胜似神仙。</a:t>
            </a:r>
          </a:p>
        </p:txBody>
      </p:sp>
      <p:pic>
        <p:nvPicPr>
          <p:cNvPr id="9" name="PA-图片 8">
            <a:extLst>
              <a:ext uri="{FF2B5EF4-FFF2-40B4-BE49-F238E27FC236}">
                <a16:creationId xmlns:a16="http://schemas.microsoft.com/office/drawing/2014/main" id="{DB123766-52EB-4633-8704-1B5F366D016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05" y="2386549"/>
            <a:ext cx="4702794" cy="47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5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5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3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-图片 4">
            <a:extLst>
              <a:ext uri="{FF2B5EF4-FFF2-40B4-BE49-F238E27FC236}">
                <a16:creationId xmlns:a16="http://schemas.microsoft.com/office/drawing/2014/main" id="{1FD48DFC-8BC9-4D03-B77A-E13E721C6D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PA-图片 6">
            <a:extLst>
              <a:ext uri="{FF2B5EF4-FFF2-40B4-BE49-F238E27FC236}">
                <a16:creationId xmlns:a16="http://schemas.microsoft.com/office/drawing/2014/main" id="{AF7ED0CB-6C25-409A-A4BC-9A42606AA8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  <p:pic>
        <p:nvPicPr>
          <p:cNvPr id="9" name="PA-图片 8">
            <a:extLst>
              <a:ext uri="{FF2B5EF4-FFF2-40B4-BE49-F238E27FC236}">
                <a16:creationId xmlns:a16="http://schemas.microsoft.com/office/drawing/2014/main" id="{978570B3-F962-41BC-B2B0-6D1C96EFEE4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PA-图片 12">
            <a:extLst>
              <a:ext uri="{FF2B5EF4-FFF2-40B4-BE49-F238E27FC236}">
                <a16:creationId xmlns:a16="http://schemas.microsoft.com/office/drawing/2014/main" id="{6F47D073-7259-4735-842A-2D654BB750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421" y="440020"/>
            <a:ext cx="7613142" cy="6161434"/>
          </a:xfrm>
          <a:prstGeom prst="rect">
            <a:avLst/>
          </a:prstGeom>
        </p:spPr>
      </p:pic>
      <p:pic>
        <p:nvPicPr>
          <p:cNvPr id="15" name="PA-图片 14">
            <a:extLst>
              <a:ext uri="{FF2B5EF4-FFF2-40B4-BE49-F238E27FC236}">
                <a16:creationId xmlns:a16="http://schemas.microsoft.com/office/drawing/2014/main" id="{2062DC8E-1C86-4B71-A477-97109A38F0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PA-图片 16">
            <a:extLst>
              <a:ext uri="{FF2B5EF4-FFF2-40B4-BE49-F238E27FC236}">
                <a16:creationId xmlns:a16="http://schemas.microsoft.com/office/drawing/2014/main" id="{5A412CF0-9BAA-4735-8C25-729F60AD8E6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PA-图片 18">
            <a:extLst>
              <a:ext uri="{FF2B5EF4-FFF2-40B4-BE49-F238E27FC236}">
                <a16:creationId xmlns:a16="http://schemas.microsoft.com/office/drawing/2014/main" id="{D35B0A6A-5285-4E6E-9AE8-CD069F6B1E3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PA-图片 22">
            <a:extLst>
              <a:ext uri="{FF2B5EF4-FFF2-40B4-BE49-F238E27FC236}">
                <a16:creationId xmlns:a16="http://schemas.microsoft.com/office/drawing/2014/main" id="{3A018283-C7E2-4227-9882-53E3485CCAF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pic>
        <p:nvPicPr>
          <p:cNvPr id="25" name="PA-图片 24">
            <a:extLst>
              <a:ext uri="{FF2B5EF4-FFF2-40B4-BE49-F238E27FC236}">
                <a16:creationId xmlns:a16="http://schemas.microsoft.com/office/drawing/2014/main" id="{F3791C78-3E99-4E4D-B501-C3CBF8AC870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86" y="4271469"/>
            <a:ext cx="1399798" cy="971240"/>
          </a:xfrm>
          <a:prstGeom prst="rect">
            <a:avLst/>
          </a:prstGeom>
        </p:spPr>
      </p:pic>
      <p:pic>
        <p:nvPicPr>
          <p:cNvPr id="29" name="PA-图片 28">
            <a:extLst>
              <a:ext uri="{FF2B5EF4-FFF2-40B4-BE49-F238E27FC236}">
                <a16:creationId xmlns:a16="http://schemas.microsoft.com/office/drawing/2014/main" id="{C9261180-3B2A-4790-B228-479BC0E2E94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104" y="2599928"/>
            <a:ext cx="2027603" cy="1539719"/>
          </a:xfrm>
          <a:prstGeom prst="rect">
            <a:avLst/>
          </a:prstGeom>
        </p:spPr>
      </p:pic>
      <p:pic>
        <p:nvPicPr>
          <p:cNvPr id="31" name="PA-图片 30">
            <a:extLst>
              <a:ext uri="{FF2B5EF4-FFF2-40B4-BE49-F238E27FC236}">
                <a16:creationId xmlns:a16="http://schemas.microsoft.com/office/drawing/2014/main" id="{A7EF9595-1280-4F42-B1A7-BE7E3FFC56F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4"/>
          <a:stretch/>
        </p:blipFill>
        <p:spPr>
          <a:xfrm>
            <a:off x="10673231" y="1852645"/>
            <a:ext cx="1394334" cy="2035977"/>
          </a:xfrm>
          <a:prstGeom prst="rect">
            <a:avLst/>
          </a:prstGeom>
        </p:spPr>
      </p:pic>
      <p:sp>
        <p:nvSpPr>
          <p:cNvPr id="32" name="PA-文本框 31">
            <a:extLst>
              <a:ext uri="{FF2B5EF4-FFF2-40B4-BE49-F238E27FC236}">
                <a16:creationId xmlns:a16="http://schemas.microsoft.com/office/drawing/2014/main" id="{067D9A96-42F8-46E0-8973-6EBEB8ED874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500324" y="1852999"/>
            <a:ext cx="7191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ln w="41275">
                  <a:solidFill>
                    <a:srgbClr val="1371F6"/>
                  </a:solidFill>
                </a:ln>
                <a:solidFill>
                  <a:srgbClr val="F6FD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感谢您的聆听</a:t>
            </a:r>
          </a:p>
        </p:txBody>
      </p:sp>
      <p:grpSp>
        <p:nvGrpSpPr>
          <p:cNvPr id="35" name="PA-组合 34">
            <a:extLst>
              <a:ext uri="{FF2B5EF4-FFF2-40B4-BE49-F238E27FC236}">
                <a16:creationId xmlns:a16="http://schemas.microsoft.com/office/drawing/2014/main" id="{BA8D463E-D381-4F76-BA80-9B0A9129C944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3559574" y="3375006"/>
            <a:ext cx="5072852" cy="644570"/>
            <a:chOff x="3628716" y="3453593"/>
            <a:chExt cx="4235298" cy="538148"/>
          </a:xfrm>
        </p:grpSpPr>
        <p:sp>
          <p:nvSpPr>
            <p:cNvPr id="33" name="PA-圆角矩形 32">
              <a:extLst>
                <a:ext uri="{FF2B5EF4-FFF2-40B4-BE49-F238E27FC236}">
                  <a16:creationId xmlns:a16="http://schemas.microsoft.com/office/drawing/2014/main" id="{B009ABD2-FFE0-481B-97F3-D426C81BA33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712365" y="3453593"/>
              <a:ext cx="4068000" cy="517516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4" name="PA-文本框 33">
              <a:extLst>
                <a:ext uri="{FF2B5EF4-FFF2-40B4-BE49-F238E27FC236}">
                  <a16:creationId xmlns:a16="http://schemas.microsoft.com/office/drawing/2014/main" id="{243F9F74-C64F-480C-88B6-08531097CFA3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3628716" y="3503515"/>
              <a:ext cx="4235298" cy="488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心理健康及压力情绪管理</a:t>
              </a:r>
            </a:p>
          </p:txBody>
        </p:sp>
      </p:grpSp>
      <p:grpSp>
        <p:nvGrpSpPr>
          <p:cNvPr id="42" name="PA-组合 41">
            <a:extLst>
              <a:ext uri="{FF2B5EF4-FFF2-40B4-BE49-F238E27FC236}">
                <a16:creationId xmlns:a16="http://schemas.microsoft.com/office/drawing/2014/main" id="{C7E0CF21-249C-425D-9A08-E56D83FE24C6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3908306" y="4288250"/>
            <a:ext cx="4461847" cy="400110"/>
            <a:chOff x="3904066" y="4380471"/>
            <a:chExt cx="4461847" cy="400110"/>
          </a:xfrm>
        </p:grpSpPr>
        <p:cxnSp>
          <p:nvCxnSpPr>
            <p:cNvPr id="37" name="PA-直接连接符 36">
              <a:extLst>
                <a:ext uri="{FF2B5EF4-FFF2-40B4-BE49-F238E27FC236}">
                  <a16:creationId xmlns:a16="http://schemas.microsoft.com/office/drawing/2014/main" id="{0ABF697D-3B3F-4EFB-B9DB-30A5A7BFEFEE}"/>
                </a:ext>
              </a:extLst>
            </p:cNvPr>
            <p:cNvCxnSpPr>
              <a:cxnSpLocks/>
            </p:cNvCxnSpPr>
            <p:nvPr>
              <p:custDataLst>
                <p:tags r:id="rId16"/>
              </p:custDataLst>
            </p:nvPr>
          </p:nvCxnSpPr>
          <p:spPr>
            <a:xfrm flipH="1">
              <a:off x="3904066" y="4537227"/>
              <a:ext cx="104126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A-文本框 39">
              <a:extLst>
                <a:ext uri="{FF2B5EF4-FFF2-40B4-BE49-F238E27FC236}">
                  <a16:creationId xmlns:a16="http://schemas.microsoft.com/office/drawing/2014/main" id="{25812652-4AEB-4118-8E10-991EBF253C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4887033" y="4380471"/>
              <a:ext cx="2526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主讲人：</a:t>
              </a:r>
              <a:r>
                <a:rPr lang="en-US" altLang="zh-CN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PA-直接连接符 40">
              <a:extLst>
                <a:ext uri="{FF2B5EF4-FFF2-40B4-BE49-F238E27FC236}">
                  <a16:creationId xmlns:a16="http://schemas.microsoft.com/office/drawing/2014/main" id="{42B60743-D9FD-436D-8921-0A3C9A2D6BB3}"/>
                </a:ext>
              </a:extLst>
            </p:cNvPr>
            <p:cNvCxnSpPr>
              <a:cxnSpLocks/>
            </p:cNvCxnSpPr>
            <p:nvPr>
              <p:custDataLst>
                <p:tags r:id="rId18"/>
              </p:custDataLst>
            </p:nvPr>
          </p:nvCxnSpPr>
          <p:spPr>
            <a:xfrm flipH="1">
              <a:off x="7324653" y="4537227"/>
              <a:ext cx="104126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A-图片 2">
            <a:extLst>
              <a:ext uri="{FF2B5EF4-FFF2-40B4-BE49-F238E27FC236}">
                <a16:creationId xmlns:a16="http://schemas.microsoft.com/office/drawing/2014/main" id="{AF2091E8-CEAA-48E9-9321-6DCAEAF6E2AA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979" y="4306379"/>
            <a:ext cx="4886684" cy="26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28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900" decel="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28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900" decel="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FD48DFC-8BC9-4D03-B77A-E13E721C6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7ED0CB-6C25-409A-A4BC-9A42606AA8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9" y="0"/>
            <a:ext cx="12192000" cy="68573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8570B3-F962-41BC-B2B0-6D1C96EFEE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F47D073-7259-4735-842A-2D654BB750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167" y="1204749"/>
            <a:ext cx="5620301" cy="454859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62DC8E-1C86-4B71-A477-97109A38F0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12CF0-9BAA-4735-8C25-729F60AD8E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35B0A6A-5285-4E6E-9AE8-CD069F6B1E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A018283-C7E2-4227-9882-53E3485CCA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7BA33106-8834-40CD-8BF9-1E7AC62160E3}"/>
              </a:ext>
            </a:extLst>
          </p:cNvPr>
          <p:cNvGrpSpPr/>
          <p:nvPr/>
        </p:nvGrpSpPr>
        <p:grpSpPr>
          <a:xfrm>
            <a:off x="1451135" y="2419343"/>
            <a:ext cx="2725825" cy="1793267"/>
            <a:chOff x="2516061" y="2665025"/>
            <a:chExt cx="1055085" cy="694120"/>
          </a:xfrm>
        </p:grpSpPr>
        <p:sp>
          <p:nvSpPr>
            <p:cNvPr id="26" name="îṥ1îḍê">
              <a:extLst>
                <a:ext uri="{FF2B5EF4-FFF2-40B4-BE49-F238E27FC236}">
                  <a16:creationId xmlns:a16="http://schemas.microsoft.com/office/drawing/2014/main" id="{6A3CFD2F-BA8E-430D-A7FB-FF1EFC835D57}"/>
                </a:ext>
              </a:extLst>
            </p:cNvPr>
            <p:cNvSpPr/>
            <p:nvPr/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noFill/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6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D683E4C-C813-4644-9A07-4D93B52025EA}"/>
                </a:ext>
              </a:extLst>
            </p:cNvPr>
            <p:cNvSpPr txBox="1"/>
            <p:nvPr/>
          </p:nvSpPr>
          <p:spPr>
            <a:xfrm>
              <a:off x="2516061" y="2760134"/>
              <a:ext cx="1055085" cy="55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371F6"/>
                  </a:solidFill>
                  <a:cs typeface="+mn-ea"/>
                  <a:sym typeface="+mn-lt"/>
                </a:rPr>
                <a:t>01</a:t>
              </a:r>
              <a:endParaRPr lang="zh-CN" altLang="en-US" sz="8800" b="1" dirty="0">
                <a:solidFill>
                  <a:srgbClr val="1371F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8B65200-F528-4A52-A299-0150D791D354}"/>
              </a:ext>
            </a:extLst>
          </p:cNvPr>
          <p:cNvGrpSpPr/>
          <p:nvPr/>
        </p:nvGrpSpPr>
        <p:grpSpPr>
          <a:xfrm>
            <a:off x="3893726" y="2896342"/>
            <a:ext cx="7124378" cy="965113"/>
            <a:chOff x="3177789" y="3453593"/>
            <a:chExt cx="4068000" cy="588351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3F5A2D4-E7B2-46B8-B551-F8D38F5F866A}"/>
                </a:ext>
              </a:extLst>
            </p:cNvPr>
            <p:cNvSpPr/>
            <p:nvPr/>
          </p:nvSpPr>
          <p:spPr>
            <a:xfrm>
              <a:off x="3177789" y="3453593"/>
              <a:ext cx="4068000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0F238C97-556E-4F9C-819F-7505F2793140}"/>
                </a:ext>
              </a:extLst>
            </p:cNvPr>
            <p:cNvSpPr txBox="1"/>
            <p:nvPr/>
          </p:nvSpPr>
          <p:spPr>
            <a:xfrm>
              <a:off x="3216384" y="3598127"/>
              <a:ext cx="3836938" cy="35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C62D9CF6-4282-4CD3-9969-A17F17FC6B1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21" y="4309448"/>
            <a:ext cx="4921059" cy="26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-组合 6">
            <a:extLst>
              <a:ext uri="{FF2B5EF4-FFF2-40B4-BE49-F238E27FC236}">
                <a16:creationId xmlns:a16="http://schemas.microsoft.com/office/drawing/2014/main" id="{FA55A159-EB10-4754-AD64-FAB516C58AE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04023" y="407447"/>
            <a:ext cx="6183954" cy="523220"/>
            <a:chOff x="3177789" y="3393241"/>
            <a:chExt cx="5558628" cy="681675"/>
          </a:xfrm>
        </p:grpSpPr>
        <p:sp>
          <p:nvSpPr>
            <p:cNvPr id="8" name="PA-圆角矩形 7">
              <a:extLst>
                <a:ext uri="{FF2B5EF4-FFF2-40B4-BE49-F238E27FC236}">
                  <a16:creationId xmlns:a16="http://schemas.microsoft.com/office/drawing/2014/main" id="{565802FD-8F7B-43CE-9ADC-6DFFBAB62BB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" name="PA-文本框 8">
              <a:extLst>
                <a:ext uri="{FF2B5EF4-FFF2-40B4-BE49-F238E27FC236}">
                  <a16:creationId xmlns:a16="http://schemas.microsoft.com/office/drawing/2014/main" id="{4BA2927B-E1EC-46B8-AE3A-0BF6DBF2E31F}"/>
                </a:ext>
              </a:extLst>
            </p:cNvPr>
            <p:cNvSpPr txBox="1"/>
            <p:nvPr>
              <p:custDataLst>
                <p:tags r:id="rId42"/>
              </p:custDataLst>
            </p:nvPr>
          </p:nvSpPr>
          <p:spPr>
            <a:xfrm>
              <a:off x="3245845" y="3393241"/>
              <a:ext cx="5422515" cy="68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  <p:sp>
        <p:nvSpPr>
          <p:cNvPr id="2" name="PA-文本框 4">
            <a:extLst>
              <a:ext uri="{FF2B5EF4-FFF2-40B4-BE49-F238E27FC236}">
                <a16:creationId xmlns:a16="http://schemas.microsoft.com/office/drawing/2014/main" id="{9A463AF8-E4CD-422F-8082-FEC20E925DE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34373" y="863017"/>
            <a:ext cx="4796280" cy="62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100" b="1" dirty="0">
                <a:solidFill>
                  <a:srgbClr val="1371F6"/>
                </a:solidFill>
                <a:cs typeface="+mn-ea"/>
                <a:sym typeface="+mn-lt"/>
              </a:rPr>
              <a:t>人</a:t>
            </a:r>
          </a:p>
        </p:txBody>
      </p:sp>
      <p:grpSp>
        <p:nvGrpSpPr>
          <p:cNvPr id="91" name="PA-组合 90">
            <a:extLst>
              <a:ext uri="{FF2B5EF4-FFF2-40B4-BE49-F238E27FC236}">
                <a16:creationId xmlns:a16="http://schemas.microsoft.com/office/drawing/2014/main" id="{B16ABC65-65D4-4A9D-AC07-A133B7361EE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598940" y="1383493"/>
            <a:ext cx="3079190" cy="1323439"/>
            <a:chOff x="2598940" y="1383493"/>
            <a:chExt cx="3079190" cy="1323439"/>
          </a:xfrm>
        </p:grpSpPr>
        <p:sp>
          <p:nvSpPr>
            <p:cNvPr id="3" name="PA-Line 8">
              <a:extLst>
                <a:ext uri="{FF2B5EF4-FFF2-40B4-BE49-F238E27FC236}">
                  <a16:creationId xmlns:a16="http://schemas.microsoft.com/office/drawing/2014/main" id="{DD94B7AF-8CBA-4481-A76C-8DCE012DC052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458930" y="2045213"/>
              <a:ext cx="1219200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C78C5DB5-2B61-4113-98BA-095AC29CCF56}"/>
                </a:ext>
              </a:extLst>
            </p:cNvPr>
            <p:cNvGrpSpPr/>
            <p:nvPr/>
          </p:nvGrpSpPr>
          <p:grpSpPr>
            <a:xfrm>
              <a:off x="2598940" y="1383493"/>
              <a:ext cx="2934057" cy="1323439"/>
              <a:chOff x="2610571" y="1612297"/>
              <a:chExt cx="2286000" cy="1031126"/>
            </a:xfrm>
          </p:grpSpPr>
          <p:sp>
            <p:nvSpPr>
              <p:cNvPr id="4" name="PA-文本框 25">
                <a:extLst>
                  <a:ext uri="{FF2B5EF4-FFF2-40B4-BE49-F238E27FC236}">
                    <a16:creationId xmlns:a16="http://schemas.microsoft.com/office/drawing/2014/main" id="{99C9BB16-2D80-4430-AE49-416068A6EA6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610571" y="1612297"/>
                <a:ext cx="2286000" cy="1031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信仰</a:t>
                </a: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公德          </a:t>
                </a:r>
                <a:r>
                  <a:rPr lang="zh-CN" altLang="en-US" sz="2000" dirty="0">
                    <a:solidFill>
                      <a:srgbClr val="1371F6"/>
                    </a:solidFill>
                    <a:cs typeface="+mn-ea"/>
                    <a:sym typeface="+mn-lt"/>
                  </a:rPr>
                  <a:t>道德</a:t>
                </a: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法纪</a:t>
                </a:r>
              </a:p>
            </p:txBody>
          </p:sp>
          <p:cxnSp>
            <p:nvCxnSpPr>
              <p:cNvPr id="6" name="PA-StraightArrowConnector 5">
                <a:extLst>
                  <a:ext uri="{FF2B5EF4-FFF2-40B4-BE49-F238E27FC236}">
                    <a16:creationId xmlns:a16="http://schemas.microsoft.com/office/drawing/2014/main" id="{B51BA1CB-3BE3-4330-BB20-296F6A3F95B5}"/>
                  </a:ext>
                </a:extLst>
              </p:cNvPr>
              <p:cNvCxnSpPr/>
              <p:nvPr>
                <p:custDataLst>
                  <p:tags r:id="rId38"/>
                </p:custDataLst>
              </p:nvPr>
            </p:nvCxnSpPr>
            <p:spPr>
              <a:xfrm flipH="1" flipV="1">
                <a:off x="3116248" y="1735810"/>
                <a:ext cx="355372" cy="309966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A-StraightArrowConnector 17">
                <a:extLst>
                  <a:ext uri="{FF2B5EF4-FFF2-40B4-BE49-F238E27FC236}">
                    <a16:creationId xmlns:a16="http://schemas.microsoft.com/office/drawing/2014/main" id="{B89C3294-D8CB-4BB4-A09E-856B73476A51}"/>
                  </a:ext>
                </a:extLst>
              </p:cNvPr>
              <p:cNvCxnSpPr>
                <a:cxnSpLocks/>
              </p:cNvCxnSpPr>
              <p:nvPr>
                <p:custDataLst>
                  <p:tags r:id="rId39"/>
                </p:custDataLst>
              </p:nvPr>
            </p:nvCxnSpPr>
            <p:spPr>
              <a:xfrm flipH="1">
                <a:off x="3087825" y="2127040"/>
                <a:ext cx="383795" cy="0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A-StraightArrowConnector 19">
                <a:extLst>
                  <a:ext uri="{FF2B5EF4-FFF2-40B4-BE49-F238E27FC236}">
                    <a16:creationId xmlns:a16="http://schemas.microsoft.com/office/drawing/2014/main" id="{561D4154-E2BD-45B6-8C06-986CF3C597D0}"/>
                  </a:ext>
                </a:extLst>
              </p:cNvPr>
              <p:cNvCxnSpPr>
                <a:cxnSpLocks/>
              </p:cNvCxnSpPr>
              <p:nvPr>
                <p:custDataLst>
                  <p:tags r:id="rId40"/>
                </p:custDataLst>
              </p:nvPr>
            </p:nvCxnSpPr>
            <p:spPr>
              <a:xfrm rot="16200000" flipH="1" flipV="1">
                <a:off x="3127212" y="2216821"/>
                <a:ext cx="355372" cy="309966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PA-组合 92">
            <a:extLst>
              <a:ext uri="{FF2B5EF4-FFF2-40B4-BE49-F238E27FC236}">
                <a16:creationId xmlns:a16="http://schemas.microsoft.com/office/drawing/2014/main" id="{AA1E00AA-C764-41B8-8F6E-EA1AD7C6CAF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590911" y="2568471"/>
            <a:ext cx="3972372" cy="1785104"/>
            <a:chOff x="1590911" y="2568471"/>
            <a:chExt cx="3972372" cy="1785104"/>
          </a:xfrm>
        </p:grpSpPr>
        <p:sp>
          <p:nvSpPr>
            <p:cNvPr id="17" name="PA-Line 8">
              <a:extLst>
                <a:ext uri="{FF2B5EF4-FFF2-40B4-BE49-F238E27FC236}">
                  <a16:creationId xmlns:a16="http://schemas.microsoft.com/office/drawing/2014/main" id="{52318AF3-B904-4A7F-B764-66655708F98C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486654" y="3212486"/>
              <a:ext cx="2076629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2268B163-7165-4B6D-969E-FF50DC1CAE6C}"/>
                </a:ext>
              </a:extLst>
            </p:cNvPr>
            <p:cNvGrpSpPr/>
            <p:nvPr/>
          </p:nvGrpSpPr>
          <p:grpSpPr>
            <a:xfrm>
              <a:off x="1590911" y="2568471"/>
              <a:ext cx="2934057" cy="1785104"/>
              <a:chOff x="1586899" y="3031854"/>
              <a:chExt cx="2934057" cy="1785104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1C1DA235-7C62-49BF-8356-9E66BAA396EC}"/>
                  </a:ext>
                </a:extLst>
              </p:cNvPr>
              <p:cNvGrpSpPr/>
              <p:nvPr/>
            </p:nvGrpSpPr>
            <p:grpSpPr>
              <a:xfrm>
                <a:off x="1586899" y="3031854"/>
                <a:ext cx="2934057" cy="1785104"/>
                <a:chOff x="2610571" y="1612297"/>
                <a:chExt cx="2286000" cy="1390821"/>
              </a:xfrm>
            </p:grpSpPr>
            <p:sp>
              <p:nvSpPr>
                <p:cNvPr id="27" name="PA-文本框 25">
                  <a:extLst>
                    <a:ext uri="{FF2B5EF4-FFF2-40B4-BE49-F238E27FC236}">
                      <a16:creationId xmlns:a16="http://schemas.microsoft.com/office/drawing/2014/main" id="{B2D805EA-4ADC-4CD9-A5D1-7E5120B71C3D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610571" y="1612297"/>
                  <a:ext cx="2286000" cy="13908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性格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气质          </a:t>
                  </a:r>
                  <a:r>
                    <a:rPr lang="zh-CN" altLang="en-US" sz="2000" dirty="0">
                      <a:solidFill>
                        <a:srgbClr val="1371F6"/>
                      </a:solidFill>
                      <a:cs typeface="+mn-ea"/>
                      <a:sym typeface="+mn-lt"/>
                    </a:rPr>
                    <a:t>性情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情绪</a:t>
                  </a:r>
                  <a:endPara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  <a:p>
                  <a:pPr>
                    <a:spcBef>
                      <a:spcPct val="50000"/>
                    </a:spcBef>
                  </a:pPr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兴趣</a:t>
                  </a:r>
                </a:p>
              </p:txBody>
            </p:sp>
            <p:cxnSp>
              <p:nvCxnSpPr>
                <p:cNvPr id="28" name="PA-StraightArrowConnector 27">
                  <a:extLst>
                    <a:ext uri="{FF2B5EF4-FFF2-40B4-BE49-F238E27FC236}">
                      <a16:creationId xmlns:a16="http://schemas.microsoft.com/office/drawing/2014/main" id="{F6967A9B-C3EE-4BCD-B026-60256E752A19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33"/>
                  </p:custDataLst>
                </p:nvPr>
              </p:nvCxnSpPr>
              <p:spPr>
                <a:xfrm flipH="1" flipV="1">
                  <a:off x="3116248" y="1735810"/>
                  <a:ext cx="384893" cy="301887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A-StraightArrowConnector 28">
                  <a:extLst>
                    <a:ext uri="{FF2B5EF4-FFF2-40B4-BE49-F238E27FC236}">
                      <a16:creationId xmlns:a16="http://schemas.microsoft.com/office/drawing/2014/main" id="{F1EC6306-D684-40F9-B501-3EB1FD62DA93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34"/>
                  </p:custDataLst>
                </p:nvPr>
              </p:nvCxnSpPr>
              <p:spPr>
                <a:xfrm flipH="1" flipV="1">
                  <a:off x="3087825" y="2083011"/>
                  <a:ext cx="430804" cy="26643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A-StraightArrowConnector 29">
                  <a:extLst>
                    <a:ext uri="{FF2B5EF4-FFF2-40B4-BE49-F238E27FC236}">
                      <a16:creationId xmlns:a16="http://schemas.microsoft.com/office/drawing/2014/main" id="{0FB2411A-1631-4604-80F8-F95E24160722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35"/>
                  </p:custDataLst>
                </p:nvPr>
              </p:nvCxnSpPr>
              <p:spPr>
                <a:xfrm flipH="1">
                  <a:off x="3116248" y="2194118"/>
                  <a:ext cx="343633" cy="228533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PA-StraightArrowConnector 32">
                <a:extLst>
                  <a:ext uri="{FF2B5EF4-FFF2-40B4-BE49-F238E27FC236}">
                    <a16:creationId xmlns:a16="http://schemas.microsoft.com/office/drawing/2014/main" id="{302C17B5-FECA-44D4-AB1E-C715C503C05B}"/>
                  </a:ext>
                </a:extLst>
              </p:cNvPr>
              <p:cNvCxnSpPr>
                <a:cxnSpLocks/>
              </p:cNvCxnSpPr>
              <p:nvPr>
                <p:custDataLst>
                  <p:tags r:id="rId31"/>
                </p:custDataLst>
              </p:nvPr>
            </p:nvCxnSpPr>
            <p:spPr>
              <a:xfrm flipH="1">
                <a:off x="2413349" y="3859581"/>
                <a:ext cx="334559" cy="703155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PA-组合 93">
            <a:extLst>
              <a:ext uri="{FF2B5EF4-FFF2-40B4-BE49-F238E27FC236}">
                <a16:creationId xmlns:a16="http://schemas.microsoft.com/office/drawing/2014/main" id="{DC7991EE-28BE-4CE7-824D-8F4E0A659F2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297463" y="4434542"/>
            <a:ext cx="3103308" cy="1323439"/>
            <a:chOff x="1297463" y="4434542"/>
            <a:chExt cx="3103308" cy="1323439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54C4566A-68A2-4C80-93C8-D41F8246ECCC}"/>
                </a:ext>
              </a:extLst>
            </p:cNvPr>
            <p:cNvGrpSpPr/>
            <p:nvPr/>
          </p:nvGrpSpPr>
          <p:grpSpPr>
            <a:xfrm>
              <a:off x="1297463" y="4434542"/>
              <a:ext cx="2934057" cy="1323439"/>
              <a:chOff x="2610571" y="1612296"/>
              <a:chExt cx="2286000" cy="1031125"/>
            </a:xfrm>
          </p:grpSpPr>
          <p:sp>
            <p:nvSpPr>
              <p:cNvPr id="47" name="PA-文本框 25">
                <a:extLst>
                  <a:ext uri="{FF2B5EF4-FFF2-40B4-BE49-F238E27FC236}">
                    <a16:creationId xmlns:a16="http://schemas.microsoft.com/office/drawing/2014/main" id="{C4AFAEB6-CAF8-4AF3-BDD5-BFE0133E203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610571" y="1612296"/>
                <a:ext cx="2286000" cy="1031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潜能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                 </a:t>
                </a:r>
                <a:r>
                  <a:rPr lang="zh-CN" altLang="en-US" sz="2000" dirty="0">
                    <a:solidFill>
                      <a:srgbClr val="1371F6"/>
                    </a:solidFill>
                    <a:cs typeface="+mn-ea"/>
                    <a:sym typeface="+mn-lt"/>
                  </a:rPr>
                  <a:t>智能</a:t>
                </a: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实能（知识、技能）</a:t>
                </a:r>
              </a:p>
            </p:txBody>
          </p:sp>
          <p:cxnSp>
            <p:nvCxnSpPr>
              <p:cNvPr id="48" name="PA-StraightArrowConnector 47">
                <a:extLst>
                  <a:ext uri="{FF2B5EF4-FFF2-40B4-BE49-F238E27FC236}">
                    <a16:creationId xmlns:a16="http://schemas.microsoft.com/office/drawing/2014/main" id="{8BDECDA0-4F13-4885-859E-0056F91B04C2}"/>
                  </a:ext>
                </a:extLst>
              </p:cNvPr>
              <p:cNvCxnSpPr>
                <a:cxnSpLocks/>
              </p:cNvCxnSpPr>
              <p:nvPr>
                <p:custDataLst>
                  <p:tags r:id="rId28"/>
                </p:custDataLst>
              </p:nvPr>
            </p:nvCxnSpPr>
            <p:spPr>
              <a:xfrm flipH="1" flipV="1">
                <a:off x="3149542" y="1776087"/>
                <a:ext cx="322078" cy="269690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A-StraightArrowConnector 49">
                <a:extLst>
                  <a:ext uri="{FF2B5EF4-FFF2-40B4-BE49-F238E27FC236}">
                    <a16:creationId xmlns:a16="http://schemas.microsoft.com/office/drawing/2014/main" id="{5F8A889F-2424-44D0-A37D-12F45686D68B}"/>
                  </a:ext>
                </a:extLst>
              </p:cNvPr>
              <p:cNvCxnSpPr>
                <a:cxnSpLocks/>
              </p:cNvCxnSpPr>
              <p:nvPr>
                <p:custDataLst>
                  <p:tags r:id="rId29"/>
                </p:custDataLst>
              </p:nvPr>
            </p:nvCxnSpPr>
            <p:spPr>
              <a:xfrm flipH="1">
                <a:off x="2839204" y="2194118"/>
                <a:ext cx="620677" cy="160245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PA-Line 8">
              <a:extLst>
                <a:ext uri="{FF2B5EF4-FFF2-40B4-BE49-F238E27FC236}">
                  <a16:creationId xmlns:a16="http://schemas.microsoft.com/office/drawing/2014/main" id="{20E7532E-5F9F-4A1B-941D-B9E12EF666E2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3197462" y="5096260"/>
              <a:ext cx="1203309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5" name="PA-组合 94">
            <a:extLst>
              <a:ext uri="{FF2B5EF4-FFF2-40B4-BE49-F238E27FC236}">
                <a16:creationId xmlns:a16="http://schemas.microsoft.com/office/drawing/2014/main" id="{D48C4A11-F2FA-465A-849C-AEC76054B2D4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415792" y="1669790"/>
            <a:ext cx="3783790" cy="1785104"/>
            <a:chOff x="6415792" y="1669790"/>
            <a:chExt cx="3783790" cy="1785104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C5215655-2040-4B43-ABE1-9DBF5397611D}"/>
                </a:ext>
              </a:extLst>
            </p:cNvPr>
            <p:cNvGrpSpPr/>
            <p:nvPr/>
          </p:nvGrpSpPr>
          <p:grpSpPr>
            <a:xfrm flipH="1">
              <a:off x="8703334" y="1893142"/>
              <a:ext cx="552932" cy="1372355"/>
              <a:chOff x="2199447" y="3190381"/>
              <a:chExt cx="552932" cy="1372355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641F02DF-A218-4026-B360-12230568B821}"/>
                  </a:ext>
                </a:extLst>
              </p:cNvPr>
              <p:cNvGrpSpPr/>
              <p:nvPr/>
            </p:nvGrpSpPr>
            <p:grpSpPr>
              <a:xfrm>
                <a:off x="2199447" y="3190381"/>
                <a:ext cx="552932" cy="881553"/>
                <a:chOff x="3087825" y="1735810"/>
                <a:chExt cx="430804" cy="686841"/>
              </a:xfrm>
            </p:grpSpPr>
            <p:cxnSp>
              <p:nvCxnSpPr>
                <p:cNvPr id="61" name="PA-StraightArrowConnector 60">
                  <a:extLst>
                    <a:ext uri="{FF2B5EF4-FFF2-40B4-BE49-F238E27FC236}">
                      <a16:creationId xmlns:a16="http://schemas.microsoft.com/office/drawing/2014/main" id="{E93BE441-3868-4B90-B3F0-528C8D1F615E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23"/>
                  </p:custDataLst>
                </p:nvPr>
              </p:nvCxnSpPr>
              <p:spPr>
                <a:xfrm flipH="1" flipV="1">
                  <a:off x="3116248" y="1735810"/>
                  <a:ext cx="384893" cy="301887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PA-StraightArrowConnector 61">
                  <a:extLst>
                    <a:ext uri="{FF2B5EF4-FFF2-40B4-BE49-F238E27FC236}">
                      <a16:creationId xmlns:a16="http://schemas.microsoft.com/office/drawing/2014/main" id="{0E1B7D81-42CE-4BC1-AC43-EFD691F2D48E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24"/>
                  </p:custDataLst>
                </p:nvPr>
              </p:nvCxnSpPr>
              <p:spPr>
                <a:xfrm flipH="1" flipV="1">
                  <a:off x="3087825" y="2083011"/>
                  <a:ext cx="430804" cy="26643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PA-StraightArrowConnector 62">
                  <a:extLst>
                    <a:ext uri="{FF2B5EF4-FFF2-40B4-BE49-F238E27FC236}">
                      <a16:creationId xmlns:a16="http://schemas.microsoft.com/office/drawing/2014/main" id="{6F374B46-DC7D-48E8-8CC5-775731EF1D09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25"/>
                  </p:custDataLst>
                </p:nvPr>
              </p:nvCxnSpPr>
              <p:spPr>
                <a:xfrm flipH="1">
                  <a:off x="3116248" y="2194118"/>
                  <a:ext cx="343633" cy="228533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PA-StraightArrowConnector 58">
                <a:extLst>
                  <a:ext uri="{FF2B5EF4-FFF2-40B4-BE49-F238E27FC236}">
                    <a16:creationId xmlns:a16="http://schemas.microsoft.com/office/drawing/2014/main" id="{B97F5D5C-BF44-4D83-B18C-3FA94ECC8C8D}"/>
                  </a:ext>
                </a:extLst>
              </p:cNvPr>
              <p:cNvCxnSpPr>
                <a:cxnSpLocks/>
              </p:cNvCxnSpPr>
              <p:nvPr>
                <p:custDataLst>
                  <p:tags r:id="rId22"/>
                </p:custDataLst>
              </p:nvPr>
            </p:nvCxnSpPr>
            <p:spPr>
              <a:xfrm flipH="1">
                <a:off x="2246731" y="3859581"/>
                <a:ext cx="501177" cy="703155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PA-Line 8">
              <a:extLst>
                <a:ext uri="{FF2B5EF4-FFF2-40B4-BE49-F238E27FC236}">
                  <a16:creationId xmlns:a16="http://schemas.microsoft.com/office/drawing/2014/main" id="{41DE2F32-67CE-46A9-8B6A-B18615ABCC3E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6415792" y="2530332"/>
              <a:ext cx="1612330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PA-文本框 11">
              <a:extLst>
                <a:ext uri="{FF2B5EF4-FFF2-40B4-BE49-F238E27FC236}">
                  <a16:creationId xmlns:a16="http://schemas.microsoft.com/office/drawing/2014/main" id="{3E0CF650-D449-4595-A041-AC311C3559C9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01559" y="2292697"/>
              <a:ext cx="8382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1371F6"/>
                  </a:solidFill>
                  <a:cs typeface="+mn-ea"/>
                  <a:sym typeface="+mn-lt"/>
                </a:rPr>
                <a:t>体能</a:t>
              </a:r>
            </a:p>
          </p:txBody>
        </p:sp>
        <p:sp>
          <p:nvSpPr>
            <p:cNvPr id="56" name="PA-文本框 16">
              <a:extLst>
                <a:ext uri="{FF2B5EF4-FFF2-40B4-BE49-F238E27FC236}">
                  <a16:creationId xmlns:a16="http://schemas.microsoft.com/office/drawing/2014/main" id="{455A80FB-1D24-4D42-A19C-4B091193FCF8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208982" y="1669790"/>
              <a:ext cx="990600" cy="178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耐力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灵活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速度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力量</a:t>
              </a:r>
            </a:p>
          </p:txBody>
        </p:sp>
      </p:grpSp>
      <p:grpSp>
        <p:nvGrpSpPr>
          <p:cNvPr id="128" name="PA-组合 127">
            <a:extLst>
              <a:ext uri="{FF2B5EF4-FFF2-40B4-BE49-F238E27FC236}">
                <a16:creationId xmlns:a16="http://schemas.microsoft.com/office/drawing/2014/main" id="{7C5ADCB8-B51E-46F0-A3F4-575C8794F57D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6945383" y="3546466"/>
            <a:ext cx="3036581" cy="861774"/>
            <a:chOff x="6945383" y="3546466"/>
            <a:chExt cx="3036581" cy="861774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4ABDDFEB-EC64-4D20-B01F-48C112CF18EC}"/>
                </a:ext>
              </a:extLst>
            </p:cNvPr>
            <p:cNvGrpSpPr/>
            <p:nvPr/>
          </p:nvGrpSpPr>
          <p:grpSpPr>
            <a:xfrm flipH="1">
              <a:off x="8577033" y="3747773"/>
              <a:ext cx="571741" cy="538485"/>
              <a:chOff x="3055683" y="1898993"/>
              <a:chExt cx="445458" cy="419548"/>
            </a:xfrm>
          </p:grpSpPr>
          <p:cxnSp>
            <p:nvCxnSpPr>
              <p:cNvPr id="67" name="PA-StraightArrowConnector 66">
                <a:extLst>
                  <a:ext uri="{FF2B5EF4-FFF2-40B4-BE49-F238E27FC236}">
                    <a16:creationId xmlns:a16="http://schemas.microsoft.com/office/drawing/2014/main" id="{D0D7BB78-1FA4-40AA-8B24-247B50005BBF}"/>
                  </a:ext>
                </a:extLst>
              </p:cNvPr>
              <p:cNvCxnSpPr>
                <a:cxnSpLocks/>
              </p:cNvCxnSpPr>
              <p:nvPr>
                <p:custDataLst>
                  <p:tags r:id="rId17"/>
                </p:custDataLst>
              </p:nvPr>
            </p:nvCxnSpPr>
            <p:spPr>
              <a:xfrm flipH="1" flipV="1">
                <a:off x="3055683" y="1898993"/>
                <a:ext cx="445458" cy="138705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A-StraightArrowConnector 68">
                <a:extLst>
                  <a:ext uri="{FF2B5EF4-FFF2-40B4-BE49-F238E27FC236}">
                    <a16:creationId xmlns:a16="http://schemas.microsoft.com/office/drawing/2014/main" id="{F6BD3A17-6FFA-4143-8F53-4F527B298288}"/>
                  </a:ext>
                </a:extLst>
              </p:cNvPr>
              <p:cNvCxnSpPr>
                <a:cxnSpLocks/>
              </p:cNvCxnSpPr>
              <p:nvPr>
                <p:custDataLst>
                  <p:tags r:id="rId18"/>
                </p:custDataLst>
              </p:nvPr>
            </p:nvCxnSpPr>
            <p:spPr>
              <a:xfrm flipH="1">
                <a:off x="3055683" y="2194118"/>
                <a:ext cx="404198" cy="124423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PA-Line 8">
              <a:extLst>
                <a:ext uri="{FF2B5EF4-FFF2-40B4-BE49-F238E27FC236}">
                  <a16:creationId xmlns:a16="http://schemas.microsoft.com/office/drawing/2014/main" id="{D84E652E-341B-484B-A265-C326DCD218F4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6945383" y="3994643"/>
              <a:ext cx="1082739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PA-文本框 17">
              <a:extLst>
                <a:ext uri="{FF2B5EF4-FFF2-40B4-BE49-F238E27FC236}">
                  <a16:creationId xmlns:a16="http://schemas.microsoft.com/office/drawing/2014/main" id="{7FB1F99D-6122-46DE-866B-9A5AE68B2A44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927166" y="3795456"/>
              <a:ext cx="1066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1371F6"/>
                  </a:solidFill>
                  <a:cs typeface="+mn-ea"/>
                  <a:sym typeface="+mn-lt"/>
                </a:rPr>
                <a:t>体态</a:t>
              </a:r>
            </a:p>
          </p:txBody>
        </p:sp>
        <p:sp>
          <p:nvSpPr>
            <p:cNvPr id="75" name="PA-文本框 19">
              <a:extLst>
                <a:ext uri="{FF2B5EF4-FFF2-40B4-BE49-F238E27FC236}">
                  <a16:creationId xmlns:a16="http://schemas.microsoft.com/office/drawing/2014/main" id="{8C9A5DEE-E9F4-4989-BBFF-551A1BB408A5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067564" y="3546466"/>
              <a:ext cx="914400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无病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无残</a:t>
              </a:r>
            </a:p>
          </p:txBody>
        </p:sp>
      </p:grpSp>
      <p:grpSp>
        <p:nvGrpSpPr>
          <p:cNvPr id="129" name="PA-组合 128">
            <a:extLst>
              <a:ext uri="{FF2B5EF4-FFF2-40B4-BE49-F238E27FC236}">
                <a16:creationId xmlns:a16="http://schemas.microsoft.com/office/drawing/2014/main" id="{BAA30FB2-36D5-49FB-B0F6-E41B20915115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706939" y="4366605"/>
            <a:ext cx="3852829" cy="1323439"/>
            <a:chOff x="7706939" y="4366605"/>
            <a:chExt cx="3852829" cy="1323439"/>
          </a:xfrm>
        </p:grpSpPr>
        <p:sp>
          <p:nvSpPr>
            <p:cNvPr id="54" name="PA-Line 8">
              <a:extLst>
                <a:ext uri="{FF2B5EF4-FFF2-40B4-BE49-F238E27FC236}">
                  <a16:creationId xmlns:a16="http://schemas.microsoft.com/office/drawing/2014/main" id="{8787FFBB-CCF9-45F9-857B-C4845436ADF2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706939" y="5015405"/>
              <a:ext cx="1018841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DCE0667D-69DF-45C4-9C85-CE7090B0B439}"/>
                </a:ext>
              </a:extLst>
            </p:cNvPr>
            <p:cNvGrpSpPr/>
            <p:nvPr/>
          </p:nvGrpSpPr>
          <p:grpSpPr>
            <a:xfrm flipH="1">
              <a:off x="9494823" y="4550134"/>
              <a:ext cx="494006" cy="881553"/>
              <a:chOff x="3116248" y="1735810"/>
              <a:chExt cx="384893" cy="686841"/>
            </a:xfrm>
          </p:grpSpPr>
          <p:cxnSp>
            <p:nvCxnSpPr>
              <p:cNvPr id="77" name="PA-StraightArrowConnector 76">
                <a:extLst>
                  <a:ext uri="{FF2B5EF4-FFF2-40B4-BE49-F238E27FC236}">
                    <a16:creationId xmlns:a16="http://schemas.microsoft.com/office/drawing/2014/main" id="{ED9168F3-5305-4062-BA8E-A175B151E20F}"/>
                  </a:ext>
                </a:extLst>
              </p:cNvPr>
              <p:cNvCxnSpPr>
                <a:cxnSpLocks/>
              </p:cNvCxnSpPr>
              <p:nvPr>
                <p:custDataLst>
                  <p:tags r:id="rId12"/>
                </p:custDataLst>
              </p:nvPr>
            </p:nvCxnSpPr>
            <p:spPr>
              <a:xfrm flipH="1" flipV="1">
                <a:off x="3116248" y="1735810"/>
                <a:ext cx="384893" cy="301887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PA-StraightArrowConnector 78">
                <a:extLst>
                  <a:ext uri="{FF2B5EF4-FFF2-40B4-BE49-F238E27FC236}">
                    <a16:creationId xmlns:a16="http://schemas.microsoft.com/office/drawing/2014/main" id="{EEEDB53F-D020-4AD1-9DDD-5C04EC49DBA6}"/>
                  </a:ext>
                </a:extLst>
              </p:cNvPr>
              <p:cNvCxnSpPr>
                <a:cxnSpLocks/>
              </p:cNvCxnSpPr>
              <p:nvPr>
                <p:custDataLst>
                  <p:tags r:id="rId13"/>
                </p:custDataLst>
              </p:nvPr>
            </p:nvCxnSpPr>
            <p:spPr>
              <a:xfrm flipH="1">
                <a:off x="3116248" y="2194118"/>
                <a:ext cx="343633" cy="228533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PA-文本框 18">
              <a:extLst>
                <a:ext uri="{FF2B5EF4-FFF2-40B4-BE49-F238E27FC236}">
                  <a16:creationId xmlns:a16="http://schemas.microsoft.com/office/drawing/2014/main" id="{E814A058-D25F-4B3E-B9AB-D8344592F909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770076" y="4366605"/>
              <a:ext cx="1066800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1371F6"/>
                  </a:solidFill>
                  <a:cs typeface="+mn-ea"/>
                  <a:sym typeface="+mn-lt"/>
                </a:rPr>
                <a:t>体形</a:t>
              </a:r>
            </a:p>
          </p:txBody>
        </p:sp>
        <p:sp>
          <p:nvSpPr>
            <p:cNvPr id="89" name="PA-文本框 20">
              <a:extLst>
                <a:ext uri="{FF2B5EF4-FFF2-40B4-BE49-F238E27FC236}">
                  <a16:creationId xmlns:a16="http://schemas.microsoft.com/office/drawing/2014/main" id="{1F03E8CD-25A9-40F2-944F-D8FCC022DA6B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959568" y="4366605"/>
              <a:ext cx="1600200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身高</a:t>
              </a:r>
            </a:p>
            <a:p>
              <a:pPr>
                <a:spcBef>
                  <a:spcPct val="50000"/>
                </a:spcBef>
              </a:pP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体重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ïš1iḋé">
            <a:extLst>
              <a:ext uri="{FF2B5EF4-FFF2-40B4-BE49-F238E27FC236}">
                <a16:creationId xmlns:a16="http://schemas.microsoft.com/office/drawing/2014/main" id="{8AF86134-A68C-4AD9-9FD4-AED6EFD3A1AB}"/>
              </a:ext>
            </a:extLst>
          </p:cNvPr>
          <p:cNvSpPr/>
          <p:nvPr/>
        </p:nvSpPr>
        <p:spPr>
          <a:xfrm>
            <a:off x="1380591" y="1680676"/>
            <a:ext cx="1903256" cy="723342"/>
          </a:xfrm>
          <a:prstGeom prst="wedgeRoundRectCallout">
            <a:avLst>
              <a:gd name="adj1" fmla="val -38782"/>
              <a:gd name="adj2" fmla="val 63807"/>
              <a:gd name="adj3" fmla="val 16667"/>
            </a:avLst>
          </a:prstGeom>
          <a:solidFill>
            <a:srgbClr val="1371F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传统的模式</a:t>
            </a: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B839D5C7-8F49-43AF-BBD0-10A1F60B6298}"/>
              </a:ext>
            </a:extLst>
          </p:cNvPr>
          <p:cNvSpPr txBox="1"/>
          <p:nvPr/>
        </p:nvSpPr>
        <p:spPr>
          <a:xfrm>
            <a:off x="1380591" y="2404018"/>
            <a:ext cx="6032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健康</a:t>
            </a:r>
            <a:r>
              <a:rPr lang="en-US" altLang="zh-CN" sz="4000" dirty="0">
                <a:solidFill>
                  <a:srgbClr val="1371F6"/>
                </a:solidFill>
                <a:cs typeface="+mn-ea"/>
                <a:sym typeface="+mn-lt"/>
              </a:rPr>
              <a:t>=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无身体疾病、身体强壮</a:t>
            </a:r>
          </a:p>
        </p:txBody>
      </p:sp>
      <p:sp>
        <p:nvSpPr>
          <p:cNvPr id="132" name="ïš1iḋé">
            <a:extLst>
              <a:ext uri="{FF2B5EF4-FFF2-40B4-BE49-F238E27FC236}">
                <a16:creationId xmlns:a16="http://schemas.microsoft.com/office/drawing/2014/main" id="{E43CA038-F1E9-41B0-82EB-B28EC581E832}"/>
              </a:ext>
            </a:extLst>
          </p:cNvPr>
          <p:cNvSpPr/>
          <p:nvPr/>
        </p:nvSpPr>
        <p:spPr>
          <a:xfrm>
            <a:off x="6096000" y="1680676"/>
            <a:ext cx="1903256" cy="723342"/>
          </a:xfrm>
          <a:prstGeom prst="wedgeRoundRectCallout">
            <a:avLst>
              <a:gd name="adj1" fmla="val -38782"/>
              <a:gd name="adj2" fmla="val 63807"/>
              <a:gd name="adj3" fmla="val 16667"/>
            </a:avLst>
          </a:prstGeom>
          <a:solidFill>
            <a:srgbClr val="1371F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现代的模式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5934E167-7795-41E4-A01D-BA0480808D09}"/>
              </a:ext>
            </a:extLst>
          </p:cNvPr>
          <p:cNvSpPr txBox="1"/>
          <p:nvPr/>
        </p:nvSpPr>
        <p:spPr>
          <a:xfrm>
            <a:off x="6096000" y="2404018"/>
            <a:ext cx="5466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健康</a:t>
            </a:r>
            <a:r>
              <a:rPr lang="en-US" altLang="zh-CN" sz="4000" dirty="0">
                <a:solidFill>
                  <a:srgbClr val="1371F6"/>
                </a:solidFill>
                <a:cs typeface="+mn-ea"/>
                <a:sym typeface="+mn-lt"/>
              </a:rPr>
              <a:t>=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身体健康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心理健康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社会适应</a:t>
            </a:r>
          </a:p>
        </p:txBody>
      </p:sp>
      <p:sp>
        <p:nvSpPr>
          <p:cNvPr id="107" name="AutoShape 4">
            <a:extLst>
              <a:ext uri="{FF2B5EF4-FFF2-40B4-BE49-F238E27FC236}">
                <a16:creationId xmlns:a16="http://schemas.microsoft.com/office/drawing/2014/main" id="{E987DA5E-35AA-481C-964F-B47B7DA60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494" y="4347340"/>
            <a:ext cx="3657600" cy="457200"/>
          </a:xfrm>
          <a:prstGeom prst="leftArrow">
            <a:avLst>
              <a:gd name="adj1" fmla="val 63194"/>
              <a:gd name="adj2" fmla="val 222926"/>
            </a:avLst>
          </a:prstGeom>
          <a:solidFill>
            <a:srgbClr val="F8F8F8"/>
          </a:solidFill>
          <a:ln w="12700" cap="sq">
            <a:solidFill>
              <a:srgbClr val="1371F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8" name="AutoShape 5">
            <a:extLst>
              <a:ext uri="{FF2B5EF4-FFF2-40B4-BE49-F238E27FC236}">
                <a16:creationId xmlns:a16="http://schemas.microsoft.com/office/drawing/2014/main" id="{D0A09B7C-A063-4A05-BB8A-A9564244D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256" y="4274315"/>
            <a:ext cx="3581400" cy="609600"/>
          </a:xfrm>
          <a:prstGeom prst="rightArrow">
            <a:avLst>
              <a:gd name="adj1" fmla="val 50000"/>
              <a:gd name="adj2" fmla="val 146875"/>
            </a:avLst>
          </a:prstGeom>
          <a:solidFill>
            <a:schemeClr val="bg1">
              <a:lumMod val="75000"/>
            </a:schemeClr>
          </a:solidFill>
          <a:ln w="12700" cap="sq">
            <a:solidFill>
              <a:srgbClr val="F8F8F8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9" name="Text Box 6">
            <a:extLst>
              <a:ext uri="{FF2B5EF4-FFF2-40B4-BE49-F238E27FC236}">
                <a16:creationId xmlns:a16="http://schemas.microsoft.com/office/drawing/2014/main" id="{04D0B1C3-382D-4D83-8288-B06A22BFA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519" y="505377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完全健康</a:t>
            </a:r>
          </a:p>
        </p:txBody>
      </p:sp>
      <p:sp>
        <p:nvSpPr>
          <p:cNvPr id="110" name="Text Box 7">
            <a:extLst>
              <a:ext uri="{FF2B5EF4-FFF2-40B4-BE49-F238E27FC236}">
                <a16:creationId xmlns:a16="http://schemas.microsoft.com/office/drawing/2014/main" id="{EB2D5864-855F-45D6-ABA0-41CDC7EBE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719" y="505377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精神疾病</a:t>
            </a:r>
          </a:p>
        </p:txBody>
      </p:sp>
      <p:sp>
        <p:nvSpPr>
          <p:cNvPr id="111" name="Text Box 8">
            <a:extLst>
              <a:ext uri="{FF2B5EF4-FFF2-40B4-BE49-F238E27FC236}">
                <a16:creationId xmlns:a16="http://schemas.microsoft.com/office/drawing/2014/main" id="{FC685FAF-2C37-4602-B74F-190D3114B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519" y="3834577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灰色区</a:t>
            </a:r>
          </a:p>
        </p:txBody>
      </p:sp>
      <p:sp>
        <p:nvSpPr>
          <p:cNvPr id="112" name="Text Box 9">
            <a:extLst>
              <a:ext uri="{FF2B5EF4-FFF2-40B4-BE49-F238E27FC236}">
                <a16:creationId xmlns:a16="http://schemas.microsoft.com/office/drawing/2014/main" id="{63F0571B-476C-471E-99C8-AF7D61287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519" y="482517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心理障碍</a:t>
            </a:r>
          </a:p>
        </p:txBody>
      </p:sp>
      <p:sp>
        <p:nvSpPr>
          <p:cNvPr id="113" name="Rectangle 11">
            <a:extLst>
              <a:ext uri="{FF2B5EF4-FFF2-40B4-BE49-F238E27FC236}">
                <a16:creationId xmlns:a16="http://schemas.microsoft.com/office/drawing/2014/main" id="{A1430C85-0D38-47AF-8479-C9CB8467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856" y="3915540"/>
            <a:ext cx="48269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2000" b="1" dirty="0">
                <a:solidFill>
                  <a:srgbClr val="1371F6"/>
                </a:solidFill>
                <a:cs typeface="+mn-ea"/>
                <a:sym typeface="+mn-lt"/>
              </a:rPr>
              <a:t>白色                                               黑色</a:t>
            </a:r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7F970E15-0FB2-4DA3-8F6D-9A7E5CC18176}"/>
              </a:ext>
            </a:extLst>
          </p:cNvPr>
          <p:cNvGrpSpPr/>
          <p:nvPr/>
        </p:nvGrpSpPr>
        <p:grpSpPr>
          <a:xfrm>
            <a:off x="3004023" y="407447"/>
            <a:ext cx="6183954" cy="523220"/>
            <a:chOff x="3177789" y="3393241"/>
            <a:chExt cx="5558628" cy="681675"/>
          </a:xfrm>
        </p:grpSpPr>
        <p:sp>
          <p:nvSpPr>
            <p:cNvPr id="115" name="矩形: 圆角 114">
              <a:extLst>
                <a:ext uri="{FF2B5EF4-FFF2-40B4-BE49-F238E27FC236}">
                  <a16:creationId xmlns:a16="http://schemas.microsoft.com/office/drawing/2014/main" id="{C3E6CB11-9E66-44F3-8A6C-1D70898249CB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5DA29B51-0935-4C2D-9E5A-7030BECF3499}"/>
                </a:ext>
              </a:extLst>
            </p:cNvPr>
            <p:cNvSpPr txBox="1"/>
            <p:nvPr/>
          </p:nvSpPr>
          <p:spPr>
            <a:xfrm>
              <a:off x="3245845" y="3393241"/>
              <a:ext cx="5422515" cy="68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24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/>
      <p:bldP spid="132" grpId="0" animBg="1"/>
      <p:bldP spid="133" grpId="0"/>
      <p:bldP spid="107" grpId="0" animBg="1" autoUpdateAnimBg="0"/>
      <p:bldP spid="108" grpId="0" animBg="1" autoUpdateAnimBg="0"/>
      <p:bldP spid="109" grpId="0" build="p" autoUpdateAnimBg="0"/>
      <p:bldP spid="110" grpId="0" build="p" autoUpdateAnimBg="0"/>
      <p:bldP spid="111" grpId="0" autoUpdateAnimBg="0"/>
      <p:bldP spid="112" grpId="0" autoUpdateAnimBg="0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416AEB9-684A-41A3-B5EC-39BA24F7B117}"/>
              </a:ext>
            </a:extLst>
          </p:cNvPr>
          <p:cNvSpPr txBox="1"/>
          <p:nvPr/>
        </p:nvSpPr>
        <p:spPr>
          <a:xfrm>
            <a:off x="5459002" y="2591040"/>
            <a:ext cx="5087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健康不是一种固定不变的状态：心理健康者不是不会生病，更不是一点心理问题都没有。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心理不健康与有不健康的心理和行为表现不能等同起来。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心理健康、亚健康、心理障碍、心理疾病是一种连续的分布。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5027E8-529D-413E-905F-BD7C78C5F2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18" y="1739020"/>
            <a:ext cx="4833805" cy="4342837"/>
          </a:xfrm>
          <a:prstGeom prst="rect">
            <a:avLst/>
          </a:prstGeom>
        </p:spPr>
      </p:pic>
      <p:sp>
        <p:nvSpPr>
          <p:cNvPr id="4" name="矩形: 剪去对角 3">
            <a:extLst>
              <a:ext uri="{FF2B5EF4-FFF2-40B4-BE49-F238E27FC236}">
                <a16:creationId xmlns:a16="http://schemas.microsoft.com/office/drawing/2014/main" id="{24AEAED9-C8FC-4D4A-8764-AAF825B2716F}"/>
              </a:ext>
            </a:extLst>
          </p:cNvPr>
          <p:cNvSpPr/>
          <p:nvPr/>
        </p:nvSpPr>
        <p:spPr>
          <a:xfrm>
            <a:off x="4986644" y="2295861"/>
            <a:ext cx="6032529" cy="3229156"/>
          </a:xfrm>
          <a:prstGeom prst="snip2DiagRect">
            <a:avLst/>
          </a:prstGeom>
          <a:noFill/>
          <a:ln w="38100">
            <a:solidFill>
              <a:srgbClr val="137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6D452D5-036F-4BB1-B1FA-ACEE08410BEC}"/>
              </a:ext>
            </a:extLst>
          </p:cNvPr>
          <p:cNvGrpSpPr/>
          <p:nvPr/>
        </p:nvGrpSpPr>
        <p:grpSpPr>
          <a:xfrm>
            <a:off x="3004023" y="407447"/>
            <a:ext cx="6183954" cy="523220"/>
            <a:chOff x="3177789" y="3393241"/>
            <a:chExt cx="5558628" cy="681675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ABA9BB2F-93F4-45CF-9D7D-026C20FF4C23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E77614C-FBE6-420D-A656-1B0DFCCCF600}"/>
                </a:ext>
              </a:extLst>
            </p:cNvPr>
            <p:cNvSpPr txBox="1"/>
            <p:nvPr/>
          </p:nvSpPr>
          <p:spPr>
            <a:xfrm>
              <a:off x="3245845" y="3393241"/>
              <a:ext cx="5422515" cy="68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151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$ľiḍe">
            <a:extLst>
              <a:ext uri="{FF2B5EF4-FFF2-40B4-BE49-F238E27FC236}">
                <a16:creationId xmlns:a16="http://schemas.microsoft.com/office/drawing/2014/main" id="{8E35997E-F2F2-4F18-829F-E630FBDA8ECF}"/>
              </a:ext>
            </a:extLst>
          </p:cNvPr>
          <p:cNvSpPr/>
          <p:nvPr/>
        </p:nvSpPr>
        <p:spPr>
          <a:xfrm>
            <a:off x="1193190" y="1825137"/>
            <a:ext cx="4866298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没有健康的心理，就没有健康的生活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ADCDD0D-6165-431B-82DD-E87CBC404B31}"/>
              </a:ext>
            </a:extLst>
          </p:cNvPr>
          <p:cNvSpPr txBox="1"/>
          <p:nvPr/>
        </p:nvSpPr>
        <p:spPr>
          <a:xfrm>
            <a:off x="1193190" y="3580425"/>
            <a:ext cx="4902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教师心理健康是自我健康的需要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教师心理健康是家庭和谐的需要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教师心理健康对学生心理的影响是多维度的，包括对学生的人格、认知、情绪、意志、态度、兴趣、行为习惯等诸多方面</a:t>
            </a:r>
          </a:p>
        </p:txBody>
      </p:sp>
      <p:sp>
        <p:nvSpPr>
          <p:cNvPr id="5" name="i$ľiḍe">
            <a:extLst>
              <a:ext uri="{FF2B5EF4-FFF2-40B4-BE49-F238E27FC236}">
                <a16:creationId xmlns:a16="http://schemas.microsoft.com/office/drawing/2014/main" id="{F7423BC3-ED3C-4669-AADB-981D0AEDBB97}"/>
              </a:ext>
            </a:extLst>
          </p:cNvPr>
          <p:cNvSpPr/>
          <p:nvPr/>
        </p:nvSpPr>
        <p:spPr>
          <a:xfrm>
            <a:off x="1193190" y="2702781"/>
            <a:ext cx="4866298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没有健康的心理，就没有健康的教学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44BC011-172F-409B-BAC4-CBF4877E2915}"/>
              </a:ext>
            </a:extLst>
          </p:cNvPr>
          <p:cNvGrpSpPr/>
          <p:nvPr/>
        </p:nvGrpSpPr>
        <p:grpSpPr>
          <a:xfrm>
            <a:off x="3004023" y="407447"/>
            <a:ext cx="6183954" cy="523220"/>
            <a:chOff x="3177789" y="3393241"/>
            <a:chExt cx="5558628" cy="6816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AA5F8A5E-DD32-453E-94E7-FF5E8C796A9E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CB4D9A1-C2A7-44E3-B191-424F31EFD06A}"/>
                </a:ext>
              </a:extLst>
            </p:cNvPr>
            <p:cNvSpPr txBox="1"/>
            <p:nvPr/>
          </p:nvSpPr>
          <p:spPr>
            <a:xfrm>
              <a:off x="3245845" y="3393241"/>
              <a:ext cx="5422515" cy="68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763642A7-3423-418E-A2E3-2B1F145B14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488" y="905359"/>
            <a:ext cx="5473563" cy="54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$ľiḍe">
            <a:extLst>
              <a:ext uri="{FF2B5EF4-FFF2-40B4-BE49-F238E27FC236}">
                <a16:creationId xmlns:a16="http://schemas.microsoft.com/office/drawing/2014/main" id="{8E35997E-F2F2-4F18-829F-E630FBDA8ECF}"/>
              </a:ext>
            </a:extLst>
          </p:cNvPr>
          <p:cNvSpPr/>
          <p:nvPr/>
        </p:nvSpPr>
        <p:spPr>
          <a:xfrm>
            <a:off x="982174" y="1684460"/>
            <a:ext cx="4939323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 defTabSz="913765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心理健康的教师才能培养出身心健全的学生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ADCDD0D-6165-431B-82DD-E87CBC404B31}"/>
              </a:ext>
            </a:extLst>
          </p:cNvPr>
          <p:cNvSpPr txBox="1"/>
          <p:nvPr/>
        </p:nvSpPr>
        <p:spPr>
          <a:xfrm>
            <a:off x="1251804" y="2604069"/>
            <a:ext cx="44000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批评中长大的孩子，学会了责难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敌意中长大的孩子，学会了争斗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虐待中长大的孩子，学会伤害别人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支配中长大的孩子，学会了依赖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娇宠中长大的孩子，学会了任性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否决中长大的孩子，他反对社会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专制中长大的孩子，他喜欢反抗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44BC011-172F-409B-BAC4-CBF4877E2915}"/>
              </a:ext>
            </a:extLst>
          </p:cNvPr>
          <p:cNvGrpSpPr/>
          <p:nvPr/>
        </p:nvGrpSpPr>
        <p:grpSpPr>
          <a:xfrm>
            <a:off x="3004023" y="407447"/>
            <a:ext cx="6183954" cy="523220"/>
            <a:chOff x="3177789" y="3393241"/>
            <a:chExt cx="5558628" cy="6816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AA5F8A5E-DD32-453E-94E7-FF5E8C796A9E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CB4D9A1-C2A7-44E3-B191-424F31EFD06A}"/>
                </a:ext>
              </a:extLst>
            </p:cNvPr>
            <p:cNvSpPr txBox="1"/>
            <p:nvPr/>
          </p:nvSpPr>
          <p:spPr>
            <a:xfrm>
              <a:off x="3245845" y="3393241"/>
              <a:ext cx="5422515" cy="68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043D9B1-E3A3-4A37-9548-784795A1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335" y="2751750"/>
            <a:ext cx="6684140" cy="48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cxlyo3b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1512</Words>
  <Application>Microsoft Office PowerPoint</Application>
  <PresentationFormat>宽屏</PresentationFormat>
  <Paragraphs>257</Paragraphs>
  <Slides>34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等线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268</cp:revision>
  <dcterms:created xsi:type="dcterms:W3CDTF">2020-03-07T05:16:23Z</dcterms:created>
  <dcterms:modified xsi:type="dcterms:W3CDTF">2023-04-17T04:16:16Z</dcterms:modified>
</cp:coreProperties>
</file>